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413" r:id="rId2"/>
    <p:sldId id="432" r:id="rId3"/>
    <p:sldId id="415" r:id="rId4"/>
    <p:sldId id="422" r:id="rId5"/>
    <p:sldId id="429" r:id="rId6"/>
    <p:sldId id="416" r:id="rId7"/>
    <p:sldId id="417" r:id="rId8"/>
    <p:sldId id="421" r:id="rId9"/>
    <p:sldId id="418" r:id="rId10"/>
    <p:sldId id="433" r:id="rId11"/>
    <p:sldId id="419" r:id="rId12"/>
    <p:sldId id="420" r:id="rId13"/>
    <p:sldId id="434" r:id="rId14"/>
    <p:sldId id="424" r:id="rId15"/>
    <p:sldId id="428" r:id="rId16"/>
    <p:sldId id="425" r:id="rId17"/>
    <p:sldId id="436" r:id="rId18"/>
    <p:sldId id="437" r:id="rId19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CCFF"/>
    <a:srgbClr val="FF9999"/>
    <a:srgbClr val="FFCCCC"/>
    <a:srgbClr val="FF7C80"/>
    <a:srgbClr val="FFFF00"/>
    <a:srgbClr val="149802"/>
    <a:srgbClr val="00CC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0" autoAdjust="0"/>
    <p:restoredTop sz="83228" autoAdjust="0"/>
  </p:normalViewPr>
  <p:slideViewPr>
    <p:cSldViewPr snapToObjects="1">
      <p:cViewPr varScale="1">
        <p:scale>
          <a:sx n="84" d="100"/>
          <a:sy n="84" d="100"/>
        </p:scale>
        <p:origin x="-1795" y="-72"/>
      </p:cViewPr>
      <p:guideLst>
        <p:guide orient="horz" pos="1307"/>
        <p:guide pos="45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132" y="-84"/>
      </p:cViewPr>
      <p:guideLst>
        <p:guide orient="horz" pos="2910"/>
        <p:guide pos="2189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vmware-host\Shared%20Folders\ubuntu\cccp\papers\pact11pepsc\fig\dat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'2-D SIMD'!$B$46</c:f>
              <c:strCache>
                <c:ptCount val="1"/>
                <c:pt idx="0">
                  <c:v>Perf/Power</c:v>
                </c:pt>
              </c:strCache>
            </c:strRef>
          </c:tx>
          <c:cat>
            <c:numRef>
              <c:f>'2-D SIMD'!$A$47:$A$50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'2-D SIMD'!$B$47:$B$50</c:f>
              <c:numCache>
                <c:formatCode>General</c:formatCode>
                <c:ptCount val="4"/>
                <c:pt idx="0">
                  <c:v>1.5451838469001975</c:v>
                </c:pt>
                <c:pt idx="1">
                  <c:v>1.8155069401632911</c:v>
                </c:pt>
                <c:pt idx="2">
                  <c:v>2.1865643530497207</c:v>
                </c:pt>
                <c:pt idx="3">
                  <c:v>2.5166436542097803</c:v>
                </c:pt>
              </c:numCache>
            </c:numRef>
          </c:val>
        </c:ser>
        <c:axId val="148398080"/>
        <c:axId val="148853504"/>
      </c:barChart>
      <c:catAx>
        <c:axId val="1483980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Bundle</a:t>
                </a:r>
                <a:r>
                  <a:rPr lang="en-US" sz="1600" baseline="0"/>
                  <a:t> length</a:t>
                </a:r>
                <a:endParaRPr lang="en-US" sz="1600"/>
              </a:p>
            </c:rich>
          </c:tx>
          <c:layout/>
        </c:title>
        <c:numFmt formatCode="General" sourceLinked="1"/>
        <c:majorTickMark val="none"/>
        <c:tickLblPos val="nextTo"/>
        <c:crossAx val="148853504"/>
        <c:crosses val="autoZero"/>
        <c:auto val="1"/>
        <c:lblAlgn val="ctr"/>
        <c:lblOffset val="100"/>
      </c:catAx>
      <c:valAx>
        <c:axId val="148853504"/>
        <c:scaling>
          <c:orientation val="minMax"/>
          <c:min val="1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Normalized Perf/Power</a:t>
                </a:r>
              </a:p>
            </c:rich>
          </c:tx>
          <c:layout/>
        </c:title>
        <c:numFmt formatCode="General" sourceLinked="1"/>
        <c:tickLblPos val="nextTo"/>
        <c:crossAx val="148398080"/>
        <c:crosses val="autoZero"/>
        <c:crossBetween val="between"/>
      </c:valAx>
    </c:plotArea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6" tIns="46232" rIns="92466" bIns="46232" numCol="1" anchor="t" anchorCtr="0" compatLnSpc="1">
            <a:prstTxWarp prst="textNoShape">
              <a:avLst/>
            </a:prstTxWarp>
          </a:bodyPr>
          <a:lstStyle>
            <a:lvl1pPr defTabSz="92487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6" tIns="46232" rIns="92466" bIns="46232" numCol="1" anchor="t" anchorCtr="0" compatLnSpc="1">
            <a:prstTxWarp prst="textNoShape">
              <a:avLst/>
            </a:prstTxWarp>
          </a:bodyPr>
          <a:lstStyle>
            <a:lvl1pPr algn="r" defTabSz="92487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6" tIns="46232" rIns="92466" bIns="46232" numCol="1" anchor="b" anchorCtr="0" compatLnSpc="1">
            <a:prstTxWarp prst="textNoShape">
              <a:avLst/>
            </a:prstTxWarp>
          </a:bodyPr>
          <a:lstStyle>
            <a:lvl1pPr defTabSz="92487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6" tIns="46232" rIns="92466" bIns="46232" numCol="1" anchor="b" anchorCtr="0" compatLnSpc="1">
            <a:prstTxWarp prst="textNoShape">
              <a:avLst/>
            </a:prstTxWarp>
          </a:bodyPr>
          <a:lstStyle>
            <a:lvl1pPr algn="r" defTabSz="92487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C0D9CF4-340C-47CB-9AA5-89430B65D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2" tIns="45627" rIns="91252" bIns="45627" numCol="1" anchor="t" anchorCtr="0" compatLnSpc="1">
            <a:prstTxWarp prst="textNoShape">
              <a:avLst/>
            </a:prstTxWarp>
          </a:bodyPr>
          <a:lstStyle>
            <a:lvl1pPr defTabSz="91216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2" tIns="45627" rIns="91252" bIns="45627" numCol="1" anchor="t" anchorCtr="0" compatLnSpc="1">
            <a:prstTxWarp prst="textNoShape">
              <a:avLst/>
            </a:prstTxWarp>
          </a:bodyPr>
          <a:lstStyle>
            <a:lvl1pPr algn="r" defTabSz="91216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2" tIns="45627" rIns="91252" bIns="456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2" tIns="45627" rIns="91252" bIns="45627" numCol="1" anchor="b" anchorCtr="0" compatLnSpc="1">
            <a:prstTxWarp prst="textNoShape">
              <a:avLst/>
            </a:prstTxWarp>
          </a:bodyPr>
          <a:lstStyle>
            <a:lvl1pPr defTabSz="91216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2" tIns="45627" rIns="91252" bIns="45627" numCol="1" anchor="b" anchorCtr="0" compatLnSpc="1">
            <a:prstTxWarp prst="textNoShape">
              <a:avLst/>
            </a:prstTxWarp>
          </a:bodyPr>
          <a:lstStyle>
            <a:lvl1pPr algn="r" defTabSz="91216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1846927-9D64-48E8-9911-355FB0565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3F56E893-FF07-4960-8D29-7B7B9AD875F3}" type="slidenum">
              <a:rPr lang="en-US" smtClean="0"/>
              <a:pPr defTabSz="909638"/>
              <a:t>1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Chart 1:</a:t>
            </a:r>
            <a:r>
              <a:rPr lang="en-US" baseline="0" dirty="0" smtClean="0"/>
              <a:t> Energy consumption (normalized to full core) for the execution traces mapped to BERET hardware</a:t>
            </a:r>
          </a:p>
          <a:p>
            <a:r>
              <a:rPr lang="en-US" baseline="0" dirty="0" smtClean="0"/>
              <a:t>Chart 2: Energy consumption for the entire program, parts of which run on BERET, and the rest runs on default core.</a:t>
            </a:r>
          </a:p>
          <a:p>
            <a:endParaRPr lang="en-US" dirty="0" smtClean="0"/>
          </a:p>
          <a:p>
            <a:r>
              <a:rPr lang="en-US" dirty="0" smtClean="0"/>
              <a:t>Energy </a:t>
            </a:r>
            <a:r>
              <a:rPr lang="en-US" dirty="0" smtClean="0"/>
              <a:t>savings against an ARM 1176 core : single-issue in-order</a:t>
            </a:r>
          </a:p>
          <a:p>
            <a:r>
              <a:rPr lang="en-US" dirty="0" smtClean="0"/>
              <a:t>Performance comparison against the same design.</a:t>
            </a:r>
          </a:p>
          <a:p>
            <a:r>
              <a:rPr lang="en-US" dirty="0" smtClean="0"/>
              <a:t>Training</a:t>
            </a:r>
            <a:r>
              <a:rPr lang="en-US" baseline="0" dirty="0" smtClean="0"/>
              <a:t> set is the set of workloads used to determine the collection of SEBs. The test set was a new set of benchmarks to measure the quality of identified SEBs</a:t>
            </a:r>
            <a:r>
              <a:rPr lang="en-US" baseline="0" dirty="0" smtClean="0"/>
              <a:t>.</a:t>
            </a:r>
          </a:p>
          <a:p>
            <a:endParaRPr lang="en-US" dirty="0" smtClean="0"/>
          </a:p>
        </p:txBody>
      </p:sp>
      <p:sp>
        <p:nvSpPr>
          <p:cNvPr id="5017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E7DFB51D-BAFD-4B9E-9348-A80658961FD1}" type="slidenum">
              <a:rPr lang="en-US" smtClean="0"/>
              <a:pPr defTabSz="911225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</a:t>
            </a:r>
            <a:r>
              <a:rPr lang="en-US" baseline="0" dirty="0" smtClean="0"/>
              <a:t> changes from running on the BERET engine. Overall, there is a 10% performance improvement. This speedup is a result of exploiting ILP in SEBs that execute instructions in parallel. This behavior is very similar to the </a:t>
            </a:r>
            <a:r>
              <a:rPr lang="en-US" baseline="0" dirty="0" err="1" smtClean="0"/>
              <a:t>subgraph</a:t>
            </a:r>
            <a:r>
              <a:rPr lang="en-US" baseline="0" dirty="0" smtClean="0"/>
              <a:t> level accelerators (CCA, Nate Clark et. al.).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46927-9D64-48E8-9911-355FB05654E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33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ASICs, accelerators, conservation cores, loop buffers…all these were used in embedded systems…</a:t>
            </a:r>
          </a:p>
          <a:p>
            <a:r>
              <a:rPr lang="en-US" smtClean="0"/>
              <a:t>Regular codes is suitable…e.g. counted inner-most loops, modulo-schedulable codes, explicit data-parallelism, etc.</a:t>
            </a:r>
          </a:p>
          <a:p>
            <a:r>
              <a:rPr lang="en-US" smtClean="0"/>
              <a:t>Small number of benchmarks…can use specialized hardware…</a:t>
            </a:r>
          </a:p>
        </p:txBody>
      </p:sp>
      <p:sp>
        <p:nvSpPr>
          <p:cNvPr id="4833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0A7B8640-0B04-4371-8DE0-7C507E4F8A28}" type="slidenum">
              <a:rPr lang="en-US" smtClean="0"/>
              <a:pPr defTabSz="911225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53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ASICs, accelerators, conservation cores, loop buffers…all these were used in embedded systems…</a:t>
            </a:r>
          </a:p>
          <a:p>
            <a:r>
              <a:rPr lang="en-US" smtClean="0"/>
              <a:t>Regular codes is suitable…e.g. counted inner-most loops, modulo-schedulable codes, explicit data-parallelism, etc.</a:t>
            </a:r>
          </a:p>
          <a:p>
            <a:r>
              <a:rPr lang="en-US" smtClean="0"/>
              <a:t>Small number of benchmarks…can use specialized hardware…</a:t>
            </a:r>
          </a:p>
        </p:txBody>
      </p:sp>
      <p:sp>
        <p:nvSpPr>
          <p:cNvPr id="4853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8FB7973C-8B3F-43E3-A0AE-F7BF0D41AC0C}" type="slidenum">
              <a:rPr lang="en-US" smtClean="0"/>
              <a:pPr defTabSz="911225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74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Exclusive to every core. Everything else is according to our vision from the last year!</a:t>
            </a:r>
          </a:p>
          <a:p>
            <a:endParaRPr lang="en-US" smtClean="0"/>
          </a:p>
          <a:p>
            <a:r>
              <a:rPr lang="en-US" smtClean="0"/>
              <a:t>Works for irregular codes</a:t>
            </a:r>
          </a:p>
          <a:p>
            <a:r>
              <a:rPr lang="en-US" smtClean="0"/>
              <a:t>Applied on recurring sequences of instructions (hot parts of a code)</a:t>
            </a:r>
          </a:p>
          <a:p>
            <a:r>
              <a:rPr lang="en-US" smtClean="0"/>
              <a:t>Runs them using a subgraph execution model</a:t>
            </a:r>
          </a:p>
          <a:p>
            <a:r>
              <a:rPr lang="en-US" smtClean="0"/>
              <a:t>Can be configured for any program segment</a:t>
            </a:r>
          </a:p>
          <a:p>
            <a:endParaRPr lang="en-US" smtClean="0"/>
          </a:p>
        </p:txBody>
      </p:sp>
      <p:sp>
        <p:nvSpPr>
          <p:cNvPr id="4874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C8FA6692-DCAC-4D2A-B205-D5FB07A41AA0}" type="slidenum">
              <a:rPr lang="en-US" smtClean="0"/>
              <a:pPr defTabSz="911225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94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Show CFG…hot trace..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Side branches trigger an exit to the original control-flow graph</a:t>
            </a:r>
          </a:p>
          <a:p>
            <a:r>
              <a:rPr lang="en-US" smtClean="0"/>
              <a:t>Say that traces help us save redundant instruction fetches and decodes</a:t>
            </a:r>
          </a:p>
          <a:p>
            <a:r>
              <a:rPr lang="en-US" smtClean="0"/>
              <a:t>Show trace coverage in some chosen benchmarks</a:t>
            </a:r>
          </a:p>
          <a:p>
            <a:endParaRPr lang="en-US" smtClean="0"/>
          </a:p>
          <a:p>
            <a:r>
              <a:rPr lang="en-US" smtClean="0"/>
              <a:t>Traces have been used in the past for dynamic code optimization…we exploit them to find </a:t>
            </a:r>
            <a:r>
              <a:rPr lang="en-US" b="1" smtClean="0"/>
              <a:t>temporal regularity</a:t>
            </a:r>
            <a:r>
              <a:rPr lang="en-US" smtClean="0"/>
              <a:t> in code sequences</a:t>
            </a:r>
          </a:p>
          <a:p>
            <a:r>
              <a:rPr lang="en-US" smtClean="0"/>
              <a:t>Remember, these can have side exits…and the execution returns to the original Control flow graph</a:t>
            </a:r>
          </a:p>
        </p:txBody>
      </p:sp>
      <p:sp>
        <p:nvSpPr>
          <p:cNvPr id="4894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30D16FB4-7656-4B9A-BD0E-F21ECB75492C}" type="slidenum">
              <a:rPr lang="en-US" smtClean="0"/>
              <a:pPr defTabSz="911225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CC3EDBE0-3984-4051-9AB5-D3D04DEA2E78}" type="slidenum">
              <a:rPr lang="en-US" smtClean="0"/>
              <a:pPr defTabSz="911225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35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Subgraph-execution can save register accesses…</a:t>
            </a:r>
          </a:p>
          <a:p>
            <a:endParaRPr lang="en-US" smtClean="0"/>
          </a:p>
          <a:p>
            <a:r>
              <a:rPr lang="en-US" smtClean="0"/>
              <a:t>Can divide a data flow graph into constituent subgraphs…</a:t>
            </a:r>
          </a:p>
        </p:txBody>
      </p:sp>
      <p:sp>
        <p:nvSpPr>
          <p:cNvPr id="4935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5BB6CF7F-9F0D-45DB-87EF-7E6747FA91DD}" type="slidenum">
              <a:rPr lang="en-US" smtClean="0"/>
              <a:pPr defTabSz="911225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66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This is a mini-processor, which is a microcoded CISC engine that can run only straight line code. </a:t>
            </a:r>
          </a:p>
          <a:p>
            <a:r>
              <a:rPr lang="en-US" smtClean="0"/>
              <a:t>Configuration RAM stores the active program trace --- instruction fetch/decode savings..recurring trace storage</a:t>
            </a:r>
          </a:p>
          <a:p>
            <a:r>
              <a:rPr lang="en-US" smtClean="0"/>
              <a:t>Each trace is broken down into bundles of instructions, executed on the SEBs. At a time, only one SEB is active --- SEB gives us bundled executioin…</a:t>
            </a:r>
          </a:p>
          <a:p>
            <a:endParaRPr lang="en-US" sz="2000" smtClean="0"/>
          </a:p>
          <a:p>
            <a:r>
              <a:rPr lang="en-US" sz="2000" smtClean="0"/>
              <a:t>Energy Savings also result from a simple hardware with a short pipeline, no control handling / speculation, smaller structures, fewer latches…</a:t>
            </a:r>
          </a:p>
          <a:p>
            <a:endParaRPr lang="en-US" smtClean="0"/>
          </a:p>
        </p:txBody>
      </p:sp>
      <p:sp>
        <p:nvSpPr>
          <p:cNvPr id="4966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5E560DB6-06FE-490F-A069-54EC17C5991F}" type="slidenum">
              <a:rPr lang="en-US" smtClean="0"/>
              <a:pPr defTabSz="911225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86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These the flow of software support to map program regions to </a:t>
            </a:r>
          </a:p>
          <a:p>
            <a:r>
              <a:rPr lang="en-US" smtClean="0"/>
              <a:t>Once mapped to BERET, run the sequence of SEBs back to back, until a trace exit is found. Control returns to the main processor in that case…</a:t>
            </a:r>
          </a:p>
        </p:txBody>
      </p:sp>
      <p:sp>
        <p:nvSpPr>
          <p:cNvPr id="4986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89E50299-15B7-4C91-B00F-64A5D41377CB}" type="slidenum">
              <a:rPr lang="en-US" smtClean="0"/>
              <a:pPr defTabSz="911225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76F3A-DFCC-41B9-8A98-D3CF14CD0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A560B-0F7F-4E78-8624-8DDF9C80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4450" y="179388"/>
            <a:ext cx="2063750" cy="5908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79388"/>
            <a:ext cx="6038850" cy="5908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B438C-AE05-48CD-8167-91BCB4502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382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93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35509-0CE3-4279-99B4-6D11B8B08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22CC4-729A-40F4-82F2-F82757757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382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382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7893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893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566F2-BA61-4DCF-A677-504BE3D04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A319D-DA8B-4DB7-B341-AA61F90B4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3616A-C079-43AE-8841-382A5E03D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0D4CB-FFA4-482E-92A1-EA33B0681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14696-41F0-43F9-A59E-406D470AB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1CDBE-8AD3-4156-BF8E-B06613B64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1396B-1B6C-4A39-91D9-5C3CC1762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AC196-84A4-4F55-8237-0D894ED89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E993B-40C4-49DC-8EA1-0B0F7BC22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38263"/>
            <a:ext cx="77724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9076" name="Rectangle 4"/>
          <p:cNvSpPr>
            <a:spLocks noChangeArrowheads="1"/>
          </p:cNvSpPr>
          <p:nvPr/>
        </p:nvSpPr>
        <p:spPr bwMode="auto">
          <a:xfrm>
            <a:off x="-6350" y="165100"/>
            <a:ext cx="8902700" cy="91440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9080" name="Text Box 8"/>
          <p:cNvSpPr txBox="1">
            <a:spLocks noChangeArrowheads="1"/>
          </p:cNvSpPr>
          <p:nvPr/>
        </p:nvSpPr>
        <p:spPr bwMode="auto">
          <a:xfrm>
            <a:off x="5954713" y="6370638"/>
            <a:ext cx="2482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University of Michigan</a:t>
            </a:r>
          </a:p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Electrical Engineering and Computer Science</a:t>
            </a:r>
          </a:p>
        </p:txBody>
      </p:sp>
      <p:sp>
        <p:nvSpPr>
          <p:cNvPr id="899081" name="Line 9"/>
          <p:cNvSpPr>
            <a:spLocks noChangeShapeType="1"/>
          </p:cNvSpPr>
          <p:nvPr/>
        </p:nvSpPr>
        <p:spPr bwMode="auto">
          <a:xfrm>
            <a:off x="227013" y="6240463"/>
            <a:ext cx="8678862" cy="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1" name="Picture 1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0188" y="63801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CSeal"/>
          <p:cNvPicPr>
            <a:picLocks noChangeAspect="1" noChangeArrowheads="1"/>
          </p:cNvPicPr>
          <p:nvPr/>
        </p:nvPicPr>
        <p:blipFill>
          <a:blip r:embed="rId17" cstate="print">
            <a:lum bright="-26000"/>
          </a:blip>
          <a:srcRect/>
          <a:stretch>
            <a:fillRect/>
          </a:stretch>
        </p:blipFill>
        <p:spPr bwMode="auto">
          <a:xfrm>
            <a:off x="8466138" y="63754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9084" name="Rectangle 12"/>
          <p:cNvSpPr>
            <a:spLocks noChangeArrowheads="1"/>
          </p:cNvSpPr>
          <p:nvPr userDrawn="1"/>
        </p:nvSpPr>
        <p:spPr bwMode="auto">
          <a:xfrm>
            <a:off x="-6350" y="165100"/>
            <a:ext cx="8902700" cy="91440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9085" name="Text Box 13"/>
          <p:cNvSpPr txBox="1">
            <a:spLocks noChangeArrowheads="1"/>
          </p:cNvSpPr>
          <p:nvPr userDrawn="1"/>
        </p:nvSpPr>
        <p:spPr bwMode="auto">
          <a:xfrm>
            <a:off x="5954713" y="6370638"/>
            <a:ext cx="2482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University of Michigan</a:t>
            </a:r>
          </a:p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Electrical Engineering and Computer Science</a:t>
            </a:r>
          </a:p>
        </p:txBody>
      </p:sp>
      <p:sp>
        <p:nvSpPr>
          <p:cNvPr id="899086" name="Line 14"/>
          <p:cNvSpPr>
            <a:spLocks noChangeShapeType="1"/>
          </p:cNvSpPr>
          <p:nvPr userDrawn="1"/>
        </p:nvSpPr>
        <p:spPr bwMode="auto">
          <a:xfrm>
            <a:off x="227013" y="6240463"/>
            <a:ext cx="8678862" cy="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6" name="Picture 15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0188" y="63801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0450" y="63071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F42204BC-5ADE-45D9-9E10-7AC8C6687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2C4F05-B457-476E-9D29-3BCAFF37C27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292100" y="1557338"/>
            <a:ext cx="8559800" cy="474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Bundled Execution of Recurring Traces for Energy-Efficient General Purpose Processing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2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Shantanu Gupta, Shuguang Feng, Amin Ansari,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Scott Mahlke, and David August</a:t>
            </a:r>
          </a:p>
          <a:p>
            <a:pPr algn="ctr">
              <a:spcBef>
                <a:spcPct val="20000"/>
              </a:spcBef>
              <a:defRPr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Michigan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(Intel, Northrup-Grumman, UIUC, Princeton)</a:t>
            </a:r>
          </a:p>
          <a:p>
            <a:pPr algn="ctr">
              <a:spcBef>
                <a:spcPct val="20000"/>
              </a:spcBef>
              <a:defRPr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2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MICRO-44					          December 6, 2011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600" b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8436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3141663"/>
            <a:ext cx="18192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3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9BD9C0-7ADF-4F6E-A3B0-F1C66BC6B4A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945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 of Bundled Execution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6371936-F2AF-434A-ADF6-D811D94E559B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582831" y="1518957"/>
          <a:ext cx="5978338" cy="3820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94597" name="TextBox 5"/>
          <p:cNvSpPr txBox="1">
            <a:spLocks noChangeArrowheads="1"/>
          </p:cNvSpPr>
          <p:nvPr/>
        </p:nvSpPr>
        <p:spPr bwMode="auto">
          <a:xfrm>
            <a:off x="2024063" y="1225550"/>
            <a:ext cx="5535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  <a:cs typeface="Arial" charset="0"/>
              </a:rPr>
              <a:t>All results normalized to a bundle length of 1</a:t>
            </a:r>
          </a:p>
        </p:txBody>
      </p:sp>
      <p:sp>
        <p:nvSpPr>
          <p:cNvPr id="481286" name="Text Box 6"/>
          <p:cNvSpPr txBox="1">
            <a:spLocks noChangeArrowheads="1"/>
          </p:cNvSpPr>
          <p:nvPr/>
        </p:nvSpPr>
        <p:spPr bwMode="auto">
          <a:xfrm>
            <a:off x="107950" y="5535613"/>
            <a:ext cx="8983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</a:rPr>
              <a:t>Bundled execution increases datapath efficiency by more than 2x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7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B4486C-A528-4C66-8198-CE73CEA2D35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95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BERET Hardware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46200"/>
            <a:ext cx="8686800" cy="4749800"/>
          </a:xfrm>
        </p:spPr>
        <p:txBody>
          <a:bodyPr/>
          <a:lstStyle/>
          <a:p>
            <a:r>
              <a:rPr lang="en-US" sz="3200" smtClean="0"/>
              <a:t>Hardware design objectives: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Capable of executing straight-line code in a loop (traces)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Support for bundled execution of trace instructions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Handle trace side-exits, and transfer control to the main processor</a:t>
            </a:r>
          </a:p>
          <a:p>
            <a:pPr lvl="1">
              <a:lnSpc>
                <a:spcPct val="150000"/>
              </a:lnSpc>
            </a:pPr>
            <a:endParaRPr lang="en-US" smtClean="0"/>
          </a:p>
          <a:p>
            <a:pPr lvl="1"/>
            <a:endParaRPr lang="en-US" smtClean="0"/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3327400" y="1749425"/>
            <a:ext cx="1017588" cy="484188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Internal </a:t>
            </a:r>
          </a:p>
          <a:p>
            <a:pPr algn="ctr"/>
            <a:r>
              <a:rPr lang="en-US" sz="1200" b="1"/>
              <a:t>Register File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1801813" y="3101975"/>
            <a:ext cx="700087" cy="6604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dirty="0"/>
              <a:t>SEB 1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2959100" y="3101975"/>
            <a:ext cx="698500" cy="6604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 dirty="0"/>
              <a:t>SEB 2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233988" y="3101975"/>
            <a:ext cx="698500" cy="6604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 dirty="0"/>
              <a:t>SEB N</a:t>
            </a:r>
          </a:p>
        </p:txBody>
      </p:sp>
      <p:cxnSp>
        <p:nvCxnSpPr>
          <p:cNvPr id="85" name="Straight Connector 84"/>
          <p:cNvCxnSpPr>
            <a:cxnSpLocks noChangeShapeType="1"/>
          </p:cNvCxnSpPr>
          <p:nvPr/>
        </p:nvCxnSpPr>
        <p:spPr bwMode="auto">
          <a:xfrm>
            <a:off x="3749675" y="3448050"/>
            <a:ext cx="1430338" cy="1588"/>
          </a:xfrm>
          <a:prstGeom prst="line">
            <a:avLst/>
          </a:prstGeom>
          <a:noFill/>
          <a:ln w="31750" cap="rnd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1801813" y="4040188"/>
            <a:ext cx="4130675" cy="209550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Writeback Bus</a:t>
            </a:r>
          </a:p>
        </p:txBody>
      </p:sp>
      <p:grpSp>
        <p:nvGrpSpPr>
          <p:cNvPr id="87" name="Group 127"/>
          <p:cNvGrpSpPr>
            <a:grpSpLocks/>
          </p:cNvGrpSpPr>
          <p:nvPr/>
        </p:nvGrpSpPr>
        <p:grpSpPr bwMode="auto">
          <a:xfrm>
            <a:off x="2146300" y="3760788"/>
            <a:ext cx="3432175" cy="277812"/>
            <a:chOff x="3031508" y="3379299"/>
            <a:chExt cx="4116389" cy="304828"/>
          </a:xfrm>
        </p:grpSpPr>
        <p:cxnSp>
          <p:nvCxnSpPr>
            <p:cNvPr id="495687" name="Straight Arrow Connector 87"/>
            <p:cNvCxnSpPr>
              <a:cxnSpLocks noChangeShapeType="1"/>
              <a:stCxn id="82" idx="2"/>
            </p:cNvCxnSpPr>
            <p:nvPr/>
          </p:nvCxnSpPr>
          <p:spPr bwMode="auto">
            <a:xfrm rot="5400000">
              <a:off x="2879901" y="3530933"/>
              <a:ext cx="304801" cy="1588"/>
            </a:xfrm>
            <a:prstGeom prst="straightConnector1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495688" name="Straight Arrow Connector 88"/>
            <p:cNvCxnSpPr>
              <a:cxnSpLocks noChangeShapeType="1"/>
              <a:stCxn id="83" idx="2"/>
            </p:cNvCxnSpPr>
            <p:nvPr/>
          </p:nvCxnSpPr>
          <p:spPr bwMode="auto">
            <a:xfrm rot="5400000">
              <a:off x="4266201" y="3530918"/>
              <a:ext cx="304801" cy="1588"/>
            </a:xfrm>
            <a:prstGeom prst="straightConnector1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495689" name="Straight Arrow Connector 12"/>
            <p:cNvCxnSpPr>
              <a:cxnSpLocks noChangeShapeType="1"/>
              <a:stCxn id="84" idx="2"/>
            </p:cNvCxnSpPr>
            <p:nvPr/>
          </p:nvCxnSpPr>
          <p:spPr bwMode="auto">
            <a:xfrm rot="5400000">
              <a:off x="6994704" y="3530904"/>
              <a:ext cx="304797" cy="1588"/>
            </a:xfrm>
            <a:prstGeom prst="straightConnector1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 type="stealth" w="med" len="med"/>
            </a:ln>
          </p:spPr>
        </p:cxnSp>
      </p:grpSp>
      <p:sp>
        <p:nvSpPr>
          <p:cNvPr id="91" name="Flowchart: Manual Operation 90"/>
          <p:cNvSpPr>
            <a:spLocks noChangeArrowheads="1"/>
          </p:cNvSpPr>
          <p:nvPr/>
        </p:nvSpPr>
        <p:spPr bwMode="auto">
          <a:xfrm>
            <a:off x="4376738" y="2441575"/>
            <a:ext cx="889000" cy="174625"/>
          </a:xfrm>
          <a:prstGeom prst="flowChartManualOperation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/>
              <a:t>MUX</a:t>
            </a:r>
          </a:p>
        </p:txBody>
      </p:sp>
      <p:cxnSp>
        <p:nvCxnSpPr>
          <p:cNvPr id="92" name="Straight Connector 91"/>
          <p:cNvCxnSpPr>
            <a:cxnSpLocks noChangeShapeType="1"/>
          </p:cNvCxnSpPr>
          <p:nvPr/>
        </p:nvCxnSpPr>
        <p:spPr bwMode="auto">
          <a:xfrm>
            <a:off x="2127250" y="2820988"/>
            <a:ext cx="3495675" cy="6350"/>
          </a:xfrm>
          <a:prstGeom prst="line">
            <a:avLst/>
          </a:prstGeom>
          <a:noFill/>
          <a:ln w="444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" name="Straight Arrow Connector 92"/>
          <p:cNvCxnSpPr>
            <a:cxnSpLocks noChangeShapeType="1"/>
          </p:cNvCxnSpPr>
          <p:nvPr/>
        </p:nvCxnSpPr>
        <p:spPr bwMode="auto">
          <a:xfrm rot="5400000">
            <a:off x="5465763" y="2962275"/>
            <a:ext cx="277812" cy="1588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94" name="Straight Arrow Connector 93"/>
          <p:cNvCxnSpPr>
            <a:cxnSpLocks noChangeShapeType="1"/>
          </p:cNvCxnSpPr>
          <p:nvPr/>
        </p:nvCxnSpPr>
        <p:spPr bwMode="auto">
          <a:xfrm rot="5400000">
            <a:off x="3151188" y="2962275"/>
            <a:ext cx="277812" cy="1588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95" name="Straight Arrow Connector 94"/>
          <p:cNvCxnSpPr>
            <a:cxnSpLocks noChangeShapeType="1"/>
          </p:cNvCxnSpPr>
          <p:nvPr/>
        </p:nvCxnSpPr>
        <p:spPr bwMode="auto">
          <a:xfrm rot="5400000">
            <a:off x="2007394" y="2963069"/>
            <a:ext cx="277812" cy="0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96" name="Straight Connector 95"/>
          <p:cNvCxnSpPr>
            <a:cxnSpLocks noChangeShapeType="1"/>
          </p:cNvCxnSpPr>
          <p:nvPr/>
        </p:nvCxnSpPr>
        <p:spPr bwMode="auto">
          <a:xfrm rot="5400000">
            <a:off x="4732337" y="2719388"/>
            <a:ext cx="207963" cy="1588"/>
          </a:xfrm>
          <a:prstGeom prst="line">
            <a:avLst/>
          </a:prstGeom>
          <a:noFill/>
          <a:ln w="444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7" name="Freeform 96"/>
          <p:cNvSpPr>
            <a:spLocks/>
          </p:cNvSpPr>
          <p:nvPr/>
        </p:nvSpPr>
        <p:spPr bwMode="auto">
          <a:xfrm>
            <a:off x="1123950" y="2511425"/>
            <a:ext cx="2727325" cy="0"/>
          </a:xfrm>
          <a:custGeom>
            <a:avLst/>
            <a:gdLst>
              <a:gd name="T0" fmla="*/ 0 w 3270250"/>
              <a:gd name="T1" fmla="*/ 917640 w 3270250"/>
              <a:gd name="T2" fmla="*/ 0 60000 65536"/>
              <a:gd name="T3" fmla="*/ 0 60000 65536"/>
              <a:gd name="T4" fmla="*/ 0 w 3270250"/>
              <a:gd name="T5" fmla="*/ 3270250 w 327025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3270250">
                <a:moveTo>
                  <a:pt x="0" y="0"/>
                </a:moveTo>
                <a:lnTo>
                  <a:pt x="3270250" y="0"/>
                </a:lnTo>
              </a:path>
            </a:pathLst>
          </a:custGeom>
          <a:solidFill>
            <a:srgbClr val="99CC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98" name="Straight Arrow Connector 97"/>
          <p:cNvCxnSpPr>
            <a:cxnSpLocks noChangeShapeType="1"/>
          </p:cNvCxnSpPr>
          <p:nvPr/>
        </p:nvCxnSpPr>
        <p:spPr bwMode="auto">
          <a:xfrm flipV="1">
            <a:off x="3851275" y="2251075"/>
            <a:ext cx="1588" cy="2603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68313" y="2268538"/>
            <a:ext cx="650875" cy="167640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 rot="-5400000">
            <a:off x="6868319" y="2010569"/>
            <a:ext cx="666750" cy="404812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/>
              <a:t>Store </a:t>
            </a:r>
          </a:p>
          <a:p>
            <a:pPr algn="ctr"/>
            <a:r>
              <a:rPr lang="en-US" sz="1100" b="1"/>
              <a:t>Buffer</a:t>
            </a:r>
          </a:p>
        </p:txBody>
      </p:sp>
      <p:sp>
        <p:nvSpPr>
          <p:cNvPr id="102" name="Freeform 101"/>
          <p:cNvSpPr>
            <a:spLocks/>
          </p:cNvSpPr>
          <p:nvPr/>
        </p:nvSpPr>
        <p:spPr bwMode="auto">
          <a:xfrm>
            <a:off x="5791200" y="2571750"/>
            <a:ext cx="1414463" cy="522288"/>
          </a:xfrm>
          <a:custGeom>
            <a:avLst/>
            <a:gdLst>
              <a:gd name="T0" fmla="*/ 0 w 1695450"/>
              <a:gd name="T1" fmla="*/ 303778 h 571500"/>
              <a:gd name="T2" fmla="*/ 0 w 1695450"/>
              <a:gd name="T3" fmla="*/ 156951 h 571500"/>
              <a:gd name="T4" fmla="*/ 476739 w 1695450"/>
              <a:gd name="T5" fmla="*/ 156951 h 571500"/>
              <a:gd name="T6" fmla="*/ 476739 w 1695450"/>
              <a:gd name="T7" fmla="*/ 0 h 571500"/>
              <a:gd name="T8" fmla="*/ 0 60000 65536"/>
              <a:gd name="T9" fmla="*/ 0 60000 65536"/>
              <a:gd name="T10" fmla="*/ 0 60000 65536"/>
              <a:gd name="T11" fmla="*/ 0 60000 65536"/>
              <a:gd name="T12" fmla="*/ 0 w 1695450"/>
              <a:gd name="T13" fmla="*/ 0 h 571500"/>
              <a:gd name="T14" fmla="*/ 1695450 w 1695450"/>
              <a:gd name="T15" fmla="*/ 571500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5450" h="571500">
                <a:moveTo>
                  <a:pt x="0" y="571500"/>
                </a:moveTo>
                <a:lnTo>
                  <a:pt x="0" y="295275"/>
                </a:lnTo>
                <a:lnTo>
                  <a:pt x="1695450" y="295275"/>
                </a:lnTo>
                <a:lnTo>
                  <a:pt x="1695450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" name="Freeform 102"/>
          <p:cNvSpPr>
            <a:spLocks/>
          </p:cNvSpPr>
          <p:nvPr/>
        </p:nvSpPr>
        <p:spPr bwMode="auto">
          <a:xfrm flipV="1">
            <a:off x="801688" y="1649413"/>
            <a:ext cx="1587" cy="612775"/>
          </a:xfrm>
          <a:custGeom>
            <a:avLst/>
            <a:gdLst>
              <a:gd name="T0" fmla="*/ 0 w 2366"/>
              <a:gd name="T1" fmla="*/ 13186 h 1162050"/>
              <a:gd name="T2" fmla="*/ 0 w 2366"/>
              <a:gd name="T3" fmla="*/ 0 h 1162050"/>
              <a:gd name="T4" fmla="*/ 145 w 2366"/>
              <a:gd name="T5" fmla="*/ 0 h 1162050"/>
              <a:gd name="T6" fmla="*/ 0 60000 65536"/>
              <a:gd name="T7" fmla="*/ 0 60000 65536"/>
              <a:gd name="T8" fmla="*/ 0 60000 65536"/>
              <a:gd name="T9" fmla="*/ 0 w 2366"/>
              <a:gd name="T10" fmla="*/ 0 h 1162050"/>
              <a:gd name="T11" fmla="*/ 2366 w 2366"/>
              <a:gd name="T12" fmla="*/ 1162050 h 11620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66" h="1162050">
                <a:moveTo>
                  <a:pt x="0" y="1162050"/>
                </a:moveTo>
                <a:lnTo>
                  <a:pt x="0" y="0"/>
                </a:lnTo>
                <a:lnTo>
                  <a:pt x="2366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4" name="Freeform 103"/>
          <p:cNvSpPr>
            <a:spLocks/>
          </p:cNvSpPr>
          <p:nvPr/>
        </p:nvSpPr>
        <p:spPr bwMode="auto">
          <a:xfrm>
            <a:off x="6761163" y="1598613"/>
            <a:ext cx="1095375" cy="1243012"/>
          </a:xfrm>
          <a:custGeom>
            <a:avLst/>
            <a:gdLst>
              <a:gd name="T0" fmla="*/ 0 w 1314450"/>
              <a:gd name="T1" fmla="*/ 717833 h 1362075"/>
              <a:gd name="T2" fmla="*/ 2660 w 1314450"/>
              <a:gd name="T3" fmla="*/ 0 h 1362075"/>
              <a:gd name="T4" fmla="*/ 367123 w 1314450"/>
              <a:gd name="T5" fmla="*/ 0 h 1362075"/>
              <a:gd name="T6" fmla="*/ 0 60000 65536"/>
              <a:gd name="T7" fmla="*/ 0 60000 65536"/>
              <a:gd name="T8" fmla="*/ 0 60000 65536"/>
              <a:gd name="T9" fmla="*/ 0 w 1314450"/>
              <a:gd name="T10" fmla="*/ 0 h 1362075"/>
              <a:gd name="T11" fmla="*/ 1314450 w 1314450"/>
              <a:gd name="T12" fmla="*/ 1362075 h 13620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4450" h="1362075">
                <a:moveTo>
                  <a:pt x="0" y="1362075"/>
                </a:moveTo>
                <a:lnTo>
                  <a:pt x="9525" y="0"/>
                </a:lnTo>
                <a:lnTo>
                  <a:pt x="1314450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7726363" y="1392238"/>
            <a:ext cx="7318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/>
              <a:t>D$</a:t>
            </a:r>
          </a:p>
        </p:txBody>
      </p:sp>
      <p:cxnSp>
        <p:nvCxnSpPr>
          <p:cNvPr id="106" name="Straight Connector 105"/>
          <p:cNvCxnSpPr>
            <a:cxnSpLocks noChangeShapeType="1"/>
            <a:stCxn id="100" idx="3"/>
          </p:cNvCxnSpPr>
          <p:nvPr/>
        </p:nvCxnSpPr>
        <p:spPr bwMode="auto">
          <a:xfrm rot="16200000" flipV="1">
            <a:off x="7061200" y="1738313"/>
            <a:ext cx="280987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8" name="Straight Arrow Connector 107"/>
          <p:cNvCxnSpPr>
            <a:cxnSpLocks noChangeShapeType="1"/>
          </p:cNvCxnSpPr>
          <p:nvPr/>
        </p:nvCxnSpPr>
        <p:spPr bwMode="auto">
          <a:xfrm rot="5400000" flipH="1" flipV="1">
            <a:off x="3327400" y="1550988"/>
            <a:ext cx="396875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stealth" w="med" len="med"/>
            <a:tailEnd type="stealth" w="med" len="med"/>
          </a:ln>
        </p:spPr>
      </p:cxnSp>
      <p:sp>
        <p:nvSpPr>
          <p:cNvPr id="110" name="Freeform 109"/>
          <p:cNvSpPr>
            <a:spLocks/>
          </p:cNvSpPr>
          <p:nvPr/>
        </p:nvSpPr>
        <p:spPr bwMode="auto">
          <a:xfrm>
            <a:off x="3883025" y="1884363"/>
            <a:ext cx="2493963" cy="2630487"/>
          </a:xfrm>
          <a:custGeom>
            <a:avLst/>
            <a:gdLst>
              <a:gd name="T0" fmla="*/ 0 w 2991173"/>
              <a:gd name="T1" fmla="*/ 1370848 h 2882685"/>
              <a:gd name="T2" fmla="*/ 0 w 2991173"/>
              <a:gd name="T3" fmla="*/ 1518477 h 2882685"/>
              <a:gd name="T4" fmla="*/ 829402 w 2991173"/>
              <a:gd name="T5" fmla="*/ 1518477 h 2882685"/>
              <a:gd name="T6" fmla="*/ 838087 w 2991173"/>
              <a:gd name="T7" fmla="*/ 8164 h 2882685"/>
              <a:gd name="T8" fmla="*/ 447269 w 2991173"/>
              <a:gd name="T9" fmla="*/ 0 h 2882685"/>
              <a:gd name="T10" fmla="*/ 364764 w 2991173"/>
              <a:gd name="T11" fmla="*/ 120417 h 2882685"/>
              <a:gd name="T12" fmla="*/ 364764 w 2991173"/>
              <a:gd name="T13" fmla="*/ 326555 h 28826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91173"/>
              <a:gd name="T22" fmla="*/ 0 h 2882685"/>
              <a:gd name="T23" fmla="*/ 2991173 w 2991173"/>
              <a:gd name="T24" fmla="*/ 2882685 h 28826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91173" h="2882685">
                <a:moveTo>
                  <a:pt x="0" y="2602424"/>
                </a:moveTo>
                <a:lnTo>
                  <a:pt x="0" y="2882685"/>
                </a:lnTo>
                <a:lnTo>
                  <a:pt x="2960177" y="2882685"/>
                </a:lnTo>
                <a:lnTo>
                  <a:pt x="2991173" y="15499"/>
                </a:lnTo>
                <a:lnTo>
                  <a:pt x="1596326" y="0"/>
                </a:lnTo>
                <a:lnTo>
                  <a:pt x="1301858" y="228600"/>
                </a:lnTo>
                <a:lnTo>
                  <a:pt x="1301858" y="619932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1" name="Freeform 110"/>
          <p:cNvSpPr>
            <a:spLocks/>
          </p:cNvSpPr>
          <p:nvPr/>
        </p:nvSpPr>
        <p:spPr bwMode="auto">
          <a:xfrm>
            <a:off x="4349750" y="2058988"/>
            <a:ext cx="306388" cy="376237"/>
          </a:xfrm>
          <a:custGeom>
            <a:avLst/>
            <a:gdLst>
              <a:gd name="T0" fmla="*/ 0 w 368300"/>
              <a:gd name="T1" fmla="*/ 0 h 412750"/>
              <a:gd name="T2" fmla="*/ 101808 w 368300"/>
              <a:gd name="T3" fmla="*/ 3323 h 412750"/>
              <a:gd name="T4" fmla="*/ 101808 w 368300"/>
              <a:gd name="T5" fmla="*/ 216028 h 412750"/>
              <a:gd name="T6" fmla="*/ 0 60000 65536"/>
              <a:gd name="T7" fmla="*/ 0 60000 65536"/>
              <a:gd name="T8" fmla="*/ 0 60000 65536"/>
              <a:gd name="T9" fmla="*/ 0 w 368300"/>
              <a:gd name="T10" fmla="*/ 0 h 412750"/>
              <a:gd name="T11" fmla="*/ 368300 w 368300"/>
              <a:gd name="T12" fmla="*/ 412750 h 412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300" h="412750">
                <a:moveTo>
                  <a:pt x="0" y="0"/>
                </a:moveTo>
                <a:lnTo>
                  <a:pt x="368300" y="6350"/>
                </a:lnTo>
                <a:lnTo>
                  <a:pt x="368300" y="412750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" name="Rectangle 111"/>
          <p:cNvSpPr/>
          <p:nvPr/>
        </p:nvSpPr>
        <p:spPr bwMode="auto">
          <a:xfrm>
            <a:off x="6832600" y="3022600"/>
            <a:ext cx="1779588" cy="2593975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113" name="Group 112"/>
          <p:cNvGrpSpPr>
            <a:grpSpLocks/>
          </p:cNvGrpSpPr>
          <p:nvPr/>
        </p:nvGrpSpPr>
        <p:grpSpPr bwMode="auto">
          <a:xfrm>
            <a:off x="7194550" y="3305175"/>
            <a:ext cx="1101725" cy="2032000"/>
            <a:chOff x="8310950" y="3429000"/>
            <a:chExt cx="1320730" cy="2228285"/>
          </a:xfrm>
        </p:grpSpPr>
        <p:sp>
          <p:nvSpPr>
            <p:cNvPr id="495677" name="Oval 113"/>
            <p:cNvSpPr>
              <a:spLocks noChangeArrowheads="1"/>
            </p:cNvSpPr>
            <p:nvPr/>
          </p:nvSpPr>
          <p:spPr bwMode="auto">
            <a:xfrm>
              <a:off x="8310950" y="3787724"/>
              <a:ext cx="411480" cy="376662"/>
            </a:xfrm>
            <a:prstGeom prst="ellipse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ALU</a:t>
              </a:r>
              <a:endParaRPr lang="en-US" sz="1400"/>
            </a:p>
          </p:txBody>
        </p:sp>
        <p:sp>
          <p:nvSpPr>
            <p:cNvPr id="495678" name="Oval 114"/>
            <p:cNvSpPr>
              <a:spLocks noChangeArrowheads="1"/>
            </p:cNvSpPr>
            <p:nvPr/>
          </p:nvSpPr>
          <p:spPr bwMode="auto">
            <a:xfrm>
              <a:off x="9220200" y="3794700"/>
              <a:ext cx="411480" cy="376662"/>
            </a:xfrm>
            <a:prstGeom prst="ellipse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pPr algn="ctr"/>
              <a:r>
                <a:rPr lang="en-US"/>
                <a:t>LD</a:t>
              </a:r>
            </a:p>
          </p:txBody>
        </p:sp>
        <p:sp>
          <p:nvSpPr>
            <p:cNvPr id="495679" name="Oval 115"/>
            <p:cNvSpPr>
              <a:spLocks noChangeArrowheads="1"/>
            </p:cNvSpPr>
            <p:nvPr/>
          </p:nvSpPr>
          <p:spPr bwMode="auto">
            <a:xfrm>
              <a:off x="8773300" y="4380619"/>
              <a:ext cx="411480" cy="376662"/>
            </a:xfrm>
            <a:prstGeom prst="ellipse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&lt;&lt;</a:t>
              </a:r>
            </a:p>
          </p:txBody>
        </p:sp>
        <p:sp>
          <p:nvSpPr>
            <p:cNvPr id="495680" name="Oval 116"/>
            <p:cNvSpPr>
              <a:spLocks noChangeArrowheads="1"/>
            </p:cNvSpPr>
            <p:nvPr/>
          </p:nvSpPr>
          <p:spPr bwMode="auto">
            <a:xfrm>
              <a:off x="8763000" y="5008389"/>
              <a:ext cx="411480" cy="376662"/>
            </a:xfrm>
            <a:prstGeom prst="ellipse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ALU</a:t>
              </a:r>
              <a:endParaRPr lang="en-US" sz="1400"/>
            </a:p>
          </p:txBody>
        </p:sp>
        <p:cxnSp>
          <p:nvCxnSpPr>
            <p:cNvPr id="495681" name="Straight Arrow Connector 117"/>
            <p:cNvCxnSpPr>
              <a:cxnSpLocks noChangeShapeType="1"/>
              <a:endCxn id="495677" idx="0"/>
            </p:cNvCxnSpPr>
            <p:nvPr/>
          </p:nvCxnSpPr>
          <p:spPr bwMode="auto">
            <a:xfrm rot="5400000">
              <a:off x="8338927" y="3606764"/>
              <a:ext cx="358724" cy="3196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495682" name="Straight Arrow Connector 118"/>
            <p:cNvCxnSpPr>
              <a:cxnSpLocks noChangeShapeType="1"/>
            </p:cNvCxnSpPr>
            <p:nvPr/>
          </p:nvCxnSpPr>
          <p:spPr bwMode="auto">
            <a:xfrm rot="5400000">
              <a:off x="9267840" y="3616727"/>
              <a:ext cx="358724" cy="3196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495683" name="Straight Connector 119"/>
            <p:cNvCxnSpPr>
              <a:cxnSpLocks noChangeShapeType="1"/>
              <a:stCxn id="495677" idx="4"/>
              <a:endCxn id="495679" idx="1"/>
            </p:cNvCxnSpPr>
            <p:nvPr/>
          </p:nvCxnSpPr>
          <p:spPr bwMode="auto">
            <a:xfrm rot="16200000" flipH="1">
              <a:off x="8539428" y="4141648"/>
              <a:ext cx="271393" cy="31687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495684" name="Straight Connector 120"/>
            <p:cNvCxnSpPr>
              <a:cxnSpLocks noChangeShapeType="1"/>
              <a:stCxn id="495678" idx="4"/>
              <a:endCxn id="495679" idx="7"/>
            </p:cNvCxnSpPr>
            <p:nvPr/>
          </p:nvCxnSpPr>
          <p:spPr bwMode="auto">
            <a:xfrm rot="5400000">
              <a:off x="9143021" y="4152861"/>
              <a:ext cx="264418" cy="30142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495685" name="Straight Arrow Connector 121"/>
            <p:cNvCxnSpPr>
              <a:cxnSpLocks noChangeShapeType="1"/>
              <a:stCxn id="495679" idx="4"/>
              <a:endCxn id="495680" idx="0"/>
            </p:cNvCxnSpPr>
            <p:nvPr/>
          </p:nvCxnSpPr>
          <p:spPr bwMode="auto">
            <a:xfrm rot="5400000">
              <a:off x="8848336" y="4877685"/>
              <a:ext cx="251108" cy="1030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495686" name="Straight Arrow Connector 122"/>
            <p:cNvCxnSpPr>
              <a:cxnSpLocks noChangeShapeType="1"/>
            </p:cNvCxnSpPr>
            <p:nvPr/>
          </p:nvCxnSpPr>
          <p:spPr bwMode="auto">
            <a:xfrm rot="5400000">
              <a:off x="8828042" y="5515791"/>
              <a:ext cx="281401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stealth" w="lg" len="lg"/>
            </a:ln>
          </p:spPr>
        </p:cxnSp>
      </p:grpSp>
      <p:cxnSp>
        <p:nvCxnSpPr>
          <p:cNvPr id="124" name="Straight Connector 123"/>
          <p:cNvCxnSpPr>
            <a:cxnSpLocks noChangeShapeType="1"/>
          </p:cNvCxnSpPr>
          <p:nvPr/>
        </p:nvCxnSpPr>
        <p:spPr bwMode="auto">
          <a:xfrm flipV="1">
            <a:off x="5932488" y="3027363"/>
            <a:ext cx="925512" cy="74612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125" name="Straight Connector 124"/>
          <p:cNvCxnSpPr>
            <a:cxnSpLocks noChangeShapeType="1"/>
          </p:cNvCxnSpPr>
          <p:nvPr/>
        </p:nvCxnSpPr>
        <p:spPr bwMode="auto">
          <a:xfrm rot="16200000" flipH="1">
            <a:off x="5473700" y="4222751"/>
            <a:ext cx="1806575" cy="88900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1089025" y="2262188"/>
            <a:ext cx="8858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 Index bits</a:t>
            </a:r>
          </a:p>
        </p:txBody>
      </p:sp>
      <p:sp>
        <p:nvSpPr>
          <p:cNvPr id="127" name="Freeform 126"/>
          <p:cNvSpPr>
            <a:spLocks/>
          </p:cNvSpPr>
          <p:nvPr/>
        </p:nvSpPr>
        <p:spPr bwMode="auto">
          <a:xfrm>
            <a:off x="4095750" y="1598613"/>
            <a:ext cx="2279650" cy="304800"/>
          </a:xfrm>
          <a:custGeom>
            <a:avLst/>
            <a:gdLst>
              <a:gd name="T0" fmla="*/ 758745 w 2738437"/>
              <a:gd name="T1" fmla="*/ 177664 h 333375"/>
              <a:gd name="T2" fmla="*/ 758745 w 2738437"/>
              <a:gd name="T3" fmla="*/ 0 h 333375"/>
              <a:gd name="T4" fmla="*/ 0 w 2738437"/>
              <a:gd name="T5" fmla="*/ 0 h 333375"/>
              <a:gd name="T6" fmla="*/ 0 w 2738437"/>
              <a:gd name="T7" fmla="*/ 78681 h 333375"/>
              <a:gd name="T8" fmla="*/ 0 60000 65536"/>
              <a:gd name="T9" fmla="*/ 0 60000 65536"/>
              <a:gd name="T10" fmla="*/ 0 60000 65536"/>
              <a:gd name="T11" fmla="*/ 0 60000 65536"/>
              <a:gd name="T12" fmla="*/ 0 w 2738437"/>
              <a:gd name="T13" fmla="*/ 0 h 333375"/>
              <a:gd name="T14" fmla="*/ 2738437 w 2738437"/>
              <a:gd name="T15" fmla="*/ 333375 h 3333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8437" h="333375">
                <a:moveTo>
                  <a:pt x="2738437" y="333375"/>
                </a:moveTo>
                <a:lnTo>
                  <a:pt x="2738437" y="0"/>
                </a:lnTo>
                <a:lnTo>
                  <a:pt x="0" y="0"/>
                </a:lnTo>
                <a:lnTo>
                  <a:pt x="0" y="147638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6832600" y="3024188"/>
            <a:ext cx="1779588" cy="28098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n-US"/>
              <a:t>Input Latch</a:t>
            </a: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6837363" y="5337175"/>
            <a:ext cx="1778000" cy="280988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n-US"/>
              <a:t>Output Latch</a:t>
            </a:r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5237163" y="3106738"/>
            <a:ext cx="698500" cy="1047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5229225" y="3657600"/>
            <a:ext cx="698500" cy="1047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2946400" y="3106738"/>
            <a:ext cx="700088" cy="1047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2940050" y="3659188"/>
            <a:ext cx="698500" cy="1047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1801813" y="3101975"/>
            <a:ext cx="700087" cy="1047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1795463" y="3654425"/>
            <a:ext cx="698500" cy="1047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7" name="Rectangle 136"/>
          <p:cNvSpPr/>
          <p:nvPr/>
        </p:nvSpPr>
        <p:spPr bwMode="auto">
          <a:xfrm>
            <a:off x="6832965" y="3865122"/>
            <a:ext cx="244808" cy="90260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anchor="ctr" anchorCtr="1"/>
          <a:lstStyle/>
          <a:p>
            <a:pPr>
              <a:defRPr/>
            </a:pPr>
            <a:r>
              <a:rPr lang="en-US" sz="1400" dirty="0"/>
              <a:t>config. bits</a:t>
            </a:r>
          </a:p>
        </p:txBody>
      </p:sp>
      <p:grpSp>
        <p:nvGrpSpPr>
          <p:cNvPr id="153" name="Group 152"/>
          <p:cNvGrpSpPr>
            <a:grpSpLocks/>
          </p:cNvGrpSpPr>
          <p:nvPr/>
        </p:nvGrpSpPr>
        <p:grpSpPr bwMode="auto">
          <a:xfrm>
            <a:off x="381000" y="4913313"/>
            <a:ext cx="1322388" cy="933450"/>
            <a:chOff x="381000" y="5163348"/>
            <a:chExt cx="1322431" cy="932652"/>
          </a:xfrm>
        </p:grpSpPr>
        <p:sp>
          <p:nvSpPr>
            <p:cNvPr id="495675" name="Rectangle 139"/>
            <p:cNvSpPr>
              <a:spLocks noChangeArrowheads="1"/>
            </p:cNvSpPr>
            <p:nvPr/>
          </p:nvSpPr>
          <p:spPr bwMode="auto">
            <a:xfrm>
              <a:off x="381000" y="5163348"/>
              <a:ext cx="1289299" cy="608794"/>
            </a:xfrm>
            <a:prstGeom prst="rect">
              <a:avLst/>
            </a:prstGeom>
            <a:solidFill>
              <a:srgbClr val="C00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Configure </a:t>
              </a:r>
            </a:p>
            <a:p>
              <a:pPr algn="ctr"/>
              <a:r>
                <a:rPr lang="en-US" b="1">
                  <a:solidFill>
                    <a:schemeClr val="bg1"/>
                  </a:solidFill>
                </a:rPr>
                <a:t>SEB</a:t>
              </a:r>
            </a:p>
          </p:txBody>
        </p:sp>
        <p:sp>
          <p:nvSpPr>
            <p:cNvPr id="495676" name="TextBox 145"/>
            <p:cNvSpPr txBox="1">
              <a:spLocks noChangeArrowheads="1"/>
            </p:cNvSpPr>
            <p:nvPr/>
          </p:nvSpPr>
          <p:spPr bwMode="auto">
            <a:xfrm>
              <a:off x="533400" y="5759028"/>
              <a:ext cx="1170031" cy="336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 – 2 cycles</a:t>
              </a:r>
            </a:p>
          </p:txBody>
        </p:sp>
      </p:grpSp>
      <p:grpSp>
        <p:nvGrpSpPr>
          <p:cNvPr id="154" name="Group 153"/>
          <p:cNvGrpSpPr>
            <a:grpSpLocks/>
          </p:cNvGrpSpPr>
          <p:nvPr/>
        </p:nvGrpSpPr>
        <p:grpSpPr bwMode="auto">
          <a:xfrm>
            <a:off x="1670050" y="4916488"/>
            <a:ext cx="1685925" cy="962025"/>
            <a:chOff x="1670299" y="5165723"/>
            <a:chExt cx="1685229" cy="962449"/>
          </a:xfrm>
        </p:grpSpPr>
        <p:sp>
          <p:nvSpPr>
            <p:cNvPr id="495672" name="Rectangle 140"/>
            <p:cNvSpPr>
              <a:spLocks noChangeArrowheads="1"/>
            </p:cNvSpPr>
            <p:nvPr/>
          </p:nvSpPr>
          <p:spPr bwMode="auto">
            <a:xfrm>
              <a:off x="2286262" y="5165723"/>
              <a:ext cx="1069266" cy="608794"/>
            </a:xfrm>
            <a:prstGeom prst="rect">
              <a:avLst/>
            </a:prstGeom>
            <a:solidFill>
              <a:srgbClr val="99CC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Execute</a:t>
              </a:r>
            </a:p>
            <a:p>
              <a:pPr algn="ctr"/>
              <a:r>
                <a:rPr lang="en-US" b="1">
                  <a:solidFill>
                    <a:schemeClr val="bg1"/>
                  </a:solidFill>
                </a:rPr>
                <a:t>SEB</a:t>
              </a:r>
            </a:p>
          </p:txBody>
        </p:sp>
        <p:cxnSp>
          <p:nvCxnSpPr>
            <p:cNvPr id="495673" name="Straight Arrow Connector 142"/>
            <p:cNvCxnSpPr>
              <a:cxnSpLocks noChangeShapeType="1"/>
              <a:stCxn id="495675" idx="3"/>
              <a:endCxn id="495672" idx="1"/>
            </p:cNvCxnSpPr>
            <p:nvPr/>
          </p:nvCxnSpPr>
          <p:spPr bwMode="auto">
            <a:xfrm>
              <a:off x="1670299" y="5467745"/>
              <a:ext cx="615963" cy="2375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495674" name="TextBox 146"/>
            <p:cNvSpPr txBox="1">
              <a:spLocks noChangeArrowheads="1"/>
            </p:cNvSpPr>
            <p:nvPr/>
          </p:nvSpPr>
          <p:spPr bwMode="auto">
            <a:xfrm>
              <a:off x="2182769" y="5791200"/>
              <a:ext cx="1170031" cy="336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 – 5 cycles</a:t>
              </a:r>
            </a:p>
          </p:txBody>
        </p:sp>
      </p:grpSp>
      <p:grpSp>
        <p:nvGrpSpPr>
          <p:cNvPr id="155" name="Group 154"/>
          <p:cNvGrpSpPr>
            <a:grpSpLocks/>
          </p:cNvGrpSpPr>
          <p:nvPr/>
        </p:nvGrpSpPr>
        <p:grpSpPr bwMode="auto">
          <a:xfrm>
            <a:off x="3355975" y="4914900"/>
            <a:ext cx="1709738" cy="963613"/>
            <a:chOff x="3355528" y="5164782"/>
            <a:chExt cx="1710960" cy="963390"/>
          </a:xfrm>
        </p:grpSpPr>
        <p:sp>
          <p:nvSpPr>
            <p:cNvPr id="495669" name="Rectangle 141"/>
            <p:cNvSpPr>
              <a:spLocks noChangeArrowheads="1"/>
            </p:cNvSpPr>
            <p:nvPr/>
          </p:nvSpPr>
          <p:spPr bwMode="auto">
            <a:xfrm>
              <a:off x="3880829" y="5164782"/>
              <a:ext cx="1185659" cy="608794"/>
            </a:xfrm>
            <a:prstGeom prst="rect">
              <a:avLst/>
            </a:prstGeom>
            <a:solidFill>
              <a:srgbClr val="9966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Writeback</a:t>
              </a:r>
            </a:p>
          </p:txBody>
        </p:sp>
        <p:cxnSp>
          <p:nvCxnSpPr>
            <p:cNvPr id="495670" name="Straight Arrow Connector 143"/>
            <p:cNvCxnSpPr>
              <a:cxnSpLocks noChangeShapeType="1"/>
              <a:stCxn id="495672" idx="3"/>
              <a:endCxn id="495669" idx="1"/>
            </p:cNvCxnSpPr>
            <p:nvPr/>
          </p:nvCxnSpPr>
          <p:spPr bwMode="auto">
            <a:xfrm flipV="1">
              <a:off x="3355528" y="5469179"/>
              <a:ext cx="525301" cy="941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495671" name="TextBox 147"/>
            <p:cNvSpPr txBox="1">
              <a:spLocks noChangeArrowheads="1"/>
            </p:cNvSpPr>
            <p:nvPr/>
          </p:nvSpPr>
          <p:spPr bwMode="auto">
            <a:xfrm>
              <a:off x="3810000" y="5791200"/>
              <a:ext cx="1170031" cy="336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 – 2 cycles</a:t>
              </a:r>
            </a:p>
          </p:txBody>
        </p:sp>
      </p:grpSp>
      <p:cxnSp>
        <p:nvCxnSpPr>
          <p:cNvPr id="149" name="Straight Connector 148"/>
          <p:cNvCxnSpPr>
            <a:cxnSpLocks noChangeShapeType="1"/>
          </p:cNvCxnSpPr>
          <p:nvPr/>
        </p:nvCxnSpPr>
        <p:spPr bwMode="auto">
          <a:xfrm flipV="1">
            <a:off x="1119188" y="3429000"/>
            <a:ext cx="54610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151" name="TextBox 150"/>
          <p:cNvSpPr txBox="1">
            <a:spLocks noChangeArrowheads="1"/>
          </p:cNvSpPr>
          <p:nvPr/>
        </p:nvSpPr>
        <p:spPr bwMode="auto">
          <a:xfrm>
            <a:off x="1228725" y="3419475"/>
            <a:ext cx="500063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SEB </a:t>
            </a:r>
          </a:p>
          <a:p>
            <a:r>
              <a:rPr lang="en-US" sz="1100"/>
              <a:t>config.</a:t>
            </a:r>
          </a:p>
        </p:txBody>
      </p:sp>
      <p:sp>
        <p:nvSpPr>
          <p:cNvPr id="152" name="Freeform 151"/>
          <p:cNvSpPr>
            <a:spLocks/>
          </p:cNvSpPr>
          <p:nvPr/>
        </p:nvSpPr>
        <p:spPr bwMode="auto">
          <a:xfrm>
            <a:off x="7921625" y="3997325"/>
            <a:ext cx="282575" cy="841375"/>
          </a:xfrm>
          <a:custGeom>
            <a:avLst/>
            <a:gdLst>
              <a:gd name="T0" fmla="*/ 79003 w 339378"/>
              <a:gd name="T1" fmla="*/ 0 h 922085"/>
              <a:gd name="T2" fmla="*/ 81139 w 339378"/>
              <a:gd name="T3" fmla="*/ 295393 h 922085"/>
              <a:gd name="T4" fmla="*/ 0 w 339378"/>
              <a:gd name="T5" fmla="*/ 485579 h 922085"/>
              <a:gd name="T6" fmla="*/ 0 60000 65536"/>
              <a:gd name="T7" fmla="*/ 0 60000 65536"/>
              <a:gd name="T8" fmla="*/ 0 60000 65536"/>
              <a:gd name="T9" fmla="*/ 0 w 339378"/>
              <a:gd name="T10" fmla="*/ 0 h 922085"/>
              <a:gd name="T11" fmla="*/ 339378 w 339378"/>
              <a:gd name="T12" fmla="*/ 922085 h 922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9378" h="922085">
                <a:moveTo>
                  <a:pt x="284309" y="0"/>
                </a:moveTo>
                <a:cubicBezTo>
                  <a:pt x="311843" y="203627"/>
                  <a:pt x="339378" y="407254"/>
                  <a:pt x="291993" y="560935"/>
                </a:cubicBezTo>
                <a:cubicBezTo>
                  <a:pt x="244608" y="714616"/>
                  <a:pt x="122304" y="818350"/>
                  <a:pt x="0" y="92208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 rot="-5400000">
            <a:off x="-40481" y="2888457"/>
            <a:ext cx="16764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Configuration RAM (CRAM)</a:t>
            </a:r>
          </a:p>
        </p:txBody>
      </p:sp>
      <p:sp>
        <p:nvSpPr>
          <p:cNvPr id="157" name="TextBox 156"/>
          <p:cNvSpPr txBox="1">
            <a:spLocks noChangeArrowheads="1"/>
          </p:cNvSpPr>
          <p:nvPr/>
        </p:nvSpPr>
        <p:spPr bwMode="auto">
          <a:xfrm>
            <a:off x="152400" y="1620838"/>
            <a:ext cx="7318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/>
              <a:t>I$</a:t>
            </a:r>
          </a:p>
        </p:txBody>
      </p:sp>
      <p:sp>
        <p:nvSpPr>
          <p:cNvPr id="161" name="TextBox 160"/>
          <p:cNvSpPr txBox="1">
            <a:spLocks noChangeArrowheads="1"/>
          </p:cNvSpPr>
          <p:nvPr/>
        </p:nvSpPr>
        <p:spPr bwMode="auto">
          <a:xfrm>
            <a:off x="5664200" y="5715000"/>
            <a:ext cx="347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SEB: Subgraph Execution Block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6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17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17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17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  <p:set>
                                      <p:cBhvr>
                                        <p:cTn id="19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  <p:set>
                                      <p:cBhvr>
                                        <p:cTn id="19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3" grpId="0" animBg="1"/>
      <p:bldP spid="84" grpId="0" animBg="1"/>
      <p:bldP spid="86" grpId="0" animBg="1"/>
      <p:bldP spid="91" grpId="0" animBg="1"/>
      <p:bldP spid="97" grpId="0" animBg="1"/>
      <p:bldP spid="99" grpId="0" animBg="1"/>
      <p:bldP spid="100" grpId="0" animBg="1"/>
      <p:bldP spid="102" grpId="0" animBg="1"/>
      <p:bldP spid="103" grpId="0" animBg="1"/>
      <p:bldP spid="104" grpId="0" animBg="1"/>
      <p:bldP spid="105" grpId="0"/>
      <p:bldP spid="110" grpId="0" animBg="1"/>
      <p:bldP spid="111" grpId="0" animBg="1"/>
      <p:bldP spid="112" grpId="0" animBg="1"/>
      <p:bldP spid="126" grpId="0"/>
      <p:bldP spid="127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51" grpId="0"/>
      <p:bldP spid="152" grpId="0" animBg="1"/>
      <p:bldP spid="80" grpId="0"/>
      <p:bldP spid="157" grpId="0"/>
      <p:bldP spid="1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5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FA1FA-F4D4-4A84-9182-981FD151548C}" type="slidenum">
              <a:rPr lang="en-US" smtClean="0"/>
              <a:pPr/>
              <a:t>12</a:t>
            </a:fld>
            <a:endParaRPr lang="en-US" smtClean="0"/>
          </a:p>
        </p:txBody>
      </p:sp>
      <p:grpSp>
        <p:nvGrpSpPr>
          <p:cNvPr id="107" name="Group 106"/>
          <p:cNvGrpSpPr>
            <a:grpSpLocks/>
          </p:cNvGrpSpPr>
          <p:nvPr/>
        </p:nvGrpSpPr>
        <p:grpSpPr bwMode="auto">
          <a:xfrm>
            <a:off x="3276600" y="1138238"/>
            <a:ext cx="2020888" cy="4800600"/>
            <a:chOff x="3276600" y="1138704"/>
            <a:chExt cx="2021460" cy="4800625"/>
          </a:xfrm>
        </p:grpSpPr>
        <p:sp>
          <p:nvSpPr>
            <p:cNvPr id="497764" name="Freeform 4"/>
            <p:cNvSpPr>
              <a:spLocks/>
            </p:cNvSpPr>
            <p:nvPr/>
          </p:nvSpPr>
          <p:spPr bwMode="auto">
            <a:xfrm>
              <a:off x="4414745" y="1138704"/>
              <a:ext cx="883315" cy="4800625"/>
            </a:xfrm>
            <a:custGeom>
              <a:avLst/>
              <a:gdLst>
                <a:gd name="T0" fmla="*/ 0 w 1187461"/>
                <a:gd name="T1" fmla="*/ 19838166 h 3671838"/>
                <a:gd name="T2" fmla="*/ 105638 w 1187461"/>
                <a:gd name="T3" fmla="*/ 22885771 h 3671838"/>
                <a:gd name="T4" fmla="*/ 147499 w 1187461"/>
                <a:gd name="T5" fmla="*/ 13294826 h 3671838"/>
                <a:gd name="T6" fmla="*/ 118573 w 1187461"/>
                <a:gd name="T7" fmla="*/ 1376751 h 3671838"/>
                <a:gd name="T8" fmla="*/ 0 w 1187461"/>
                <a:gd name="T9" fmla="*/ 5034326 h 36718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7461"/>
                <a:gd name="T16" fmla="*/ 0 h 3671838"/>
                <a:gd name="T17" fmla="*/ 1187461 w 1187461"/>
                <a:gd name="T18" fmla="*/ 3671838 h 36718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7461" h="3671838">
                  <a:moveTo>
                    <a:pt x="0" y="3038100"/>
                  </a:moveTo>
                  <a:cubicBezTo>
                    <a:pt x="297656" y="3344487"/>
                    <a:pt x="643141" y="3671838"/>
                    <a:pt x="838200" y="3504825"/>
                  </a:cubicBezTo>
                  <a:cubicBezTo>
                    <a:pt x="1033259" y="3337813"/>
                    <a:pt x="1153249" y="2585022"/>
                    <a:pt x="1170355" y="2036025"/>
                  </a:cubicBezTo>
                  <a:cubicBezTo>
                    <a:pt x="1187461" y="1487028"/>
                    <a:pt x="1135896" y="421682"/>
                    <a:pt x="940837" y="210841"/>
                  </a:cubicBezTo>
                  <a:cubicBezTo>
                    <a:pt x="745778" y="0"/>
                    <a:pt x="451644" y="420933"/>
                    <a:pt x="0" y="770977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3876845" y="2175346"/>
              <a:ext cx="1173495" cy="322581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/>
            <a:lstStyle/>
            <a:p>
              <a:pPr algn="ctr">
                <a:lnSpc>
                  <a:spcPts val="2000"/>
                </a:lnSpc>
                <a:defRPr/>
              </a:pPr>
              <a:r>
                <a:rPr lang="en-US" sz="1600">
                  <a:solidFill>
                    <a:srgbClr val="FFFFFF"/>
                  </a:solidFill>
                </a:rPr>
                <a:t>MPY   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en-US" sz="1600">
                  <a:solidFill>
                    <a:srgbClr val="FFFFFF"/>
                  </a:solidFill>
                </a:rPr>
                <a:t>ADD   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en-US" sz="1600">
                  <a:solidFill>
                    <a:srgbClr val="FFFFFF"/>
                  </a:solidFill>
                </a:rPr>
                <a:t>SUB   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BR     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en-US" sz="1600">
                  <a:solidFill>
                    <a:srgbClr val="FFFFFF"/>
                  </a:solidFill>
                </a:rPr>
                <a:t>      LD    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en-US" sz="1600">
                  <a:solidFill>
                    <a:srgbClr val="FFFFFF"/>
                  </a:solidFill>
                </a:rPr>
                <a:t>     AND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en-US" sz="1600">
                  <a:solidFill>
                    <a:srgbClr val="FFFFFF"/>
                  </a:solidFill>
                </a:rPr>
                <a:t>       SHIFT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en-US" sz="1600">
                  <a:solidFill>
                    <a:srgbClr val="FFFFFF"/>
                  </a:solidFill>
                </a:rPr>
                <a:t>  ST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en-US" sz="1600">
                  <a:solidFill>
                    <a:srgbClr val="FFFFFF"/>
                  </a:solidFill>
                </a:rPr>
                <a:t>ADD   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en-US" sz="1600">
                  <a:solidFill>
                    <a:srgbClr val="FFFFFF"/>
                  </a:solidFill>
                </a:rPr>
                <a:t>ADD   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en-US" sz="1600">
                  <a:solidFill>
                    <a:srgbClr val="FFFFFF"/>
                  </a:solidFill>
                </a:rPr>
                <a:t>OR     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BR     </a:t>
              </a:r>
            </a:p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7766" name="TextBox 82"/>
            <p:cNvSpPr txBox="1">
              <a:spLocks noChangeArrowheads="1"/>
            </p:cNvSpPr>
            <p:nvPr/>
          </p:nvSpPr>
          <p:spPr bwMode="auto">
            <a:xfrm>
              <a:off x="3276600" y="1600200"/>
              <a:ext cx="11850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Hot Trace</a:t>
              </a:r>
            </a:p>
          </p:txBody>
        </p:sp>
        <p:cxnSp>
          <p:nvCxnSpPr>
            <p:cNvPr id="497767" name="Straight Arrow Connector 94"/>
            <p:cNvCxnSpPr>
              <a:cxnSpLocks noChangeShapeType="1"/>
            </p:cNvCxnSpPr>
            <p:nvPr/>
          </p:nvCxnSpPr>
          <p:spPr bwMode="auto">
            <a:xfrm flipH="1">
              <a:off x="3647101" y="3203714"/>
              <a:ext cx="229974" cy="171339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stealth" w="med" len="lg"/>
            </a:ln>
          </p:spPr>
        </p:cxnSp>
        <p:cxnSp>
          <p:nvCxnSpPr>
            <p:cNvPr id="497768" name="Straight Arrow Connector 95"/>
            <p:cNvCxnSpPr>
              <a:cxnSpLocks noChangeShapeType="1"/>
            </p:cNvCxnSpPr>
            <p:nvPr/>
          </p:nvCxnSpPr>
          <p:spPr bwMode="auto">
            <a:xfrm flipH="1">
              <a:off x="4025217" y="5407672"/>
              <a:ext cx="229974" cy="171339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stealth" w="med" len="lg"/>
            </a:ln>
          </p:spPr>
        </p:cxnSp>
        <p:sp>
          <p:nvSpPr>
            <p:cNvPr id="497769" name="TextBox 96"/>
            <p:cNvSpPr txBox="1">
              <a:spLocks noChangeArrowheads="1"/>
            </p:cNvSpPr>
            <p:nvPr/>
          </p:nvSpPr>
          <p:spPr bwMode="auto">
            <a:xfrm>
              <a:off x="3455382" y="3343849"/>
              <a:ext cx="3834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exit</a:t>
              </a:r>
            </a:p>
          </p:txBody>
        </p:sp>
        <p:sp>
          <p:nvSpPr>
            <p:cNvPr id="497770" name="TextBox 97"/>
            <p:cNvSpPr txBox="1">
              <a:spLocks noChangeArrowheads="1"/>
            </p:cNvSpPr>
            <p:nvPr/>
          </p:nvSpPr>
          <p:spPr bwMode="auto">
            <a:xfrm>
              <a:off x="3685662" y="5424273"/>
              <a:ext cx="3834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exit</a:t>
              </a:r>
            </a:p>
          </p:txBody>
        </p:sp>
      </p:grpSp>
      <p:sp>
        <p:nvSpPr>
          <p:cNvPr id="4976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Compiler Support</a:t>
            </a:r>
          </a:p>
        </p:txBody>
      </p:sp>
      <p:grpSp>
        <p:nvGrpSpPr>
          <p:cNvPr id="104" name="Group 103"/>
          <p:cNvGrpSpPr>
            <a:grpSpLocks/>
          </p:cNvGrpSpPr>
          <p:nvPr/>
        </p:nvGrpSpPr>
        <p:grpSpPr bwMode="auto">
          <a:xfrm>
            <a:off x="4657725" y="2057400"/>
            <a:ext cx="4191000" cy="3702050"/>
            <a:chOff x="4666290" y="1939719"/>
            <a:chExt cx="4190858" cy="3702459"/>
          </a:xfrm>
        </p:grpSpPr>
        <p:sp>
          <p:nvSpPr>
            <p:cNvPr id="497747" name="Rectangle 69"/>
            <p:cNvSpPr>
              <a:spLocks noChangeArrowheads="1"/>
            </p:cNvSpPr>
            <p:nvPr/>
          </p:nvSpPr>
          <p:spPr bwMode="auto">
            <a:xfrm rot="-5400000">
              <a:off x="6379434" y="3306412"/>
              <a:ext cx="3192942" cy="1478590"/>
            </a:xfrm>
            <a:prstGeom prst="rect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000" b="1"/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506232" y="2936779"/>
              <a:ext cx="690539" cy="50646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dirty="0"/>
                <a:t>SEB 0</a:t>
              </a:r>
            </a:p>
          </p:txBody>
        </p:sp>
        <p:sp>
          <p:nvSpPr>
            <p:cNvPr id="497749" name="Rectangle 71"/>
            <p:cNvSpPr>
              <a:spLocks noChangeArrowheads="1"/>
            </p:cNvSpPr>
            <p:nvPr/>
          </p:nvSpPr>
          <p:spPr bwMode="auto">
            <a:xfrm>
              <a:off x="7505445" y="3590070"/>
              <a:ext cx="691290" cy="505819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SEB 1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506232" y="4237086"/>
              <a:ext cx="690539" cy="50488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dirty="0"/>
                <a:t>SEB 2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7506232" y="4895971"/>
              <a:ext cx="690539" cy="5064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dirty="0"/>
                <a:t>SEB 3</a:t>
              </a:r>
            </a:p>
          </p:txBody>
        </p:sp>
        <p:sp>
          <p:nvSpPr>
            <p:cNvPr id="497752" name="Rectangle 74"/>
            <p:cNvSpPr>
              <a:spLocks noChangeArrowheads="1"/>
            </p:cNvSpPr>
            <p:nvPr/>
          </p:nvSpPr>
          <p:spPr bwMode="auto">
            <a:xfrm>
              <a:off x="7339005" y="2520584"/>
              <a:ext cx="1295399" cy="268835"/>
            </a:xfrm>
            <a:prstGeom prst="rect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Configuration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8350753" y="2936779"/>
              <a:ext cx="284152" cy="852582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none" anchor="ctr"/>
            <a:lstStyle/>
            <a:p>
              <a:pPr algn="ctr">
                <a:defRPr/>
              </a:pPr>
              <a:r>
                <a:rPr lang="en-US" sz="1200" dirty="0"/>
                <a:t>Control</a:t>
              </a: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8350753" y="4013223"/>
              <a:ext cx="284152" cy="850994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none" anchor="ctr"/>
            <a:lstStyle/>
            <a:p>
              <a:pPr algn="ctr">
                <a:defRPr/>
              </a:pPr>
              <a:r>
                <a:rPr lang="en-US" sz="1400" dirty="0"/>
                <a:t>RF</a:t>
              </a:r>
            </a:p>
          </p:txBody>
        </p:sp>
        <p:sp>
          <p:nvSpPr>
            <p:cNvPr id="497755" name="Freeform 77"/>
            <p:cNvSpPr>
              <a:spLocks/>
            </p:cNvSpPr>
            <p:nvPr/>
          </p:nvSpPr>
          <p:spPr bwMode="auto">
            <a:xfrm>
              <a:off x="7347578" y="3165677"/>
              <a:ext cx="1171575" cy="2357437"/>
            </a:xfrm>
            <a:custGeom>
              <a:avLst/>
              <a:gdLst>
                <a:gd name="T0" fmla="*/ 0 w 1171575"/>
                <a:gd name="T1" fmla="*/ 0 h 2357437"/>
                <a:gd name="T2" fmla="*/ 0 w 1171575"/>
                <a:gd name="T3" fmla="*/ 2352675 h 2357437"/>
                <a:gd name="T4" fmla="*/ 1171575 w 1171575"/>
                <a:gd name="T5" fmla="*/ 2357437 h 2357437"/>
                <a:gd name="T6" fmla="*/ 1166812 w 1171575"/>
                <a:gd name="T7" fmla="*/ 1709744 h 23574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1575"/>
                <a:gd name="T13" fmla="*/ 0 h 2357437"/>
                <a:gd name="T14" fmla="*/ 1171575 w 1171575"/>
                <a:gd name="T15" fmla="*/ 2357437 h 23574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1575" h="2357437">
                  <a:moveTo>
                    <a:pt x="0" y="0"/>
                  </a:moveTo>
                  <a:lnTo>
                    <a:pt x="0" y="2352675"/>
                  </a:lnTo>
                  <a:lnTo>
                    <a:pt x="1171575" y="2357437"/>
                  </a:lnTo>
                  <a:cubicBezTo>
                    <a:pt x="1169987" y="2141537"/>
                    <a:pt x="1168400" y="1925637"/>
                    <a:pt x="1166812" y="1709737"/>
                  </a:cubicBezTo>
                </a:path>
              </a:pathLst>
            </a:cu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97756" name="Straight Connector 78"/>
            <p:cNvCxnSpPr>
              <a:cxnSpLocks noChangeShapeType="1"/>
              <a:stCxn id="497755" idx="0"/>
              <a:endCxn id="71" idx="1"/>
            </p:cNvCxnSpPr>
            <p:nvPr/>
          </p:nvCxnSpPr>
          <p:spPr bwMode="auto">
            <a:xfrm>
              <a:off x="7347578" y="3165677"/>
              <a:ext cx="14287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57" name="Straight Connector 79"/>
            <p:cNvCxnSpPr>
              <a:cxnSpLocks noChangeShapeType="1"/>
            </p:cNvCxnSpPr>
            <p:nvPr/>
          </p:nvCxnSpPr>
          <p:spPr bwMode="auto">
            <a:xfrm>
              <a:off x="7351825" y="3865459"/>
              <a:ext cx="14287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58" name="Straight Connector 80"/>
            <p:cNvCxnSpPr>
              <a:cxnSpLocks noChangeShapeType="1"/>
            </p:cNvCxnSpPr>
            <p:nvPr/>
          </p:nvCxnSpPr>
          <p:spPr bwMode="auto">
            <a:xfrm>
              <a:off x="7351825" y="4479939"/>
              <a:ext cx="14287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59" name="Straight Connector 81"/>
            <p:cNvCxnSpPr>
              <a:cxnSpLocks noChangeShapeType="1"/>
            </p:cNvCxnSpPr>
            <p:nvPr/>
          </p:nvCxnSpPr>
          <p:spPr bwMode="auto">
            <a:xfrm>
              <a:off x="7351825" y="5132824"/>
              <a:ext cx="14287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97760" name="TextBox 84"/>
            <p:cNvSpPr txBox="1">
              <a:spLocks noChangeArrowheads="1"/>
            </p:cNvSpPr>
            <p:nvPr/>
          </p:nvSpPr>
          <p:spPr bwMode="auto">
            <a:xfrm>
              <a:off x="6714574" y="1939719"/>
              <a:ext cx="214257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BERET with SEBs</a:t>
              </a:r>
            </a:p>
          </p:txBody>
        </p:sp>
        <p:sp>
          <p:nvSpPr>
            <p:cNvPr id="497761" name="Freeform 85"/>
            <p:cNvSpPr>
              <a:spLocks/>
            </p:cNvSpPr>
            <p:nvPr/>
          </p:nvSpPr>
          <p:spPr bwMode="auto">
            <a:xfrm>
              <a:off x="6190290" y="2646564"/>
              <a:ext cx="1266825" cy="361950"/>
            </a:xfrm>
            <a:custGeom>
              <a:avLst/>
              <a:gdLst>
                <a:gd name="T0" fmla="*/ 0 w 1266825"/>
                <a:gd name="T1" fmla="*/ 0 h 361950"/>
                <a:gd name="T2" fmla="*/ 704850 w 1266825"/>
                <a:gd name="T3" fmla="*/ 114300 h 361950"/>
                <a:gd name="T4" fmla="*/ 1266825 w 1266825"/>
                <a:gd name="T5" fmla="*/ 361950 h 361950"/>
                <a:gd name="T6" fmla="*/ 0 60000 65536"/>
                <a:gd name="T7" fmla="*/ 0 60000 65536"/>
                <a:gd name="T8" fmla="*/ 0 60000 65536"/>
                <a:gd name="T9" fmla="*/ 0 w 1266825"/>
                <a:gd name="T10" fmla="*/ 0 h 361950"/>
                <a:gd name="T11" fmla="*/ 1266825 w 1266825"/>
                <a:gd name="T12" fmla="*/ 361950 h 3619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6825" h="361950">
                  <a:moveTo>
                    <a:pt x="0" y="0"/>
                  </a:moveTo>
                  <a:cubicBezTo>
                    <a:pt x="246856" y="26987"/>
                    <a:pt x="493713" y="53975"/>
                    <a:pt x="704850" y="114300"/>
                  </a:cubicBezTo>
                  <a:cubicBezTo>
                    <a:pt x="915987" y="174625"/>
                    <a:pt x="1091406" y="268287"/>
                    <a:pt x="1266825" y="361950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7762" name="Freeform 86"/>
            <p:cNvSpPr>
              <a:spLocks/>
            </p:cNvSpPr>
            <p:nvPr/>
          </p:nvSpPr>
          <p:spPr bwMode="auto">
            <a:xfrm>
              <a:off x="4666290" y="3627639"/>
              <a:ext cx="2771775" cy="393700"/>
            </a:xfrm>
            <a:custGeom>
              <a:avLst/>
              <a:gdLst>
                <a:gd name="T0" fmla="*/ 0 w 2771775"/>
                <a:gd name="T1" fmla="*/ 0 h 393700"/>
                <a:gd name="T2" fmla="*/ 876300 w 2771775"/>
                <a:gd name="T3" fmla="*/ 333375 h 393700"/>
                <a:gd name="T4" fmla="*/ 2771775 w 2771775"/>
                <a:gd name="T5" fmla="*/ 361950 h 393700"/>
                <a:gd name="T6" fmla="*/ 0 60000 65536"/>
                <a:gd name="T7" fmla="*/ 0 60000 65536"/>
                <a:gd name="T8" fmla="*/ 0 60000 65536"/>
                <a:gd name="T9" fmla="*/ 0 w 2771775"/>
                <a:gd name="T10" fmla="*/ 0 h 393700"/>
                <a:gd name="T11" fmla="*/ 2771775 w 2771775"/>
                <a:gd name="T12" fmla="*/ 393700 h 3937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1775" h="393700">
                  <a:moveTo>
                    <a:pt x="0" y="0"/>
                  </a:moveTo>
                  <a:cubicBezTo>
                    <a:pt x="207169" y="136525"/>
                    <a:pt x="414338" y="273050"/>
                    <a:pt x="876300" y="333375"/>
                  </a:cubicBezTo>
                  <a:cubicBezTo>
                    <a:pt x="1338263" y="393700"/>
                    <a:pt x="2055019" y="377825"/>
                    <a:pt x="2771775" y="361950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7763" name="Freeform 87"/>
            <p:cNvSpPr>
              <a:spLocks/>
            </p:cNvSpPr>
            <p:nvPr/>
          </p:nvSpPr>
          <p:spPr bwMode="auto">
            <a:xfrm>
              <a:off x="6161715" y="4932564"/>
              <a:ext cx="1304925" cy="304800"/>
            </a:xfrm>
            <a:custGeom>
              <a:avLst/>
              <a:gdLst>
                <a:gd name="T0" fmla="*/ 0 w 1304925"/>
                <a:gd name="T1" fmla="*/ 304800 h 304800"/>
                <a:gd name="T2" fmla="*/ 495300 w 1304925"/>
                <a:gd name="T3" fmla="*/ 38100 h 304800"/>
                <a:gd name="T4" fmla="*/ 1304925 w 1304925"/>
                <a:gd name="T5" fmla="*/ 76200 h 304800"/>
                <a:gd name="T6" fmla="*/ 0 60000 65536"/>
                <a:gd name="T7" fmla="*/ 0 60000 65536"/>
                <a:gd name="T8" fmla="*/ 0 60000 65536"/>
                <a:gd name="T9" fmla="*/ 0 w 1304925"/>
                <a:gd name="T10" fmla="*/ 0 h 304800"/>
                <a:gd name="T11" fmla="*/ 1304925 w 1304925"/>
                <a:gd name="T12" fmla="*/ 304800 h 3048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04925" h="304800">
                  <a:moveTo>
                    <a:pt x="0" y="304800"/>
                  </a:moveTo>
                  <a:cubicBezTo>
                    <a:pt x="138906" y="190500"/>
                    <a:pt x="277812" y="76200"/>
                    <a:pt x="495300" y="38100"/>
                  </a:cubicBezTo>
                  <a:cubicBezTo>
                    <a:pt x="712788" y="0"/>
                    <a:pt x="1008856" y="38100"/>
                    <a:pt x="1304925" y="76200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lg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1" name="Group 100"/>
          <p:cNvGrpSpPr>
            <a:grpSpLocks/>
          </p:cNvGrpSpPr>
          <p:nvPr/>
        </p:nvGrpSpPr>
        <p:grpSpPr bwMode="auto">
          <a:xfrm>
            <a:off x="219075" y="1717675"/>
            <a:ext cx="2979738" cy="3724275"/>
            <a:chOff x="-2057400" y="1599564"/>
            <a:chExt cx="2978821" cy="3725289"/>
          </a:xfrm>
        </p:grpSpPr>
        <p:sp>
          <p:nvSpPr>
            <p:cNvPr id="497720" name="Rectangle 5"/>
            <p:cNvSpPr>
              <a:spLocks noChangeArrowheads="1"/>
            </p:cNvSpPr>
            <p:nvPr/>
          </p:nvSpPr>
          <p:spPr bwMode="auto">
            <a:xfrm>
              <a:off x="-883614" y="2060428"/>
              <a:ext cx="1805035" cy="3264425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-690983" y="2752403"/>
              <a:ext cx="1420375" cy="4605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-690983" y="4057683"/>
              <a:ext cx="1420375" cy="728861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97723" name="Straight Connector 8"/>
            <p:cNvCxnSpPr>
              <a:cxnSpLocks noChangeShapeType="1"/>
            </p:cNvCxnSpPr>
            <p:nvPr/>
          </p:nvCxnSpPr>
          <p:spPr bwMode="auto">
            <a:xfrm>
              <a:off x="-537969" y="2329259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24" name="Straight Connector 9"/>
            <p:cNvCxnSpPr>
              <a:cxnSpLocks noChangeShapeType="1"/>
            </p:cNvCxnSpPr>
            <p:nvPr/>
          </p:nvCxnSpPr>
          <p:spPr bwMode="auto">
            <a:xfrm>
              <a:off x="-537969" y="2482879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25" name="Straight Connector 10"/>
            <p:cNvCxnSpPr>
              <a:cxnSpLocks noChangeShapeType="1"/>
            </p:cNvCxnSpPr>
            <p:nvPr/>
          </p:nvCxnSpPr>
          <p:spPr bwMode="auto">
            <a:xfrm>
              <a:off x="-537969" y="2636499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26" name="Straight Connector 11"/>
            <p:cNvCxnSpPr>
              <a:cxnSpLocks noChangeShapeType="1"/>
            </p:cNvCxnSpPr>
            <p:nvPr/>
          </p:nvCxnSpPr>
          <p:spPr bwMode="auto">
            <a:xfrm>
              <a:off x="-537969" y="2828524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27" name="Straight Connector 12"/>
            <p:cNvCxnSpPr>
              <a:cxnSpLocks noChangeShapeType="1"/>
            </p:cNvCxnSpPr>
            <p:nvPr/>
          </p:nvCxnSpPr>
          <p:spPr bwMode="auto">
            <a:xfrm>
              <a:off x="-537969" y="2982144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28" name="Straight Connector 13"/>
            <p:cNvCxnSpPr>
              <a:cxnSpLocks noChangeShapeType="1"/>
            </p:cNvCxnSpPr>
            <p:nvPr/>
          </p:nvCxnSpPr>
          <p:spPr bwMode="auto">
            <a:xfrm>
              <a:off x="-537969" y="3135764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29" name="Straight Connector 14"/>
            <p:cNvCxnSpPr>
              <a:cxnSpLocks noChangeShapeType="1"/>
            </p:cNvCxnSpPr>
            <p:nvPr/>
          </p:nvCxnSpPr>
          <p:spPr bwMode="auto">
            <a:xfrm>
              <a:off x="-537969" y="3327789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30" name="Straight Connector 15"/>
            <p:cNvCxnSpPr>
              <a:cxnSpLocks noChangeShapeType="1"/>
            </p:cNvCxnSpPr>
            <p:nvPr/>
          </p:nvCxnSpPr>
          <p:spPr bwMode="auto">
            <a:xfrm>
              <a:off x="-537969" y="3481409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31" name="Straight Connector 16"/>
            <p:cNvCxnSpPr>
              <a:cxnSpLocks noChangeShapeType="1"/>
            </p:cNvCxnSpPr>
            <p:nvPr/>
          </p:nvCxnSpPr>
          <p:spPr bwMode="auto">
            <a:xfrm>
              <a:off x="-537969" y="3635029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32" name="Straight Connector 17"/>
            <p:cNvCxnSpPr>
              <a:cxnSpLocks noChangeShapeType="1"/>
            </p:cNvCxnSpPr>
            <p:nvPr/>
          </p:nvCxnSpPr>
          <p:spPr bwMode="auto">
            <a:xfrm>
              <a:off x="-537969" y="3788649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33" name="Straight Connector 18"/>
            <p:cNvCxnSpPr>
              <a:cxnSpLocks noChangeShapeType="1"/>
            </p:cNvCxnSpPr>
            <p:nvPr/>
          </p:nvCxnSpPr>
          <p:spPr bwMode="auto">
            <a:xfrm>
              <a:off x="-537969" y="3942269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34" name="Straight Connector 19"/>
            <p:cNvCxnSpPr>
              <a:cxnSpLocks noChangeShapeType="1"/>
            </p:cNvCxnSpPr>
            <p:nvPr/>
          </p:nvCxnSpPr>
          <p:spPr bwMode="auto">
            <a:xfrm>
              <a:off x="-537969" y="4211104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35" name="Straight Connector 20"/>
            <p:cNvCxnSpPr>
              <a:cxnSpLocks noChangeShapeType="1"/>
            </p:cNvCxnSpPr>
            <p:nvPr/>
          </p:nvCxnSpPr>
          <p:spPr bwMode="auto">
            <a:xfrm>
              <a:off x="-537969" y="4364724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36" name="Straight Connector 21"/>
            <p:cNvCxnSpPr>
              <a:cxnSpLocks noChangeShapeType="1"/>
            </p:cNvCxnSpPr>
            <p:nvPr/>
          </p:nvCxnSpPr>
          <p:spPr bwMode="auto">
            <a:xfrm>
              <a:off x="-537969" y="4518344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37" name="Straight Connector 22"/>
            <p:cNvCxnSpPr>
              <a:cxnSpLocks noChangeShapeType="1"/>
            </p:cNvCxnSpPr>
            <p:nvPr/>
          </p:nvCxnSpPr>
          <p:spPr bwMode="auto">
            <a:xfrm>
              <a:off x="-537969" y="4671964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38" name="Straight Connector 23"/>
            <p:cNvCxnSpPr>
              <a:cxnSpLocks noChangeShapeType="1"/>
            </p:cNvCxnSpPr>
            <p:nvPr/>
          </p:nvCxnSpPr>
          <p:spPr bwMode="auto">
            <a:xfrm>
              <a:off x="-537969" y="4902394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7739" name="Straight Connector 24"/>
            <p:cNvCxnSpPr>
              <a:cxnSpLocks noChangeShapeType="1"/>
            </p:cNvCxnSpPr>
            <p:nvPr/>
          </p:nvCxnSpPr>
          <p:spPr bwMode="auto">
            <a:xfrm>
              <a:off x="-537969" y="5056014"/>
              <a:ext cx="1113745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97740" name="TextBox 25"/>
            <p:cNvSpPr txBox="1">
              <a:spLocks noChangeArrowheads="1"/>
            </p:cNvSpPr>
            <p:nvPr/>
          </p:nvSpPr>
          <p:spPr bwMode="auto">
            <a:xfrm>
              <a:off x="-922021" y="1599564"/>
              <a:ext cx="10695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Program</a:t>
              </a:r>
            </a:p>
          </p:txBody>
        </p:sp>
        <p:sp>
          <p:nvSpPr>
            <p:cNvPr id="497741" name="TextBox 26"/>
            <p:cNvSpPr txBox="1">
              <a:spLocks noChangeArrowheads="1"/>
            </p:cNvSpPr>
            <p:nvPr/>
          </p:nvSpPr>
          <p:spPr bwMode="auto">
            <a:xfrm>
              <a:off x="-2057400" y="3411153"/>
              <a:ext cx="121219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Hot Traces</a:t>
              </a:r>
            </a:p>
            <a:p>
              <a:r>
                <a:rPr lang="en-US" sz="1100"/>
                <a:t>(with high loop </a:t>
              </a:r>
            </a:p>
            <a:p>
              <a:r>
                <a:rPr lang="en-US" sz="1100"/>
                <a:t>back probability)</a:t>
              </a:r>
            </a:p>
          </p:txBody>
        </p:sp>
        <p:cxnSp>
          <p:nvCxnSpPr>
            <p:cNvPr id="497742" name="Straight Arrow Connector 27"/>
            <p:cNvCxnSpPr>
              <a:cxnSpLocks noChangeShapeType="1"/>
              <a:endCxn id="7" idx="1"/>
            </p:cNvCxnSpPr>
            <p:nvPr/>
          </p:nvCxnSpPr>
          <p:spPr bwMode="auto">
            <a:xfrm flipV="1">
              <a:off x="-1267664" y="2982148"/>
              <a:ext cx="576075" cy="429009"/>
            </a:xfrm>
            <a:prstGeom prst="straightConnector1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97743" name="Straight Arrow Connector 28"/>
            <p:cNvCxnSpPr>
              <a:cxnSpLocks noChangeShapeType="1"/>
              <a:endCxn id="8" idx="1"/>
            </p:cNvCxnSpPr>
            <p:nvPr/>
          </p:nvCxnSpPr>
          <p:spPr bwMode="auto">
            <a:xfrm>
              <a:off x="-1267664" y="4057484"/>
              <a:ext cx="576075" cy="364848"/>
            </a:xfrm>
            <a:prstGeom prst="straightConnector1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97744" name="Freeform 29"/>
            <p:cNvSpPr>
              <a:spLocks/>
            </p:cNvSpPr>
            <p:nvPr/>
          </p:nvSpPr>
          <p:spPr bwMode="auto">
            <a:xfrm>
              <a:off x="556573" y="2557827"/>
              <a:ext cx="279043" cy="808367"/>
            </a:xfrm>
            <a:custGeom>
              <a:avLst/>
              <a:gdLst>
                <a:gd name="T0" fmla="*/ 0 w 1187461"/>
                <a:gd name="T1" fmla="*/ 76 h 3671838"/>
                <a:gd name="T2" fmla="*/ 33 w 1187461"/>
                <a:gd name="T3" fmla="*/ 88 h 3671838"/>
                <a:gd name="T4" fmla="*/ 46 w 1187461"/>
                <a:gd name="T5" fmla="*/ 51 h 3671838"/>
                <a:gd name="T6" fmla="*/ 37 w 1187461"/>
                <a:gd name="T7" fmla="*/ 5 h 3671838"/>
                <a:gd name="T8" fmla="*/ 0 w 1187461"/>
                <a:gd name="T9" fmla="*/ 19 h 36718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7461"/>
                <a:gd name="T16" fmla="*/ 0 h 3671838"/>
                <a:gd name="T17" fmla="*/ 1187461 w 1187461"/>
                <a:gd name="T18" fmla="*/ 3671838 h 36718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7461" h="3671838">
                  <a:moveTo>
                    <a:pt x="0" y="3038100"/>
                  </a:moveTo>
                  <a:cubicBezTo>
                    <a:pt x="297656" y="3344487"/>
                    <a:pt x="643141" y="3671838"/>
                    <a:pt x="838200" y="3504825"/>
                  </a:cubicBezTo>
                  <a:cubicBezTo>
                    <a:pt x="1033259" y="3337813"/>
                    <a:pt x="1153249" y="2585022"/>
                    <a:pt x="1170355" y="2036025"/>
                  </a:cubicBezTo>
                  <a:cubicBezTo>
                    <a:pt x="1187461" y="1487028"/>
                    <a:pt x="1135896" y="421682"/>
                    <a:pt x="940837" y="210841"/>
                  </a:cubicBezTo>
                  <a:cubicBezTo>
                    <a:pt x="745778" y="0"/>
                    <a:pt x="451644" y="420933"/>
                    <a:pt x="0" y="770977"/>
                  </a:cubicBez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7745" name="Freeform 30"/>
            <p:cNvSpPr>
              <a:spLocks/>
            </p:cNvSpPr>
            <p:nvPr/>
          </p:nvSpPr>
          <p:spPr bwMode="auto">
            <a:xfrm>
              <a:off x="569451" y="3827591"/>
              <a:ext cx="279043" cy="1151613"/>
            </a:xfrm>
            <a:custGeom>
              <a:avLst/>
              <a:gdLst>
                <a:gd name="T0" fmla="*/ 0 w 1187461"/>
                <a:gd name="T1" fmla="*/ 907 h 3671838"/>
                <a:gd name="T2" fmla="*/ 33 w 1187461"/>
                <a:gd name="T3" fmla="*/ 1046 h 3671838"/>
                <a:gd name="T4" fmla="*/ 46 w 1187461"/>
                <a:gd name="T5" fmla="*/ 608 h 3671838"/>
                <a:gd name="T6" fmla="*/ 37 w 1187461"/>
                <a:gd name="T7" fmla="*/ 63 h 3671838"/>
                <a:gd name="T8" fmla="*/ 0 w 1187461"/>
                <a:gd name="T9" fmla="*/ 230 h 36718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7461"/>
                <a:gd name="T16" fmla="*/ 0 h 3671838"/>
                <a:gd name="T17" fmla="*/ 1187461 w 1187461"/>
                <a:gd name="T18" fmla="*/ 3671838 h 36718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7461" h="3671838">
                  <a:moveTo>
                    <a:pt x="0" y="3038100"/>
                  </a:moveTo>
                  <a:cubicBezTo>
                    <a:pt x="297656" y="3344487"/>
                    <a:pt x="643141" y="3671838"/>
                    <a:pt x="838200" y="3504825"/>
                  </a:cubicBezTo>
                  <a:cubicBezTo>
                    <a:pt x="1033259" y="3337813"/>
                    <a:pt x="1153249" y="2585022"/>
                    <a:pt x="1170355" y="2036025"/>
                  </a:cubicBezTo>
                  <a:cubicBezTo>
                    <a:pt x="1187461" y="1487028"/>
                    <a:pt x="1135896" y="421682"/>
                    <a:pt x="940837" y="210841"/>
                  </a:cubicBezTo>
                  <a:cubicBezTo>
                    <a:pt x="745778" y="0"/>
                    <a:pt x="451644" y="420933"/>
                    <a:pt x="0" y="770977"/>
                  </a:cubicBez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7746" name="TextBox 90"/>
            <p:cNvSpPr txBox="1">
              <a:spLocks noChangeArrowheads="1"/>
            </p:cNvSpPr>
            <p:nvPr/>
          </p:nvSpPr>
          <p:spPr bwMode="auto">
            <a:xfrm>
              <a:off x="-1312003" y="1606923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8" name="Group 107"/>
          <p:cNvGrpSpPr>
            <a:grpSpLocks/>
          </p:cNvGrpSpPr>
          <p:nvPr/>
        </p:nvGrpSpPr>
        <p:grpSpPr bwMode="auto">
          <a:xfrm>
            <a:off x="2970213" y="2322513"/>
            <a:ext cx="982662" cy="3116262"/>
            <a:chOff x="2979453" y="2204604"/>
            <a:chExt cx="982977" cy="3116579"/>
          </a:xfrm>
        </p:grpSpPr>
        <p:cxnSp>
          <p:nvCxnSpPr>
            <p:cNvPr id="497718" name="Straight Connector 67"/>
            <p:cNvCxnSpPr>
              <a:cxnSpLocks noChangeShapeType="1"/>
            </p:cNvCxnSpPr>
            <p:nvPr/>
          </p:nvCxnSpPr>
          <p:spPr bwMode="auto">
            <a:xfrm flipV="1">
              <a:off x="3015396" y="2204604"/>
              <a:ext cx="947034" cy="54711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497719" name="Straight Connector 68"/>
            <p:cNvCxnSpPr>
              <a:cxnSpLocks noChangeShapeType="1"/>
            </p:cNvCxnSpPr>
            <p:nvPr/>
          </p:nvCxnSpPr>
          <p:spPr bwMode="auto">
            <a:xfrm rot="16200000" flipH="1">
              <a:off x="2392714" y="3804806"/>
              <a:ext cx="2103116" cy="9296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106" name="Group 105"/>
          <p:cNvGrpSpPr>
            <a:grpSpLocks/>
          </p:cNvGrpSpPr>
          <p:nvPr/>
        </p:nvGrpSpPr>
        <p:grpSpPr bwMode="auto">
          <a:xfrm>
            <a:off x="1570038" y="2590800"/>
            <a:ext cx="1173162" cy="2616200"/>
            <a:chOff x="3877075" y="2593962"/>
            <a:chExt cx="1173786" cy="2616444"/>
          </a:xfrm>
        </p:grpSpPr>
        <p:sp>
          <p:nvSpPr>
            <p:cNvPr id="497713" name="TextBox 61"/>
            <p:cNvSpPr txBox="1">
              <a:spLocks noChangeArrowheads="1"/>
            </p:cNvSpPr>
            <p:nvPr/>
          </p:nvSpPr>
          <p:spPr bwMode="auto">
            <a:xfrm>
              <a:off x="4606770" y="2593962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1</a:t>
              </a:r>
            </a:p>
          </p:txBody>
        </p:sp>
        <p:sp>
          <p:nvSpPr>
            <p:cNvPr id="497714" name="TextBox 62"/>
            <p:cNvSpPr txBox="1">
              <a:spLocks noChangeArrowheads="1"/>
            </p:cNvSpPr>
            <p:nvPr/>
          </p:nvSpPr>
          <p:spPr bwMode="auto">
            <a:xfrm>
              <a:off x="3986624" y="3635029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</a:t>
              </a:r>
            </a:p>
          </p:txBody>
        </p:sp>
        <p:sp>
          <p:nvSpPr>
            <p:cNvPr id="497715" name="TextBox 63"/>
            <p:cNvSpPr txBox="1">
              <a:spLocks noChangeArrowheads="1"/>
            </p:cNvSpPr>
            <p:nvPr/>
          </p:nvSpPr>
          <p:spPr bwMode="auto">
            <a:xfrm>
              <a:off x="4529960" y="4841074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3</a:t>
              </a:r>
            </a:p>
          </p:txBody>
        </p:sp>
        <p:cxnSp>
          <p:nvCxnSpPr>
            <p:cNvPr id="497716" name="Straight Connector 88"/>
            <p:cNvCxnSpPr>
              <a:cxnSpLocks noChangeShapeType="1"/>
            </p:cNvCxnSpPr>
            <p:nvPr/>
          </p:nvCxnSpPr>
          <p:spPr bwMode="auto">
            <a:xfrm>
              <a:off x="3877075" y="3289384"/>
              <a:ext cx="117378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497717" name="Straight Connector 89"/>
            <p:cNvCxnSpPr>
              <a:cxnSpLocks noChangeShapeType="1"/>
            </p:cNvCxnSpPr>
            <p:nvPr/>
          </p:nvCxnSpPr>
          <p:spPr bwMode="auto">
            <a:xfrm>
              <a:off x="3877075" y="4326319"/>
              <a:ext cx="117378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grpSp>
        <p:nvGrpSpPr>
          <p:cNvPr id="109" name="Group 108"/>
          <p:cNvGrpSpPr>
            <a:grpSpLocks/>
          </p:cNvGrpSpPr>
          <p:nvPr/>
        </p:nvGrpSpPr>
        <p:grpSpPr bwMode="auto">
          <a:xfrm>
            <a:off x="3446463" y="1371600"/>
            <a:ext cx="3013075" cy="5222875"/>
            <a:chOff x="3456009" y="1253919"/>
            <a:chExt cx="3012501" cy="5223081"/>
          </a:xfrm>
        </p:grpSpPr>
        <p:sp>
          <p:nvSpPr>
            <p:cNvPr id="35" name="Freeform 6"/>
            <p:cNvSpPr>
              <a:spLocks/>
            </p:cNvSpPr>
            <p:nvPr/>
          </p:nvSpPr>
          <p:spPr bwMode="auto">
            <a:xfrm>
              <a:off x="4470228" y="4236950"/>
              <a:ext cx="1715761" cy="2240050"/>
            </a:xfrm>
            <a:custGeom>
              <a:avLst/>
              <a:gdLst/>
              <a:ahLst/>
              <a:cxnLst>
                <a:cxn ang="0">
                  <a:pos x="869" y="128"/>
                </a:cxn>
                <a:cxn ang="0">
                  <a:pos x="144" y="128"/>
                </a:cxn>
                <a:cxn ang="0">
                  <a:pos x="121" y="899"/>
                </a:cxn>
                <a:cxn ang="0">
                  <a:pos x="869" y="921"/>
                </a:cxn>
                <a:cxn ang="0">
                  <a:pos x="983" y="468"/>
                </a:cxn>
                <a:cxn ang="0">
                  <a:pos x="869" y="128"/>
                </a:cxn>
              </a:cxnLst>
              <a:rect l="0" t="0" r="r" b="b"/>
              <a:pathLst>
                <a:path w="1013" h="1031">
                  <a:moveTo>
                    <a:pt x="869" y="128"/>
                  </a:moveTo>
                  <a:cubicBezTo>
                    <a:pt x="729" y="71"/>
                    <a:pt x="269" y="0"/>
                    <a:pt x="144" y="128"/>
                  </a:cubicBezTo>
                  <a:cubicBezTo>
                    <a:pt x="19" y="256"/>
                    <a:pt x="0" y="767"/>
                    <a:pt x="121" y="899"/>
                  </a:cubicBezTo>
                  <a:cubicBezTo>
                    <a:pt x="242" y="1031"/>
                    <a:pt x="725" y="993"/>
                    <a:pt x="869" y="921"/>
                  </a:cubicBezTo>
                  <a:cubicBezTo>
                    <a:pt x="1013" y="849"/>
                    <a:pt x="983" y="600"/>
                    <a:pt x="983" y="468"/>
                  </a:cubicBezTo>
                  <a:cubicBezTo>
                    <a:pt x="983" y="336"/>
                    <a:pt x="1009" y="185"/>
                    <a:pt x="869" y="12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7679" name="Freeform 3"/>
            <p:cNvSpPr>
              <a:spLocks/>
            </p:cNvSpPr>
            <p:nvPr/>
          </p:nvSpPr>
          <p:spPr bwMode="auto">
            <a:xfrm>
              <a:off x="3456009" y="2169392"/>
              <a:ext cx="1206500" cy="2617787"/>
            </a:xfrm>
            <a:custGeom>
              <a:avLst/>
              <a:gdLst>
                <a:gd name="T0" fmla="*/ 2147483647 w 760"/>
                <a:gd name="T1" fmla="*/ 2147483647 h 1649"/>
                <a:gd name="T2" fmla="*/ 2147483647 w 760"/>
                <a:gd name="T3" fmla="*/ 2147483647 h 1649"/>
                <a:gd name="T4" fmla="*/ 2147483647 w 760"/>
                <a:gd name="T5" fmla="*/ 2147483647 h 1649"/>
                <a:gd name="T6" fmla="*/ 2147483647 w 760"/>
                <a:gd name="T7" fmla="*/ 2147483647 h 1649"/>
                <a:gd name="T8" fmla="*/ 2147483647 w 760"/>
                <a:gd name="T9" fmla="*/ 2147483647 h 1649"/>
                <a:gd name="T10" fmla="*/ 2147483647 w 760"/>
                <a:gd name="T11" fmla="*/ 2147483647 h 1649"/>
                <a:gd name="T12" fmla="*/ 2147483647 w 760"/>
                <a:gd name="T13" fmla="*/ 2147483647 h 1649"/>
                <a:gd name="T14" fmla="*/ 2147483647 w 760"/>
                <a:gd name="T15" fmla="*/ 2147483647 h 1649"/>
                <a:gd name="T16" fmla="*/ 2147483647 w 760"/>
                <a:gd name="T17" fmla="*/ 2147483647 h 1649"/>
                <a:gd name="T18" fmla="*/ 2147483647 w 760"/>
                <a:gd name="T19" fmla="*/ 2147483647 h 1649"/>
                <a:gd name="T20" fmla="*/ 2147483647 w 760"/>
                <a:gd name="T21" fmla="*/ 2147483647 h 1649"/>
                <a:gd name="T22" fmla="*/ 2147483647 w 760"/>
                <a:gd name="T23" fmla="*/ 2147483647 h 16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0"/>
                <a:gd name="T37" fmla="*/ 0 h 1649"/>
                <a:gd name="T38" fmla="*/ 760 w 760"/>
                <a:gd name="T39" fmla="*/ 1649 h 164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0" h="1649">
                  <a:moveTo>
                    <a:pt x="465" y="8"/>
                  </a:moveTo>
                  <a:cubicBezTo>
                    <a:pt x="393" y="0"/>
                    <a:pt x="310" y="53"/>
                    <a:pt x="284" y="144"/>
                  </a:cubicBezTo>
                  <a:cubicBezTo>
                    <a:pt x="258" y="235"/>
                    <a:pt x="299" y="421"/>
                    <a:pt x="306" y="553"/>
                  </a:cubicBezTo>
                  <a:cubicBezTo>
                    <a:pt x="313" y="685"/>
                    <a:pt x="336" y="821"/>
                    <a:pt x="329" y="938"/>
                  </a:cubicBezTo>
                  <a:cubicBezTo>
                    <a:pt x="322" y="1055"/>
                    <a:pt x="310" y="1173"/>
                    <a:pt x="261" y="1256"/>
                  </a:cubicBezTo>
                  <a:cubicBezTo>
                    <a:pt x="212" y="1339"/>
                    <a:pt x="68" y="1380"/>
                    <a:pt x="34" y="1437"/>
                  </a:cubicBezTo>
                  <a:cubicBezTo>
                    <a:pt x="0" y="1494"/>
                    <a:pt x="0" y="1570"/>
                    <a:pt x="57" y="1596"/>
                  </a:cubicBezTo>
                  <a:cubicBezTo>
                    <a:pt x="114" y="1622"/>
                    <a:pt x="277" y="1649"/>
                    <a:pt x="375" y="1596"/>
                  </a:cubicBezTo>
                  <a:cubicBezTo>
                    <a:pt x="473" y="1543"/>
                    <a:pt x="587" y="1426"/>
                    <a:pt x="647" y="1278"/>
                  </a:cubicBezTo>
                  <a:cubicBezTo>
                    <a:pt x="707" y="1130"/>
                    <a:pt x="726" y="892"/>
                    <a:pt x="737" y="711"/>
                  </a:cubicBezTo>
                  <a:cubicBezTo>
                    <a:pt x="748" y="530"/>
                    <a:pt x="760" y="307"/>
                    <a:pt x="715" y="190"/>
                  </a:cubicBezTo>
                  <a:cubicBezTo>
                    <a:pt x="670" y="73"/>
                    <a:pt x="537" y="16"/>
                    <a:pt x="465" y="8"/>
                  </a:cubicBezTo>
                  <a:close/>
                </a:path>
              </a:pathLst>
            </a:custGeom>
            <a:solidFill>
              <a:srgbClr val="FFC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5"/>
            <p:cNvSpPr>
              <a:spLocks/>
            </p:cNvSpPr>
            <p:nvPr/>
          </p:nvSpPr>
          <p:spPr bwMode="auto">
            <a:xfrm>
              <a:off x="4957498" y="1623822"/>
              <a:ext cx="1511012" cy="2203537"/>
            </a:xfrm>
            <a:custGeom>
              <a:avLst/>
              <a:gdLst/>
              <a:ahLst/>
              <a:cxnLst>
                <a:cxn ang="0">
                  <a:pos x="884" y="41"/>
                </a:cxn>
                <a:cxn ang="0">
                  <a:pos x="136" y="64"/>
                </a:cxn>
                <a:cxn ang="0">
                  <a:pos x="68" y="427"/>
                </a:cxn>
                <a:cxn ang="0">
                  <a:pos x="226" y="631"/>
                </a:cxn>
                <a:cxn ang="0">
                  <a:pos x="385" y="813"/>
                </a:cxn>
                <a:cxn ang="0">
                  <a:pos x="657" y="767"/>
                </a:cxn>
                <a:cxn ang="0">
                  <a:pos x="816" y="450"/>
                </a:cxn>
                <a:cxn ang="0">
                  <a:pos x="907" y="223"/>
                </a:cxn>
                <a:cxn ang="0">
                  <a:pos x="884" y="41"/>
                </a:cxn>
              </a:cxnLst>
              <a:rect l="0" t="0" r="r" b="b"/>
              <a:pathLst>
                <a:path w="1012" h="836">
                  <a:moveTo>
                    <a:pt x="884" y="41"/>
                  </a:moveTo>
                  <a:cubicBezTo>
                    <a:pt x="756" y="15"/>
                    <a:pt x="272" y="0"/>
                    <a:pt x="136" y="64"/>
                  </a:cubicBezTo>
                  <a:cubicBezTo>
                    <a:pt x="0" y="128"/>
                    <a:pt x="53" y="333"/>
                    <a:pt x="68" y="427"/>
                  </a:cubicBezTo>
                  <a:cubicBezTo>
                    <a:pt x="83" y="521"/>
                    <a:pt x="173" y="567"/>
                    <a:pt x="226" y="631"/>
                  </a:cubicBezTo>
                  <a:cubicBezTo>
                    <a:pt x="279" y="695"/>
                    <a:pt x="313" y="790"/>
                    <a:pt x="385" y="813"/>
                  </a:cubicBezTo>
                  <a:cubicBezTo>
                    <a:pt x="457" y="836"/>
                    <a:pt x="585" y="827"/>
                    <a:pt x="657" y="767"/>
                  </a:cubicBezTo>
                  <a:cubicBezTo>
                    <a:pt x="729" y="707"/>
                    <a:pt x="774" y="541"/>
                    <a:pt x="816" y="450"/>
                  </a:cubicBezTo>
                  <a:cubicBezTo>
                    <a:pt x="858" y="359"/>
                    <a:pt x="899" y="287"/>
                    <a:pt x="907" y="223"/>
                  </a:cubicBezTo>
                  <a:cubicBezTo>
                    <a:pt x="915" y="159"/>
                    <a:pt x="1012" y="67"/>
                    <a:pt x="884" y="4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7681" name="Oval 12"/>
            <p:cNvSpPr>
              <a:spLocks noChangeArrowheads="1"/>
            </p:cNvSpPr>
            <p:nvPr/>
          </p:nvSpPr>
          <p:spPr bwMode="auto">
            <a:xfrm>
              <a:off x="5834550" y="1968896"/>
              <a:ext cx="365125" cy="3651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ea typeface="ＭＳ Ｐゴシック"/>
                  <a:cs typeface="ＭＳ Ｐゴシック"/>
                </a:rPr>
                <a:t>+</a:t>
              </a:r>
            </a:p>
          </p:txBody>
        </p:sp>
        <p:sp>
          <p:nvSpPr>
            <p:cNvPr id="497682" name="Line 14"/>
            <p:cNvSpPr>
              <a:spLocks noChangeShapeType="1"/>
            </p:cNvSpPr>
            <p:nvPr/>
          </p:nvSpPr>
          <p:spPr bwMode="auto">
            <a:xfrm>
              <a:off x="5081609" y="4991099"/>
              <a:ext cx="168275" cy="2577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7683" name="Line 15"/>
            <p:cNvSpPr>
              <a:spLocks noChangeShapeType="1"/>
            </p:cNvSpPr>
            <p:nvPr/>
          </p:nvSpPr>
          <p:spPr bwMode="auto">
            <a:xfrm flipH="1">
              <a:off x="5505034" y="4984749"/>
              <a:ext cx="186175" cy="2729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7684" name="Oval 16"/>
            <p:cNvSpPr>
              <a:spLocks noChangeArrowheads="1"/>
            </p:cNvSpPr>
            <p:nvPr/>
          </p:nvSpPr>
          <p:spPr bwMode="auto">
            <a:xfrm>
              <a:off x="5183570" y="5213886"/>
              <a:ext cx="365125" cy="3651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ea typeface="ＭＳ Ｐゴシック"/>
                  <a:cs typeface="ＭＳ Ｐゴシック"/>
                </a:rPr>
                <a:t>|</a:t>
              </a:r>
              <a:endParaRPr lang="en-US" sz="1200" b="1">
                <a:ea typeface="ＭＳ Ｐゴシック"/>
                <a:cs typeface="ＭＳ Ｐゴシック"/>
              </a:endParaRPr>
            </a:p>
          </p:txBody>
        </p:sp>
        <p:sp>
          <p:nvSpPr>
            <p:cNvPr id="497685" name="Oval 18"/>
            <p:cNvSpPr>
              <a:spLocks noChangeArrowheads="1"/>
            </p:cNvSpPr>
            <p:nvPr/>
          </p:nvSpPr>
          <p:spPr bwMode="auto">
            <a:xfrm>
              <a:off x="4105359" y="3132241"/>
              <a:ext cx="365125" cy="3651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ea typeface="ＭＳ Ｐゴシック"/>
                  <a:cs typeface="ＭＳ Ｐゴシック"/>
                </a:rPr>
                <a:t>&amp;</a:t>
              </a:r>
            </a:p>
          </p:txBody>
        </p:sp>
        <p:sp>
          <p:nvSpPr>
            <p:cNvPr id="497686" name="Oval 19"/>
            <p:cNvSpPr>
              <a:spLocks noChangeArrowheads="1"/>
            </p:cNvSpPr>
            <p:nvPr/>
          </p:nvSpPr>
          <p:spPr bwMode="auto">
            <a:xfrm>
              <a:off x="4105359" y="3783116"/>
              <a:ext cx="365125" cy="3651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&lt;&lt;</a:t>
              </a:r>
            </a:p>
          </p:txBody>
        </p:sp>
        <p:sp>
          <p:nvSpPr>
            <p:cNvPr id="497687" name="Oval 20"/>
            <p:cNvSpPr>
              <a:spLocks noChangeArrowheads="1"/>
            </p:cNvSpPr>
            <p:nvPr/>
          </p:nvSpPr>
          <p:spPr bwMode="auto">
            <a:xfrm>
              <a:off x="3663979" y="4326319"/>
              <a:ext cx="365125" cy="3651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ST</a:t>
              </a:r>
            </a:p>
          </p:txBody>
        </p:sp>
        <p:sp>
          <p:nvSpPr>
            <p:cNvPr id="497688" name="Line 22"/>
            <p:cNvSpPr>
              <a:spLocks noChangeShapeType="1"/>
            </p:cNvSpPr>
            <p:nvPr/>
          </p:nvSpPr>
          <p:spPr bwMode="auto">
            <a:xfrm>
              <a:off x="4289509" y="3508479"/>
              <a:ext cx="0" cy="2730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7689" name="Line 28"/>
            <p:cNvSpPr>
              <a:spLocks noChangeShapeType="1"/>
            </p:cNvSpPr>
            <p:nvPr/>
          </p:nvSpPr>
          <p:spPr bwMode="auto">
            <a:xfrm>
              <a:off x="4276809" y="2848079"/>
              <a:ext cx="0" cy="2730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7690" name="Line 29"/>
            <p:cNvSpPr>
              <a:spLocks noChangeShapeType="1"/>
            </p:cNvSpPr>
            <p:nvPr/>
          </p:nvSpPr>
          <p:spPr bwMode="auto">
            <a:xfrm>
              <a:off x="4411349" y="4108688"/>
              <a:ext cx="504496" cy="564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691" name="Line 30"/>
            <p:cNvSpPr>
              <a:spLocks noChangeShapeType="1"/>
            </p:cNvSpPr>
            <p:nvPr/>
          </p:nvSpPr>
          <p:spPr bwMode="auto">
            <a:xfrm flipH="1">
              <a:off x="5789928" y="4236402"/>
              <a:ext cx="179317" cy="4158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692" name="Line 31"/>
            <p:cNvSpPr>
              <a:spLocks noChangeShapeType="1"/>
            </p:cNvSpPr>
            <p:nvPr/>
          </p:nvSpPr>
          <p:spPr bwMode="auto">
            <a:xfrm>
              <a:off x="4266569" y="2036049"/>
              <a:ext cx="3255" cy="5037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693" name="Oval 12"/>
            <p:cNvSpPr>
              <a:spLocks noChangeArrowheads="1"/>
            </p:cNvSpPr>
            <p:nvPr/>
          </p:nvSpPr>
          <p:spPr bwMode="auto">
            <a:xfrm>
              <a:off x="5124335" y="1968896"/>
              <a:ext cx="365125" cy="3651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ea typeface="ＭＳ Ｐゴシック"/>
                  <a:cs typeface="ＭＳ Ｐゴシック"/>
                </a:rPr>
                <a:t>×</a:t>
              </a:r>
            </a:p>
          </p:txBody>
        </p:sp>
        <p:sp>
          <p:nvSpPr>
            <p:cNvPr id="497694" name="Oval 12"/>
            <p:cNvSpPr>
              <a:spLocks noChangeArrowheads="1"/>
            </p:cNvSpPr>
            <p:nvPr/>
          </p:nvSpPr>
          <p:spPr bwMode="auto">
            <a:xfrm>
              <a:off x="5488905" y="2544971"/>
              <a:ext cx="365125" cy="3651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ea typeface="ＭＳ Ｐゴシック"/>
                  <a:cs typeface="ＭＳ Ｐゴシック"/>
                </a:rPr>
                <a:t>-</a:t>
              </a:r>
            </a:p>
          </p:txBody>
        </p:sp>
        <p:sp>
          <p:nvSpPr>
            <p:cNvPr id="497695" name="Oval 12"/>
            <p:cNvSpPr>
              <a:spLocks noChangeArrowheads="1"/>
            </p:cNvSpPr>
            <p:nvPr/>
          </p:nvSpPr>
          <p:spPr bwMode="auto">
            <a:xfrm>
              <a:off x="5501675" y="3216781"/>
              <a:ext cx="365125" cy="3651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ea typeface="ＭＳ Ｐゴシック"/>
                  <a:cs typeface="ＭＳ Ｐゴシック"/>
                </a:rPr>
                <a:t>BR</a:t>
              </a:r>
            </a:p>
          </p:txBody>
        </p:sp>
        <p:sp>
          <p:nvSpPr>
            <p:cNvPr id="497696" name="Oval 11"/>
            <p:cNvSpPr>
              <a:spLocks noChangeArrowheads="1"/>
            </p:cNvSpPr>
            <p:nvPr/>
          </p:nvSpPr>
          <p:spPr bwMode="auto">
            <a:xfrm>
              <a:off x="4079334" y="2507251"/>
              <a:ext cx="365125" cy="3651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LD</a:t>
              </a:r>
            </a:p>
          </p:txBody>
        </p:sp>
        <p:sp>
          <p:nvSpPr>
            <p:cNvPr id="497697" name="Oval 25"/>
            <p:cNvSpPr>
              <a:spLocks noChangeArrowheads="1"/>
            </p:cNvSpPr>
            <p:nvPr/>
          </p:nvSpPr>
          <p:spPr bwMode="auto">
            <a:xfrm>
              <a:off x="4818445" y="4642889"/>
              <a:ext cx="365125" cy="3651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ea typeface="ＭＳ Ｐゴシック"/>
                  <a:cs typeface="ＭＳ Ｐゴシック"/>
                </a:rPr>
                <a:t>+</a:t>
              </a:r>
            </a:p>
          </p:txBody>
        </p:sp>
        <p:sp>
          <p:nvSpPr>
            <p:cNvPr id="497698" name="Oval 25"/>
            <p:cNvSpPr>
              <a:spLocks noChangeArrowheads="1"/>
            </p:cNvSpPr>
            <p:nvPr/>
          </p:nvSpPr>
          <p:spPr bwMode="auto">
            <a:xfrm>
              <a:off x="5529215" y="4642889"/>
              <a:ext cx="365125" cy="3651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ea typeface="ＭＳ Ｐゴシック"/>
                  <a:cs typeface="ＭＳ Ｐゴシック"/>
                </a:rPr>
                <a:t>+</a:t>
              </a:r>
            </a:p>
          </p:txBody>
        </p:sp>
        <p:sp>
          <p:nvSpPr>
            <p:cNvPr id="497699" name="Oval 12"/>
            <p:cNvSpPr>
              <a:spLocks noChangeArrowheads="1"/>
            </p:cNvSpPr>
            <p:nvPr/>
          </p:nvSpPr>
          <p:spPr bwMode="auto">
            <a:xfrm>
              <a:off x="5183570" y="5843204"/>
              <a:ext cx="365125" cy="3651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ea typeface="ＭＳ Ｐゴシック"/>
                  <a:cs typeface="ＭＳ Ｐゴシック"/>
                </a:rPr>
                <a:t>BR</a:t>
              </a:r>
            </a:p>
          </p:txBody>
        </p:sp>
        <p:sp>
          <p:nvSpPr>
            <p:cNvPr id="497700" name="Line 29"/>
            <p:cNvSpPr>
              <a:spLocks noChangeShapeType="1"/>
            </p:cNvSpPr>
            <p:nvPr/>
          </p:nvSpPr>
          <p:spPr bwMode="auto">
            <a:xfrm>
              <a:off x="5367360" y="5587999"/>
              <a:ext cx="8235" cy="2642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701" name="Line 31"/>
            <p:cNvSpPr>
              <a:spLocks noChangeShapeType="1"/>
            </p:cNvSpPr>
            <p:nvPr/>
          </p:nvSpPr>
          <p:spPr bwMode="auto">
            <a:xfrm flipH="1">
              <a:off x="3961769" y="4118849"/>
              <a:ext cx="223520" cy="2336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702" name="Line 31"/>
            <p:cNvSpPr>
              <a:spLocks noChangeShapeType="1"/>
            </p:cNvSpPr>
            <p:nvPr/>
          </p:nvSpPr>
          <p:spPr bwMode="auto">
            <a:xfrm>
              <a:off x="5670933" y="2909657"/>
              <a:ext cx="0" cy="287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703" name="Line 14"/>
            <p:cNvSpPr>
              <a:spLocks noChangeShapeType="1"/>
            </p:cNvSpPr>
            <p:nvPr/>
          </p:nvSpPr>
          <p:spPr bwMode="auto">
            <a:xfrm>
              <a:off x="5387713" y="2318358"/>
              <a:ext cx="202384" cy="2709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7704" name="Line 14"/>
            <p:cNvSpPr>
              <a:spLocks noChangeShapeType="1"/>
            </p:cNvSpPr>
            <p:nvPr/>
          </p:nvSpPr>
          <p:spPr bwMode="auto">
            <a:xfrm flipH="1">
              <a:off x="5759946" y="2318357"/>
              <a:ext cx="178025" cy="2589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7705" name="Line 30"/>
            <p:cNvSpPr>
              <a:spLocks noChangeShapeType="1"/>
            </p:cNvSpPr>
            <p:nvPr/>
          </p:nvSpPr>
          <p:spPr bwMode="auto">
            <a:xfrm flipH="1">
              <a:off x="5293318" y="1508036"/>
              <a:ext cx="0" cy="4646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706" name="Line 30"/>
            <p:cNvSpPr>
              <a:spLocks noChangeShapeType="1"/>
            </p:cNvSpPr>
            <p:nvPr/>
          </p:nvSpPr>
          <p:spPr bwMode="auto">
            <a:xfrm flipH="1">
              <a:off x="6015575" y="1500416"/>
              <a:ext cx="0" cy="4646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707" name="TextBox 64"/>
            <p:cNvSpPr txBox="1">
              <a:spLocks noChangeArrowheads="1"/>
            </p:cNvSpPr>
            <p:nvPr/>
          </p:nvSpPr>
          <p:spPr bwMode="auto">
            <a:xfrm>
              <a:off x="5495374" y="1722787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1</a:t>
              </a:r>
            </a:p>
          </p:txBody>
        </p:sp>
        <p:sp>
          <p:nvSpPr>
            <p:cNvPr id="497708" name="TextBox 65"/>
            <p:cNvSpPr txBox="1">
              <a:spLocks noChangeArrowheads="1"/>
            </p:cNvSpPr>
            <p:nvPr/>
          </p:nvSpPr>
          <p:spPr bwMode="auto">
            <a:xfrm>
              <a:off x="3963268" y="2168319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</a:t>
              </a:r>
            </a:p>
          </p:txBody>
        </p:sp>
        <p:sp>
          <p:nvSpPr>
            <p:cNvPr id="497709" name="TextBox 66"/>
            <p:cNvSpPr txBox="1">
              <a:spLocks noChangeArrowheads="1"/>
            </p:cNvSpPr>
            <p:nvPr/>
          </p:nvSpPr>
          <p:spPr bwMode="auto">
            <a:xfrm>
              <a:off x="5190574" y="4378119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3</a:t>
              </a:r>
            </a:p>
          </p:txBody>
        </p:sp>
        <p:sp>
          <p:nvSpPr>
            <p:cNvPr id="497710" name="TextBox 83"/>
            <p:cNvSpPr txBox="1">
              <a:spLocks noChangeArrowheads="1"/>
            </p:cNvSpPr>
            <p:nvPr/>
          </p:nvSpPr>
          <p:spPr bwMode="auto">
            <a:xfrm>
              <a:off x="3588135" y="1253919"/>
              <a:ext cx="126188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Data flow </a:t>
              </a:r>
            </a:p>
            <a:p>
              <a:r>
                <a:rPr lang="en-US"/>
                <a:t>subgraphs</a:t>
              </a:r>
            </a:p>
          </p:txBody>
        </p:sp>
        <p:sp>
          <p:nvSpPr>
            <p:cNvPr id="497711" name="Line 31"/>
            <p:cNvSpPr>
              <a:spLocks noChangeShapeType="1"/>
            </p:cNvSpPr>
            <p:nvPr/>
          </p:nvSpPr>
          <p:spPr bwMode="auto">
            <a:xfrm flipH="1">
              <a:off x="5085930" y="2828524"/>
              <a:ext cx="429558" cy="4413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712" name="Line 31"/>
            <p:cNvSpPr>
              <a:spLocks noChangeShapeType="1"/>
            </p:cNvSpPr>
            <p:nvPr/>
          </p:nvSpPr>
          <p:spPr bwMode="auto">
            <a:xfrm>
              <a:off x="5505034" y="5523115"/>
              <a:ext cx="694641" cy="800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8" name="Group 147"/>
          <p:cNvGrpSpPr>
            <a:grpSpLocks/>
          </p:cNvGrpSpPr>
          <p:nvPr/>
        </p:nvGrpSpPr>
        <p:grpSpPr bwMode="auto">
          <a:xfrm>
            <a:off x="4972050" y="3346450"/>
            <a:ext cx="1084263" cy="3003550"/>
            <a:chOff x="6810375" y="3762375"/>
            <a:chExt cx="1084263" cy="3003550"/>
          </a:xfrm>
        </p:grpSpPr>
        <p:sp>
          <p:nvSpPr>
            <p:cNvPr id="497676" name="Oval 12"/>
            <p:cNvSpPr>
              <a:spLocks noChangeArrowheads="1"/>
            </p:cNvSpPr>
            <p:nvPr/>
          </p:nvSpPr>
          <p:spPr bwMode="auto">
            <a:xfrm>
              <a:off x="7148513" y="3762375"/>
              <a:ext cx="746125" cy="3651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ea typeface="ＭＳ Ｐゴシック"/>
                  <a:cs typeface="ＭＳ Ｐゴシック"/>
                </a:rPr>
                <a:t>Assert</a:t>
              </a:r>
            </a:p>
          </p:txBody>
        </p:sp>
        <p:sp>
          <p:nvSpPr>
            <p:cNvPr id="497677" name="Oval 12"/>
            <p:cNvSpPr>
              <a:spLocks noChangeArrowheads="1"/>
            </p:cNvSpPr>
            <p:nvPr/>
          </p:nvSpPr>
          <p:spPr bwMode="auto">
            <a:xfrm>
              <a:off x="6810375" y="6400800"/>
              <a:ext cx="746125" cy="3651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ea typeface="ＭＳ Ｐゴシック"/>
                  <a:cs typeface="ＭＳ Ｐゴシック"/>
                </a:rPr>
                <a:t>Assert</a:t>
              </a:r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152400" y="1123950"/>
            <a:ext cx="2378075" cy="40005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 w="317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/>
              <a:t>1. Trace Detection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588000" y="1123950"/>
            <a:ext cx="3403600" cy="40005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 w="317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/>
              <a:t>2. Mapping traces to SEBs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3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EC86D7-B64D-46F9-92E5-366EB7E9139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997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CPU-BERET Execution Flow</a:t>
            </a:r>
          </a:p>
        </p:txBody>
      </p:sp>
      <p:sp>
        <p:nvSpPr>
          <p:cNvPr id="499715" name="TextBox 7"/>
          <p:cNvSpPr txBox="1">
            <a:spLocks noChangeArrowheads="1"/>
          </p:cNvSpPr>
          <p:nvPr/>
        </p:nvSpPr>
        <p:spPr bwMode="auto">
          <a:xfrm>
            <a:off x="-39688" y="2655888"/>
            <a:ext cx="1263651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CPU</a:t>
            </a:r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r>
              <a:rPr lang="en-US" b="1"/>
              <a:t>BERET</a:t>
            </a:r>
          </a:p>
        </p:txBody>
      </p:sp>
      <p:sp>
        <p:nvSpPr>
          <p:cNvPr id="499716" name="Rectangle 175"/>
          <p:cNvSpPr>
            <a:spLocks noChangeArrowheads="1"/>
          </p:cNvSpPr>
          <p:nvPr/>
        </p:nvSpPr>
        <p:spPr bwMode="auto">
          <a:xfrm>
            <a:off x="1071563" y="1943100"/>
            <a:ext cx="647700" cy="319088"/>
          </a:xfrm>
          <a:prstGeom prst="rect">
            <a:avLst/>
          </a:prstGeom>
          <a:solidFill>
            <a:srgbClr val="92D05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/>
              <a:t>RF</a:t>
            </a:r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6804025" y="1941513"/>
            <a:ext cx="1260475" cy="319087"/>
          </a:xfrm>
          <a:prstGeom prst="rect">
            <a:avLst/>
          </a:prstGeom>
          <a:solidFill>
            <a:srgbClr val="92D05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/>
              <a:t>    RF</a:t>
            </a:r>
          </a:p>
        </p:txBody>
      </p:sp>
      <p:cxnSp>
        <p:nvCxnSpPr>
          <p:cNvPr id="499718" name="Straight Arrow Connector 178"/>
          <p:cNvCxnSpPr>
            <a:cxnSpLocks noChangeShapeType="1"/>
          </p:cNvCxnSpPr>
          <p:nvPr/>
        </p:nvCxnSpPr>
        <p:spPr bwMode="auto">
          <a:xfrm flipV="1">
            <a:off x="1223963" y="3348038"/>
            <a:ext cx="7092950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180" name="Group 179"/>
          <p:cNvGrpSpPr>
            <a:grpSpLocks/>
          </p:cNvGrpSpPr>
          <p:nvPr/>
        </p:nvGrpSpPr>
        <p:grpSpPr bwMode="auto">
          <a:xfrm>
            <a:off x="2051050" y="3349625"/>
            <a:ext cx="989013" cy="1082675"/>
            <a:chOff x="2195737" y="2456892"/>
            <a:chExt cx="988888" cy="1081828"/>
          </a:xfrm>
        </p:grpSpPr>
        <p:sp>
          <p:nvSpPr>
            <p:cNvPr id="499751" name="Rectangle 196"/>
            <p:cNvSpPr>
              <a:spLocks noChangeArrowheads="1"/>
            </p:cNvSpPr>
            <p:nvPr/>
          </p:nvSpPr>
          <p:spPr bwMode="auto">
            <a:xfrm rot="-5400000">
              <a:off x="2320578" y="2674673"/>
              <a:ext cx="1080120" cy="647974"/>
            </a:xfrm>
            <a:prstGeom prst="rect">
              <a:avLst/>
            </a:prstGeom>
            <a:solidFill>
              <a:srgbClr val="99CC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/>
              <a:endParaRPr lang="en-US" sz="1000"/>
            </a:p>
            <a:p>
              <a:pPr algn="ctr"/>
              <a:r>
                <a:rPr lang="en-US"/>
                <a:t>Body</a:t>
              </a:r>
            </a:p>
          </p:txBody>
        </p:sp>
        <p:sp>
          <p:nvSpPr>
            <p:cNvPr id="198" name="Rectangle 197"/>
            <p:cNvSpPr/>
            <p:nvPr/>
          </p:nvSpPr>
          <p:spPr bwMode="auto">
            <a:xfrm rot="16200000">
              <a:off x="1826251" y="2826378"/>
              <a:ext cx="1080242" cy="34127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dirty="0"/>
                <a:t>Header</a:t>
              </a:r>
            </a:p>
          </p:txBody>
        </p:sp>
      </p:grpSp>
      <p:sp>
        <p:nvSpPr>
          <p:cNvPr id="181" name="TextBox 180"/>
          <p:cNvSpPr txBox="1">
            <a:spLocks noChangeArrowheads="1"/>
          </p:cNvSpPr>
          <p:nvPr/>
        </p:nvSpPr>
        <p:spPr bwMode="auto">
          <a:xfrm>
            <a:off x="4021138" y="3648075"/>
            <a:ext cx="4619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/>
              <a:t>…</a:t>
            </a:r>
          </a:p>
        </p:txBody>
      </p:sp>
      <p:grpSp>
        <p:nvGrpSpPr>
          <p:cNvPr id="182" name="Group 181"/>
          <p:cNvGrpSpPr>
            <a:grpSpLocks/>
          </p:cNvGrpSpPr>
          <p:nvPr/>
        </p:nvGrpSpPr>
        <p:grpSpPr bwMode="auto">
          <a:xfrm>
            <a:off x="3040063" y="3349625"/>
            <a:ext cx="989012" cy="1082675"/>
            <a:chOff x="2195737" y="2456892"/>
            <a:chExt cx="988888" cy="1081828"/>
          </a:xfrm>
        </p:grpSpPr>
        <p:sp>
          <p:nvSpPr>
            <p:cNvPr id="499749" name="Rectangle 194"/>
            <p:cNvSpPr>
              <a:spLocks noChangeArrowheads="1"/>
            </p:cNvSpPr>
            <p:nvPr/>
          </p:nvSpPr>
          <p:spPr bwMode="auto">
            <a:xfrm rot="-5400000">
              <a:off x="2320578" y="2674673"/>
              <a:ext cx="1080120" cy="647974"/>
            </a:xfrm>
            <a:prstGeom prst="rect">
              <a:avLst/>
            </a:prstGeom>
            <a:solidFill>
              <a:srgbClr val="99CC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/>
              <a:endParaRPr lang="en-US" sz="1000"/>
            </a:p>
            <a:p>
              <a:pPr algn="ctr"/>
              <a:r>
                <a:rPr lang="en-US"/>
                <a:t>Body</a:t>
              </a:r>
            </a:p>
          </p:txBody>
        </p:sp>
        <p:sp>
          <p:nvSpPr>
            <p:cNvPr id="196" name="Rectangle 195"/>
            <p:cNvSpPr/>
            <p:nvPr/>
          </p:nvSpPr>
          <p:spPr bwMode="auto">
            <a:xfrm rot="16200000">
              <a:off x="1826250" y="2826379"/>
              <a:ext cx="1080242" cy="34126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dirty="0"/>
                <a:t>Header</a:t>
              </a:r>
            </a:p>
          </p:txBody>
        </p:sp>
      </p:grpSp>
      <p:grpSp>
        <p:nvGrpSpPr>
          <p:cNvPr id="183" name="Group 182"/>
          <p:cNvGrpSpPr>
            <a:grpSpLocks/>
          </p:cNvGrpSpPr>
          <p:nvPr/>
        </p:nvGrpSpPr>
        <p:grpSpPr bwMode="auto">
          <a:xfrm>
            <a:off x="4483100" y="3349625"/>
            <a:ext cx="989013" cy="1082675"/>
            <a:chOff x="2666233" y="2456892"/>
            <a:chExt cx="988888" cy="1081828"/>
          </a:xfrm>
        </p:grpSpPr>
        <p:sp>
          <p:nvSpPr>
            <p:cNvPr id="499747" name="Rectangle 192"/>
            <p:cNvSpPr>
              <a:spLocks noChangeArrowheads="1"/>
            </p:cNvSpPr>
            <p:nvPr/>
          </p:nvSpPr>
          <p:spPr bwMode="auto">
            <a:xfrm rot="-5400000">
              <a:off x="2791074" y="2674673"/>
              <a:ext cx="1080120" cy="647974"/>
            </a:xfrm>
            <a:prstGeom prst="rect">
              <a:avLst/>
            </a:prstGeom>
            <a:solidFill>
              <a:srgbClr val="99CC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/>
              <a:endParaRPr lang="en-US" sz="1000"/>
            </a:p>
            <a:p>
              <a:pPr algn="ctr"/>
              <a:r>
                <a:rPr lang="en-US"/>
                <a:t>Body</a:t>
              </a:r>
            </a:p>
          </p:txBody>
        </p:sp>
        <p:sp>
          <p:nvSpPr>
            <p:cNvPr id="194" name="Rectangle 193"/>
            <p:cNvSpPr/>
            <p:nvPr/>
          </p:nvSpPr>
          <p:spPr bwMode="auto">
            <a:xfrm rot="16200000">
              <a:off x="2296747" y="2826378"/>
              <a:ext cx="1080242" cy="34127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dirty="0"/>
                <a:t>Header</a:t>
              </a:r>
            </a:p>
          </p:txBody>
        </p:sp>
      </p:grpSp>
      <p:grpSp>
        <p:nvGrpSpPr>
          <p:cNvPr id="184" name="Group 183"/>
          <p:cNvGrpSpPr>
            <a:grpSpLocks/>
          </p:cNvGrpSpPr>
          <p:nvPr/>
        </p:nvGrpSpPr>
        <p:grpSpPr bwMode="auto">
          <a:xfrm>
            <a:off x="5453063" y="3348038"/>
            <a:ext cx="989012" cy="1082675"/>
            <a:chOff x="2195737" y="2456892"/>
            <a:chExt cx="988888" cy="1081828"/>
          </a:xfrm>
        </p:grpSpPr>
        <p:sp>
          <p:nvSpPr>
            <p:cNvPr id="499745" name="Rectangle 190"/>
            <p:cNvSpPr>
              <a:spLocks noChangeArrowheads="1"/>
            </p:cNvSpPr>
            <p:nvPr/>
          </p:nvSpPr>
          <p:spPr bwMode="auto">
            <a:xfrm rot="-5400000">
              <a:off x="2320578" y="2674673"/>
              <a:ext cx="1080120" cy="647974"/>
            </a:xfrm>
            <a:prstGeom prst="rect">
              <a:avLst/>
            </a:prstGeom>
            <a:solidFill>
              <a:srgbClr val="99CC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/>
              <a:endParaRPr lang="en-US" sz="1000"/>
            </a:p>
            <a:p>
              <a:pPr algn="ctr"/>
              <a:r>
                <a:rPr lang="en-US"/>
                <a:t>Assert</a:t>
              </a:r>
            </a:p>
          </p:txBody>
        </p:sp>
        <p:sp>
          <p:nvSpPr>
            <p:cNvPr id="192" name="Rectangle 191"/>
            <p:cNvSpPr/>
            <p:nvPr/>
          </p:nvSpPr>
          <p:spPr bwMode="auto">
            <a:xfrm rot="16200000">
              <a:off x="1826250" y="2826379"/>
              <a:ext cx="1080241" cy="34126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dirty="0"/>
                <a:t>Header</a:t>
              </a:r>
            </a:p>
          </p:txBody>
        </p:sp>
      </p:grpSp>
      <p:sp>
        <p:nvSpPr>
          <p:cNvPr id="186" name="Rectangle 185"/>
          <p:cNvSpPr>
            <a:spLocks noChangeArrowheads="1"/>
          </p:cNvSpPr>
          <p:nvPr/>
        </p:nvSpPr>
        <p:spPr bwMode="auto">
          <a:xfrm rot="-5400000">
            <a:off x="7074694" y="2359819"/>
            <a:ext cx="1079500" cy="900112"/>
          </a:xfrm>
          <a:prstGeom prst="rect">
            <a:avLst/>
          </a:prstGeom>
          <a:solidFill>
            <a:srgbClr val="99CC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en-US" sz="800"/>
          </a:p>
          <a:p>
            <a:pPr algn="ctr"/>
            <a:r>
              <a:rPr lang="en-US"/>
              <a:t>Side</a:t>
            </a:r>
          </a:p>
          <a:p>
            <a:pPr algn="ctr"/>
            <a:r>
              <a:rPr lang="en-US"/>
              <a:t> Exit</a:t>
            </a:r>
          </a:p>
        </p:txBody>
      </p:sp>
      <p:sp>
        <p:nvSpPr>
          <p:cNvPr id="187" name="Rectangle 186"/>
          <p:cNvSpPr/>
          <p:nvPr/>
        </p:nvSpPr>
        <p:spPr bwMode="auto">
          <a:xfrm rot="16200000">
            <a:off x="6444457" y="2629693"/>
            <a:ext cx="1079500" cy="3603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/>
              <a:t>Header</a:t>
            </a:r>
          </a:p>
        </p:txBody>
      </p:sp>
      <p:sp>
        <p:nvSpPr>
          <p:cNvPr id="188" name="Rectangle 187"/>
          <p:cNvSpPr>
            <a:spLocks noChangeArrowheads="1"/>
          </p:cNvSpPr>
          <p:nvPr/>
        </p:nvSpPr>
        <p:spPr bwMode="auto">
          <a:xfrm rot="-5400000">
            <a:off x="491331" y="3171032"/>
            <a:ext cx="2797175" cy="341312"/>
          </a:xfrm>
          <a:prstGeom prst="rect">
            <a:avLst/>
          </a:prstGeom>
          <a:solidFill>
            <a:srgbClr val="FF7C8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 sz="1600" b="1"/>
              <a:t>Copy Live-Ins</a:t>
            </a:r>
          </a:p>
        </p:txBody>
      </p:sp>
      <p:sp>
        <p:nvSpPr>
          <p:cNvPr id="189" name="Rectangle 188"/>
          <p:cNvSpPr>
            <a:spLocks noChangeArrowheads="1"/>
          </p:cNvSpPr>
          <p:nvPr/>
        </p:nvSpPr>
        <p:spPr bwMode="auto">
          <a:xfrm rot="-5400000">
            <a:off x="5222081" y="3177382"/>
            <a:ext cx="2809875" cy="341312"/>
          </a:xfrm>
          <a:prstGeom prst="rect">
            <a:avLst/>
          </a:prstGeom>
          <a:solidFill>
            <a:srgbClr val="FF7C8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/>
              <a:t>Copy Live-Outs</a:t>
            </a:r>
          </a:p>
        </p:txBody>
      </p:sp>
      <p:sp>
        <p:nvSpPr>
          <p:cNvPr id="190" name="Multiply 189"/>
          <p:cNvSpPr/>
          <p:nvPr/>
        </p:nvSpPr>
        <p:spPr bwMode="auto">
          <a:xfrm>
            <a:off x="5453063" y="3354388"/>
            <a:ext cx="1065212" cy="1079500"/>
          </a:xfrm>
          <a:prstGeom prst="mathMultiply">
            <a:avLst/>
          </a:prstGeom>
          <a:solidFill>
            <a:srgbClr val="FF505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99" name="Rectangle 198"/>
          <p:cNvSpPr>
            <a:spLocks noChangeArrowheads="1"/>
          </p:cNvSpPr>
          <p:nvPr/>
        </p:nvSpPr>
        <p:spPr bwMode="auto">
          <a:xfrm>
            <a:off x="2060575" y="4427538"/>
            <a:ext cx="979488" cy="312737"/>
          </a:xfrm>
          <a:prstGeom prst="rect">
            <a:avLst/>
          </a:prstGeom>
          <a:solidFill>
            <a:srgbClr val="FFFF66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/>
              <a:t>RF-0</a:t>
            </a:r>
          </a:p>
        </p:txBody>
      </p:sp>
      <p:sp>
        <p:nvSpPr>
          <p:cNvPr id="200" name="Rectangle 199"/>
          <p:cNvSpPr>
            <a:spLocks noChangeArrowheads="1"/>
          </p:cNvSpPr>
          <p:nvPr/>
        </p:nvSpPr>
        <p:spPr bwMode="auto">
          <a:xfrm>
            <a:off x="3040063" y="4421188"/>
            <a:ext cx="989012" cy="319087"/>
          </a:xfrm>
          <a:prstGeom prst="rect">
            <a:avLst/>
          </a:prstGeom>
          <a:solidFill>
            <a:srgbClr val="FF9933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/>
              <a:t>RF-1</a:t>
            </a:r>
          </a:p>
        </p:txBody>
      </p:sp>
      <p:sp>
        <p:nvSpPr>
          <p:cNvPr id="201" name="Rectangle 200"/>
          <p:cNvSpPr>
            <a:spLocks noChangeArrowheads="1"/>
          </p:cNvSpPr>
          <p:nvPr/>
        </p:nvSpPr>
        <p:spPr bwMode="auto">
          <a:xfrm>
            <a:off x="4483100" y="4441825"/>
            <a:ext cx="969963" cy="311150"/>
          </a:xfrm>
          <a:prstGeom prst="rect">
            <a:avLst/>
          </a:prstGeom>
          <a:solidFill>
            <a:srgbClr val="FFFF66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/>
              <a:t>RF-0</a:t>
            </a:r>
          </a:p>
        </p:txBody>
      </p:sp>
      <p:sp>
        <p:nvSpPr>
          <p:cNvPr id="202" name="Rectangle 201"/>
          <p:cNvSpPr>
            <a:spLocks noChangeArrowheads="1"/>
          </p:cNvSpPr>
          <p:nvPr/>
        </p:nvSpPr>
        <p:spPr bwMode="auto">
          <a:xfrm>
            <a:off x="5453063" y="4433888"/>
            <a:ext cx="989012" cy="319087"/>
          </a:xfrm>
          <a:prstGeom prst="rect">
            <a:avLst/>
          </a:prstGeom>
          <a:solidFill>
            <a:srgbClr val="FF9933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/>
              <a:t>RF-1</a:t>
            </a:r>
          </a:p>
        </p:txBody>
      </p:sp>
      <p:sp>
        <p:nvSpPr>
          <p:cNvPr id="203" name="Multiply 202"/>
          <p:cNvSpPr/>
          <p:nvPr/>
        </p:nvSpPr>
        <p:spPr bwMode="auto">
          <a:xfrm>
            <a:off x="5543550" y="4460875"/>
            <a:ext cx="722313" cy="300038"/>
          </a:xfrm>
          <a:prstGeom prst="mathMultiply">
            <a:avLst/>
          </a:prstGeom>
          <a:solidFill>
            <a:srgbClr val="FF505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cxnSp>
        <p:nvCxnSpPr>
          <p:cNvPr id="205" name="Curved Connector 204"/>
          <p:cNvCxnSpPr>
            <a:cxnSpLocks noChangeShapeType="1"/>
            <a:stCxn id="499716" idx="3"/>
          </p:cNvCxnSpPr>
          <p:nvPr/>
        </p:nvCxnSpPr>
        <p:spPr bwMode="auto">
          <a:xfrm>
            <a:off x="1719263" y="2101850"/>
            <a:ext cx="169862" cy="457200"/>
          </a:xfrm>
          <a:prstGeom prst="curved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8" name="Curved Connector 207"/>
          <p:cNvCxnSpPr>
            <a:cxnSpLocks noChangeShapeType="1"/>
          </p:cNvCxnSpPr>
          <p:nvPr/>
        </p:nvCxnSpPr>
        <p:spPr bwMode="auto">
          <a:xfrm rot="16200000" flipH="1">
            <a:off x="1647825" y="4176713"/>
            <a:ext cx="560388" cy="246062"/>
          </a:xfrm>
          <a:prstGeom prst="curvedConnector3">
            <a:avLst>
              <a:gd name="adj1" fmla="val 98444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2" name="Curved Connector 221"/>
          <p:cNvCxnSpPr>
            <a:cxnSpLocks noChangeShapeType="1"/>
            <a:stCxn id="201" idx="2"/>
          </p:cNvCxnSpPr>
          <p:nvPr/>
        </p:nvCxnSpPr>
        <p:spPr bwMode="auto">
          <a:xfrm rot="5400000" flipH="1" flipV="1">
            <a:off x="5520532" y="3647281"/>
            <a:ext cx="552450" cy="1658937"/>
          </a:xfrm>
          <a:prstGeom prst="curvedConnector4">
            <a:avLst>
              <a:gd name="adj1" fmla="val -41287"/>
              <a:gd name="adj2" fmla="val 100213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5" name="Curved Connector 244"/>
          <p:cNvCxnSpPr>
            <a:cxnSpLocks noChangeShapeType="1"/>
          </p:cNvCxnSpPr>
          <p:nvPr/>
        </p:nvCxnSpPr>
        <p:spPr bwMode="auto">
          <a:xfrm rot="5400000" flipH="1" flipV="1">
            <a:off x="6462713" y="2181225"/>
            <a:ext cx="414338" cy="255587"/>
          </a:xfrm>
          <a:prstGeom prst="curvedConnector3">
            <a:avLst>
              <a:gd name="adj1" fmla="val 98296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99738" name="TextBox 273"/>
          <p:cNvSpPr txBox="1">
            <a:spLocks noChangeArrowheads="1"/>
          </p:cNvSpPr>
          <p:nvPr/>
        </p:nvSpPr>
        <p:spPr bwMode="auto">
          <a:xfrm>
            <a:off x="7845425" y="3357563"/>
            <a:ext cx="13350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Execution Time</a:t>
            </a:r>
          </a:p>
        </p:txBody>
      </p:sp>
      <p:sp>
        <p:nvSpPr>
          <p:cNvPr id="499739" name="Rectangle 274"/>
          <p:cNvSpPr>
            <a:spLocks noChangeArrowheads="1"/>
          </p:cNvSpPr>
          <p:nvPr/>
        </p:nvSpPr>
        <p:spPr bwMode="auto">
          <a:xfrm rot="-5400000">
            <a:off x="855663" y="2490788"/>
            <a:ext cx="1079500" cy="647700"/>
          </a:xfrm>
          <a:prstGeom prst="rect">
            <a:avLst/>
          </a:prstGeom>
          <a:solidFill>
            <a:srgbClr val="99CC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en-US" sz="1000"/>
          </a:p>
          <a:p>
            <a:pPr algn="ctr"/>
            <a:r>
              <a:rPr lang="en-US"/>
              <a:t>Execution</a:t>
            </a:r>
          </a:p>
        </p:txBody>
      </p:sp>
      <p:sp>
        <p:nvSpPr>
          <p:cNvPr id="298" name="TextBox 297"/>
          <p:cNvSpPr txBox="1">
            <a:spLocks noChangeArrowheads="1"/>
          </p:cNvSpPr>
          <p:nvPr/>
        </p:nvSpPr>
        <p:spPr bwMode="auto">
          <a:xfrm>
            <a:off x="1223963" y="5049838"/>
            <a:ext cx="6362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Registers copied to BERET</a:t>
            </a:r>
          </a:p>
        </p:txBody>
      </p:sp>
      <p:sp>
        <p:nvSpPr>
          <p:cNvPr id="299" name="TextBox 298"/>
          <p:cNvSpPr txBox="1">
            <a:spLocks noChangeArrowheads="1"/>
          </p:cNvSpPr>
          <p:nvPr/>
        </p:nvSpPr>
        <p:spPr bwMode="auto">
          <a:xfrm>
            <a:off x="1223963" y="5049838"/>
            <a:ext cx="6362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Program executes on BERET</a:t>
            </a:r>
          </a:p>
        </p:txBody>
      </p:sp>
      <p:sp>
        <p:nvSpPr>
          <p:cNvPr id="300" name="TextBox 299"/>
          <p:cNvSpPr txBox="1">
            <a:spLocks noChangeArrowheads="1"/>
          </p:cNvSpPr>
          <p:nvPr/>
        </p:nvSpPr>
        <p:spPr bwMode="auto">
          <a:xfrm>
            <a:off x="1223963" y="5049838"/>
            <a:ext cx="6832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Assert discovered, last iteration squashed</a:t>
            </a:r>
          </a:p>
        </p:txBody>
      </p:sp>
      <p:sp>
        <p:nvSpPr>
          <p:cNvPr id="301" name="TextBox 300"/>
          <p:cNvSpPr txBox="1">
            <a:spLocks noChangeArrowheads="1"/>
          </p:cNvSpPr>
          <p:nvPr/>
        </p:nvSpPr>
        <p:spPr bwMode="auto">
          <a:xfrm>
            <a:off x="1231900" y="5049838"/>
            <a:ext cx="6832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Registers copied back to main processor</a:t>
            </a:r>
          </a:p>
        </p:txBody>
      </p:sp>
      <p:sp>
        <p:nvSpPr>
          <p:cNvPr id="302" name="TextBox 301"/>
          <p:cNvSpPr txBox="1">
            <a:spLocks noChangeArrowheads="1"/>
          </p:cNvSpPr>
          <p:nvPr/>
        </p:nvSpPr>
        <p:spPr bwMode="auto">
          <a:xfrm>
            <a:off x="1231900" y="5049838"/>
            <a:ext cx="6832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Program executes on main processor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  <p:bldP spid="181" grpId="0"/>
      <p:bldP spid="186" grpId="0" animBg="1"/>
      <p:bldP spid="187" grpId="0" animBg="1"/>
      <p:bldP spid="188" grpId="0" animBg="1"/>
      <p:bldP spid="189" grpId="0" animBg="1"/>
      <p:bldP spid="199" grpId="0" animBg="1"/>
      <p:bldP spid="200" grpId="0" animBg="1"/>
      <p:bldP spid="201" grpId="0" animBg="1"/>
      <p:bldP spid="202" grpId="0" animBg="1"/>
      <p:bldP spid="298" grpId="0"/>
      <p:bldP spid="298" grpId="1"/>
      <p:bldP spid="299" grpId="0"/>
      <p:bldP spid="299" grpId="1"/>
      <p:bldP spid="300" grpId="0"/>
      <p:bldP spid="300" grpId="1"/>
      <p:bldP spid="301" grpId="0"/>
      <p:bldP spid="301" grpId="1"/>
      <p:bldP spid="3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7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6D7601-86FD-499C-BED1-3AD0C462D37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00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Energy Savings</a:t>
            </a:r>
          </a:p>
        </p:txBody>
      </p:sp>
      <p:pic>
        <p:nvPicPr>
          <p:cNvPr id="5027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107" y="1196752"/>
            <a:ext cx="8907463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87724" y="1902314"/>
            <a:ext cx="1247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Training set</a:t>
            </a:r>
            <a:endParaRPr lang="en-US" sz="16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195496" y="1902314"/>
            <a:ext cx="896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Test set</a:t>
            </a:r>
            <a:endParaRPr lang="en-US" sz="1600" i="1" dirty="0"/>
          </a:p>
        </p:txBody>
      </p:sp>
      <p:pic>
        <p:nvPicPr>
          <p:cNvPr id="5027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876" y="1335374"/>
            <a:ext cx="9159876" cy="473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5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CA265E4-510A-487B-AECF-3F98357687C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02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 Impact</a:t>
            </a:r>
          </a:p>
        </p:txBody>
      </p:sp>
      <p:pic>
        <p:nvPicPr>
          <p:cNvPr id="48435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38" y="1592796"/>
            <a:ext cx="9159876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43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08" y="1412776"/>
            <a:ext cx="9159876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09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38CE76-5C24-4E92-AB52-3519272B7B4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03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Concluding Remarks</a:t>
            </a:r>
          </a:p>
        </p:txBody>
      </p:sp>
      <p:sp>
        <p:nvSpPr>
          <p:cNvPr id="503811" name="Content Placeholder 2"/>
          <p:cNvSpPr>
            <a:spLocks noGrp="1"/>
          </p:cNvSpPr>
          <p:nvPr>
            <p:ph idx="1"/>
          </p:nvPr>
        </p:nvSpPr>
        <p:spPr>
          <a:xfrm>
            <a:off x="533400" y="1338263"/>
            <a:ext cx="8458200" cy="4749800"/>
          </a:xfrm>
        </p:spPr>
        <p:txBody>
          <a:bodyPr/>
          <a:lstStyle/>
          <a:p>
            <a:r>
              <a:rPr lang="en-US" sz="2400" smtClean="0"/>
              <a:t>Scaling program performance in energy-constrained environment requires improving computational efficiency</a:t>
            </a:r>
          </a:p>
          <a:p>
            <a:r>
              <a:rPr lang="en-US" sz="2400" smtClean="0"/>
              <a:t>Most accelerators exploit program regularity for savings</a:t>
            </a:r>
          </a:p>
          <a:p>
            <a:endParaRPr lang="en-US" sz="2400" smtClean="0"/>
          </a:p>
          <a:p>
            <a:r>
              <a:rPr lang="en-US" sz="2400" b="1" smtClean="0"/>
              <a:t>BERET</a:t>
            </a:r>
            <a:r>
              <a:rPr lang="en-US" sz="2400" smtClean="0"/>
              <a:t> is a configurable engine that saves energy by:</a:t>
            </a:r>
          </a:p>
          <a:p>
            <a:pPr lvl="1">
              <a:lnSpc>
                <a:spcPct val="150000"/>
              </a:lnSpc>
            </a:pPr>
            <a:r>
              <a:rPr lang="en-US" sz="2100" smtClean="0"/>
              <a:t>Exploiting </a:t>
            </a:r>
            <a:r>
              <a:rPr lang="en-US" sz="2100" i="1" smtClean="0"/>
              <a:t>hot traces </a:t>
            </a:r>
            <a:r>
              <a:rPr lang="en-US" sz="2100" smtClean="0"/>
              <a:t>to avoid redundant fetches and decodes</a:t>
            </a:r>
          </a:p>
          <a:p>
            <a:pPr lvl="1">
              <a:lnSpc>
                <a:spcPct val="150000"/>
              </a:lnSpc>
            </a:pPr>
            <a:r>
              <a:rPr lang="en-US" sz="2100" smtClean="0"/>
              <a:t>Using a </a:t>
            </a:r>
            <a:r>
              <a:rPr lang="en-US" sz="2100" i="1" smtClean="0"/>
              <a:t>bundled execution</a:t>
            </a:r>
            <a:r>
              <a:rPr lang="en-US" sz="2100" smtClean="0"/>
              <a:t> model to reduce temporary variable reads and writes</a:t>
            </a:r>
          </a:p>
          <a:p>
            <a:pPr lvl="1"/>
            <a:endParaRPr lang="en-US" sz="2000" smtClean="0"/>
          </a:p>
          <a:p>
            <a:pPr>
              <a:buFontTx/>
              <a:buNone/>
            </a:pPr>
            <a:endParaRPr lang="en-US" sz="3200" smtClean="0"/>
          </a:p>
        </p:txBody>
      </p:sp>
      <p:sp>
        <p:nvSpPr>
          <p:cNvPr id="503812" name="TextBox 4"/>
          <p:cNvSpPr txBox="1">
            <a:spLocks noChangeArrowheads="1"/>
          </p:cNvSpPr>
          <p:nvPr/>
        </p:nvSpPr>
        <p:spPr bwMode="auto">
          <a:xfrm>
            <a:off x="41275" y="5299075"/>
            <a:ext cx="2320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Energy Saving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~35%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5299075"/>
            <a:ext cx="4171950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Performance Enhancement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~10%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3814" name="TextBox 6"/>
          <p:cNvSpPr txBox="1">
            <a:spLocks noChangeArrowheads="1"/>
          </p:cNvSpPr>
          <p:nvPr/>
        </p:nvSpPr>
        <p:spPr bwMode="auto">
          <a:xfrm>
            <a:off x="6705600" y="5299075"/>
            <a:ext cx="23764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</a:rPr>
              <a:t>Area Overhead</a:t>
            </a:r>
          </a:p>
          <a:p>
            <a:pPr algn="ctr"/>
            <a:r>
              <a:rPr lang="en-US" sz="2400" b="1">
                <a:solidFill>
                  <a:srgbClr val="FF3300"/>
                </a:solidFill>
              </a:rPr>
              <a:t>20%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3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BCC641-7FF1-418C-BE16-5E5D00E7E9D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 more</a:t>
            </a:r>
          </a:p>
          <a:p>
            <a:pPr lvl="1"/>
            <a:r>
              <a:rPr lang="en-US" smtClean="0"/>
              <a:t>See http://cccp.eecs.umich.edu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7" name="Rectangle 16"/>
          <p:cNvSpPr txBox="1">
            <a:spLocks noGrp="1" noChangeArrowheads="1"/>
          </p:cNvSpPr>
          <p:nvPr/>
        </p:nvSpPr>
        <p:spPr bwMode="auto">
          <a:xfrm>
            <a:off x="3600450" y="63071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FD5ABD0C-83BA-4B1B-96D5-03EDCE72A71D}" type="slidenum">
              <a:rPr lang="en-US" sz="1400"/>
              <a:pPr algn="ctr"/>
              <a:t>18</a:t>
            </a:fld>
            <a:endParaRPr lang="en-US" sz="1400"/>
          </a:p>
        </p:txBody>
      </p:sp>
      <p:sp>
        <p:nvSpPr>
          <p:cNvPr id="5058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Fine Grain Program Phase Behavior</a:t>
            </a:r>
          </a:p>
        </p:txBody>
      </p:sp>
      <p:pic>
        <p:nvPicPr>
          <p:cNvPr id="505859" name="Picture 4"/>
          <p:cNvPicPr>
            <a:picLocks noChangeAspect="1" noChangeArrowheads="1"/>
          </p:cNvPicPr>
          <p:nvPr/>
        </p:nvPicPr>
        <p:blipFill>
          <a:blip r:embed="rId2" cstate="print"/>
          <a:srcRect t="80125"/>
          <a:stretch>
            <a:fillRect/>
          </a:stretch>
        </p:blipFill>
        <p:spPr bwMode="auto">
          <a:xfrm>
            <a:off x="2154238" y="1878013"/>
            <a:ext cx="426878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06400" y="1125538"/>
            <a:ext cx="82200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Traditional phases too coarse-grained to match accelerator</a:t>
            </a:r>
          </a:p>
        </p:txBody>
      </p:sp>
      <p:grpSp>
        <p:nvGrpSpPr>
          <p:cNvPr id="508979" name="Group 51"/>
          <p:cNvGrpSpPr>
            <a:grpSpLocks/>
          </p:cNvGrpSpPr>
          <p:nvPr/>
        </p:nvGrpSpPr>
        <p:grpSpPr bwMode="auto">
          <a:xfrm>
            <a:off x="3013075" y="1665288"/>
            <a:ext cx="3276600" cy="757237"/>
            <a:chOff x="589" y="3066"/>
            <a:chExt cx="2064" cy="477"/>
          </a:xfrm>
        </p:grpSpPr>
        <p:sp>
          <p:nvSpPr>
            <p:cNvPr id="505887" name="Rectangle 8"/>
            <p:cNvSpPr>
              <a:spLocks noChangeArrowheads="1"/>
            </p:cNvSpPr>
            <p:nvPr/>
          </p:nvSpPr>
          <p:spPr bwMode="auto">
            <a:xfrm>
              <a:off x="877" y="3066"/>
              <a:ext cx="96" cy="477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88" name="Rectangle 9"/>
            <p:cNvSpPr>
              <a:spLocks noChangeArrowheads="1"/>
            </p:cNvSpPr>
            <p:nvPr/>
          </p:nvSpPr>
          <p:spPr bwMode="auto">
            <a:xfrm>
              <a:off x="1261" y="3066"/>
              <a:ext cx="96" cy="477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89" name="Rectangle 10"/>
            <p:cNvSpPr>
              <a:spLocks noChangeArrowheads="1"/>
            </p:cNvSpPr>
            <p:nvPr/>
          </p:nvSpPr>
          <p:spPr bwMode="auto">
            <a:xfrm>
              <a:off x="1693" y="3066"/>
              <a:ext cx="96" cy="477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90" name="Rectangle 11"/>
            <p:cNvSpPr>
              <a:spLocks noChangeArrowheads="1"/>
            </p:cNvSpPr>
            <p:nvPr/>
          </p:nvSpPr>
          <p:spPr bwMode="auto">
            <a:xfrm>
              <a:off x="2125" y="3066"/>
              <a:ext cx="96" cy="477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91" name="Rectangle 12"/>
            <p:cNvSpPr>
              <a:spLocks noChangeArrowheads="1"/>
            </p:cNvSpPr>
            <p:nvPr/>
          </p:nvSpPr>
          <p:spPr bwMode="auto">
            <a:xfrm>
              <a:off x="2557" y="3066"/>
              <a:ext cx="96" cy="477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92" name="Rectangle 14"/>
            <p:cNvSpPr>
              <a:spLocks noChangeArrowheads="1"/>
            </p:cNvSpPr>
            <p:nvPr/>
          </p:nvSpPr>
          <p:spPr bwMode="auto">
            <a:xfrm>
              <a:off x="589" y="3066"/>
              <a:ext cx="288" cy="477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93" name="Rectangle 15"/>
            <p:cNvSpPr>
              <a:spLocks noChangeArrowheads="1"/>
            </p:cNvSpPr>
            <p:nvPr/>
          </p:nvSpPr>
          <p:spPr bwMode="auto">
            <a:xfrm>
              <a:off x="973" y="3066"/>
              <a:ext cx="288" cy="477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94" name="Rectangle 17"/>
            <p:cNvSpPr>
              <a:spLocks noChangeArrowheads="1"/>
            </p:cNvSpPr>
            <p:nvPr/>
          </p:nvSpPr>
          <p:spPr bwMode="auto">
            <a:xfrm>
              <a:off x="1357" y="3066"/>
              <a:ext cx="336" cy="477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95" name="Rectangle 18"/>
            <p:cNvSpPr>
              <a:spLocks noChangeArrowheads="1"/>
            </p:cNvSpPr>
            <p:nvPr/>
          </p:nvSpPr>
          <p:spPr bwMode="auto">
            <a:xfrm>
              <a:off x="1789" y="3066"/>
              <a:ext cx="336" cy="477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96" name="Rectangle 19"/>
            <p:cNvSpPr>
              <a:spLocks noChangeArrowheads="1"/>
            </p:cNvSpPr>
            <p:nvPr/>
          </p:nvSpPr>
          <p:spPr bwMode="auto">
            <a:xfrm>
              <a:off x="2221" y="3066"/>
              <a:ext cx="336" cy="477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5862" name="Text Box 70"/>
          <p:cNvSpPr txBox="1">
            <a:spLocks noChangeArrowheads="1"/>
          </p:cNvSpPr>
          <p:nvPr/>
        </p:nvSpPr>
        <p:spPr bwMode="auto">
          <a:xfrm>
            <a:off x="6884988" y="1878013"/>
            <a:ext cx="205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Traditional phases</a:t>
            </a:r>
          </a:p>
        </p:txBody>
      </p:sp>
      <p:grpSp>
        <p:nvGrpSpPr>
          <p:cNvPr id="509002" name="Group 74"/>
          <p:cNvGrpSpPr>
            <a:grpSpLocks/>
          </p:cNvGrpSpPr>
          <p:nvPr/>
        </p:nvGrpSpPr>
        <p:grpSpPr bwMode="auto">
          <a:xfrm>
            <a:off x="1746250" y="2422525"/>
            <a:ext cx="5338763" cy="1006475"/>
            <a:chOff x="1100" y="1594"/>
            <a:chExt cx="3363" cy="634"/>
          </a:xfrm>
        </p:grpSpPr>
        <p:sp>
          <p:nvSpPr>
            <p:cNvPr id="505885" name="Line 72"/>
            <p:cNvSpPr>
              <a:spLocks noChangeShapeType="1"/>
            </p:cNvSpPr>
            <p:nvPr/>
          </p:nvSpPr>
          <p:spPr bwMode="auto">
            <a:xfrm flipH="1">
              <a:off x="1100" y="1594"/>
              <a:ext cx="1757" cy="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886" name="Line 73"/>
            <p:cNvSpPr>
              <a:spLocks noChangeShapeType="1"/>
            </p:cNvSpPr>
            <p:nvPr/>
          </p:nvSpPr>
          <p:spPr bwMode="auto">
            <a:xfrm>
              <a:off x="2857" y="1594"/>
              <a:ext cx="1606" cy="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03200" y="4329113"/>
            <a:ext cx="8724900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u="sng"/>
              <a:t>Hypothesis of This Work</a:t>
            </a:r>
          </a:p>
          <a:p>
            <a:pPr algn="ctr"/>
            <a:r>
              <a:rPr lang="en-US" sz="3200" i="1">
                <a:latin typeface="French Script MT" pitchFamily="66" charset="0"/>
              </a:rPr>
              <a:t>Irregular programs are composed of fine-grain periods of high degrees of regularity.  We can identify these periods and run them on an accelerator customized for “simple” execution.</a:t>
            </a:r>
          </a:p>
        </p:txBody>
      </p:sp>
      <p:grpSp>
        <p:nvGrpSpPr>
          <p:cNvPr id="509006" name="Group 78"/>
          <p:cNvGrpSpPr>
            <a:grpSpLocks/>
          </p:cNvGrpSpPr>
          <p:nvPr/>
        </p:nvGrpSpPr>
        <p:grpSpPr bwMode="auto">
          <a:xfrm>
            <a:off x="1584325" y="3429000"/>
            <a:ext cx="6929438" cy="896938"/>
            <a:chOff x="998" y="2160"/>
            <a:chExt cx="4365" cy="565"/>
          </a:xfrm>
        </p:grpSpPr>
        <p:sp>
          <p:nvSpPr>
            <p:cNvPr id="505866" name="Rectangle 28"/>
            <p:cNvSpPr>
              <a:spLocks noChangeArrowheads="1"/>
            </p:cNvSpPr>
            <p:nvPr/>
          </p:nvSpPr>
          <p:spPr bwMode="auto">
            <a:xfrm>
              <a:off x="1088" y="2160"/>
              <a:ext cx="2152" cy="317"/>
            </a:xfrm>
            <a:prstGeom prst="rect">
              <a:avLst/>
            </a:prstGeom>
            <a:solidFill>
              <a:schemeClr val="bg2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5867" name="Rectangle 29"/>
            <p:cNvSpPr>
              <a:spLocks noChangeArrowheads="1"/>
            </p:cNvSpPr>
            <p:nvPr/>
          </p:nvSpPr>
          <p:spPr bwMode="auto">
            <a:xfrm>
              <a:off x="1201" y="2160"/>
              <a:ext cx="288" cy="317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5868" name="Rectangle 30"/>
            <p:cNvSpPr>
              <a:spLocks noChangeArrowheads="1"/>
            </p:cNvSpPr>
            <p:nvPr/>
          </p:nvSpPr>
          <p:spPr bwMode="auto">
            <a:xfrm>
              <a:off x="1489" y="2160"/>
              <a:ext cx="90" cy="317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5869" name="Rectangle 31"/>
            <p:cNvSpPr>
              <a:spLocks noChangeArrowheads="1"/>
            </p:cNvSpPr>
            <p:nvPr/>
          </p:nvSpPr>
          <p:spPr bwMode="auto">
            <a:xfrm>
              <a:off x="1738" y="2160"/>
              <a:ext cx="80" cy="317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5870" name="Rectangle 32"/>
            <p:cNvSpPr>
              <a:spLocks noChangeArrowheads="1"/>
            </p:cNvSpPr>
            <p:nvPr/>
          </p:nvSpPr>
          <p:spPr bwMode="auto">
            <a:xfrm>
              <a:off x="1818" y="2160"/>
              <a:ext cx="429" cy="317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5871" name="Rectangle 33"/>
            <p:cNvSpPr>
              <a:spLocks noChangeArrowheads="1"/>
            </p:cNvSpPr>
            <p:nvPr/>
          </p:nvSpPr>
          <p:spPr bwMode="auto">
            <a:xfrm>
              <a:off x="3099" y="2160"/>
              <a:ext cx="90" cy="317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5872" name="Rectangle 34"/>
            <p:cNvSpPr>
              <a:spLocks noChangeArrowheads="1"/>
            </p:cNvSpPr>
            <p:nvPr/>
          </p:nvSpPr>
          <p:spPr bwMode="auto">
            <a:xfrm>
              <a:off x="2247" y="2160"/>
              <a:ext cx="103" cy="317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5873" name="Rectangle 35"/>
            <p:cNvSpPr>
              <a:spLocks noChangeArrowheads="1"/>
            </p:cNvSpPr>
            <p:nvPr/>
          </p:nvSpPr>
          <p:spPr bwMode="auto">
            <a:xfrm>
              <a:off x="2350" y="2160"/>
              <a:ext cx="749" cy="317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5874" name="Rectangle 36"/>
            <p:cNvSpPr>
              <a:spLocks noChangeArrowheads="1"/>
            </p:cNvSpPr>
            <p:nvPr/>
          </p:nvSpPr>
          <p:spPr bwMode="auto">
            <a:xfrm>
              <a:off x="3240" y="2160"/>
              <a:ext cx="90" cy="317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5875" name="Rectangle 37"/>
            <p:cNvSpPr>
              <a:spLocks noChangeArrowheads="1"/>
            </p:cNvSpPr>
            <p:nvPr/>
          </p:nvSpPr>
          <p:spPr bwMode="auto">
            <a:xfrm>
              <a:off x="1579" y="2160"/>
              <a:ext cx="159" cy="317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5876" name="TextBox 41"/>
            <p:cNvSpPr txBox="1">
              <a:spLocks noChangeArrowheads="1"/>
            </p:cNvSpPr>
            <p:nvPr/>
          </p:nvSpPr>
          <p:spPr bwMode="auto">
            <a:xfrm>
              <a:off x="1812" y="2478"/>
              <a:ext cx="16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Accelerate the pink portions</a:t>
              </a:r>
            </a:p>
          </p:txBody>
        </p:sp>
        <p:sp>
          <p:nvSpPr>
            <p:cNvPr id="505877" name="Rectangle 32"/>
            <p:cNvSpPr>
              <a:spLocks noChangeArrowheads="1"/>
            </p:cNvSpPr>
            <p:nvPr/>
          </p:nvSpPr>
          <p:spPr bwMode="auto">
            <a:xfrm>
              <a:off x="3413" y="2160"/>
              <a:ext cx="429" cy="317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5878" name="Rectangle 33"/>
            <p:cNvSpPr>
              <a:spLocks noChangeArrowheads="1"/>
            </p:cNvSpPr>
            <p:nvPr/>
          </p:nvSpPr>
          <p:spPr bwMode="auto">
            <a:xfrm>
              <a:off x="3842" y="2160"/>
              <a:ext cx="90" cy="317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5879" name="Rectangle 32"/>
            <p:cNvSpPr>
              <a:spLocks noChangeArrowheads="1"/>
            </p:cNvSpPr>
            <p:nvPr/>
          </p:nvSpPr>
          <p:spPr bwMode="auto">
            <a:xfrm>
              <a:off x="3932" y="2160"/>
              <a:ext cx="429" cy="317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5880" name="Rectangle 33"/>
            <p:cNvSpPr>
              <a:spLocks noChangeArrowheads="1"/>
            </p:cNvSpPr>
            <p:nvPr/>
          </p:nvSpPr>
          <p:spPr bwMode="auto">
            <a:xfrm>
              <a:off x="4361" y="2160"/>
              <a:ext cx="90" cy="317"/>
            </a:xfrm>
            <a:prstGeom prst="rect">
              <a:avLst/>
            </a:prstGeom>
            <a:solidFill>
              <a:schemeClr val="bg2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5881" name="Text Box 68"/>
            <p:cNvSpPr txBox="1">
              <a:spLocks noChangeArrowheads="1"/>
            </p:cNvSpPr>
            <p:nvPr/>
          </p:nvSpPr>
          <p:spPr bwMode="auto">
            <a:xfrm>
              <a:off x="998" y="2533"/>
              <a:ext cx="2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0M</a:t>
              </a:r>
            </a:p>
          </p:txBody>
        </p:sp>
        <p:sp>
          <p:nvSpPr>
            <p:cNvPr id="505882" name="Text Box 69"/>
            <p:cNvSpPr txBox="1">
              <a:spLocks noChangeArrowheads="1"/>
            </p:cNvSpPr>
            <p:nvPr/>
          </p:nvSpPr>
          <p:spPr bwMode="auto">
            <a:xfrm>
              <a:off x="4179" y="2533"/>
              <a:ext cx="3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10M</a:t>
              </a:r>
            </a:p>
          </p:txBody>
        </p:sp>
        <p:sp>
          <p:nvSpPr>
            <p:cNvPr id="505883" name="Text Box 71"/>
            <p:cNvSpPr txBox="1">
              <a:spLocks noChangeArrowheads="1"/>
            </p:cNvSpPr>
            <p:nvPr/>
          </p:nvSpPr>
          <p:spPr bwMode="auto">
            <a:xfrm>
              <a:off x="4599" y="2201"/>
              <a:ext cx="7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Fine-grain</a:t>
              </a:r>
            </a:p>
          </p:txBody>
        </p:sp>
        <p:sp>
          <p:nvSpPr>
            <p:cNvPr id="505884" name="Rectangle 33"/>
            <p:cNvSpPr>
              <a:spLocks noChangeArrowheads="1"/>
            </p:cNvSpPr>
            <p:nvPr/>
          </p:nvSpPr>
          <p:spPr bwMode="auto">
            <a:xfrm>
              <a:off x="3332" y="2160"/>
              <a:ext cx="90" cy="317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9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8C19801-3448-4D2D-852E-269AB64EE12B}" type="slidenum">
              <a:rPr lang="en-US" smtClean="0"/>
              <a:pPr/>
              <a:t>2</a:t>
            </a:fld>
            <a:endParaRPr lang="en-US" smtClean="0"/>
          </a:p>
        </p:txBody>
      </p:sp>
      <p:graphicFrame>
        <p:nvGraphicFramePr>
          <p:cNvPr id="480258" name="Object 2"/>
          <p:cNvGraphicFramePr>
            <a:graphicFrameLocks noChangeAspect="1"/>
          </p:cNvGraphicFramePr>
          <p:nvPr/>
        </p:nvGraphicFramePr>
        <p:xfrm>
          <a:off x="142875" y="1739900"/>
          <a:ext cx="8789988" cy="4568825"/>
        </p:xfrm>
        <a:graphic>
          <a:graphicData uri="http://schemas.openxmlformats.org/presentationml/2006/ole">
            <p:oleObj spid="_x0000_s480258" name="Visio" r:id="rId4" imgW="5952744" imgH="3038296" progId="">
              <p:embed/>
            </p:oleObj>
          </a:graphicData>
        </a:graphic>
      </p:graphicFrame>
      <p:sp>
        <p:nvSpPr>
          <p:cNvPr id="48026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Computational Efficiency Landscape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859213" y="4651375"/>
            <a:ext cx="1004887" cy="366713"/>
            <a:chOff x="3295090" y="5922880"/>
            <a:chExt cx="1004675" cy="366750"/>
          </a:xfrm>
        </p:grpSpPr>
        <p:sp>
          <p:nvSpPr>
            <p:cNvPr id="2" name="Flowchart: Connector 11"/>
            <p:cNvSpPr>
              <a:spLocks noChangeArrowheads="1"/>
            </p:cNvSpPr>
            <p:nvPr/>
          </p:nvSpPr>
          <p:spPr bwMode="auto">
            <a:xfrm>
              <a:off x="3774491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baseline="-25000"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480292" name="TextBox 12"/>
            <p:cNvSpPr txBox="1">
              <a:spLocks noChangeArrowheads="1"/>
            </p:cNvSpPr>
            <p:nvPr/>
          </p:nvSpPr>
          <p:spPr bwMode="auto">
            <a:xfrm>
              <a:off x="3295090" y="5984799"/>
              <a:ext cx="1004675" cy="304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Calibri" pitchFamily="34" charset="0"/>
                  <a:cs typeface="Arial" charset="0"/>
                </a:rPr>
                <a:t>Pentium M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010150" y="4084638"/>
            <a:ext cx="655638" cy="333375"/>
            <a:chOff x="3752290" y="5922880"/>
            <a:chExt cx="655829" cy="333412"/>
          </a:xfrm>
        </p:grpSpPr>
        <p:sp>
          <p:nvSpPr>
            <p:cNvPr id="480289" name="Flowchart: Connector 15"/>
            <p:cNvSpPr>
              <a:spLocks noChangeArrowheads="1"/>
            </p:cNvSpPr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baseline="-25000"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480290" name="TextBox 16"/>
            <p:cNvSpPr txBox="1">
              <a:spLocks noChangeArrowheads="1"/>
            </p:cNvSpPr>
            <p:nvPr/>
          </p:nvSpPr>
          <p:spPr bwMode="auto">
            <a:xfrm>
              <a:off x="3752290" y="5951458"/>
              <a:ext cx="655829" cy="304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Calibri" pitchFamily="34" charset="0"/>
                  <a:cs typeface="Arial" charset="0"/>
                </a:rPr>
                <a:t>Core 2</a:t>
              </a:r>
            </a:p>
          </p:txBody>
        </p:sp>
      </p:grp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6961188" y="3454400"/>
            <a:ext cx="750887" cy="304800"/>
            <a:chOff x="3798304" y="5854124"/>
            <a:chExt cx="750786" cy="304604"/>
          </a:xfrm>
        </p:grpSpPr>
        <p:sp>
          <p:nvSpPr>
            <p:cNvPr id="480287" name="Flowchart: Connector 21"/>
            <p:cNvSpPr>
              <a:spLocks noChangeArrowheads="1"/>
            </p:cNvSpPr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baseline="-25000"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480288" name="TextBox 22"/>
            <p:cNvSpPr txBox="1">
              <a:spLocks noChangeArrowheads="1"/>
            </p:cNvSpPr>
            <p:nvPr/>
          </p:nvSpPr>
          <p:spPr bwMode="auto">
            <a:xfrm>
              <a:off x="3849097" y="5854124"/>
              <a:ext cx="699993" cy="304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Calibri" pitchFamily="34" charset="0"/>
                  <a:cs typeface="Arial" charset="0"/>
                </a:rPr>
                <a:t>Core i7</a:t>
              </a:r>
            </a:p>
          </p:txBody>
        </p:sp>
      </p:grpSp>
      <p:grpSp>
        <p:nvGrpSpPr>
          <p:cNvPr id="11" name="Group 23"/>
          <p:cNvGrpSpPr>
            <a:grpSpLocks/>
          </p:cNvGrpSpPr>
          <p:nvPr/>
        </p:nvGrpSpPr>
        <p:grpSpPr bwMode="auto">
          <a:xfrm>
            <a:off x="5827713" y="2814638"/>
            <a:ext cx="793750" cy="322262"/>
            <a:chOff x="3244290" y="5922880"/>
            <a:chExt cx="793603" cy="322299"/>
          </a:xfrm>
        </p:grpSpPr>
        <p:sp>
          <p:nvSpPr>
            <p:cNvPr id="480285" name="Flowchart: Connector 24"/>
            <p:cNvSpPr>
              <a:spLocks noChangeArrowheads="1"/>
            </p:cNvSpPr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baseline="-25000"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480286" name="TextBox 25"/>
            <p:cNvSpPr txBox="1">
              <a:spLocks noChangeArrowheads="1"/>
            </p:cNvSpPr>
            <p:nvPr/>
          </p:nvSpPr>
          <p:spPr bwMode="auto">
            <a:xfrm>
              <a:off x="3244290" y="5940344"/>
              <a:ext cx="793603" cy="304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Calibri" pitchFamily="34" charset="0"/>
                  <a:cs typeface="Arial" charset="0"/>
                </a:rPr>
                <a:t>GTX 280</a:t>
              </a:r>
            </a:p>
          </p:txBody>
        </p:sp>
      </p:grpSp>
      <p:grpSp>
        <p:nvGrpSpPr>
          <p:cNvPr id="14" name="Group 26"/>
          <p:cNvGrpSpPr>
            <a:grpSpLocks/>
          </p:cNvGrpSpPr>
          <p:nvPr/>
        </p:nvGrpSpPr>
        <p:grpSpPr bwMode="auto">
          <a:xfrm>
            <a:off x="6672263" y="2489200"/>
            <a:ext cx="793750" cy="304800"/>
            <a:chOff x="2698190" y="5731027"/>
            <a:chExt cx="793603" cy="304604"/>
          </a:xfrm>
        </p:grpSpPr>
        <p:sp>
          <p:nvSpPr>
            <p:cNvPr id="480283" name="Flowchart: Connector 27"/>
            <p:cNvSpPr>
              <a:spLocks noChangeArrowheads="1"/>
            </p:cNvSpPr>
            <p:nvPr/>
          </p:nvSpPr>
          <p:spPr bwMode="auto">
            <a:xfrm>
              <a:off x="2706104" y="577683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baseline="-25000"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480284" name="TextBox 28"/>
            <p:cNvSpPr txBox="1">
              <a:spLocks noChangeArrowheads="1"/>
            </p:cNvSpPr>
            <p:nvPr/>
          </p:nvSpPr>
          <p:spPr bwMode="auto">
            <a:xfrm>
              <a:off x="2698190" y="5731027"/>
              <a:ext cx="793603" cy="304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Calibri" pitchFamily="34" charset="0"/>
                  <a:cs typeface="Arial" charset="0"/>
                </a:rPr>
                <a:t>GTX 295</a:t>
              </a:r>
              <a:endParaRPr lang="en-US" sz="1400">
                <a:latin typeface="Calibri" pitchFamily="34" charset="0"/>
                <a:cs typeface="Arial" charset="0"/>
              </a:endParaRPr>
            </a:p>
          </p:txBody>
        </p:sp>
      </p:grpSp>
      <p:grpSp>
        <p:nvGrpSpPr>
          <p:cNvPr id="15" name="Group 29"/>
          <p:cNvGrpSpPr>
            <a:grpSpLocks/>
          </p:cNvGrpSpPr>
          <p:nvPr/>
        </p:nvGrpSpPr>
        <p:grpSpPr bwMode="auto">
          <a:xfrm>
            <a:off x="7664450" y="2230438"/>
            <a:ext cx="630238" cy="334962"/>
            <a:chOff x="2417202" y="5710155"/>
            <a:chExt cx="630095" cy="334999"/>
          </a:xfrm>
        </p:grpSpPr>
        <p:sp>
          <p:nvSpPr>
            <p:cNvPr id="480281" name="Flowchart: Connector 30"/>
            <p:cNvSpPr>
              <a:spLocks noChangeArrowheads="1"/>
            </p:cNvSpPr>
            <p:nvPr/>
          </p:nvSpPr>
          <p:spPr bwMode="auto">
            <a:xfrm>
              <a:off x="2448932" y="5710155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baseline="-25000"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480282" name="TextBox 31"/>
            <p:cNvSpPr txBox="1">
              <a:spLocks noChangeArrowheads="1"/>
            </p:cNvSpPr>
            <p:nvPr/>
          </p:nvSpPr>
          <p:spPr bwMode="auto">
            <a:xfrm>
              <a:off x="2417202" y="5740321"/>
              <a:ext cx="630095" cy="304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Calibri" pitchFamily="34" charset="0"/>
                  <a:cs typeface="Arial" charset="0"/>
                </a:rPr>
                <a:t>S1070</a:t>
              </a:r>
              <a:endParaRPr lang="en-US" sz="1400">
                <a:latin typeface="Calibri" pitchFamily="34" charset="0"/>
                <a:cs typeface="Arial" charset="0"/>
              </a:endParaRPr>
            </a:p>
          </p:txBody>
        </p:sp>
      </p:grpSp>
      <p:grpSp>
        <p:nvGrpSpPr>
          <p:cNvPr id="46" name="Group 19"/>
          <p:cNvGrpSpPr>
            <a:grpSpLocks/>
          </p:cNvGrpSpPr>
          <p:nvPr/>
        </p:nvGrpSpPr>
        <p:grpSpPr bwMode="auto">
          <a:xfrm>
            <a:off x="4919663" y="2970213"/>
            <a:ext cx="798512" cy="336550"/>
            <a:chOff x="5039322" y="2670655"/>
            <a:chExt cx="798314" cy="336839"/>
          </a:xfrm>
        </p:grpSpPr>
        <p:sp>
          <p:nvSpPr>
            <p:cNvPr id="480279" name="Flowchart: Connector 46"/>
            <p:cNvSpPr>
              <a:spLocks noChangeArrowheads="1"/>
            </p:cNvSpPr>
            <p:nvPr/>
          </p:nvSpPr>
          <p:spPr bwMode="auto">
            <a:xfrm>
              <a:off x="5071048" y="2927595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baseline="-25000"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480280" name="TextBox 47"/>
            <p:cNvSpPr txBox="1">
              <a:spLocks noChangeArrowheads="1"/>
            </p:cNvSpPr>
            <p:nvPr/>
          </p:nvSpPr>
          <p:spPr bwMode="auto">
            <a:xfrm>
              <a:off x="5039322" y="2670655"/>
              <a:ext cx="798314" cy="305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Calibri" pitchFamily="34" charset="0"/>
                  <a:cs typeface="Arial" charset="0"/>
                </a:rPr>
                <a:t>IBM Cell</a:t>
              </a:r>
            </a:p>
          </p:txBody>
        </p:sp>
      </p:grpSp>
      <p:grpSp>
        <p:nvGrpSpPr>
          <p:cNvPr id="52" name="Group 19"/>
          <p:cNvGrpSpPr>
            <a:grpSpLocks/>
          </p:cNvGrpSpPr>
          <p:nvPr/>
        </p:nvGrpSpPr>
        <p:grpSpPr bwMode="auto">
          <a:xfrm>
            <a:off x="6724650" y="2216150"/>
            <a:ext cx="962025" cy="336550"/>
            <a:chOff x="5039322" y="2670655"/>
            <a:chExt cx="963079" cy="336839"/>
          </a:xfrm>
        </p:grpSpPr>
        <p:sp>
          <p:nvSpPr>
            <p:cNvPr id="480277" name="Flowchart: Connector 52"/>
            <p:cNvSpPr>
              <a:spLocks noChangeArrowheads="1"/>
            </p:cNvSpPr>
            <p:nvPr/>
          </p:nvSpPr>
          <p:spPr bwMode="auto">
            <a:xfrm>
              <a:off x="5071048" y="2927595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baseline="-25000"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480278" name="TextBox 53"/>
            <p:cNvSpPr txBox="1">
              <a:spLocks noChangeArrowheads="1"/>
            </p:cNvSpPr>
            <p:nvPr/>
          </p:nvSpPr>
          <p:spPr bwMode="auto">
            <a:xfrm>
              <a:off x="5039322" y="2670655"/>
              <a:ext cx="963079" cy="305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Calibri" pitchFamily="34" charset="0"/>
                  <a:cs typeface="Arial" charset="0"/>
                </a:rPr>
                <a:t>AMD 6850</a:t>
              </a:r>
            </a:p>
          </p:txBody>
        </p:sp>
      </p:grpSp>
      <p:sp>
        <p:nvSpPr>
          <p:cNvPr id="480269" name="Slide Number Placeholder 32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AA9FDBD-B2AE-4A5C-9726-5FC1DAAB1730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  <p:grpSp>
        <p:nvGrpSpPr>
          <p:cNvPr id="480291" name="Group 35"/>
          <p:cNvGrpSpPr>
            <a:grpSpLocks/>
          </p:cNvGrpSpPr>
          <p:nvPr/>
        </p:nvGrpSpPr>
        <p:grpSpPr bwMode="auto">
          <a:xfrm>
            <a:off x="798513" y="4421188"/>
            <a:ext cx="974725" cy="863600"/>
            <a:chOff x="578" y="2596"/>
            <a:chExt cx="614" cy="544"/>
          </a:xfrm>
        </p:grpSpPr>
        <p:sp>
          <p:nvSpPr>
            <p:cNvPr id="480275" name="TextBox 18"/>
            <p:cNvSpPr txBox="1">
              <a:spLocks noChangeArrowheads="1"/>
            </p:cNvSpPr>
            <p:nvPr/>
          </p:nvSpPr>
          <p:spPr bwMode="auto">
            <a:xfrm>
              <a:off x="578" y="2832"/>
              <a:ext cx="61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1400" b="1">
                  <a:latin typeface="Calibri" pitchFamily="34" charset="0"/>
                  <a:cs typeface="Arial" charset="0"/>
                </a:rPr>
                <a:t>Embedded</a:t>
              </a:r>
            </a:p>
            <a:p>
              <a:pPr algn="ctr">
                <a:lnSpc>
                  <a:spcPts val="1200"/>
                </a:lnSpc>
              </a:pPr>
              <a:r>
                <a:rPr lang="en-US" sz="1400" b="1">
                  <a:latin typeface="Calibri" pitchFamily="34" charset="0"/>
                  <a:cs typeface="Arial" charset="0"/>
                </a:rPr>
                <a:t>Processors</a:t>
              </a:r>
            </a:p>
          </p:txBody>
        </p:sp>
        <p:sp>
          <p:nvSpPr>
            <p:cNvPr id="480276" name="Flowchart: Connector 17"/>
            <p:cNvSpPr>
              <a:spLocks noChangeArrowheads="1"/>
            </p:cNvSpPr>
            <p:nvPr/>
          </p:nvSpPr>
          <p:spPr bwMode="auto">
            <a:xfrm>
              <a:off x="713" y="2596"/>
              <a:ext cx="262" cy="236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baseline="-25000">
                <a:latin typeface="Arial Narrow" pitchFamily="34" charset="0"/>
                <a:cs typeface="Arial" charset="0"/>
              </a:endParaRPr>
            </a:p>
          </p:txBody>
        </p:sp>
      </p:grpSp>
      <p:grpSp>
        <p:nvGrpSpPr>
          <p:cNvPr id="37" name="Group 20"/>
          <p:cNvGrpSpPr>
            <a:grpSpLocks/>
          </p:cNvGrpSpPr>
          <p:nvPr/>
        </p:nvGrpSpPr>
        <p:grpSpPr bwMode="auto">
          <a:xfrm>
            <a:off x="5846763" y="3776663"/>
            <a:ext cx="1271587" cy="304800"/>
            <a:chOff x="3798304" y="5854124"/>
            <a:chExt cx="1271544" cy="304408"/>
          </a:xfrm>
        </p:grpSpPr>
        <p:sp>
          <p:nvSpPr>
            <p:cNvPr id="480273" name="Flowchart: Connector 21"/>
            <p:cNvSpPr>
              <a:spLocks noChangeArrowheads="1"/>
            </p:cNvSpPr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baseline="-25000"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480274" name="TextBox 22"/>
            <p:cNvSpPr txBox="1">
              <a:spLocks noChangeArrowheads="1"/>
            </p:cNvSpPr>
            <p:nvPr/>
          </p:nvSpPr>
          <p:spPr bwMode="auto">
            <a:xfrm>
              <a:off x="3849102" y="5854124"/>
              <a:ext cx="1220746" cy="304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Calibri" pitchFamily="34" charset="0"/>
                  <a:cs typeface="Arial" charset="0"/>
                </a:rPr>
                <a:t>AMD Opteron</a:t>
              </a:r>
            </a:p>
          </p:txBody>
        </p:sp>
      </p:grpSp>
      <p:sp>
        <p:nvSpPr>
          <p:cNvPr id="480271" name="Text Box 37"/>
          <p:cNvSpPr txBox="1">
            <a:spLocks noChangeArrowheads="1"/>
          </p:cNvSpPr>
          <p:nvPr/>
        </p:nvSpPr>
        <p:spPr bwMode="auto">
          <a:xfrm>
            <a:off x="142875" y="1382713"/>
            <a:ext cx="774065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</a:t>
            </a:r>
            <a:r>
              <a:rPr lang="en-US" sz="2800"/>
              <a:t>Energy dilemma</a:t>
            </a:r>
          </a:p>
          <a:p>
            <a:pPr marL="742950" lvl="1" indent="-285750">
              <a:buFontTx/>
              <a:buChar char="•"/>
            </a:pPr>
            <a:r>
              <a:rPr lang="en-US" sz="2400"/>
              <a:t>More gates can fit on a die</a:t>
            </a:r>
          </a:p>
          <a:p>
            <a:pPr marL="742950" lvl="1" indent="-285750">
              <a:buFontTx/>
              <a:buChar char="•"/>
            </a:pPr>
            <a:r>
              <a:rPr lang="en-US" sz="2400"/>
              <a:t>But power constraints limit their use</a:t>
            </a:r>
          </a:p>
          <a:p>
            <a:pPr marL="742950" lvl="1" indent="-285750">
              <a:buFontTx/>
              <a:buChar char="•"/>
            </a:pPr>
            <a:r>
              <a:rPr lang="en-US" sz="2400"/>
              <a:t>To scale performance, need to increase efficiency 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480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1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D48BF9-BA86-4CBD-9B6E-6A1884B7DFB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8128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8559800" cy="882650"/>
          </a:xfrm>
        </p:spPr>
        <p:txBody>
          <a:bodyPr/>
          <a:lstStyle/>
          <a:p>
            <a:r>
              <a:rPr lang="en-US" smtClean="0"/>
              <a:t>Where Does The Energy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9372600" cy="4749800"/>
          </a:xfrm>
        </p:spPr>
        <p:txBody>
          <a:bodyPr/>
          <a:lstStyle/>
          <a:p>
            <a:r>
              <a:rPr lang="en-US" smtClean="0"/>
              <a:t>Energy used in a single-issue RISC in-order core</a:t>
            </a:r>
          </a:p>
          <a:p>
            <a:endParaRPr lang="en-US" smtClean="0"/>
          </a:p>
          <a:p>
            <a:r>
              <a:rPr lang="en-US" smtClean="0"/>
              <a:t>Instruction </a:t>
            </a:r>
            <a:r>
              <a:rPr lang="en-US" b="1" smtClean="0"/>
              <a:t>fetch</a:t>
            </a:r>
            <a:r>
              <a:rPr lang="en-US" smtClean="0"/>
              <a:t> and</a:t>
            </a:r>
          </a:p>
          <a:p>
            <a:pPr>
              <a:buFontTx/>
              <a:buNone/>
            </a:pPr>
            <a:r>
              <a:rPr lang="en-US" smtClean="0"/>
              <a:t>    </a:t>
            </a:r>
            <a:r>
              <a:rPr lang="en-US" b="1" smtClean="0"/>
              <a:t>decode</a:t>
            </a:r>
            <a:r>
              <a:rPr lang="en-US" smtClean="0"/>
              <a:t> energy dominates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Actual </a:t>
            </a:r>
            <a:r>
              <a:rPr lang="en-US" b="1" smtClean="0"/>
              <a:t>execution</a:t>
            </a:r>
            <a:r>
              <a:rPr lang="en-US" smtClean="0"/>
              <a:t> barely </a:t>
            </a:r>
          </a:p>
          <a:p>
            <a:pPr>
              <a:buFontTx/>
              <a:buNone/>
            </a:pPr>
            <a:r>
              <a:rPr lang="en-US" smtClean="0"/>
              <a:t>   consumes </a:t>
            </a:r>
            <a:r>
              <a:rPr lang="en-US" b="1" smtClean="0"/>
              <a:t>10%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Plenty of opportunities to save energy….</a:t>
            </a:r>
          </a:p>
          <a:p>
            <a:pPr>
              <a:buFontTx/>
              <a:buNone/>
            </a:pPr>
            <a:endParaRPr lang="en-US" sz="2400" b="1" smtClean="0">
              <a:solidFill>
                <a:srgbClr val="FF0000"/>
              </a:solidFill>
            </a:endParaRPr>
          </a:p>
          <a:p>
            <a:endParaRPr lang="en-US" smtClean="0"/>
          </a:p>
        </p:txBody>
      </p:sp>
      <p:pic>
        <p:nvPicPr>
          <p:cNvPr id="481284" name="Picture 2"/>
          <p:cNvPicPr>
            <a:picLocks noChangeAspect="1" noChangeArrowheads="1"/>
          </p:cNvPicPr>
          <p:nvPr/>
        </p:nvPicPr>
        <p:blipFill>
          <a:blip r:embed="rId2" cstate="print"/>
          <a:srcRect l="16026" t="2765" r="16026" b="2765"/>
          <a:stretch>
            <a:fillRect/>
          </a:stretch>
        </p:blipFill>
        <p:spPr bwMode="auto">
          <a:xfrm>
            <a:off x="5562600" y="1828800"/>
            <a:ext cx="3440113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285" name="TextBox 5"/>
          <p:cNvSpPr txBox="1">
            <a:spLocks noChangeArrowheads="1"/>
          </p:cNvSpPr>
          <p:nvPr/>
        </p:nvSpPr>
        <p:spPr bwMode="auto">
          <a:xfrm>
            <a:off x="7772400" y="5105400"/>
            <a:ext cx="1133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[Dally’08]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5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DD03F69-030F-420B-A782-A85B4BF5D5A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82306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8689975" cy="882650"/>
          </a:xfrm>
        </p:spPr>
        <p:txBody>
          <a:bodyPr/>
          <a:lstStyle/>
          <a:p>
            <a:r>
              <a:rPr lang="en-US" smtClean="0"/>
              <a:t>Increasing Efficiency with Accelerators</a:t>
            </a:r>
          </a:p>
        </p:txBody>
      </p:sp>
      <p:sp>
        <p:nvSpPr>
          <p:cNvPr id="451586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Accelerators can give 10 – 50X efficiency</a:t>
            </a: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1312863" y="2286000"/>
            <a:ext cx="3200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/>
              <a:t>FPGAs</a:t>
            </a:r>
            <a:endParaRPr lang="en-US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1597025" y="2628900"/>
            <a:ext cx="1239838" cy="419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/>
              <a:t>General Purpose</a:t>
            </a:r>
            <a:br>
              <a:rPr lang="en-US" sz="1000" b="1"/>
            </a:br>
            <a:r>
              <a:rPr lang="en-US" sz="1000" b="1"/>
              <a:t>Processors</a:t>
            </a:r>
            <a:endParaRPr lang="en-US" sz="1600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3962400" y="3886200"/>
            <a:ext cx="1085850" cy="428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SIMD</a:t>
            </a:r>
          </a:p>
        </p:txBody>
      </p:sp>
      <p:sp>
        <p:nvSpPr>
          <p:cNvPr id="482311" name="Line 21"/>
          <p:cNvSpPr>
            <a:spLocks noChangeShapeType="1"/>
          </p:cNvSpPr>
          <p:nvPr/>
        </p:nvSpPr>
        <p:spPr bwMode="auto">
          <a:xfrm flipV="1">
            <a:off x="1149350" y="4903788"/>
            <a:ext cx="5497513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2312" name="Line 22"/>
          <p:cNvSpPr>
            <a:spLocks noChangeShapeType="1"/>
          </p:cNvSpPr>
          <p:nvPr/>
        </p:nvSpPr>
        <p:spPr bwMode="auto">
          <a:xfrm flipV="1">
            <a:off x="1158875" y="2057400"/>
            <a:ext cx="1588" cy="284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2313" name="Text Box 23"/>
          <p:cNvSpPr txBox="1">
            <a:spLocks noChangeArrowheads="1"/>
          </p:cNvSpPr>
          <p:nvPr/>
        </p:nvSpPr>
        <p:spPr bwMode="auto">
          <a:xfrm>
            <a:off x="2844800" y="4953000"/>
            <a:ext cx="26685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Efficiency, Performance</a:t>
            </a:r>
            <a:endParaRPr lang="en-US" sz="2000"/>
          </a:p>
        </p:txBody>
      </p:sp>
      <p:sp>
        <p:nvSpPr>
          <p:cNvPr id="482314" name="Text Box 24"/>
          <p:cNvSpPr txBox="1">
            <a:spLocks noChangeArrowheads="1"/>
          </p:cNvSpPr>
          <p:nvPr/>
        </p:nvSpPr>
        <p:spPr bwMode="auto">
          <a:xfrm rot="-5400000">
            <a:off x="495300" y="3108325"/>
            <a:ext cx="1023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Flexibility</a:t>
            </a:r>
            <a:endParaRPr lang="en-US" sz="2000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5199063" y="4373563"/>
            <a:ext cx="1363662" cy="417512"/>
          </a:xfrm>
          <a:prstGeom prst="rect">
            <a:avLst/>
          </a:prstGeom>
          <a:solidFill>
            <a:srgbClr val="BBE0E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/>
              <a:t>Loop Accelerators,</a:t>
            </a:r>
          </a:p>
          <a:p>
            <a:r>
              <a:rPr lang="en-US" sz="1000" b="1"/>
              <a:t>ASICs</a:t>
            </a:r>
            <a:endParaRPr lang="en-US" sz="160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472113" y="1665288"/>
            <a:ext cx="3554412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Application regularity defines success:</a:t>
            </a:r>
            <a:endParaRPr lang="en-US" sz="2000" b="1"/>
          </a:p>
          <a:p>
            <a:pPr>
              <a:buFont typeface="Arial Narrow" pitchFamily="34" charset="0"/>
              <a:buAutoNum type="arabicPeriod"/>
            </a:pPr>
            <a:r>
              <a:rPr lang="en-US" sz="2000"/>
              <a:t>Small dominant code segments</a:t>
            </a:r>
            <a:endParaRPr lang="en-US" sz="900"/>
          </a:p>
          <a:p>
            <a:pPr>
              <a:buFont typeface="Arial Narrow" pitchFamily="34" charset="0"/>
              <a:buAutoNum type="arabicPeriod"/>
            </a:pPr>
            <a:r>
              <a:rPr lang="en-US" sz="2000"/>
              <a:t>Little control flow</a:t>
            </a:r>
          </a:p>
          <a:p>
            <a:pPr>
              <a:buFont typeface="Arial Narrow" pitchFamily="34" charset="0"/>
              <a:buAutoNum type="arabicPeriod"/>
            </a:pPr>
            <a:r>
              <a:rPr lang="en-US" sz="2000"/>
              <a:t>Narrow application set</a:t>
            </a:r>
          </a:p>
          <a:p>
            <a:pPr>
              <a:buFont typeface="Arial Narrow" pitchFamily="34" charset="0"/>
              <a:buAutoNum type="arabicPeriod"/>
            </a:pPr>
            <a:r>
              <a:rPr lang="en-US" sz="2000"/>
              <a:t>Data parallelism</a:t>
            </a:r>
          </a:p>
          <a:p>
            <a:pPr>
              <a:buFont typeface="Arial Narrow" pitchFamily="34" charset="0"/>
              <a:buAutoNum type="arabicPeriod"/>
            </a:pPr>
            <a:endParaRPr lang="en-US" sz="2000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2159000" y="2971800"/>
            <a:ext cx="619125" cy="419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/>
              <a:t>ASIPs</a:t>
            </a:r>
            <a:endParaRPr lang="en-US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2692400" y="3048000"/>
            <a:ext cx="619125" cy="419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/>
              <a:t>DSPs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3" grpId="0" animBg="1"/>
      <p:bldP spid="22" grpId="0"/>
      <p:bldP spid="17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3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0DBAE3-61F0-443A-A76E-B76F1F4593D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84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Utility Factor for Accelerators</a:t>
            </a:r>
          </a:p>
        </p:txBody>
      </p:sp>
      <p:sp>
        <p:nvSpPr>
          <p:cNvPr id="484355" name="Rectangle 25"/>
          <p:cNvSpPr>
            <a:spLocks noChangeArrowheads="1"/>
          </p:cNvSpPr>
          <p:nvPr/>
        </p:nvSpPr>
        <p:spPr bwMode="auto">
          <a:xfrm>
            <a:off x="1506538" y="2541588"/>
            <a:ext cx="3200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/>
              <a:t>FPGAs</a:t>
            </a:r>
            <a:endParaRPr lang="en-US"/>
          </a:p>
        </p:txBody>
      </p:sp>
      <p:sp>
        <p:nvSpPr>
          <p:cNvPr id="484356" name="Rectangle 16"/>
          <p:cNvSpPr>
            <a:spLocks noChangeArrowheads="1"/>
          </p:cNvSpPr>
          <p:nvPr/>
        </p:nvSpPr>
        <p:spPr bwMode="auto">
          <a:xfrm>
            <a:off x="1790700" y="2884488"/>
            <a:ext cx="1239838" cy="419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/>
              <a:t>General Purpose</a:t>
            </a:r>
            <a:br>
              <a:rPr lang="en-US" sz="1000" b="1"/>
            </a:br>
            <a:r>
              <a:rPr lang="en-US" sz="1000" b="1"/>
              <a:t>Processors</a:t>
            </a:r>
            <a:endParaRPr lang="en-US" sz="1600"/>
          </a:p>
        </p:txBody>
      </p:sp>
      <p:sp>
        <p:nvSpPr>
          <p:cNvPr id="484357" name="Rectangle 18"/>
          <p:cNvSpPr>
            <a:spLocks noChangeArrowheads="1"/>
          </p:cNvSpPr>
          <p:nvPr/>
        </p:nvSpPr>
        <p:spPr bwMode="auto">
          <a:xfrm>
            <a:off x="4156075" y="3860800"/>
            <a:ext cx="1085850" cy="428625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SIMD</a:t>
            </a:r>
          </a:p>
        </p:txBody>
      </p:sp>
      <p:sp>
        <p:nvSpPr>
          <p:cNvPr id="484358" name="Line 21"/>
          <p:cNvSpPr>
            <a:spLocks noChangeShapeType="1"/>
          </p:cNvSpPr>
          <p:nvPr/>
        </p:nvSpPr>
        <p:spPr bwMode="auto">
          <a:xfrm flipV="1">
            <a:off x="1343025" y="5159375"/>
            <a:ext cx="5497513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4359" name="Line 22"/>
          <p:cNvSpPr>
            <a:spLocks noChangeShapeType="1"/>
          </p:cNvSpPr>
          <p:nvPr/>
        </p:nvSpPr>
        <p:spPr bwMode="auto">
          <a:xfrm flipV="1">
            <a:off x="1352550" y="2312988"/>
            <a:ext cx="1588" cy="284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4360" name="Text Box 23"/>
          <p:cNvSpPr txBox="1">
            <a:spLocks noChangeArrowheads="1"/>
          </p:cNvSpPr>
          <p:nvPr/>
        </p:nvSpPr>
        <p:spPr bwMode="auto">
          <a:xfrm>
            <a:off x="3038475" y="5208588"/>
            <a:ext cx="26685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Efficiency, Performance</a:t>
            </a:r>
            <a:endParaRPr lang="en-US" sz="2000"/>
          </a:p>
        </p:txBody>
      </p:sp>
      <p:sp>
        <p:nvSpPr>
          <p:cNvPr id="484361" name="Text Box 24"/>
          <p:cNvSpPr txBox="1">
            <a:spLocks noChangeArrowheads="1"/>
          </p:cNvSpPr>
          <p:nvPr/>
        </p:nvSpPr>
        <p:spPr bwMode="auto">
          <a:xfrm rot="-5400000">
            <a:off x="688975" y="3363913"/>
            <a:ext cx="1023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Flexibility</a:t>
            </a:r>
            <a:endParaRPr lang="en-US" sz="2000"/>
          </a:p>
        </p:txBody>
      </p:sp>
      <p:sp>
        <p:nvSpPr>
          <p:cNvPr id="484362" name="Rectangle 20"/>
          <p:cNvSpPr>
            <a:spLocks noChangeArrowheads="1"/>
          </p:cNvSpPr>
          <p:nvPr/>
        </p:nvSpPr>
        <p:spPr bwMode="auto">
          <a:xfrm>
            <a:off x="5392738" y="4629150"/>
            <a:ext cx="1363662" cy="417513"/>
          </a:xfrm>
          <a:prstGeom prst="rect">
            <a:avLst/>
          </a:prstGeom>
          <a:solidFill>
            <a:srgbClr val="BBE0E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/>
              <a:t>Loop Accelerators,</a:t>
            </a:r>
          </a:p>
          <a:p>
            <a:r>
              <a:rPr lang="en-US" sz="1000" b="1"/>
              <a:t>ASICs</a:t>
            </a:r>
            <a:endParaRPr lang="en-US" sz="1600"/>
          </a:p>
        </p:txBody>
      </p:sp>
      <p:sp>
        <p:nvSpPr>
          <p:cNvPr id="484363" name="Rectangle 17"/>
          <p:cNvSpPr>
            <a:spLocks noChangeArrowheads="1"/>
          </p:cNvSpPr>
          <p:nvPr/>
        </p:nvSpPr>
        <p:spPr bwMode="auto">
          <a:xfrm>
            <a:off x="2354263" y="3227388"/>
            <a:ext cx="619125" cy="4191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/>
              <a:t>ASIPs</a:t>
            </a:r>
            <a:endParaRPr lang="en-US"/>
          </a:p>
        </p:txBody>
      </p:sp>
      <p:sp>
        <p:nvSpPr>
          <p:cNvPr id="484364" name="Rectangle 17"/>
          <p:cNvSpPr>
            <a:spLocks noChangeArrowheads="1"/>
          </p:cNvSpPr>
          <p:nvPr/>
        </p:nvSpPr>
        <p:spPr bwMode="auto">
          <a:xfrm>
            <a:off x="2886075" y="3303588"/>
            <a:ext cx="619125" cy="4191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/>
              <a:t>DSPs</a:t>
            </a:r>
            <a:endParaRPr lang="en-US"/>
          </a:p>
        </p:txBody>
      </p:sp>
      <p:sp>
        <p:nvSpPr>
          <p:cNvPr id="484365" name="TextBox 14"/>
          <p:cNvSpPr txBox="1">
            <a:spLocks noChangeArrowheads="1"/>
          </p:cNvSpPr>
          <p:nvPr/>
        </p:nvSpPr>
        <p:spPr bwMode="auto">
          <a:xfrm>
            <a:off x="469900" y="1341438"/>
            <a:ext cx="85772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/>
              <a:t>What fraction of the code gets accelerated?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/>
              <a:t>Most solutions fail for “irregular” or “general-purpose” code </a:t>
            </a:r>
          </a:p>
        </p:txBody>
      </p:sp>
      <p:grpSp>
        <p:nvGrpSpPr>
          <p:cNvPr id="453652" name="Group 20"/>
          <p:cNvGrpSpPr>
            <a:grpSpLocks/>
          </p:cNvGrpSpPr>
          <p:nvPr/>
        </p:nvGrpSpPr>
        <p:grpSpPr bwMode="auto">
          <a:xfrm>
            <a:off x="288925" y="2843213"/>
            <a:ext cx="6697663" cy="3351212"/>
            <a:chOff x="182" y="1791"/>
            <a:chExt cx="4219" cy="2111"/>
          </a:xfrm>
        </p:grpSpPr>
        <p:sp>
          <p:nvSpPr>
            <p:cNvPr id="484370" name="Rounded Rectangle 22"/>
            <p:cNvSpPr>
              <a:spLocks noChangeArrowheads="1"/>
            </p:cNvSpPr>
            <p:nvPr/>
          </p:nvSpPr>
          <p:spPr bwMode="auto">
            <a:xfrm>
              <a:off x="1909" y="1791"/>
              <a:ext cx="816" cy="290"/>
            </a:xfrm>
            <a:prstGeom prst="roundRect">
              <a:avLst>
                <a:gd name="adj" fmla="val 16667"/>
              </a:avLst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lIns="0" tIns="0" rIns="0" bIns="0" anchor="ctr"/>
            <a:lstStyle/>
            <a:p>
              <a:pPr algn="ctr"/>
              <a:r>
                <a:rPr lang="en-US" sz="1600" b="1"/>
                <a:t>???</a:t>
              </a:r>
            </a:p>
          </p:txBody>
        </p:sp>
        <p:sp>
          <p:nvSpPr>
            <p:cNvPr id="484371" name="TextBox 27"/>
            <p:cNvSpPr txBox="1">
              <a:spLocks noChangeArrowheads="1"/>
            </p:cNvSpPr>
            <p:nvPr/>
          </p:nvSpPr>
          <p:spPr bwMode="auto">
            <a:xfrm>
              <a:off x="182" y="3573"/>
              <a:ext cx="4219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Goal: </a:t>
              </a:r>
              <a:r>
                <a:rPr lang="en-US" sz="2800">
                  <a:solidFill>
                    <a:srgbClr val="FF0000"/>
                  </a:solidFill>
                </a:rPr>
                <a:t>A design to target </a:t>
              </a:r>
              <a:r>
                <a:rPr lang="en-US" sz="2800" b="1">
                  <a:solidFill>
                    <a:srgbClr val="FF0000"/>
                  </a:solidFill>
                </a:rPr>
                <a:t>irregular codes</a:t>
              </a:r>
            </a:p>
          </p:txBody>
        </p:sp>
      </p:grpSp>
      <p:grpSp>
        <p:nvGrpSpPr>
          <p:cNvPr id="453658" name="Group 26"/>
          <p:cNvGrpSpPr>
            <a:grpSpLocks/>
          </p:cNvGrpSpPr>
          <p:nvPr/>
        </p:nvGrpSpPr>
        <p:grpSpPr bwMode="auto">
          <a:xfrm>
            <a:off x="2354263" y="3227388"/>
            <a:ext cx="4402137" cy="1819275"/>
            <a:chOff x="1483" y="2033"/>
            <a:chExt cx="2773" cy="1146"/>
          </a:xfrm>
        </p:grpSpPr>
        <p:sp>
          <p:nvSpPr>
            <p:cNvPr id="484368" name="Rectangle 24"/>
            <p:cNvSpPr>
              <a:spLocks noChangeArrowheads="1"/>
            </p:cNvSpPr>
            <p:nvPr/>
          </p:nvSpPr>
          <p:spPr bwMode="auto">
            <a:xfrm>
              <a:off x="1483" y="2033"/>
              <a:ext cx="2773" cy="1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69" name="AutoShape 25"/>
            <p:cNvSpPr>
              <a:spLocks noChangeArrowheads="1"/>
            </p:cNvSpPr>
            <p:nvPr/>
          </p:nvSpPr>
          <p:spPr bwMode="auto">
            <a:xfrm>
              <a:off x="1731" y="2548"/>
              <a:ext cx="355" cy="477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1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5438FB-C368-4432-9F19-50301EFBBE2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86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BERET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38263"/>
            <a:ext cx="8458200" cy="4749800"/>
          </a:xfrm>
        </p:spPr>
        <p:txBody>
          <a:bodyPr/>
          <a:lstStyle/>
          <a:p>
            <a:r>
              <a:rPr lang="en-US" smtClean="0"/>
              <a:t>A compute engine for “hot regular</a:t>
            </a:r>
            <a:br>
              <a:rPr lang="en-US" smtClean="0"/>
            </a:br>
            <a:r>
              <a:rPr lang="en-US" smtClean="0"/>
              <a:t>regions” in </a:t>
            </a:r>
            <a:r>
              <a:rPr lang="en-US" b="1" smtClean="0"/>
              <a:t>irregular codes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b="1" smtClean="0"/>
              <a:t>Key insights:</a:t>
            </a:r>
          </a:p>
          <a:p>
            <a:pPr marL="914400" lvl="1" indent="-514350">
              <a:lnSpc>
                <a:spcPts val="3100"/>
              </a:lnSpc>
              <a:buFont typeface="Arial Narrow" pitchFamily="34" charset="0"/>
              <a:buAutoNum type="arabicPeriod"/>
            </a:pPr>
            <a:r>
              <a:rPr lang="en-US" sz="2200" smtClean="0"/>
              <a:t>Exploits recurring instructions (traces) to save on </a:t>
            </a:r>
            <a:r>
              <a:rPr lang="en-US" sz="2200" i="1" u="sng" smtClean="0"/>
              <a:t>redundant fetches and decodes</a:t>
            </a:r>
          </a:p>
          <a:p>
            <a:pPr marL="914400" lvl="1" indent="-514350">
              <a:lnSpc>
                <a:spcPts val="3100"/>
              </a:lnSpc>
              <a:buFont typeface="Arial Narrow" pitchFamily="34" charset="0"/>
              <a:buAutoNum type="arabicPeriod"/>
            </a:pPr>
            <a:r>
              <a:rPr lang="en-US" sz="2200" smtClean="0"/>
              <a:t>Uses a bundled execution model to save on         </a:t>
            </a:r>
            <a:r>
              <a:rPr lang="en-US" sz="2200" i="1" u="sng" smtClean="0"/>
              <a:t>redundant register reads/writes</a:t>
            </a:r>
          </a:p>
          <a:p>
            <a:pPr marL="914400" lvl="1" indent="-514350">
              <a:lnSpc>
                <a:spcPts val="3100"/>
              </a:lnSpc>
              <a:buFont typeface="Times New Roman" pitchFamily="18" charset="0"/>
              <a:buNone/>
            </a:pPr>
            <a:endParaRPr lang="en-US" sz="1200" i="1" u="sng" smtClean="0"/>
          </a:p>
        </p:txBody>
      </p:sp>
      <p:grpSp>
        <p:nvGrpSpPr>
          <p:cNvPr id="486404" name="Group 24"/>
          <p:cNvGrpSpPr>
            <a:grpSpLocks/>
          </p:cNvGrpSpPr>
          <p:nvPr/>
        </p:nvGrpSpPr>
        <p:grpSpPr bwMode="auto">
          <a:xfrm>
            <a:off x="6638925" y="1219200"/>
            <a:ext cx="2276475" cy="2073275"/>
            <a:chOff x="6248400" y="2133600"/>
            <a:chExt cx="2276181" cy="2072650"/>
          </a:xfrm>
        </p:grpSpPr>
        <p:sp>
          <p:nvSpPr>
            <p:cNvPr id="486464" name="Rectangle 4"/>
            <p:cNvSpPr>
              <a:spLocks noChangeArrowheads="1"/>
            </p:cNvSpPr>
            <p:nvPr/>
          </p:nvSpPr>
          <p:spPr bwMode="auto">
            <a:xfrm>
              <a:off x="6248400" y="2133600"/>
              <a:ext cx="2276181" cy="207265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465" name="Rectangle 5"/>
            <p:cNvSpPr>
              <a:spLocks noChangeArrowheads="1"/>
            </p:cNvSpPr>
            <p:nvPr/>
          </p:nvSpPr>
          <p:spPr bwMode="auto">
            <a:xfrm>
              <a:off x="6390663" y="2253639"/>
              <a:ext cx="1209221" cy="1052028"/>
            </a:xfrm>
            <a:prstGeom prst="rect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466" name="Rectangle 6"/>
            <p:cNvSpPr>
              <a:spLocks noChangeArrowheads="1"/>
            </p:cNvSpPr>
            <p:nvPr/>
          </p:nvSpPr>
          <p:spPr bwMode="auto">
            <a:xfrm>
              <a:off x="6390661" y="3633254"/>
              <a:ext cx="924699" cy="45296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467" name="Rectangle 7"/>
            <p:cNvSpPr>
              <a:spLocks noChangeArrowheads="1"/>
            </p:cNvSpPr>
            <p:nvPr/>
          </p:nvSpPr>
          <p:spPr bwMode="auto">
            <a:xfrm>
              <a:off x="7457623" y="3633254"/>
              <a:ext cx="922439" cy="45296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6468" name="Straight Connector 8"/>
            <p:cNvCxnSpPr>
              <a:cxnSpLocks noChangeShapeType="1"/>
            </p:cNvCxnSpPr>
            <p:nvPr/>
          </p:nvCxnSpPr>
          <p:spPr bwMode="auto">
            <a:xfrm>
              <a:off x="7599881" y="2806914"/>
              <a:ext cx="284523" cy="0"/>
            </a:xfrm>
            <a:prstGeom prst="line">
              <a:avLst/>
            </a:prstGeom>
            <a:noFill/>
            <a:ln w="47625" algn="ctr">
              <a:solidFill>
                <a:schemeClr val="tx1"/>
              </a:solidFill>
              <a:round/>
              <a:headEnd type="stealth" w="sm" len="sm"/>
              <a:tailEnd type="stealth" w="sm" len="sm"/>
            </a:ln>
          </p:spPr>
        </p:cxnSp>
        <p:sp>
          <p:nvSpPr>
            <p:cNvPr id="486469" name="TextBox 9"/>
            <p:cNvSpPr txBox="1">
              <a:spLocks noChangeArrowheads="1"/>
            </p:cNvSpPr>
            <p:nvPr/>
          </p:nvSpPr>
          <p:spPr bwMode="auto">
            <a:xfrm>
              <a:off x="7633821" y="3730823"/>
              <a:ext cx="67197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L1 D$</a:t>
              </a:r>
            </a:p>
          </p:txBody>
        </p:sp>
        <p:cxnSp>
          <p:nvCxnSpPr>
            <p:cNvPr id="486470" name="Straight Connector 11"/>
            <p:cNvCxnSpPr>
              <a:cxnSpLocks noChangeShapeType="1"/>
            </p:cNvCxnSpPr>
            <p:nvPr/>
          </p:nvCxnSpPr>
          <p:spPr bwMode="auto">
            <a:xfrm rot="5400000">
              <a:off x="6372819" y="3472310"/>
              <a:ext cx="325056" cy="333"/>
            </a:xfrm>
            <a:prstGeom prst="line">
              <a:avLst/>
            </a:prstGeom>
            <a:noFill/>
            <a:ln w="34925" algn="ctr">
              <a:solidFill>
                <a:schemeClr val="tx1"/>
              </a:solidFill>
              <a:round/>
              <a:headEnd type="stealth" w="sm" len="sm"/>
              <a:tailEnd type="stealth" w="sm" len="sm"/>
            </a:ln>
          </p:spPr>
        </p:cxnSp>
        <p:cxnSp>
          <p:nvCxnSpPr>
            <p:cNvPr id="486471" name="Straight Connector 12"/>
            <p:cNvCxnSpPr>
              <a:cxnSpLocks noChangeShapeType="1"/>
            </p:cNvCxnSpPr>
            <p:nvPr/>
          </p:nvCxnSpPr>
          <p:spPr bwMode="auto">
            <a:xfrm rot="16200000" flipH="1">
              <a:off x="8082742" y="3465242"/>
              <a:ext cx="325168" cy="6016"/>
            </a:xfrm>
            <a:prstGeom prst="line">
              <a:avLst/>
            </a:prstGeom>
            <a:noFill/>
            <a:ln w="34925" algn="ctr">
              <a:solidFill>
                <a:schemeClr val="tx1"/>
              </a:solidFill>
              <a:round/>
              <a:headEnd type="stealth" w="sm" len="sm"/>
              <a:tailEnd type="stealth" w="sm" len="sm"/>
            </a:ln>
          </p:spPr>
        </p:cxnSp>
        <p:grpSp>
          <p:nvGrpSpPr>
            <p:cNvPr id="486472" name="Group 13"/>
            <p:cNvGrpSpPr>
              <a:grpSpLocks/>
            </p:cNvGrpSpPr>
            <p:nvPr/>
          </p:nvGrpSpPr>
          <p:grpSpPr bwMode="auto">
            <a:xfrm>
              <a:off x="7886633" y="2253638"/>
              <a:ext cx="497913" cy="1052028"/>
              <a:chOff x="6068575" y="1807649"/>
              <a:chExt cx="268835" cy="600064"/>
            </a:xfrm>
          </p:grpSpPr>
          <p:sp>
            <p:nvSpPr>
              <p:cNvPr id="486477" name="Rectangle 14"/>
              <p:cNvSpPr>
                <a:spLocks noChangeArrowheads="1"/>
              </p:cNvSpPr>
              <p:nvPr/>
            </p:nvSpPr>
            <p:spPr bwMode="auto">
              <a:xfrm>
                <a:off x="6068575" y="1807649"/>
                <a:ext cx="268835" cy="600064"/>
              </a:xfrm>
              <a:prstGeom prst="rect">
                <a:avLst/>
              </a:prstGeom>
              <a:solidFill>
                <a:srgbClr val="92D050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6478" name="TextBox 15"/>
              <p:cNvSpPr txBox="1">
                <a:spLocks noChangeArrowheads="1"/>
              </p:cNvSpPr>
              <p:nvPr/>
            </p:nvSpPr>
            <p:spPr bwMode="auto">
              <a:xfrm rot="-5400000">
                <a:off x="5987020" y="2038194"/>
                <a:ext cx="452778" cy="166176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BERET</a:t>
                </a:r>
              </a:p>
            </p:txBody>
          </p:sp>
        </p:grpSp>
        <p:sp>
          <p:nvSpPr>
            <p:cNvPr id="486473" name="TextBox 16"/>
            <p:cNvSpPr txBox="1">
              <a:spLocks noChangeArrowheads="1"/>
            </p:cNvSpPr>
            <p:nvPr/>
          </p:nvSpPr>
          <p:spPr bwMode="auto">
            <a:xfrm>
              <a:off x="6663316" y="2590800"/>
              <a:ext cx="72808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/>
                <a:t>CPU</a:t>
              </a:r>
              <a:endParaRPr lang="en-US" sz="2800" b="1"/>
            </a:p>
          </p:txBody>
        </p:sp>
        <p:sp>
          <p:nvSpPr>
            <p:cNvPr id="486474" name="Freeform 17"/>
            <p:cNvSpPr>
              <a:spLocks/>
            </p:cNvSpPr>
            <p:nvPr/>
          </p:nvSpPr>
          <p:spPr bwMode="auto">
            <a:xfrm flipV="1">
              <a:off x="7315200" y="3309952"/>
              <a:ext cx="927117" cy="119047"/>
            </a:xfrm>
            <a:custGeom>
              <a:avLst/>
              <a:gdLst>
                <a:gd name="T0" fmla="*/ 43765462 w 487680"/>
                <a:gd name="T1" fmla="*/ 0 h 68580"/>
                <a:gd name="T2" fmla="*/ 0 w 487680"/>
                <a:gd name="T3" fmla="*/ 0 h 68580"/>
                <a:gd name="T4" fmla="*/ 0 w 487680"/>
                <a:gd name="T5" fmla="*/ 3257202 h 68580"/>
                <a:gd name="T6" fmla="*/ 0 w 487680"/>
                <a:gd name="T7" fmla="*/ 3257202 h 685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7680"/>
                <a:gd name="T13" fmla="*/ 0 h 68580"/>
                <a:gd name="T14" fmla="*/ 487680 w 487680"/>
                <a:gd name="T15" fmla="*/ 68580 h 685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7680" h="68580">
                  <a:moveTo>
                    <a:pt x="487680" y="0"/>
                  </a:moveTo>
                  <a:lnTo>
                    <a:pt x="0" y="0"/>
                  </a:lnTo>
                  <a:lnTo>
                    <a:pt x="0" y="68580"/>
                  </a:lnTo>
                </a:path>
              </a:pathLst>
            </a:cu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475" name="Freeform 18"/>
            <p:cNvSpPr>
              <a:spLocks/>
            </p:cNvSpPr>
            <p:nvPr/>
          </p:nvSpPr>
          <p:spPr bwMode="auto">
            <a:xfrm flipH="1" flipV="1">
              <a:off x="6537116" y="3309953"/>
              <a:ext cx="1477349" cy="203989"/>
            </a:xfrm>
            <a:custGeom>
              <a:avLst/>
              <a:gdLst>
                <a:gd name="T0" fmla="*/ 1141751239 w 487680"/>
                <a:gd name="T1" fmla="*/ 0 h 68580"/>
                <a:gd name="T2" fmla="*/ 0 w 487680"/>
                <a:gd name="T3" fmla="*/ 0 h 68580"/>
                <a:gd name="T4" fmla="*/ 0 w 487680"/>
                <a:gd name="T5" fmla="*/ 141273877 h 68580"/>
                <a:gd name="T6" fmla="*/ 0 w 487680"/>
                <a:gd name="T7" fmla="*/ 141273877 h 685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7680"/>
                <a:gd name="T13" fmla="*/ 0 h 68580"/>
                <a:gd name="T14" fmla="*/ 487680 w 487680"/>
                <a:gd name="T15" fmla="*/ 68580 h 685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7680" h="68580">
                  <a:moveTo>
                    <a:pt x="487680" y="0"/>
                  </a:moveTo>
                  <a:lnTo>
                    <a:pt x="0" y="0"/>
                  </a:lnTo>
                  <a:lnTo>
                    <a:pt x="0" y="68580"/>
                  </a:lnTo>
                </a:path>
              </a:pathLst>
            </a:cu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476" name="TextBox 23"/>
            <p:cNvSpPr txBox="1">
              <a:spLocks noChangeArrowheads="1"/>
            </p:cNvSpPr>
            <p:nvPr/>
          </p:nvSpPr>
          <p:spPr bwMode="auto">
            <a:xfrm>
              <a:off x="6567021" y="3730823"/>
              <a:ext cx="59182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L1 I$</a:t>
              </a:r>
            </a:p>
          </p:txBody>
        </p:sp>
      </p:grpSp>
      <p:grpSp>
        <p:nvGrpSpPr>
          <p:cNvPr id="141" name="Group 140"/>
          <p:cNvGrpSpPr>
            <a:grpSpLocks/>
          </p:cNvGrpSpPr>
          <p:nvPr/>
        </p:nvGrpSpPr>
        <p:grpSpPr bwMode="auto">
          <a:xfrm>
            <a:off x="304800" y="2743200"/>
            <a:ext cx="2185988" cy="2714625"/>
            <a:chOff x="381000" y="3209245"/>
            <a:chExt cx="2186760" cy="2715348"/>
          </a:xfrm>
        </p:grpSpPr>
        <p:sp>
          <p:nvSpPr>
            <p:cNvPr id="486438" name="Rectangle 84"/>
            <p:cNvSpPr>
              <a:spLocks noChangeArrowheads="1"/>
            </p:cNvSpPr>
            <p:nvPr/>
          </p:nvSpPr>
          <p:spPr bwMode="auto">
            <a:xfrm>
              <a:off x="1310619" y="3610426"/>
              <a:ext cx="1257141" cy="2314167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439" name="Rounded Rectangle 85"/>
            <p:cNvSpPr>
              <a:spLocks noChangeArrowheads="1"/>
            </p:cNvSpPr>
            <p:nvPr/>
          </p:nvSpPr>
          <p:spPr bwMode="auto">
            <a:xfrm>
              <a:off x="1444358" y="4100482"/>
              <a:ext cx="989664" cy="326706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5875" cap="rnd" algn="ctr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440" name="Rounded Rectangle 86"/>
            <p:cNvSpPr>
              <a:spLocks noChangeArrowheads="1"/>
            </p:cNvSpPr>
            <p:nvPr/>
          </p:nvSpPr>
          <p:spPr bwMode="auto">
            <a:xfrm>
              <a:off x="1444358" y="5026152"/>
              <a:ext cx="989664" cy="517284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5875" algn="ctr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6441" name="Straight Connector 87"/>
            <p:cNvCxnSpPr>
              <a:cxnSpLocks noChangeShapeType="1"/>
            </p:cNvCxnSpPr>
            <p:nvPr/>
          </p:nvCxnSpPr>
          <p:spPr bwMode="auto">
            <a:xfrm>
              <a:off x="1551348" y="3801002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42" name="Straight Connector 88"/>
            <p:cNvCxnSpPr>
              <a:cxnSpLocks noChangeShapeType="1"/>
            </p:cNvCxnSpPr>
            <p:nvPr/>
          </p:nvCxnSpPr>
          <p:spPr bwMode="auto">
            <a:xfrm>
              <a:off x="1551348" y="3909904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43" name="Straight Connector 89"/>
            <p:cNvCxnSpPr>
              <a:cxnSpLocks noChangeShapeType="1"/>
            </p:cNvCxnSpPr>
            <p:nvPr/>
          </p:nvCxnSpPr>
          <p:spPr bwMode="auto">
            <a:xfrm>
              <a:off x="1551348" y="4018806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44" name="Straight Connector 90"/>
            <p:cNvCxnSpPr>
              <a:cxnSpLocks noChangeShapeType="1"/>
            </p:cNvCxnSpPr>
            <p:nvPr/>
          </p:nvCxnSpPr>
          <p:spPr bwMode="auto">
            <a:xfrm>
              <a:off x="1551348" y="4154933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45" name="Straight Connector 91"/>
            <p:cNvCxnSpPr>
              <a:cxnSpLocks noChangeShapeType="1"/>
            </p:cNvCxnSpPr>
            <p:nvPr/>
          </p:nvCxnSpPr>
          <p:spPr bwMode="auto">
            <a:xfrm>
              <a:off x="1551348" y="4263835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46" name="Straight Connector 92"/>
            <p:cNvCxnSpPr>
              <a:cxnSpLocks noChangeShapeType="1"/>
            </p:cNvCxnSpPr>
            <p:nvPr/>
          </p:nvCxnSpPr>
          <p:spPr bwMode="auto">
            <a:xfrm>
              <a:off x="1551348" y="4372737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47" name="Straight Connector 93"/>
            <p:cNvCxnSpPr>
              <a:cxnSpLocks noChangeShapeType="1"/>
            </p:cNvCxnSpPr>
            <p:nvPr/>
          </p:nvCxnSpPr>
          <p:spPr bwMode="auto">
            <a:xfrm>
              <a:off x="1551348" y="4508865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48" name="Straight Connector 94"/>
            <p:cNvCxnSpPr>
              <a:cxnSpLocks noChangeShapeType="1"/>
            </p:cNvCxnSpPr>
            <p:nvPr/>
          </p:nvCxnSpPr>
          <p:spPr bwMode="auto">
            <a:xfrm>
              <a:off x="1551348" y="4617767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49" name="Straight Connector 95"/>
            <p:cNvCxnSpPr>
              <a:cxnSpLocks noChangeShapeType="1"/>
            </p:cNvCxnSpPr>
            <p:nvPr/>
          </p:nvCxnSpPr>
          <p:spPr bwMode="auto">
            <a:xfrm>
              <a:off x="1551348" y="4726669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50" name="Straight Connector 96"/>
            <p:cNvCxnSpPr>
              <a:cxnSpLocks noChangeShapeType="1"/>
            </p:cNvCxnSpPr>
            <p:nvPr/>
          </p:nvCxnSpPr>
          <p:spPr bwMode="auto">
            <a:xfrm>
              <a:off x="1551348" y="4835571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51" name="Straight Connector 97"/>
            <p:cNvCxnSpPr>
              <a:cxnSpLocks noChangeShapeType="1"/>
            </p:cNvCxnSpPr>
            <p:nvPr/>
          </p:nvCxnSpPr>
          <p:spPr bwMode="auto">
            <a:xfrm>
              <a:off x="1551348" y="4944473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52" name="Straight Connector 98"/>
            <p:cNvCxnSpPr>
              <a:cxnSpLocks noChangeShapeType="1"/>
            </p:cNvCxnSpPr>
            <p:nvPr/>
          </p:nvCxnSpPr>
          <p:spPr bwMode="auto">
            <a:xfrm>
              <a:off x="1551348" y="5135051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53" name="Straight Connector 99"/>
            <p:cNvCxnSpPr>
              <a:cxnSpLocks noChangeShapeType="1"/>
            </p:cNvCxnSpPr>
            <p:nvPr/>
          </p:nvCxnSpPr>
          <p:spPr bwMode="auto">
            <a:xfrm>
              <a:off x="1551348" y="5243953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54" name="Straight Connector 100"/>
            <p:cNvCxnSpPr>
              <a:cxnSpLocks noChangeShapeType="1"/>
            </p:cNvCxnSpPr>
            <p:nvPr/>
          </p:nvCxnSpPr>
          <p:spPr bwMode="auto">
            <a:xfrm>
              <a:off x="1551348" y="5352855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55" name="Straight Connector 101"/>
            <p:cNvCxnSpPr>
              <a:cxnSpLocks noChangeShapeType="1"/>
            </p:cNvCxnSpPr>
            <p:nvPr/>
          </p:nvCxnSpPr>
          <p:spPr bwMode="auto">
            <a:xfrm>
              <a:off x="1551348" y="5461757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56" name="Straight Connector 102"/>
            <p:cNvCxnSpPr>
              <a:cxnSpLocks noChangeShapeType="1"/>
            </p:cNvCxnSpPr>
            <p:nvPr/>
          </p:nvCxnSpPr>
          <p:spPr bwMode="auto">
            <a:xfrm>
              <a:off x="1551348" y="5625110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57" name="Straight Connector 103"/>
            <p:cNvCxnSpPr>
              <a:cxnSpLocks noChangeShapeType="1"/>
            </p:cNvCxnSpPr>
            <p:nvPr/>
          </p:nvCxnSpPr>
          <p:spPr bwMode="auto">
            <a:xfrm>
              <a:off x="1551348" y="5734012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86458" name="TextBox 128"/>
            <p:cNvSpPr txBox="1">
              <a:spLocks noChangeArrowheads="1"/>
            </p:cNvSpPr>
            <p:nvPr/>
          </p:nvSpPr>
          <p:spPr bwMode="auto">
            <a:xfrm>
              <a:off x="1392412" y="3209245"/>
              <a:ext cx="102784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Program</a:t>
              </a:r>
            </a:p>
          </p:txBody>
        </p:sp>
        <p:sp>
          <p:nvSpPr>
            <p:cNvPr id="486459" name="TextBox 131"/>
            <p:cNvSpPr txBox="1">
              <a:spLocks noChangeArrowheads="1"/>
            </p:cNvSpPr>
            <p:nvPr/>
          </p:nvSpPr>
          <p:spPr bwMode="auto">
            <a:xfrm>
              <a:off x="381000" y="4504645"/>
              <a:ext cx="84189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Hot </a:t>
              </a:r>
            </a:p>
            <a:p>
              <a:r>
                <a:rPr lang="en-US" sz="1400"/>
                <a:t>Regions</a:t>
              </a:r>
            </a:p>
          </p:txBody>
        </p:sp>
        <p:cxnSp>
          <p:nvCxnSpPr>
            <p:cNvPr id="486460" name="Straight Arrow Connector 132"/>
            <p:cNvCxnSpPr>
              <a:cxnSpLocks noChangeShapeType="1"/>
              <a:endCxn id="486439" idx="1"/>
            </p:cNvCxnSpPr>
            <p:nvPr/>
          </p:nvCxnSpPr>
          <p:spPr bwMode="auto">
            <a:xfrm flipV="1">
              <a:off x="1043142" y="4263838"/>
              <a:ext cx="401215" cy="304127"/>
            </a:xfrm>
            <a:prstGeom prst="straightConnector1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86461" name="Straight Arrow Connector 133"/>
            <p:cNvCxnSpPr>
              <a:cxnSpLocks noChangeShapeType="1"/>
              <a:endCxn id="486440" idx="1"/>
            </p:cNvCxnSpPr>
            <p:nvPr/>
          </p:nvCxnSpPr>
          <p:spPr bwMode="auto">
            <a:xfrm>
              <a:off x="1043142" y="5026149"/>
              <a:ext cx="401215" cy="258643"/>
            </a:xfrm>
            <a:prstGeom prst="straightConnector1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86462" name="Freeform 136"/>
            <p:cNvSpPr>
              <a:spLocks/>
            </p:cNvSpPr>
            <p:nvPr/>
          </p:nvSpPr>
          <p:spPr bwMode="auto">
            <a:xfrm>
              <a:off x="2313657" y="3963035"/>
              <a:ext cx="194343" cy="573055"/>
            </a:xfrm>
            <a:custGeom>
              <a:avLst/>
              <a:gdLst>
                <a:gd name="T0" fmla="*/ 0 w 1187461"/>
                <a:gd name="T1" fmla="*/ 7 h 3671838"/>
                <a:gd name="T2" fmla="*/ 3 w 1187461"/>
                <a:gd name="T3" fmla="*/ 8 h 3671838"/>
                <a:gd name="T4" fmla="*/ 4 w 1187461"/>
                <a:gd name="T5" fmla="*/ 5 h 3671838"/>
                <a:gd name="T6" fmla="*/ 3 w 1187461"/>
                <a:gd name="T7" fmla="*/ 0 h 3671838"/>
                <a:gd name="T8" fmla="*/ 0 w 1187461"/>
                <a:gd name="T9" fmla="*/ 2 h 36718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7461"/>
                <a:gd name="T16" fmla="*/ 0 h 3671838"/>
                <a:gd name="T17" fmla="*/ 1187461 w 1187461"/>
                <a:gd name="T18" fmla="*/ 3671838 h 36718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7461" h="3671838">
                  <a:moveTo>
                    <a:pt x="0" y="3038100"/>
                  </a:moveTo>
                  <a:cubicBezTo>
                    <a:pt x="297656" y="3344487"/>
                    <a:pt x="643141" y="3671838"/>
                    <a:pt x="838200" y="3504825"/>
                  </a:cubicBezTo>
                  <a:cubicBezTo>
                    <a:pt x="1033259" y="3337813"/>
                    <a:pt x="1153249" y="2585022"/>
                    <a:pt x="1170355" y="2036025"/>
                  </a:cubicBezTo>
                  <a:cubicBezTo>
                    <a:pt x="1187461" y="1487028"/>
                    <a:pt x="1135896" y="421682"/>
                    <a:pt x="940837" y="210841"/>
                  </a:cubicBezTo>
                  <a:cubicBezTo>
                    <a:pt x="745778" y="0"/>
                    <a:pt x="451644" y="420933"/>
                    <a:pt x="0" y="770977"/>
                  </a:cubicBez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463" name="Freeform 137"/>
            <p:cNvSpPr>
              <a:spLocks/>
            </p:cNvSpPr>
            <p:nvPr/>
          </p:nvSpPr>
          <p:spPr bwMode="auto">
            <a:xfrm>
              <a:off x="2322626" y="4863177"/>
              <a:ext cx="194343" cy="816384"/>
            </a:xfrm>
            <a:custGeom>
              <a:avLst/>
              <a:gdLst>
                <a:gd name="T0" fmla="*/ 0 w 1187461"/>
                <a:gd name="T1" fmla="*/ 82 h 3671838"/>
                <a:gd name="T2" fmla="*/ 3 w 1187461"/>
                <a:gd name="T3" fmla="*/ 94 h 3671838"/>
                <a:gd name="T4" fmla="*/ 4 w 1187461"/>
                <a:gd name="T5" fmla="*/ 55 h 3671838"/>
                <a:gd name="T6" fmla="*/ 3 w 1187461"/>
                <a:gd name="T7" fmla="*/ 6 h 3671838"/>
                <a:gd name="T8" fmla="*/ 0 w 1187461"/>
                <a:gd name="T9" fmla="*/ 21 h 36718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7461"/>
                <a:gd name="T16" fmla="*/ 0 h 3671838"/>
                <a:gd name="T17" fmla="*/ 1187461 w 1187461"/>
                <a:gd name="T18" fmla="*/ 3671838 h 36718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7461" h="3671838">
                  <a:moveTo>
                    <a:pt x="0" y="3038100"/>
                  </a:moveTo>
                  <a:cubicBezTo>
                    <a:pt x="297656" y="3344487"/>
                    <a:pt x="643141" y="3671838"/>
                    <a:pt x="838200" y="3504825"/>
                  </a:cubicBezTo>
                  <a:cubicBezTo>
                    <a:pt x="1033259" y="3337813"/>
                    <a:pt x="1153249" y="2585022"/>
                    <a:pt x="1170355" y="2036025"/>
                  </a:cubicBezTo>
                  <a:cubicBezTo>
                    <a:pt x="1187461" y="1487028"/>
                    <a:pt x="1135896" y="421682"/>
                    <a:pt x="940837" y="210841"/>
                  </a:cubicBezTo>
                  <a:cubicBezTo>
                    <a:pt x="745778" y="0"/>
                    <a:pt x="451644" y="420933"/>
                    <a:pt x="0" y="770977"/>
                  </a:cubicBez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2" name="Group 141"/>
          <p:cNvGrpSpPr>
            <a:grpSpLocks/>
          </p:cNvGrpSpPr>
          <p:nvPr/>
        </p:nvGrpSpPr>
        <p:grpSpPr bwMode="auto">
          <a:xfrm>
            <a:off x="3024188" y="2794000"/>
            <a:ext cx="3148012" cy="2682875"/>
            <a:chOff x="2871313" y="3259723"/>
            <a:chExt cx="3148487" cy="2683877"/>
          </a:xfrm>
        </p:grpSpPr>
        <p:sp>
          <p:nvSpPr>
            <p:cNvPr id="486408" name="Rectangle 104"/>
            <p:cNvSpPr>
              <a:spLocks noChangeArrowheads="1"/>
            </p:cNvSpPr>
            <p:nvPr/>
          </p:nvSpPr>
          <p:spPr bwMode="auto">
            <a:xfrm>
              <a:off x="2871313" y="3629433"/>
              <a:ext cx="1257141" cy="2314167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409" name="Rounded Rectangle 105"/>
            <p:cNvSpPr>
              <a:spLocks noChangeArrowheads="1"/>
            </p:cNvSpPr>
            <p:nvPr/>
          </p:nvSpPr>
          <p:spPr bwMode="auto">
            <a:xfrm>
              <a:off x="4556418" y="4201165"/>
              <a:ext cx="989664" cy="326706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5875" cap="rnd" algn="ctr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410" name="Rounded Rectangle 106"/>
            <p:cNvSpPr>
              <a:spLocks noChangeArrowheads="1"/>
            </p:cNvSpPr>
            <p:nvPr/>
          </p:nvSpPr>
          <p:spPr bwMode="auto">
            <a:xfrm>
              <a:off x="4556418" y="5154061"/>
              <a:ext cx="989664" cy="517284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5875" algn="ctr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6411" name="Straight Connector 107"/>
            <p:cNvCxnSpPr>
              <a:cxnSpLocks noChangeShapeType="1"/>
            </p:cNvCxnSpPr>
            <p:nvPr/>
          </p:nvCxnSpPr>
          <p:spPr bwMode="auto">
            <a:xfrm>
              <a:off x="3112043" y="3820008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12" name="Straight Connector 108"/>
            <p:cNvCxnSpPr>
              <a:cxnSpLocks noChangeShapeType="1"/>
            </p:cNvCxnSpPr>
            <p:nvPr/>
          </p:nvCxnSpPr>
          <p:spPr bwMode="auto">
            <a:xfrm>
              <a:off x="3112043" y="3928910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13" name="Straight Connector 109"/>
            <p:cNvCxnSpPr>
              <a:cxnSpLocks noChangeShapeType="1"/>
            </p:cNvCxnSpPr>
            <p:nvPr/>
          </p:nvCxnSpPr>
          <p:spPr bwMode="auto">
            <a:xfrm>
              <a:off x="3112043" y="4037812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14" name="Straight Connector 110"/>
            <p:cNvCxnSpPr>
              <a:cxnSpLocks noChangeShapeType="1"/>
            </p:cNvCxnSpPr>
            <p:nvPr/>
          </p:nvCxnSpPr>
          <p:spPr bwMode="auto">
            <a:xfrm>
              <a:off x="4663409" y="4255616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15" name="Straight Connector 111"/>
            <p:cNvCxnSpPr>
              <a:cxnSpLocks noChangeShapeType="1"/>
            </p:cNvCxnSpPr>
            <p:nvPr/>
          </p:nvCxnSpPr>
          <p:spPr bwMode="auto">
            <a:xfrm>
              <a:off x="4663409" y="4364518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16" name="Straight Connector 112"/>
            <p:cNvCxnSpPr>
              <a:cxnSpLocks noChangeShapeType="1"/>
            </p:cNvCxnSpPr>
            <p:nvPr/>
          </p:nvCxnSpPr>
          <p:spPr bwMode="auto">
            <a:xfrm>
              <a:off x="4663409" y="4473420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17" name="Straight Connector 113"/>
            <p:cNvCxnSpPr>
              <a:cxnSpLocks noChangeShapeType="1"/>
            </p:cNvCxnSpPr>
            <p:nvPr/>
          </p:nvCxnSpPr>
          <p:spPr bwMode="auto">
            <a:xfrm>
              <a:off x="3112043" y="4527871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18" name="Straight Connector 114"/>
            <p:cNvCxnSpPr>
              <a:cxnSpLocks noChangeShapeType="1"/>
            </p:cNvCxnSpPr>
            <p:nvPr/>
          </p:nvCxnSpPr>
          <p:spPr bwMode="auto">
            <a:xfrm>
              <a:off x="3112043" y="4636773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19" name="Straight Connector 115"/>
            <p:cNvCxnSpPr>
              <a:cxnSpLocks noChangeShapeType="1"/>
            </p:cNvCxnSpPr>
            <p:nvPr/>
          </p:nvCxnSpPr>
          <p:spPr bwMode="auto">
            <a:xfrm>
              <a:off x="3112043" y="4745675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20" name="Straight Connector 116"/>
            <p:cNvCxnSpPr>
              <a:cxnSpLocks noChangeShapeType="1"/>
            </p:cNvCxnSpPr>
            <p:nvPr/>
          </p:nvCxnSpPr>
          <p:spPr bwMode="auto">
            <a:xfrm>
              <a:off x="3112043" y="4854577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21" name="Straight Connector 117"/>
            <p:cNvCxnSpPr>
              <a:cxnSpLocks noChangeShapeType="1"/>
            </p:cNvCxnSpPr>
            <p:nvPr/>
          </p:nvCxnSpPr>
          <p:spPr bwMode="auto">
            <a:xfrm>
              <a:off x="3112043" y="4963479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22" name="Straight Connector 118"/>
            <p:cNvCxnSpPr>
              <a:cxnSpLocks noChangeShapeType="1"/>
            </p:cNvCxnSpPr>
            <p:nvPr/>
          </p:nvCxnSpPr>
          <p:spPr bwMode="auto">
            <a:xfrm>
              <a:off x="4663409" y="5262960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23" name="Straight Connector 119"/>
            <p:cNvCxnSpPr>
              <a:cxnSpLocks noChangeShapeType="1"/>
            </p:cNvCxnSpPr>
            <p:nvPr/>
          </p:nvCxnSpPr>
          <p:spPr bwMode="auto">
            <a:xfrm>
              <a:off x="4663409" y="5371862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24" name="Straight Connector 120"/>
            <p:cNvCxnSpPr>
              <a:cxnSpLocks noChangeShapeType="1"/>
            </p:cNvCxnSpPr>
            <p:nvPr/>
          </p:nvCxnSpPr>
          <p:spPr bwMode="auto">
            <a:xfrm>
              <a:off x="4663409" y="5480764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25" name="Straight Connector 121"/>
            <p:cNvCxnSpPr>
              <a:cxnSpLocks noChangeShapeType="1"/>
            </p:cNvCxnSpPr>
            <p:nvPr/>
          </p:nvCxnSpPr>
          <p:spPr bwMode="auto">
            <a:xfrm>
              <a:off x="4663409" y="5589666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26" name="Straight Connector 122"/>
            <p:cNvCxnSpPr>
              <a:cxnSpLocks noChangeShapeType="1"/>
            </p:cNvCxnSpPr>
            <p:nvPr/>
          </p:nvCxnSpPr>
          <p:spPr bwMode="auto">
            <a:xfrm>
              <a:off x="3112043" y="5644117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27" name="Straight Connector 123"/>
            <p:cNvCxnSpPr>
              <a:cxnSpLocks noChangeShapeType="1"/>
            </p:cNvCxnSpPr>
            <p:nvPr/>
          </p:nvCxnSpPr>
          <p:spPr bwMode="auto">
            <a:xfrm>
              <a:off x="3112043" y="5753019"/>
              <a:ext cx="775683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6428" name="Straight Arrow Connector 124"/>
            <p:cNvCxnSpPr>
              <a:cxnSpLocks noChangeShapeType="1"/>
            </p:cNvCxnSpPr>
            <p:nvPr/>
          </p:nvCxnSpPr>
          <p:spPr bwMode="auto">
            <a:xfrm>
              <a:off x="3887726" y="4119492"/>
              <a:ext cx="668692" cy="81676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86429" name="Freeform 125"/>
            <p:cNvSpPr>
              <a:spLocks/>
            </p:cNvSpPr>
            <p:nvPr/>
          </p:nvSpPr>
          <p:spPr bwMode="auto">
            <a:xfrm>
              <a:off x="3887725" y="4473423"/>
              <a:ext cx="1046917" cy="232129"/>
            </a:xfrm>
            <a:custGeom>
              <a:avLst/>
              <a:gdLst>
                <a:gd name="T0" fmla="*/ 79227 w 1609725"/>
                <a:gd name="T1" fmla="*/ 10640 h 312737"/>
                <a:gd name="T2" fmla="*/ 75946 w 1609725"/>
                <a:gd name="T3" fmla="*/ 13005 h 312737"/>
                <a:gd name="T4" fmla="*/ 41724 w 1609725"/>
                <a:gd name="T5" fmla="*/ 36650 h 312737"/>
                <a:gd name="T6" fmla="*/ 0 w 1609725"/>
                <a:gd name="T7" fmla="*/ 0 h 3127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9725"/>
                <a:gd name="T13" fmla="*/ 0 h 312737"/>
                <a:gd name="T14" fmla="*/ 1609725 w 1609725"/>
                <a:gd name="T15" fmla="*/ 312737 h 3127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9725" h="312737">
                  <a:moveTo>
                    <a:pt x="1609725" y="85725"/>
                  </a:moveTo>
                  <a:lnTo>
                    <a:pt x="1543050" y="104775"/>
                  </a:lnTo>
                  <a:cubicBezTo>
                    <a:pt x="1416050" y="139700"/>
                    <a:pt x="1104900" y="312737"/>
                    <a:pt x="847725" y="295275"/>
                  </a:cubicBezTo>
                  <a:cubicBezTo>
                    <a:pt x="590550" y="277813"/>
                    <a:pt x="295275" y="138906"/>
                    <a:pt x="0" y="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6430" name="Straight Arrow Connector 126"/>
            <p:cNvCxnSpPr>
              <a:cxnSpLocks noChangeShapeType="1"/>
            </p:cNvCxnSpPr>
            <p:nvPr/>
          </p:nvCxnSpPr>
          <p:spPr bwMode="auto">
            <a:xfrm>
              <a:off x="3914474" y="5045156"/>
              <a:ext cx="668692" cy="94577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86431" name="Freeform 127"/>
            <p:cNvSpPr>
              <a:spLocks/>
            </p:cNvSpPr>
            <p:nvPr/>
          </p:nvSpPr>
          <p:spPr bwMode="auto">
            <a:xfrm>
              <a:off x="3883967" y="5602569"/>
              <a:ext cx="1046917" cy="232129"/>
            </a:xfrm>
            <a:custGeom>
              <a:avLst/>
              <a:gdLst>
                <a:gd name="T0" fmla="*/ 79227 w 1609725"/>
                <a:gd name="T1" fmla="*/ 10640 h 312737"/>
                <a:gd name="T2" fmla="*/ 75946 w 1609725"/>
                <a:gd name="T3" fmla="*/ 13005 h 312737"/>
                <a:gd name="T4" fmla="*/ 41724 w 1609725"/>
                <a:gd name="T5" fmla="*/ 36650 h 312737"/>
                <a:gd name="T6" fmla="*/ 0 w 1609725"/>
                <a:gd name="T7" fmla="*/ 0 h 3127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9725"/>
                <a:gd name="T13" fmla="*/ 0 h 312737"/>
                <a:gd name="T14" fmla="*/ 1609725 w 1609725"/>
                <a:gd name="T15" fmla="*/ 312737 h 3127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9725" h="312737">
                  <a:moveTo>
                    <a:pt x="1609725" y="85725"/>
                  </a:moveTo>
                  <a:lnTo>
                    <a:pt x="1543050" y="104775"/>
                  </a:lnTo>
                  <a:cubicBezTo>
                    <a:pt x="1416050" y="139700"/>
                    <a:pt x="1104900" y="312737"/>
                    <a:pt x="847725" y="295275"/>
                  </a:cubicBezTo>
                  <a:cubicBezTo>
                    <a:pt x="590550" y="277813"/>
                    <a:pt x="295275" y="138906"/>
                    <a:pt x="0" y="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432" name="TextBox 129"/>
            <p:cNvSpPr txBox="1">
              <a:spLocks noChangeArrowheads="1"/>
            </p:cNvSpPr>
            <p:nvPr/>
          </p:nvSpPr>
          <p:spPr bwMode="auto">
            <a:xfrm>
              <a:off x="3276600" y="3259723"/>
              <a:ext cx="6158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/>
                <a:t>CPU</a:t>
              </a:r>
            </a:p>
          </p:txBody>
        </p:sp>
        <p:sp>
          <p:nvSpPr>
            <p:cNvPr id="486433" name="TextBox 130"/>
            <p:cNvSpPr txBox="1">
              <a:spLocks noChangeArrowheads="1"/>
            </p:cNvSpPr>
            <p:nvPr/>
          </p:nvSpPr>
          <p:spPr bwMode="auto">
            <a:xfrm>
              <a:off x="4660819" y="3273623"/>
              <a:ext cx="135898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BERET</a:t>
              </a:r>
            </a:p>
          </p:txBody>
        </p:sp>
        <p:sp>
          <p:nvSpPr>
            <p:cNvPr id="486434" name="TextBox 134"/>
            <p:cNvSpPr txBox="1">
              <a:spLocks noChangeArrowheads="1"/>
            </p:cNvSpPr>
            <p:nvPr/>
          </p:nvSpPr>
          <p:spPr bwMode="auto">
            <a:xfrm>
              <a:off x="4255799" y="3928722"/>
              <a:ext cx="815220" cy="218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copy live-ins</a:t>
              </a:r>
            </a:p>
          </p:txBody>
        </p:sp>
        <p:sp>
          <p:nvSpPr>
            <p:cNvPr id="486435" name="TextBox 135"/>
            <p:cNvSpPr txBox="1">
              <a:spLocks noChangeArrowheads="1"/>
            </p:cNvSpPr>
            <p:nvPr/>
          </p:nvSpPr>
          <p:spPr bwMode="auto">
            <a:xfrm>
              <a:off x="4547955" y="4636776"/>
              <a:ext cx="891137" cy="218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copy live-outs</a:t>
              </a:r>
            </a:p>
          </p:txBody>
        </p:sp>
        <p:sp>
          <p:nvSpPr>
            <p:cNvPr id="486436" name="Freeform 138"/>
            <p:cNvSpPr>
              <a:spLocks/>
            </p:cNvSpPr>
            <p:nvPr/>
          </p:nvSpPr>
          <p:spPr bwMode="auto">
            <a:xfrm>
              <a:off x="5439092" y="4063721"/>
              <a:ext cx="194343" cy="573055"/>
            </a:xfrm>
            <a:custGeom>
              <a:avLst/>
              <a:gdLst>
                <a:gd name="T0" fmla="*/ 0 w 1187461"/>
                <a:gd name="T1" fmla="*/ 7 h 3671838"/>
                <a:gd name="T2" fmla="*/ 3 w 1187461"/>
                <a:gd name="T3" fmla="*/ 8 h 3671838"/>
                <a:gd name="T4" fmla="*/ 4 w 1187461"/>
                <a:gd name="T5" fmla="*/ 5 h 3671838"/>
                <a:gd name="T6" fmla="*/ 3 w 1187461"/>
                <a:gd name="T7" fmla="*/ 0 h 3671838"/>
                <a:gd name="T8" fmla="*/ 0 w 1187461"/>
                <a:gd name="T9" fmla="*/ 2 h 36718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7461"/>
                <a:gd name="T16" fmla="*/ 0 h 3671838"/>
                <a:gd name="T17" fmla="*/ 1187461 w 1187461"/>
                <a:gd name="T18" fmla="*/ 3671838 h 36718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7461" h="3671838">
                  <a:moveTo>
                    <a:pt x="0" y="3038100"/>
                  </a:moveTo>
                  <a:cubicBezTo>
                    <a:pt x="297656" y="3344487"/>
                    <a:pt x="643141" y="3671838"/>
                    <a:pt x="838200" y="3504825"/>
                  </a:cubicBezTo>
                  <a:cubicBezTo>
                    <a:pt x="1033259" y="3337813"/>
                    <a:pt x="1153249" y="2585022"/>
                    <a:pt x="1170355" y="2036025"/>
                  </a:cubicBezTo>
                  <a:cubicBezTo>
                    <a:pt x="1187461" y="1487028"/>
                    <a:pt x="1135896" y="421682"/>
                    <a:pt x="940837" y="210841"/>
                  </a:cubicBezTo>
                  <a:cubicBezTo>
                    <a:pt x="745778" y="0"/>
                    <a:pt x="451644" y="420933"/>
                    <a:pt x="0" y="770977"/>
                  </a:cubicBez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437" name="Freeform 139"/>
            <p:cNvSpPr>
              <a:spLocks/>
            </p:cNvSpPr>
            <p:nvPr/>
          </p:nvSpPr>
          <p:spPr bwMode="auto">
            <a:xfrm>
              <a:off x="5439092" y="4990221"/>
              <a:ext cx="194343" cy="816384"/>
            </a:xfrm>
            <a:custGeom>
              <a:avLst/>
              <a:gdLst>
                <a:gd name="T0" fmla="*/ 0 w 1187461"/>
                <a:gd name="T1" fmla="*/ 82 h 3671838"/>
                <a:gd name="T2" fmla="*/ 3 w 1187461"/>
                <a:gd name="T3" fmla="*/ 94 h 3671838"/>
                <a:gd name="T4" fmla="*/ 4 w 1187461"/>
                <a:gd name="T5" fmla="*/ 55 h 3671838"/>
                <a:gd name="T6" fmla="*/ 3 w 1187461"/>
                <a:gd name="T7" fmla="*/ 6 h 3671838"/>
                <a:gd name="T8" fmla="*/ 0 w 1187461"/>
                <a:gd name="T9" fmla="*/ 21 h 36718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7461"/>
                <a:gd name="T16" fmla="*/ 0 h 3671838"/>
                <a:gd name="T17" fmla="*/ 1187461 w 1187461"/>
                <a:gd name="T18" fmla="*/ 3671838 h 36718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7461" h="3671838">
                  <a:moveTo>
                    <a:pt x="0" y="3038100"/>
                  </a:moveTo>
                  <a:cubicBezTo>
                    <a:pt x="297656" y="3344487"/>
                    <a:pt x="643141" y="3671838"/>
                    <a:pt x="838200" y="3504825"/>
                  </a:cubicBezTo>
                  <a:cubicBezTo>
                    <a:pt x="1033259" y="3337813"/>
                    <a:pt x="1153249" y="2585022"/>
                    <a:pt x="1170355" y="2036025"/>
                  </a:cubicBezTo>
                  <a:cubicBezTo>
                    <a:pt x="1187461" y="1487028"/>
                    <a:pt x="1135896" y="421682"/>
                    <a:pt x="940837" y="210841"/>
                  </a:cubicBezTo>
                  <a:cubicBezTo>
                    <a:pt x="745778" y="0"/>
                    <a:pt x="451644" y="420933"/>
                    <a:pt x="0" y="770977"/>
                  </a:cubicBez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685800" y="5419725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BERET:</a:t>
            </a:r>
            <a:r>
              <a:rPr lang="en-US" sz="2800"/>
              <a:t> </a:t>
            </a:r>
            <a:r>
              <a:rPr lang="en-US" sz="2800" b="1"/>
              <a:t>B</a:t>
            </a:r>
            <a:r>
              <a:rPr lang="en-US" sz="2800"/>
              <a:t>undled </a:t>
            </a:r>
            <a:r>
              <a:rPr lang="en-US" sz="2800" b="1"/>
              <a:t>E</a:t>
            </a:r>
            <a:r>
              <a:rPr lang="en-US" sz="2800"/>
              <a:t>xecution of </a:t>
            </a:r>
            <a:r>
              <a:rPr lang="en-US" sz="2800" b="1"/>
              <a:t>RE</a:t>
            </a:r>
            <a:r>
              <a:rPr lang="en-US" sz="2800"/>
              <a:t>curring </a:t>
            </a:r>
            <a:r>
              <a:rPr lang="en-US" sz="2800" b="1"/>
              <a:t>T</a:t>
            </a:r>
            <a:r>
              <a:rPr lang="en-US" sz="2800"/>
              <a:t>races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49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5C39F7-45BA-4CCF-9B2F-4125979DEF3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 bwMode="auto">
          <a:xfrm>
            <a:off x="152400" y="1295400"/>
            <a:ext cx="7467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We leverage such </a:t>
            </a:r>
            <a:r>
              <a:rPr lang="en-US" sz="2800" b="1" i="1" kern="0" dirty="0">
                <a:solidFill>
                  <a:schemeClr val="accent1">
                    <a:lumMod val="75000"/>
                  </a:schemeClr>
                </a:solidFill>
              </a:rPr>
              <a:t>looping t</a:t>
            </a:r>
            <a:r>
              <a:rPr lang="en-US" sz="2800" b="1" i="1" kern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races</a:t>
            </a:r>
            <a:r>
              <a:rPr lang="en-US" sz="2800" i="1" kern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kern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for savings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endParaRPr lang="en-US" sz="1200" kern="0" dirty="0"/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kern="0" dirty="0"/>
              <a:t>Straight-line code </a:t>
            </a:r>
            <a:r>
              <a:rPr lang="en-US" sz="2400" kern="0" dirty="0">
                <a:sym typeface="Wingdings" pitchFamily="2" charset="2"/>
              </a:rPr>
              <a:t> </a:t>
            </a:r>
            <a:r>
              <a:rPr lang="en-US" sz="2400" kern="0" dirty="0"/>
              <a:t>simple hardware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kern="0" dirty="0">
                <a:latin typeface="+mn-lt"/>
              </a:rPr>
              <a:t>Typically short  </a:t>
            </a:r>
            <a:r>
              <a:rPr lang="en-US" sz="2400" kern="0" dirty="0">
                <a:latin typeface="+mn-lt"/>
                <a:sym typeface="Wingdings" pitchFamily="2" charset="2"/>
              </a:rPr>
              <a:t> </a:t>
            </a:r>
            <a:r>
              <a:rPr lang="en-US" sz="2400" kern="0" dirty="0">
                <a:latin typeface="+mn-lt"/>
              </a:rPr>
              <a:t>easy to buffer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kern="0" dirty="0">
                <a:latin typeface="+mn-lt"/>
              </a:rPr>
              <a:t>Significant fetch / decode savings for buffered instructions</a:t>
            </a:r>
          </a:p>
        </p:txBody>
      </p:sp>
      <p:sp>
        <p:nvSpPr>
          <p:cNvPr id="488451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8102600" cy="882650"/>
          </a:xfrm>
        </p:spPr>
        <p:txBody>
          <a:bodyPr/>
          <a:lstStyle/>
          <a:p>
            <a:r>
              <a:rPr lang="en-US" smtClean="0"/>
              <a:t>Insight 1: Recurring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1295400"/>
          </a:xfrm>
        </p:spPr>
        <p:txBody>
          <a:bodyPr/>
          <a:lstStyle/>
          <a:p>
            <a:r>
              <a:rPr lang="en-US" smtClean="0"/>
              <a:t>How about loops?</a:t>
            </a:r>
          </a:p>
          <a:p>
            <a:pPr lvl="1"/>
            <a:r>
              <a:rPr lang="en-US" smtClean="0"/>
              <a:t> </a:t>
            </a:r>
            <a:r>
              <a:rPr lang="en-US" sz="2000" smtClean="0"/>
              <a:t>Typical loops in irregular codes are large and control intensive!</a:t>
            </a:r>
          </a:p>
        </p:txBody>
      </p:sp>
      <p:grpSp>
        <p:nvGrpSpPr>
          <p:cNvPr id="111" name="Group 110"/>
          <p:cNvGrpSpPr>
            <a:grpSpLocks/>
          </p:cNvGrpSpPr>
          <p:nvPr/>
        </p:nvGrpSpPr>
        <p:grpSpPr bwMode="auto">
          <a:xfrm>
            <a:off x="344488" y="2209800"/>
            <a:ext cx="3846512" cy="3905250"/>
            <a:chOff x="1084002" y="2514600"/>
            <a:chExt cx="3845755" cy="3905114"/>
          </a:xfrm>
        </p:grpSpPr>
        <p:sp>
          <p:nvSpPr>
            <p:cNvPr id="488468" name="Rounded Rectangle 57"/>
            <p:cNvSpPr>
              <a:spLocks noChangeArrowheads="1"/>
            </p:cNvSpPr>
            <p:nvPr/>
          </p:nvSpPr>
          <p:spPr bwMode="auto">
            <a:xfrm>
              <a:off x="3418754" y="3324197"/>
              <a:ext cx="461872" cy="246054"/>
            </a:xfrm>
            <a:prstGeom prst="roundRect">
              <a:avLst>
                <a:gd name="adj" fmla="val 16667"/>
              </a:avLst>
            </a:prstGeom>
            <a:solidFill>
              <a:srgbClr val="00CC99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7432" tIns="0" rIns="0" bIns="0" anchor="ctr"/>
            <a:lstStyle/>
            <a:p>
              <a:pPr algn="ctr"/>
              <a:r>
                <a:rPr lang="en-US" sz="1200" b="1"/>
                <a:t>BB 1</a:t>
              </a:r>
            </a:p>
          </p:txBody>
        </p:sp>
        <p:sp>
          <p:nvSpPr>
            <p:cNvPr id="488469" name="Rounded Rectangle 58"/>
            <p:cNvSpPr>
              <a:spLocks noChangeArrowheads="1"/>
            </p:cNvSpPr>
            <p:nvPr/>
          </p:nvSpPr>
          <p:spPr bwMode="auto">
            <a:xfrm>
              <a:off x="2826734" y="3844879"/>
              <a:ext cx="460284" cy="246054"/>
            </a:xfrm>
            <a:prstGeom prst="roundRect">
              <a:avLst>
                <a:gd name="adj" fmla="val 16667"/>
              </a:avLst>
            </a:prstGeom>
            <a:solidFill>
              <a:srgbClr val="00CC99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7432" tIns="0" rIns="0" bIns="0" anchor="ctr"/>
            <a:lstStyle/>
            <a:p>
              <a:pPr algn="ctr"/>
              <a:r>
                <a:rPr lang="en-US" sz="1200" b="1"/>
                <a:t>BB 2</a:t>
              </a:r>
            </a:p>
          </p:txBody>
        </p:sp>
        <p:sp>
          <p:nvSpPr>
            <p:cNvPr id="488470" name="Rounded Rectangle 59"/>
            <p:cNvSpPr>
              <a:spLocks noChangeArrowheads="1"/>
            </p:cNvSpPr>
            <p:nvPr/>
          </p:nvSpPr>
          <p:spPr bwMode="auto">
            <a:xfrm>
              <a:off x="3221943" y="4365561"/>
              <a:ext cx="461872" cy="246054"/>
            </a:xfrm>
            <a:prstGeom prst="roundRect">
              <a:avLst>
                <a:gd name="adj" fmla="val 16667"/>
              </a:avLst>
            </a:prstGeom>
            <a:solidFill>
              <a:srgbClr val="00CC99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7432" tIns="0" rIns="0" bIns="0" anchor="ctr"/>
            <a:lstStyle/>
            <a:p>
              <a:pPr algn="ctr"/>
              <a:r>
                <a:rPr lang="en-US" sz="1200" b="1"/>
                <a:t>BB 5</a:t>
              </a:r>
            </a:p>
          </p:txBody>
        </p:sp>
        <p:sp>
          <p:nvSpPr>
            <p:cNvPr id="488471" name="Rounded Rectangle 60"/>
            <p:cNvSpPr>
              <a:spLocks noChangeArrowheads="1"/>
            </p:cNvSpPr>
            <p:nvPr/>
          </p:nvSpPr>
          <p:spPr bwMode="auto">
            <a:xfrm>
              <a:off x="3417299" y="2817079"/>
              <a:ext cx="461400" cy="24662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7432" tIns="0" rIns="0" bIns="0" anchor="ctr"/>
            <a:lstStyle/>
            <a:p>
              <a:pPr algn="ctr"/>
              <a:r>
                <a:rPr lang="en-US" sz="1200" b="1"/>
                <a:t>BB 0</a:t>
              </a:r>
            </a:p>
          </p:txBody>
        </p:sp>
        <p:cxnSp>
          <p:nvCxnSpPr>
            <p:cNvPr id="488472" name="Straight Connector 61"/>
            <p:cNvCxnSpPr>
              <a:cxnSpLocks noChangeShapeType="1"/>
              <a:stCxn id="488471" idx="0"/>
            </p:cNvCxnSpPr>
            <p:nvPr/>
          </p:nvCxnSpPr>
          <p:spPr bwMode="auto">
            <a:xfrm rot="5400000" flipH="1" flipV="1">
              <a:off x="3500718" y="2661881"/>
              <a:ext cx="302479" cy="791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</p:spPr>
        </p:cxnSp>
        <p:sp>
          <p:nvSpPr>
            <p:cNvPr id="488473" name="Rounded Rectangle 62"/>
            <p:cNvSpPr>
              <a:spLocks noChangeArrowheads="1"/>
            </p:cNvSpPr>
            <p:nvPr/>
          </p:nvSpPr>
          <p:spPr bwMode="auto">
            <a:xfrm>
              <a:off x="3452086" y="5506934"/>
              <a:ext cx="460284" cy="247641"/>
            </a:xfrm>
            <a:prstGeom prst="roundRect">
              <a:avLst>
                <a:gd name="adj" fmla="val 16667"/>
              </a:avLst>
            </a:prstGeom>
            <a:solidFill>
              <a:srgbClr val="00CC99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7432" tIns="0" rIns="0" bIns="0" anchor="ctr"/>
            <a:lstStyle/>
            <a:p>
              <a:pPr algn="ctr"/>
              <a:r>
                <a:rPr lang="en-US" sz="1200" b="1"/>
                <a:t>BB 20</a:t>
              </a:r>
            </a:p>
          </p:txBody>
        </p:sp>
        <p:cxnSp>
          <p:nvCxnSpPr>
            <p:cNvPr id="488474" name="Straight Connector 63"/>
            <p:cNvCxnSpPr>
              <a:cxnSpLocks noChangeShapeType="1"/>
              <a:stCxn id="488473" idx="2"/>
            </p:cNvCxnSpPr>
            <p:nvPr/>
          </p:nvCxnSpPr>
          <p:spPr bwMode="auto">
            <a:xfrm rot="16200000" flipH="1">
              <a:off x="3549413" y="5887293"/>
              <a:ext cx="266650" cy="665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</p:cxnSp>
        <p:sp>
          <p:nvSpPr>
            <p:cNvPr id="488475" name="Freeform 64"/>
            <p:cNvSpPr>
              <a:spLocks/>
            </p:cNvSpPr>
            <p:nvPr/>
          </p:nvSpPr>
          <p:spPr bwMode="auto">
            <a:xfrm>
              <a:off x="3683187" y="2600809"/>
              <a:ext cx="1246570" cy="3818905"/>
            </a:xfrm>
            <a:custGeom>
              <a:avLst/>
              <a:gdLst>
                <a:gd name="T0" fmla="*/ 0 w 1187461"/>
                <a:gd name="T1" fmla="*/ 3914672 h 3685431"/>
                <a:gd name="T2" fmla="*/ 1177684 w 1187461"/>
                <a:gd name="T3" fmla="*/ 4513376 h 3685431"/>
                <a:gd name="T4" fmla="*/ 1644366 w 1187461"/>
                <a:gd name="T5" fmla="*/ 2629225 h 3685431"/>
                <a:gd name="T6" fmla="*/ 1321889 w 1187461"/>
                <a:gd name="T7" fmla="*/ 287902 h 3685431"/>
                <a:gd name="T8" fmla="*/ 22020 w 1187461"/>
                <a:gd name="T9" fmla="*/ 901815 h 36854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7461"/>
                <a:gd name="T16" fmla="*/ 0 h 3685431"/>
                <a:gd name="T17" fmla="*/ 1187461 w 1187461"/>
                <a:gd name="T18" fmla="*/ 3685431 h 36854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7461" h="3685431">
                  <a:moveTo>
                    <a:pt x="0" y="3051693"/>
                  </a:moveTo>
                  <a:cubicBezTo>
                    <a:pt x="297656" y="3358080"/>
                    <a:pt x="643141" y="3685431"/>
                    <a:pt x="838200" y="3518418"/>
                  </a:cubicBezTo>
                  <a:cubicBezTo>
                    <a:pt x="1033259" y="3351406"/>
                    <a:pt x="1153249" y="2598615"/>
                    <a:pt x="1170355" y="2049618"/>
                  </a:cubicBezTo>
                  <a:cubicBezTo>
                    <a:pt x="1187461" y="1500621"/>
                    <a:pt x="1133284" y="448869"/>
                    <a:pt x="940837" y="224434"/>
                  </a:cubicBezTo>
                  <a:cubicBezTo>
                    <a:pt x="748390" y="0"/>
                    <a:pt x="467316" y="352967"/>
                    <a:pt x="15672" y="703011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8476" name="Rounded Rectangle 69"/>
            <p:cNvSpPr>
              <a:spLocks noChangeArrowheads="1"/>
            </p:cNvSpPr>
            <p:nvPr/>
          </p:nvSpPr>
          <p:spPr bwMode="auto">
            <a:xfrm>
              <a:off x="1142727" y="2786054"/>
              <a:ext cx="498377" cy="287327"/>
            </a:xfrm>
            <a:prstGeom prst="roundRect">
              <a:avLst>
                <a:gd name="adj" fmla="val 16667"/>
              </a:avLst>
            </a:prstGeom>
            <a:solidFill>
              <a:srgbClr val="00CC99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7432" tIns="0" rIns="0" bIns="0" anchor="ctr"/>
            <a:lstStyle/>
            <a:p>
              <a:pPr algn="ctr"/>
              <a:endParaRPr lang="en-US" sz="1200" b="1"/>
            </a:p>
          </p:txBody>
        </p:sp>
        <p:sp>
          <p:nvSpPr>
            <p:cNvPr id="488477" name="Rounded Rectangle 73"/>
            <p:cNvSpPr>
              <a:spLocks noChangeArrowheads="1"/>
            </p:cNvSpPr>
            <p:nvPr/>
          </p:nvSpPr>
          <p:spPr bwMode="auto">
            <a:xfrm>
              <a:off x="4041365" y="3844847"/>
              <a:ext cx="461400" cy="24662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7432" tIns="0" rIns="0" bIns="0" anchor="ctr"/>
            <a:lstStyle/>
            <a:p>
              <a:pPr algn="ctr"/>
              <a:r>
                <a:rPr lang="en-US" sz="1200" b="1"/>
                <a:t>BB 3</a:t>
              </a:r>
            </a:p>
          </p:txBody>
        </p:sp>
        <p:sp>
          <p:nvSpPr>
            <p:cNvPr id="488478" name="Rounded Rectangle 74"/>
            <p:cNvSpPr>
              <a:spLocks noChangeArrowheads="1"/>
            </p:cNvSpPr>
            <p:nvPr/>
          </p:nvSpPr>
          <p:spPr bwMode="auto">
            <a:xfrm>
              <a:off x="2399087" y="4365606"/>
              <a:ext cx="461400" cy="24662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7432" tIns="0" rIns="0" bIns="0" anchor="ctr"/>
            <a:lstStyle/>
            <a:p>
              <a:pPr algn="ctr"/>
              <a:r>
                <a:rPr lang="en-US" sz="1200" b="1"/>
                <a:t>BB 4</a:t>
              </a:r>
            </a:p>
          </p:txBody>
        </p:sp>
        <p:sp>
          <p:nvSpPr>
            <p:cNvPr id="488479" name="Rounded Rectangle 75"/>
            <p:cNvSpPr>
              <a:spLocks noChangeArrowheads="1"/>
            </p:cNvSpPr>
            <p:nvPr/>
          </p:nvSpPr>
          <p:spPr bwMode="auto">
            <a:xfrm>
              <a:off x="2695479" y="4871187"/>
              <a:ext cx="460618" cy="24662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7432" tIns="0" rIns="0" bIns="0" anchor="ctr"/>
            <a:lstStyle/>
            <a:p>
              <a:pPr algn="ctr"/>
              <a:r>
                <a:rPr lang="en-US" sz="1200" b="1"/>
                <a:t>BB 7</a:t>
              </a:r>
            </a:p>
          </p:txBody>
        </p:sp>
        <p:sp>
          <p:nvSpPr>
            <p:cNvPr id="488480" name="Rounded Rectangle 76"/>
            <p:cNvSpPr>
              <a:spLocks noChangeArrowheads="1"/>
            </p:cNvSpPr>
            <p:nvPr/>
          </p:nvSpPr>
          <p:spPr bwMode="auto">
            <a:xfrm>
              <a:off x="2072193" y="4871187"/>
              <a:ext cx="460618" cy="24662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7432" tIns="0" rIns="0" bIns="0" anchor="ctr"/>
            <a:lstStyle/>
            <a:p>
              <a:pPr algn="ctr"/>
              <a:r>
                <a:rPr lang="en-US" sz="1200" b="1"/>
                <a:t>BB 6</a:t>
              </a:r>
            </a:p>
          </p:txBody>
        </p:sp>
        <p:cxnSp>
          <p:nvCxnSpPr>
            <p:cNvPr id="488481" name="Straight Connector 77"/>
            <p:cNvCxnSpPr>
              <a:cxnSpLocks noChangeShapeType="1"/>
              <a:stCxn id="488468" idx="2"/>
              <a:endCxn id="488477" idx="0"/>
            </p:cNvCxnSpPr>
            <p:nvPr/>
          </p:nvCxnSpPr>
          <p:spPr bwMode="auto">
            <a:xfrm rot="16200000" flipH="1">
              <a:off x="3823746" y="3396531"/>
              <a:ext cx="274132" cy="622504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88482" name="Straight Connector 78"/>
            <p:cNvCxnSpPr>
              <a:cxnSpLocks noChangeShapeType="1"/>
              <a:stCxn id="488468" idx="2"/>
              <a:endCxn id="488469" idx="0"/>
            </p:cNvCxnSpPr>
            <p:nvPr/>
          </p:nvCxnSpPr>
          <p:spPr bwMode="auto">
            <a:xfrm rot="5400000">
              <a:off x="3216104" y="3411390"/>
              <a:ext cx="274132" cy="592782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88483" name="Straight Connector 79"/>
            <p:cNvCxnSpPr>
              <a:cxnSpLocks noChangeShapeType="1"/>
              <a:stCxn id="488471" idx="2"/>
              <a:endCxn id="488468" idx="0"/>
            </p:cNvCxnSpPr>
            <p:nvPr/>
          </p:nvCxnSpPr>
          <p:spPr bwMode="auto">
            <a:xfrm rot="16200000" flipH="1">
              <a:off x="3518592" y="3193116"/>
              <a:ext cx="260380" cy="1562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88484" name="Straight Connector 80"/>
            <p:cNvCxnSpPr>
              <a:cxnSpLocks noChangeShapeType="1"/>
              <a:stCxn id="488469" idx="2"/>
              <a:endCxn id="488478" idx="0"/>
            </p:cNvCxnSpPr>
            <p:nvPr/>
          </p:nvCxnSpPr>
          <p:spPr bwMode="auto">
            <a:xfrm rot="5400000">
              <a:off x="2706217" y="4015048"/>
              <a:ext cx="274132" cy="426992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88485" name="Straight Connector 81"/>
            <p:cNvCxnSpPr>
              <a:cxnSpLocks noChangeShapeType="1"/>
              <a:stCxn id="488469" idx="2"/>
              <a:endCxn id="488470" idx="0"/>
            </p:cNvCxnSpPr>
            <p:nvPr/>
          </p:nvCxnSpPr>
          <p:spPr bwMode="auto">
            <a:xfrm rot="16200000" flipH="1">
              <a:off x="3117567" y="4030687"/>
              <a:ext cx="274132" cy="39570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88486" name="Straight Connector 82"/>
            <p:cNvCxnSpPr>
              <a:cxnSpLocks noChangeShapeType="1"/>
              <a:stCxn id="488478" idx="2"/>
              <a:endCxn id="488480" idx="0"/>
            </p:cNvCxnSpPr>
            <p:nvPr/>
          </p:nvCxnSpPr>
          <p:spPr bwMode="auto">
            <a:xfrm rot="5400000">
              <a:off x="2336668" y="4578069"/>
              <a:ext cx="258952" cy="32728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88487" name="Straight Connector 83"/>
            <p:cNvCxnSpPr>
              <a:cxnSpLocks noChangeShapeType="1"/>
              <a:stCxn id="488478" idx="2"/>
              <a:endCxn id="488479" idx="0"/>
            </p:cNvCxnSpPr>
            <p:nvPr/>
          </p:nvCxnSpPr>
          <p:spPr bwMode="auto">
            <a:xfrm rot="16200000" flipH="1">
              <a:off x="2648311" y="4593710"/>
              <a:ext cx="258952" cy="296001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88488" name="Freeform 84"/>
            <p:cNvSpPr>
              <a:spLocks/>
            </p:cNvSpPr>
            <p:nvPr/>
          </p:nvSpPr>
          <p:spPr bwMode="auto">
            <a:xfrm>
              <a:off x="3851427" y="4102740"/>
              <a:ext cx="514114" cy="1396798"/>
            </a:xfrm>
            <a:custGeom>
              <a:avLst/>
              <a:gdLst>
                <a:gd name="T0" fmla="*/ 195517 w 601133"/>
                <a:gd name="T1" fmla="*/ 0 h 1854200"/>
                <a:gd name="T2" fmla="*/ 189140 w 601133"/>
                <a:gd name="T3" fmla="*/ 123263 h 1854200"/>
                <a:gd name="T4" fmla="*/ 123261 w 601133"/>
                <a:gd name="T5" fmla="*/ 181835 h 1854200"/>
                <a:gd name="T6" fmla="*/ 0 w 601133"/>
                <a:gd name="T7" fmla="*/ 255268 h 1854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1133"/>
                <a:gd name="T13" fmla="*/ 0 h 1854200"/>
                <a:gd name="T14" fmla="*/ 601133 w 601133"/>
                <a:gd name="T15" fmla="*/ 1854200 h 1854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1133" h="1854200">
                  <a:moveTo>
                    <a:pt x="584200" y="0"/>
                  </a:moveTo>
                  <a:cubicBezTo>
                    <a:pt x="592666" y="337608"/>
                    <a:pt x="601133" y="675217"/>
                    <a:pt x="565150" y="895350"/>
                  </a:cubicBezTo>
                  <a:cubicBezTo>
                    <a:pt x="529167" y="1115483"/>
                    <a:pt x="462492" y="1160992"/>
                    <a:pt x="368300" y="1320800"/>
                  </a:cubicBezTo>
                  <a:cubicBezTo>
                    <a:pt x="274108" y="1480608"/>
                    <a:pt x="137054" y="1667404"/>
                    <a:pt x="0" y="1854200"/>
                  </a:cubicBezTo>
                </a:path>
              </a:pathLst>
            </a:custGeom>
            <a:noFill/>
            <a:ln w="19050" cap="rnd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8489" name="Freeform 85"/>
            <p:cNvSpPr>
              <a:spLocks/>
            </p:cNvSpPr>
            <p:nvPr/>
          </p:nvSpPr>
          <p:spPr bwMode="auto">
            <a:xfrm>
              <a:off x="2910994" y="5116854"/>
              <a:ext cx="560276" cy="392252"/>
            </a:xfrm>
            <a:custGeom>
              <a:avLst/>
              <a:gdLst>
                <a:gd name="T0" fmla="*/ 10980 w 655108"/>
                <a:gd name="T1" fmla="*/ 0 h 520700"/>
                <a:gd name="T2" fmla="*/ 21606 w 655108"/>
                <a:gd name="T3" fmla="*/ 35842 h 520700"/>
                <a:gd name="T4" fmla="*/ 140616 w 655108"/>
                <a:gd name="T5" fmla="*/ 62070 h 520700"/>
                <a:gd name="T6" fmla="*/ 219249 w 655108"/>
                <a:gd name="T7" fmla="*/ 71686 h 5207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5108"/>
                <a:gd name="T13" fmla="*/ 0 h 520700"/>
                <a:gd name="T14" fmla="*/ 655108 w 655108"/>
                <a:gd name="T15" fmla="*/ 520700 h 5207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5108" h="520700">
                  <a:moveTo>
                    <a:pt x="32808" y="0"/>
                  </a:moveTo>
                  <a:cubicBezTo>
                    <a:pt x="16404" y="92604"/>
                    <a:pt x="0" y="185208"/>
                    <a:pt x="64558" y="260350"/>
                  </a:cubicBezTo>
                  <a:cubicBezTo>
                    <a:pt x="129116" y="335492"/>
                    <a:pt x="321733" y="407458"/>
                    <a:pt x="420158" y="450850"/>
                  </a:cubicBezTo>
                  <a:cubicBezTo>
                    <a:pt x="518583" y="494242"/>
                    <a:pt x="586845" y="507471"/>
                    <a:pt x="655108" y="520700"/>
                  </a:cubicBezTo>
                </a:path>
              </a:pathLst>
            </a:custGeom>
            <a:noFill/>
            <a:ln w="19050" cap="rnd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8490" name="Freeform 86"/>
            <p:cNvSpPr>
              <a:spLocks/>
            </p:cNvSpPr>
            <p:nvPr/>
          </p:nvSpPr>
          <p:spPr bwMode="auto">
            <a:xfrm>
              <a:off x="2287359" y="5121638"/>
              <a:ext cx="1162188" cy="440087"/>
            </a:xfrm>
            <a:custGeom>
              <a:avLst/>
              <a:gdLst>
                <a:gd name="T0" fmla="*/ 0 w 1358900"/>
                <a:gd name="T1" fmla="*/ 0 h 584200"/>
                <a:gd name="T2" fmla="*/ 34003 w 1358900"/>
                <a:gd name="T3" fmla="*/ 44584 h 584200"/>
                <a:gd name="T4" fmla="*/ 199766 w 1358900"/>
                <a:gd name="T5" fmla="*/ 62943 h 584200"/>
                <a:gd name="T6" fmla="*/ 454789 w 1358900"/>
                <a:gd name="T7" fmla="*/ 80427 h 584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8900"/>
                <a:gd name="T13" fmla="*/ 0 h 584200"/>
                <a:gd name="T14" fmla="*/ 1358900 w 1358900"/>
                <a:gd name="T15" fmla="*/ 584200 h 584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8900" h="584200">
                  <a:moveTo>
                    <a:pt x="0" y="0"/>
                  </a:moveTo>
                  <a:cubicBezTo>
                    <a:pt x="1058" y="123825"/>
                    <a:pt x="2117" y="247650"/>
                    <a:pt x="101600" y="323850"/>
                  </a:cubicBezTo>
                  <a:cubicBezTo>
                    <a:pt x="201083" y="400050"/>
                    <a:pt x="387350" y="413808"/>
                    <a:pt x="596900" y="457200"/>
                  </a:cubicBezTo>
                  <a:cubicBezTo>
                    <a:pt x="806450" y="500592"/>
                    <a:pt x="1082675" y="542396"/>
                    <a:pt x="1358900" y="584200"/>
                  </a:cubicBezTo>
                </a:path>
              </a:pathLst>
            </a:custGeom>
            <a:noFill/>
            <a:ln w="19050" cap="rnd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8491" name="Straight Connector 87"/>
            <p:cNvCxnSpPr>
              <a:cxnSpLocks noChangeShapeType="1"/>
              <a:stCxn id="488470" idx="2"/>
              <a:endCxn id="488473" idx="0"/>
            </p:cNvCxnSpPr>
            <p:nvPr/>
          </p:nvCxnSpPr>
          <p:spPr bwMode="auto">
            <a:xfrm rot="16200000" flipH="1">
              <a:off x="3119728" y="4944995"/>
              <a:ext cx="895436" cy="229919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88492" name="Rectangle 88"/>
            <p:cNvSpPr>
              <a:spLocks noChangeArrowheads="1"/>
            </p:cNvSpPr>
            <p:nvPr/>
          </p:nvSpPr>
          <p:spPr bwMode="auto">
            <a:xfrm rot="1021835">
              <a:off x="4216511" y="4781566"/>
              <a:ext cx="211610" cy="88085"/>
            </a:xfrm>
            <a:prstGeom prst="rect">
              <a:avLst/>
            </a:prstGeom>
            <a:solidFill>
              <a:schemeClr val="bg1"/>
            </a:solidFill>
            <a:ln w="38100" algn="ctr">
              <a:noFill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8493" name="Straight Connector 89"/>
            <p:cNvCxnSpPr>
              <a:cxnSpLocks noChangeShapeType="1"/>
            </p:cNvCxnSpPr>
            <p:nvPr/>
          </p:nvCxnSpPr>
          <p:spPr bwMode="auto">
            <a:xfrm rot="1021835">
              <a:off x="4250657" y="4793264"/>
              <a:ext cx="169288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8494" name="Straight Connector 90"/>
            <p:cNvCxnSpPr>
              <a:cxnSpLocks noChangeShapeType="1"/>
            </p:cNvCxnSpPr>
            <p:nvPr/>
          </p:nvCxnSpPr>
          <p:spPr bwMode="auto">
            <a:xfrm rot="1021835">
              <a:off x="4228239" y="4842514"/>
              <a:ext cx="169288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88495" name="Rectangle 91"/>
            <p:cNvSpPr>
              <a:spLocks noChangeArrowheads="1"/>
            </p:cNvSpPr>
            <p:nvPr/>
          </p:nvSpPr>
          <p:spPr bwMode="auto">
            <a:xfrm rot="-3897469">
              <a:off x="2547228" y="5389347"/>
              <a:ext cx="180870" cy="112790"/>
            </a:xfrm>
            <a:prstGeom prst="rect">
              <a:avLst/>
            </a:prstGeom>
            <a:solidFill>
              <a:schemeClr val="bg1"/>
            </a:solidFill>
            <a:ln w="38100" algn="ctr">
              <a:noFill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8496" name="Straight Connector 92"/>
            <p:cNvCxnSpPr>
              <a:cxnSpLocks noChangeShapeType="1"/>
            </p:cNvCxnSpPr>
            <p:nvPr/>
          </p:nvCxnSpPr>
          <p:spPr bwMode="auto">
            <a:xfrm rot="-3897469">
              <a:off x="2526058" y="5429665"/>
              <a:ext cx="14469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8497" name="Straight Connector 93"/>
            <p:cNvCxnSpPr>
              <a:cxnSpLocks noChangeShapeType="1"/>
            </p:cNvCxnSpPr>
            <p:nvPr/>
          </p:nvCxnSpPr>
          <p:spPr bwMode="auto">
            <a:xfrm rot="-3897469">
              <a:off x="2585474" y="5456380"/>
              <a:ext cx="14469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88498" name="Rectangle 94"/>
            <p:cNvSpPr>
              <a:spLocks noChangeArrowheads="1"/>
            </p:cNvSpPr>
            <p:nvPr/>
          </p:nvSpPr>
          <p:spPr bwMode="auto">
            <a:xfrm rot="-3572532">
              <a:off x="2956584" y="5310875"/>
              <a:ext cx="176567" cy="113314"/>
            </a:xfrm>
            <a:prstGeom prst="rect">
              <a:avLst/>
            </a:prstGeom>
            <a:solidFill>
              <a:schemeClr val="bg1"/>
            </a:solidFill>
            <a:ln w="38100" algn="ctr">
              <a:noFill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8499" name="Straight Connector 95"/>
            <p:cNvCxnSpPr>
              <a:cxnSpLocks noChangeShapeType="1"/>
            </p:cNvCxnSpPr>
            <p:nvPr/>
          </p:nvCxnSpPr>
          <p:spPr bwMode="auto">
            <a:xfrm rot="-3572532">
              <a:off x="2936627" y="5348480"/>
              <a:ext cx="141254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8500" name="Straight Connector 96"/>
            <p:cNvCxnSpPr>
              <a:cxnSpLocks noChangeShapeType="1"/>
            </p:cNvCxnSpPr>
            <p:nvPr/>
          </p:nvCxnSpPr>
          <p:spPr bwMode="auto">
            <a:xfrm rot="-3572532">
              <a:off x="2993320" y="5379632"/>
              <a:ext cx="141254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88501" name="TextBox 97"/>
            <p:cNvSpPr txBox="1">
              <a:spLocks noChangeArrowheads="1"/>
            </p:cNvSpPr>
            <p:nvPr/>
          </p:nvSpPr>
          <p:spPr bwMode="auto">
            <a:xfrm>
              <a:off x="3048000" y="3505200"/>
              <a:ext cx="375916" cy="18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85%</a:t>
              </a:r>
            </a:p>
          </p:txBody>
        </p:sp>
        <p:sp>
          <p:nvSpPr>
            <p:cNvPr id="488502" name="TextBox 98"/>
            <p:cNvSpPr txBox="1">
              <a:spLocks noChangeArrowheads="1"/>
            </p:cNvSpPr>
            <p:nvPr/>
          </p:nvSpPr>
          <p:spPr bwMode="auto">
            <a:xfrm>
              <a:off x="3968625" y="3570717"/>
              <a:ext cx="375916" cy="18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15%</a:t>
              </a:r>
            </a:p>
          </p:txBody>
        </p:sp>
        <p:sp>
          <p:nvSpPr>
            <p:cNvPr id="488503" name="TextBox 99"/>
            <p:cNvSpPr txBox="1">
              <a:spLocks noChangeArrowheads="1"/>
            </p:cNvSpPr>
            <p:nvPr/>
          </p:nvSpPr>
          <p:spPr bwMode="auto">
            <a:xfrm>
              <a:off x="3259440" y="4038600"/>
              <a:ext cx="375916" cy="18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90%</a:t>
              </a:r>
            </a:p>
          </p:txBody>
        </p:sp>
        <p:sp>
          <p:nvSpPr>
            <p:cNvPr id="488504" name="TextBox 100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375916" cy="18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10%</a:t>
              </a:r>
            </a:p>
          </p:txBody>
        </p:sp>
        <p:sp>
          <p:nvSpPr>
            <p:cNvPr id="488505" name="TextBox 101"/>
            <p:cNvSpPr txBox="1">
              <a:spLocks noChangeArrowheads="1"/>
            </p:cNvSpPr>
            <p:nvPr/>
          </p:nvSpPr>
          <p:spPr bwMode="auto">
            <a:xfrm>
              <a:off x="2057400" y="4572000"/>
              <a:ext cx="375916" cy="18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50%</a:t>
              </a:r>
            </a:p>
          </p:txBody>
        </p:sp>
        <p:sp>
          <p:nvSpPr>
            <p:cNvPr id="488506" name="TextBox 102"/>
            <p:cNvSpPr txBox="1">
              <a:spLocks noChangeArrowheads="1"/>
            </p:cNvSpPr>
            <p:nvPr/>
          </p:nvSpPr>
          <p:spPr bwMode="auto">
            <a:xfrm>
              <a:off x="2824484" y="4572000"/>
              <a:ext cx="375916" cy="18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50%</a:t>
              </a:r>
            </a:p>
          </p:txBody>
        </p:sp>
        <p:sp>
          <p:nvSpPr>
            <p:cNvPr id="488507" name="TextBox 104"/>
            <p:cNvSpPr txBox="1">
              <a:spLocks noChangeArrowheads="1"/>
            </p:cNvSpPr>
            <p:nvPr/>
          </p:nvSpPr>
          <p:spPr bwMode="auto">
            <a:xfrm>
              <a:off x="1084002" y="3014246"/>
              <a:ext cx="17353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aseline="-25000"/>
                <a:t>Hot basic blocks</a:t>
              </a:r>
            </a:p>
          </p:txBody>
        </p:sp>
        <p:sp>
          <p:nvSpPr>
            <p:cNvPr id="488508" name="TextBox 107"/>
            <p:cNvSpPr txBox="1">
              <a:spLocks noChangeArrowheads="1"/>
            </p:cNvSpPr>
            <p:nvPr/>
          </p:nvSpPr>
          <p:spPr bwMode="auto">
            <a:xfrm>
              <a:off x="1348357" y="5715000"/>
              <a:ext cx="165942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Control Flow </a:t>
              </a:r>
            </a:p>
            <a:p>
              <a:r>
                <a:rPr lang="en-US" b="1"/>
                <a:t>Graph (CFG)</a:t>
              </a:r>
            </a:p>
          </p:txBody>
        </p:sp>
      </p:grpSp>
      <p:grpSp>
        <p:nvGrpSpPr>
          <p:cNvPr id="124" name="Group 123"/>
          <p:cNvGrpSpPr>
            <a:grpSpLocks/>
          </p:cNvGrpSpPr>
          <p:nvPr/>
        </p:nvGrpSpPr>
        <p:grpSpPr bwMode="auto">
          <a:xfrm>
            <a:off x="4497388" y="2819400"/>
            <a:ext cx="1903412" cy="1981200"/>
            <a:chOff x="5259077" y="3276600"/>
            <a:chExt cx="1675123" cy="1752909"/>
          </a:xfrm>
        </p:grpSpPr>
        <p:sp>
          <p:nvSpPr>
            <p:cNvPr id="488459" name="Freeform 68"/>
            <p:cNvSpPr>
              <a:spLocks/>
            </p:cNvSpPr>
            <p:nvPr/>
          </p:nvSpPr>
          <p:spPr bwMode="auto">
            <a:xfrm>
              <a:off x="6376215" y="3276600"/>
              <a:ext cx="557985" cy="1752909"/>
            </a:xfrm>
            <a:custGeom>
              <a:avLst/>
              <a:gdLst>
                <a:gd name="T0" fmla="*/ 0 w 1187461"/>
                <a:gd name="T1" fmla="*/ 17168 h 3671838"/>
                <a:gd name="T2" fmla="*/ 4240 w 1187461"/>
                <a:gd name="T3" fmla="*/ 19806 h 3671838"/>
                <a:gd name="T4" fmla="*/ 5920 w 1187461"/>
                <a:gd name="T5" fmla="*/ 11506 h 3671838"/>
                <a:gd name="T6" fmla="*/ 4759 w 1187461"/>
                <a:gd name="T7" fmla="*/ 1192 h 3671838"/>
                <a:gd name="T8" fmla="*/ 0 w 1187461"/>
                <a:gd name="T9" fmla="*/ 4357 h 36718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7461"/>
                <a:gd name="T16" fmla="*/ 0 h 3671838"/>
                <a:gd name="T17" fmla="*/ 1187461 w 1187461"/>
                <a:gd name="T18" fmla="*/ 3671838 h 36718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7461" h="3671838">
                  <a:moveTo>
                    <a:pt x="0" y="3038100"/>
                  </a:moveTo>
                  <a:cubicBezTo>
                    <a:pt x="297656" y="3344487"/>
                    <a:pt x="643141" y="3671838"/>
                    <a:pt x="838200" y="3504825"/>
                  </a:cubicBezTo>
                  <a:cubicBezTo>
                    <a:pt x="1033259" y="3337813"/>
                    <a:pt x="1153249" y="2585022"/>
                    <a:pt x="1170355" y="2036025"/>
                  </a:cubicBezTo>
                  <a:cubicBezTo>
                    <a:pt x="1187461" y="1487028"/>
                    <a:pt x="1135896" y="421682"/>
                    <a:pt x="940837" y="210841"/>
                  </a:cubicBezTo>
                  <a:cubicBezTo>
                    <a:pt x="745778" y="0"/>
                    <a:pt x="451644" y="420933"/>
                    <a:pt x="0" y="770977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8460" name="Rounded Rectangle 65"/>
            <p:cNvSpPr>
              <a:spLocks noChangeArrowheads="1"/>
            </p:cNvSpPr>
            <p:nvPr/>
          </p:nvSpPr>
          <p:spPr bwMode="auto">
            <a:xfrm>
              <a:off x="6111308" y="3660049"/>
              <a:ext cx="461043" cy="245800"/>
            </a:xfrm>
            <a:prstGeom prst="roundRect">
              <a:avLst>
                <a:gd name="adj" fmla="val 16667"/>
              </a:avLst>
            </a:prstGeom>
            <a:solidFill>
              <a:srgbClr val="00CC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7432" tIns="0" rIns="0" bIns="0" anchor="ctr"/>
            <a:lstStyle/>
            <a:p>
              <a:pPr algn="ctr"/>
              <a:r>
                <a:rPr lang="en-US" sz="1200" b="1"/>
                <a:t>BB 1</a:t>
              </a:r>
            </a:p>
          </p:txBody>
        </p:sp>
        <p:sp>
          <p:nvSpPr>
            <p:cNvPr id="488461" name="Rounded Rectangle 66"/>
            <p:cNvSpPr>
              <a:spLocks noChangeArrowheads="1"/>
            </p:cNvSpPr>
            <p:nvPr/>
          </p:nvSpPr>
          <p:spPr bwMode="auto">
            <a:xfrm>
              <a:off x="6111308" y="3932537"/>
              <a:ext cx="461043" cy="245800"/>
            </a:xfrm>
            <a:prstGeom prst="roundRect">
              <a:avLst>
                <a:gd name="adj" fmla="val 16667"/>
              </a:avLst>
            </a:prstGeom>
            <a:solidFill>
              <a:srgbClr val="00CC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7432" tIns="0" rIns="0" bIns="0" anchor="ctr"/>
            <a:lstStyle/>
            <a:p>
              <a:pPr algn="ctr"/>
              <a:r>
                <a:rPr lang="en-US" sz="1200" b="1"/>
                <a:t>BB 2</a:t>
              </a:r>
            </a:p>
          </p:txBody>
        </p:sp>
        <p:sp>
          <p:nvSpPr>
            <p:cNvPr id="488462" name="Rounded Rectangle 67"/>
            <p:cNvSpPr>
              <a:spLocks noChangeArrowheads="1"/>
            </p:cNvSpPr>
            <p:nvPr/>
          </p:nvSpPr>
          <p:spPr bwMode="auto">
            <a:xfrm>
              <a:off x="6111308" y="4206428"/>
              <a:ext cx="461043" cy="247205"/>
            </a:xfrm>
            <a:prstGeom prst="roundRect">
              <a:avLst>
                <a:gd name="adj" fmla="val 16667"/>
              </a:avLst>
            </a:prstGeom>
            <a:solidFill>
              <a:srgbClr val="00CC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7432" tIns="0" rIns="0" bIns="0" anchor="ctr"/>
            <a:lstStyle/>
            <a:p>
              <a:pPr algn="ctr"/>
              <a:r>
                <a:rPr lang="en-US" sz="1200" b="1"/>
                <a:t>BB 5</a:t>
              </a:r>
            </a:p>
          </p:txBody>
        </p:sp>
        <p:cxnSp>
          <p:nvCxnSpPr>
            <p:cNvPr id="488463" name="Straight Arrow Connector 70"/>
            <p:cNvCxnSpPr>
              <a:cxnSpLocks noChangeShapeType="1"/>
            </p:cNvCxnSpPr>
            <p:nvPr/>
          </p:nvCxnSpPr>
          <p:spPr bwMode="auto">
            <a:xfrm flipH="1">
              <a:off x="5916377" y="3870805"/>
              <a:ext cx="196683" cy="129072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stealth" w="med" len="lg"/>
            </a:ln>
          </p:spPr>
        </p:cxnSp>
        <p:sp>
          <p:nvSpPr>
            <p:cNvPr id="488464" name="TextBox 71"/>
            <p:cNvSpPr txBox="1">
              <a:spLocks noChangeArrowheads="1"/>
            </p:cNvSpPr>
            <p:nvPr/>
          </p:nvSpPr>
          <p:spPr bwMode="auto">
            <a:xfrm>
              <a:off x="5259077" y="3913081"/>
              <a:ext cx="707688" cy="19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/>
                <a:t>BB 3 exit?</a:t>
              </a:r>
            </a:p>
          </p:txBody>
        </p:sp>
        <p:sp>
          <p:nvSpPr>
            <p:cNvPr id="488465" name="Rounded Rectangle 103"/>
            <p:cNvSpPr>
              <a:spLocks noChangeArrowheads="1"/>
            </p:cNvSpPr>
            <p:nvPr/>
          </p:nvSpPr>
          <p:spPr bwMode="auto">
            <a:xfrm>
              <a:off x="6111308" y="4463466"/>
              <a:ext cx="461043" cy="245800"/>
            </a:xfrm>
            <a:prstGeom prst="roundRect">
              <a:avLst>
                <a:gd name="adj" fmla="val 16667"/>
              </a:avLst>
            </a:prstGeom>
            <a:solidFill>
              <a:srgbClr val="00CC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7432" tIns="0" rIns="0" bIns="0" anchor="ctr"/>
            <a:lstStyle/>
            <a:p>
              <a:pPr algn="ctr"/>
              <a:r>
                <a:rPr lang="en-US" sz="1200" b="1"/>
                <a:t>BB 20</a:t>
              </a:r>
            </a:p>
          </p:txBody>
        </p:sp>
        <p:sp>
          <p:nvSpPr>
            <p:cNvPr id="488466" name="TextBox 105"/>
            <p:cNvSpPr txBox="1">
              <a:spLocks noChangeArrowheads="1"/>
            </p:cNvSpPr>
            <p:nvPr/>
          </p:nvSpPr>
          <p:spPr bwMode="auto">
            <a:xfrm>
              <a:off x="5259077" y="4149973"/>
              <a:ext cx="707688" cy="19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/>
                <a:t>BB 4 exit?</a:t>
              </a:r>
            </a:p>
          </p:txBody>
        </p:sp>
        <p:cxnSp>
          <p:nvCxnSpPr>
            <p:cNvPr id="488467" name="Straight Arrow Connector 106"/>
            <p:cNvCxnSpPr>
              <a:cxnSpLocks noChangeShapeType="1"/>
            </p:cNvCxnSpPr>
            <p:nvPr/>
          </p:nvCxnSpPr>
          <p:spPr bwMode="auto">
            <a:xfrm flipH="1">
              <a:off x="5916377" y="4131184"/>
              <a:ext cx="196683" cy="129072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stealth" w="med" len="lg"/>
            </a:ln>
          </p:spPr>
        </p:cxnSp>
      </p:grpSp>
      <p:grpSp>
        <p:nvGrpSpPr>
          <p:cNvPr id="125" name="Group 124"/>
          <p:cNvGrpSpPr>
            <a:grpSpLocks/>
          </p:cNvGrpSpPr>
          <p:nvPr/>
        </p:nvGrpSpPr>
        <p:grpSpPr bwMode="auto">
          <a:xfrm>
            <a:off x="6907213" y="2830513"/>
            <a:ext cx="1855787" cy="2351087"/>
            <a:chOff x="6472957" y="3352800"/>
            <a:chExt cx="1637242" cy="2202918"/>
          </a:xfrm>
        </p:grpSpPr>
        <p:sp>
          <p:nvSpPr>
            <p:cNvPr id="488456" name="TextBox 108"/>
            <p:cNvSpPr txBox="1">
              <a:spLocks noChangeArrowheads="1"/>
            </p:cNvSpPr>
            <p:nvPr/>
          </p:nvSpPr>
          <p:spPr bwMode="auto">
            <a:xfrm>
              <a:off x="6472957" y="5209580"/>
              <a:ext cx="1637242" cy="346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A looping trace</a:t>
              </a:r>
            </a:p>
          </p:txBody>
        </p:sp>
        <p:sp>
          <p:nvSpPr>
            <p:cNvPr id="488457" name="Freeform 114"/>
            <p:cNvSpPr>
              <a:spLocks/>
            </p:cNvSpPr>
            <p:nvPr/>
          </p:nvSpPr>
          <p:spPr bwMode="auto">
            <a:xfrm>
              <a:off x="7290615" y="3352800"/>
              <a:ext cx="557985" cy="1752909"/>
            </a:xfrm>
            <a:custGeom>
              <a:avLst/>
              <a:gdLst>
                <a:gd name="T0" fmla="*/ 0 w 1187461"/>
                <a:gd name="T1" fmla="*/ 17168 h 3671838"/>
                <a:gd name="T2" fmla="*/ 4240 w 1187461"/>
                <a:gd name="T3" fmla="*/ 19806 h 3671838"/>
                <a:gd name="T4" fmla="*/ 5920 w 1187461"/>
                <a:gd name="T5" fmla="*/ 11506 h 3671838"/>
                <a:gd name="T6" fmla="*/ 4759 w 1187461"/>
                <a:gd name="T7" fmla="*/ 1192 h 3671838"/>
                <a:gd name="T8" fmla="*/ 0 w 1187461"/>
                <a:gd name="T9" fmla="*/ 4357 h 36718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7461"/>
                <a:gd name="T16" fmla="*/ 0 h 3671838"/>
                <a:gd name="T17" fmla="*/ 1187461 w 1187461"/>
                <a:gd name="T18" fmla="*/ 3671838 h 36718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7461" h="3671838">
                  <a:moveTo>
                    <a:pt x="0" y="3038100"/>
                  </a:moveTo>
                  <a:cubicBezTo>
                    <a:pt x="297656" y="3344487"/>
                    <a:pt x="643141" y="3671838"/>
                    <a:pt x="838200" y="3504825"/>
                  </a:cubicBezTo>
                  <a:cubicBezTo>
                    <a:pt x="1033259" y="3337813"/>
                    <a:pt x="1153249" y="2585022"/>
                    <a:pt x="1170355" y="2036025"/>
                  </a:cubicBezTo>
                  <a:cubicBezTo>
                    <a:pt x="1187461" y="1487028"/>
                    <a:pt x="1135896" y="421682"/>
                    <a:pt x="940837" y="210841"/>
                  </a:cubicBezTo>
                  <a:cubicBezTo>
                    <a:pt x="745778" y="0"/>
                    <a:pt x="451644" y="420933"/>
                    <a:pt x="0" y="770977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8458" name="Rounded Rectangle 115"/>
            <p:cNvSpPr>
              <a:spLocks noChangeArrowheads="1"/>
            </p:cNvSpPr>
            <p:nvPr/>
          </p:nvSpPr>
          <p:spPr bwMode="auto">
            <a:xfrm>
              <a:off x="6933737" y="3736563"/>
              <a:ext cx="553218" cy="1063529"/>
            </a:xfrm>
            <a:prstGeom prst="roundRect">
              <a:avLst>
                <a:gd name="adj" fmla="val 16667"/>
              </a:avLst>
            </a:prstGeom>
            <a:solidFill>
              <a:srgbClr val="00CC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7432" tIns="0" rIns="0" bIns="0" anchor="ctr"/>
            <a:lstStyle/>
            <a:p>
              <a:pPr algn="ctr"/>
              <a:r>
                <a:rPr lang="en-US" sz="1200" b="1"/>
                <a:t>BB 1</a:t>
              </a:r>
            </a:p>
            <a:p>
              <a:pPr algn="ctr"/>
              <a:r>
                <a:rPr lang="en-US" sz="1200" b="1"/>
                <a:t>BB 2</a:t>
              </a:r>
            </a:p>
            <a:p>
              <a:pPr algn="ctr"/>
              <a:r>
                <a:rPr lang="en-US" sz="1200" b="1"/>
                <a:t>BB 5</a:t>
              </a:r>
            </a:p>
            <a:p>
              <a:pPr algn="ctr"/>
              <a:r>
                <a:rPr lang="en-US" sz="1200" b="1"/>
                <a:t>BB 20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7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0777F6-30A0-4018-9D8D-D4F7E7BEA99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90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of Recurring Instructions</a:t>
            </a:r>
          </a:p>
        </p:txBody>
      </p:sp>
      <p:pic>
        <p:nvPicPr>
          <p:cNvPr id="4904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57400"/>
            <a:ext cx="8534400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7800" y="5410200"/>
            <a:ext cx="5851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Offload stable traces in irregular loops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5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3F193E5-DF0B-4A64-B874-234A2EAE446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92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Insight 2: Bundled Execution</a:t>
            </a:r>
          </a:p>
        </p:txBody>
      </p:sp>
      <p:sp>
        <p:nvSpPr>
          <p:cNvPr id="492547" name="Content Placeholder 2"/>
          <p:cNvSpPr>
            <a:spLocks noGrp="1"/>
          </p:cNvSpPr>
          <p:nvPr>
            <p:ph idx="1"/>
          </p:nvPr>
        </p:nvSpPr>
        <p:spPr>
          <a:xfrm>
            <a:off x="304800" y="1270000"/>
            <a:ext cx="7772400" cy="4749800"/>
          </a:xfrm>
        </p:spPr>
        <p:txBody>
          <a:bodyPr/>
          <a:lstStyle/>
          <a:p>
            <a:r>
              <a:rPr lang="en-US" smtClean="0"/>
              <a:t>Traditional processors issue and execute instructions in isolation…</a:t>
            </a: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068388" y="2362200"/>
            <a:ext cx="1979612" cy="3240088"/>
            <a:chOff x="3946" y="1752"/>
            <a:chExt cx="1247" cy="2041"/>
          </a:xfrm>
        </p:grpSpPr>
        <p:sp>
          <p:nvSpPr>
            <p:cNvPr id="492581" name="Oval 9"/>
            <p:cNvSpPr>
              <a:spLocks noChangeArrowheads="1"/>
            </p:cNvSpPr>
            <p:nvPr/>
          </p:nvSpPr>
          <p:spPr bwMode="auto">
            <a:xfrm>
              <a:off x="4023" y="1938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&gt;&gt;</a:t>
              </a:r>
            </a:p>
          </p:txBody>
        </p:sp>
        <p:sp>
          <p:nvSpPr>
            <p:cNvPr id="492582" name="Oval 10"/>
            <p:cNvSpPr>
              <a:spLocks noChangeArrowheads="1"/>
            </p:cNvSpPr>
            <p:nvPr/>
          </p:nvSpPr>
          <p:spPr bwMode="auto">
            <a:xfrm>
              <a:off x="4035" y="3160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ST</a:t>
              </a:r>
              <a:endParaRPr lang="en-US" sz="2000" b="1">
                <a:ea typeface="ＭＳ Ｐゴシック"/>
                <a:cs typeface="ＭＳ Ｐゴシック"/>
              </a:endParaRPr>
            </a:p>
          </p:txBody>
        </p:sp>
        <p:sp>
          <p:nvSpPr>
            <p:cNvPr id="492583" name="Oval 11"/>
            <p:cNvSpPr>
              <a:spLocks noChangeArrowheads="1"/>
            </p:cNvSpPr>
            <p:nvPr/>
          </p:nvSpPr>
          <p:spPr bwMode="auto">
            <a:xfrm>
              <a:off x="4491" y="1938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LD</a:t>
              </a:r>
            </a:p>
          </p:txBody>
        </p:sp>
        <p:sp>
          <p:nvSpPr>
            <p:cNvPr id="492584" name="Oval 12"/>
            <p:cNvSpPr>
              <a:spLocks noChangeArrowheads="1"/>
            </p:cNvSpPr>
            <p:nvPr/>
          </p:nvSpPr>
          <p:spPr bwMode="auto">
            <a:xfrm>
              <a:off x="4261" y="2347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ea typeface="ＭＳ Ｐゴシック"/>
                  <a:cs typeface="ＭＳ Ｐゴシック"/>
                </a:rPr>
                <a:t>+</a:t>
              </a:r>
            </a:p>
          </p:txBody>
        </p:sp>
        <p:sp>
          <p:nvSpPr>
            <p:cNvPr id="492585" name="Line 13"/>
            <p:cNvSpPr>
              <a:spLocks noChangeShapeType="1"/>
            </p:cNvSpPr>
            <p:nvPr/>
          </p:nvSpPr>
          <p:spPr bwMode="auto">
            <a:xfrm>
              <a:off x="4143" y="2981"/>
              <a:ext cx="0" cy="1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86" name="Line 14"/>
            <p:cNvSpPr>
              <a:spLocks noChangeShapeType="1"/>
            </p:cNvSpPr>
            <p:nvPr/>
          </p:nvSpPr>
          <p:spPr bwMode="auto">
            <a:xfrm>
              <a:off x="4199" y="2153"/>
              <a:ext cx="11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87" name="Line 15"/>
            <p:cNvSpPr>
              <a:spLocks noChangeShapeType="1"/>
            </p:cNvSpPr>
            <p:nvPr/>
          </p:nvSpPr>
          <p:spPr bwMode="auto">
            <a:xfrm flipH="1">
              <a:off x="4431" y="2157"/>
              <a:ext cx="11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88" name="Oval 16"/>
            <p:cNvSpPr>
              <a:spLocks noChangeArrowheads="1"/>
            </p:cNvSpPr>
            <p:nvPr/>
          </p:nvSpPr>
          <p:spPr bwMode="auto">
            <a:xfrm>
              <a:off x="4495" y="2744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ea typeface="ＭＳ Ｐゴシック"/>
                  <a:cs typeface="ＭＳ Ｐゴシック"/>
                </a:rPr>
                <a:t>/</a:t>
              </a:r>
              <a:endParaRPr lang="en-US" sz="1200" b="1">
                <a:ea typeface="ＭＳ Ｐゴシック"/>
                <a:cs typeface="ＭＳ Ｐゴシック"/>
              </a:endParaRPr>
            </a:p>
          </p:txBody>
        </p:sp>
        <p:sp>
          <p:nvSpPr>
            <p:cNvPr id="492589" name="Oval 17"/>
            <p:cNvSpPr>
              <a:spLocks noChangeArrowheads="1"/>
            </p:cNvSpPr>
            <p:nvPr/>
          </p:nvSpPr>
          <p:spPr bwMode="auto">
            <a:xfrm>
              <a:off x="4495" y="3154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&gt;&gt;</a:t>
              </a:r>
            </a:p>
          </p:txBody>
        </p:sp>
        <p:sp>
          <p:nvSpPr>
            <p:cNvPr id="492590" name="Oval 18"/>
            <p:cNvSpPr>
              <a:spLocks noChangeArrowheads="1"/>
            </p:cNvSpPr>
            <p:nvPr/>
          </p:nvSpPr>
          <p:spPr bwMode="auto">
            <a:xfrm>
              <a:off x="4963" y="2744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ea typeface="ＭＳ Ｐゴシック"/>
                  <a:cs typeface="ＭＳ Ｐゴシック"/>
                </a:rPr>
                <a:t>&amp;</a:t>
              </a:r>
            </a:p>
          </p:txBody>
        </p:sp>
        <p:sp>
          <p:nvSpPr>
            <p:cNvPr id="492591" name="Oval 19"/>
            <p:cNvSpPr>
              <a:spLocks noChangeArrowheads="1"/>
            </p:cNvSpPr>
            <p:nvPr/>
          </p:nvSpPr>
          <p:spPr bwMode="auto">
            <a:xfrm>
              <a:off x="4963" y="3154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&lt;&lt;</a:t>
              </a:r>
            </a:p>
          </p:txBody>
        </p:sp>
        <p:sp>
          <p:nvSpPr>
            <p:cNvPr id="492592" name="Oval 20"/>
            <p:cNvSpPr>
              <a:spLocks noChangeArrowheads="1"/>
            </p:cNvSpPr>
            <p:nvPr/>
          </p:nvSpPr>
          <p:spPr bwMode="auto">
            <a:xfrm>
              <a:off x="4733" y="3563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ST</a:t>
              </a:r>
            </a:p>
          </p:txBody>
        </p:sp>
        <p:sp>
          <p:nvSpPr>
            <p:cNvPr id="492593" name="Line 21"/>
            <p:cNvSpPr>
              <a:spLocks noChangeShapeType="1"/>
            </p:cNvSpPr>
            <p:nvPr/>
          </p:nvSpPr>
          <p:spPr bwMode="auto">
            <a:xfrm>
              <a:off x="4599" y="2977"/>
              <a:ext cx="0" cy="1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94" name="Line 22"/>
            <p:cNvSpPr>
              <a:spLocks noChangeShapeType="1"/>
            </p:cNvSpPr>
            <p:nvPr/>
          </p:nvSpPr>
          <p:spPr bwMode="auto">
            <a:xfrm>
              <a:off x="5079" y="2981"/>
              <a:ext cx="0" cy="1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95" name="Line 23"/>
            <p:cNvSpPr>
              <a:spLocks noChangeShapeType="1"/>
            </p:cNvSpPr>
            <p:nvPr/>
          </p:nvSpPr>
          <p:spPr bwMode="auto">
            <a:xfrm>
              <a:off x="4671" y="3369"/>
              <a:ext cx="11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96" name="Line 24"/>
            <p:cNvSpPr>
              <a:spLocks noChangeShapeType="1"/>
            </p:cNvSpPr>
            <p:nvPr/>
          </p:nvSpPr>
          <p:spPr bwMode="auto">
            <a:xfrm flipH="1">
              <a:off x="4903" y="3373"/>
              <a:ext cx="11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97" name="Oval 25"/>
            <p:cNvSpPr>
              <a:spLocks noChangeArrowheads="1"/>
            </p:cNvSpPr>
            <p:nvPr/>
          </p:nvSpPr>
          <p:spPr bwMode="auto">
            <a:xfrm>
              <a:off x="4029" y="2755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ea typeface="ＭＳ Ｐゴシック"/>
                  <a:cs typeface="ＭＳ Ｐゴシック"/>
                </a:rPr>
                <a:t>+</a:t>
              </a:r>
            </a:p>
          </p:txBody>
        </p:sp>
        <p:sp>
          <p:nvSpPr>
            <p:cNvPr id="492598" name="Line 26"/>
            <p:cNvSpPr>
              <a:spLocks noChangeShapeType="1"/>
            </p:cNvSpPr>
            <p:nvPr/>
          </p:nvSpPr>
          <p:spPr bwMode="auto">
            <a:xfrm flipH="1">
              <a:off x="4199" y="2565"/>
              <a:ext cx="11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99" name="Oval 27"/>
            <p:cNvSpPr>
              <a:spLocks noChangeArrowheads="1"/>
            </p:cNvSpPr>
            <p:nvPr/>
          </p:nvSpPr>
          <p:spPr bwMode="auto">
            <a:xfrm>
              <a:off x="4955" y="2328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LD</a:t>
              </a:r>
              <a:endParaRPr lang="en-US" sz="2000">
                <a:ea typeface="ＭＳ Ｐゴシック"/>
                <a:cs typeface="ＭＳ Ｐゴシック"/>
              </a:endParaRPr>
            </a:p>
          </p:txBody>
        </p:sp>
        <p:sp>
          <p:nvSpPr>
            <p:cNvPr id="492600" name="Line 28"/>
            <p:cNvSpPr>
              <a:spLocks noChangeShapeType="1"/>
            </p:cNvSpPr>
            <p:nvPr/>
          </p:nvSpPr>
          <p:spPr bwMode="auto">
            <a:xfrm>
              <a:off x="5071" y="2565"/>
              <a:ext cx="0" cy="1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601" name="Line 29"/>
            <p:cNvSpPr>
              <a:spLocks noChangeShapeType="1"/>
            </p:cNvSpPr>
            <p:nvPr/>
          </p:nvSpPr>
          <p:spPr bwMode="auto">
            <a:xfrm>
              <a:off x="4127" y="1752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02" name="Line 30"/>
            <p:cNvSpPr>
              <a:spLocks noChangeShapeType="1"/>
            </p:cNvSpPr>
            <p:nvPr/>
          </p:nvSpPr>
          <p:spPr bwMode="auto">
            <a:xfrm>
              <a:off x="4604" y="1752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03" name="Line 31"/>
            <p:cNvSpPr>
              <a:spLocks noChangeShapeType="1"/>
            </p:cNvSpPr>
            <p:nvPr/>
          </p:nvSpPr>
          <p:spPr bwMode="auto">
            <a:xfrm>
              <a:off x="5057" y="2137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04" name="Line 32"/>
            <p:cNvSpPr>
              <a:spLocks noChangeShapeType="1"/>
            </p:cNvSpPr>
            <p:nvPr/>
          </p:nvSpPr>
          <p:spPr bwMode="auto">
            <a:xfrm>
              <a:off x="3946" y="2614"/>
              <a:ext cx="113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05" name="Line 33"/>
            <p:cNvSpPr>
              <a:spLocks noChangeShapeType="1"/>
            </p:cNvSpPr>
            <p:nvPr/>
          </p:nvSpPr>
          <p:spPr bwMode="auto">
            <a:xfrm>
              <a:off x="4263" y="2863"/>
              <a:ext cx="2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Freeform 3"/>
          <p:cNvSpPr>
            <a:spLocks/>
          </p:cNvSpPr>
          <p:nvPr/>
        </p:nvSpPr>
        <p:spPr bwMode="auto">
          <a:xfrm>
            <a:off x="6005513" y="3144838"/>
            <a:ext cx="1206500" cy="2617787"/>
          </a:xfrm>
          <a:custGeom>
            <a:avLst/>
            <a:gdLst>
              <a:gd name="T0" fmla="*/ 2147483647 w 760"/>
              <a:gd name="T1" fmla="*/ 2147483647 h 1649"/>
              <a:gd name="T2" fmla="*/ 2147483647 w 760"/>
              <a:gd name="T3" fmla="*/ 2147483647 h 1649"/>
              <a:gd name="T4" fmla="*/ 2147483647 w 760"/>
              <a:gd name="T5" fmla="*/ 2147483647 h 1649"/>
              <a:gd name="T6" fmla="*/ 2147483647 w 760"/>
              <a:gd name="T7" fmla="*/ 2147483647 h 1649"/>
              <a:gd name="T8" fmla="*/ 2147483647 w 760"/>
              <a:gd name="T9" fmla="*/ 2147483647 h 1649"/>
              <a:gd name="T10" fmla="*/ 2147483647 w 760"/>
              <a:gd name="T11" fmla="*/ 2147483647 h 1649"/>
              <a:gd name="T12" fmla="*/ 2147483647 w 760"/>
              <a:gd name="T13" fmla="*/ 2147483647 h 1649"/>
              <a:gd name="T14" fmla="*/ 2147483647 w 760"/>
              <a:gd name="T15" fmla="*/ 2147483647 h 1649"/>
              <a:gd name="T16" fmla="*/ 2147483647 w 760"/>
              <a:gd name="T17" fmla="*/ 2147483647 h 1649"/>
              <a:gd name="T18" fmla="*/ 2147483647 w 760"/>
              <a:gd name="T19" fmla="*/ 2147483647 h 1649"/>
              <a:gd name="T20" fmla="*/ 2147483647 w 760"/>
              <a:gd name="T21" fmla="*/ 2147483647 h 1649"/>
              <a:gd name="T22" fmla="*/ 2147483647 w 760"/>
              <a:gd name="T23" fmla="*/ 2147483647 h 164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0"/>
              <a:gd name="T37" fmla="*/ 0 h 1649"/>
              <a:gd name="T38" fmla="*/ 760 w 760"/>
              <a:gd name="T39" fmla="*/ 1649 h 164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0" h="1649">
                <a:moveTo>
                  <a:pt x="465" y="8"/>
                </a:moveTo>
                <a:cubicBezTo>
                  <a:pt x="393" y="0"/>
                  <a:pt x="310" y="53"/>
                  <a:pt x="284" y="144"/>
                </a:cubicBezTo>
                <a:cubicBezTo>
                  <a:pt x="258" y="235"/>
                  <a:pt x="299" y="421"/>
                  <a:pt x="306" y="553"/>
                </a:cubicBezTo>
                <a:cubicBezTo>
                  <a:pt x="313" y="685"/>
                  <a:pt x="336" y="821"/>
                  <a:pt x="329" y="938"/>
                </a:cubicBezTo>
                <a:cubicBezTo>
                  <a:pt x="322" y="1055"/>
                  <a:pt x="310" y="1173"/>
                  <a:pt x="261" y="1256"/>
                </a:cubicBezTo>
                <a:cubicBezTo>
                  <a:pt x="212" y="1339"/>
                  <a:pt x="68" y="1380"/>
                  <a:pt x="34" y="1437"/>
                </a:cubicBezTo>
                <a:cubicBezTo>
                  <a:pt x="0" y="1494"/>
                  <a:pt x="0" y="1570"/>
                  <a:pt x="57" y="1596"/>
                </a:cubicBezTo>
                <a:cubicBezTo>
                  <a:pt x="114" y="1622"/>
                  <a:pt x="277" y="1649"/>
                  <a:pt x="375" y="1596"/>
                </a:cubicBezTo>
                <a:cubicBezTo>
                  <a:pt x="473" y="1543"/>
                  <a:pt x="587" y="1426"/>
                  <a:pt x="647" y="1278"/>
                </a:cubicBezTo>
                <a:cubicBezTo>
                  <a:pt x="707" y="1130"/>
                  <a:pt x="726" y="892"/>
                  <a:pt x="737" y="711"/>
                </a:cubicBezTo>
                <a:cubicBezTo>
                  <a:pt x="748" y="530"/>
                  <a:pt x="760" y="307"/>
                  <a:pt x="715" y="190"/>
                </a:cubicBezTo>
                <a:cubicBezTo>
                  <a:pt x="670" y="73"/>
                  <a:pt x="537" y="16"/>
                  <a:pt x="465" y="8"/>
                </a:cubicBezTo>
                <a:close/>
              </a:path>
            </a:pathLst>
          </a:custGeom>
          <a:solidFill>
            <a:srgbClr val="FFCC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5"/>
          <p:cNvSpPr>
            <a:spLocks/>
          </p:cNvSpPr>
          <p:nvPr/>
        </p:nvSpPr>
        <p:spPr bwMode="auto">
          <a:xfrm>
            <a:off x="4908550" y="2546350"/>
            <a:ext cx="1511300" cy="1296988"/>
          </a:xfrm>
          <a:custGeom>
            <a:avLst/>
            <a:gdLst>
              <a:gd name="T0" fmla="*/ 2147483647 w 1012"/>
              <a:gd name="T1" fmla="*/ 2147483647 h 836"/>
              <a:gd name="T2" fmla="*/ 2147483647 w 1012"/>
              <a:gd name="T3" fmla="*/ 2147483647 h 836"/>
              <a:gd name="T4" fmla="*/ 2147483647 w 1012"/>
              <a:gd name="T5" fmla="*/ 2147483647 h 836"/>
              <a:gd name="T6" fmla="*/ 2147483647 w 1012"/>
              <a:gd name="T7" fmla="*/ 2147483647 h 836"/>
              <a:gd name="T8" fmla="*/ 2147483647 w 1012"/>
              <a:gd name="T9" fmla="*/ 2147483647 h 836"/>
              <a:gd name="T10" fmla="*/ 2147483647 w 1012"/>
              <a:gd name="T11" fmla="*/ 2147483647 h 836"/>
              <a:gd name="T12" fmla="*/ 2147483647 w 1012"/>
              <a:gd name="T13" fmla="*/ 2147483647 h 836"/>
              <a:gd name="T14" fmla="*/ 2147483647 w 1012"/>
              <a:gd name="T15" fmla="*/ 2147483647 h 836"/>
              <a:gd name="T16" fmla="*/ 2147483647 w 1012"/>
              <a:gd name="T17" fmla="*/ 2147483647 h 8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12"/>
              <a:gd name="T28" fmla="*/ 0 h 836"/>
              <a:gd name="T29" fmla="*/ 1012 w 1012"/>
              <a:gd name="T30" fmla="*/ 836 h 8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12" h="836">
                <a:moveTo>
                  <a:pt x="884" y="41"/>
                </a:moveTo>
                <a:cubicBezTo>
                  <a:pt x="756" y="15"/>
                  <a:pt x="272" y="0"/>
                  <a:pt x="136" y="64"/>
                </a:cubicBezTo>
                <a:cubicBezTo>
                  <a:pt x="0" y="128"/>
                  <a:pt x="53" y="333"/>
                  <a:pt x="68" y="427"/>
                </a:cubicBezTo>
                <a:cubicBezTo>
                  <a:pt x="83" y="521"/>
                  <a:pt x="173" y="567"/>
                  <a:pt x="226" y="631"/>
                </a:cubicBezTo>
                <a:cubicBezTo>
                  <a:pt x="279" y="695"/>
                  <a:pt x="313" y="790"/>
                  <a:pt x="385" y="813"/>
                </a:cubicBezTo>
                <a:cubicBezTo>
                  <a:pt x="457" y="836"/>
                  <a:pt x="585" y="827"/>
                  <a:pt x="657" y="767"/>
                </a:cubicBezTo>
                <a:cubicBezTo>
                  <a:pt x="729" y="707"/>
                  <a:pt x="774" y="541"/>
                  <a:pt x="816" y="450"/>
                </a:cubicBezTo>
                <a:cubicBezTo>
                  <a:pt x="858" y="359"/>
                  <a:pt x="899" y="287"/>
                  <a:pt x="907" y="223"/>
                </a:cubicBezTo>
                <a:cubicBezTo>
                  <a:pt x="915" y="159"/>
                  <a:pt x="1012" y="67"/>
                  <a:pt x="884" y="41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6"/>
          <p:cNvSpPr>
            <a:spLocks/>
          </p:cNvSpPr>
          <p:nvPr/>
        </p:nvSpPr>
        <p:spPr bwMode="auto">
          <a:xfrm>
            <a:off x="4800600" y="3806825"/>
            <a:ext cx="1595438" cy="1541463"/>
          </a:xfrm>
          <a:custGeom>
            <a:avLst/>
            <a:gdLst>
              <a:gd name="T0" fmla="*/ 2147483647 w 1013"/>
              <a:gd name="T1" fmla="*/ 2147483647 h 1031"/>
              <a:gd name="T2" fmla="*/ 2147483647 w 1013"/>
              <a:gd name="T3" fmla="*/ 2147483647 h 1031"/>
              <a:gd name="T4" fmla="*/ 2147483647 w 1013"/>
              <a:gd name="T5" fmla="*/ 2147483647 h 1031"/>
              <a:gd name="T6" fmla="*/ 2147483647 w 1013"/>
              <a:gd name="T7" fmla="*/ 2147483647 h 1031"/>
              <a:gd name="T8" fmla="*/ 2147483647 w 1013"/>
              <a:gd name="T9" fmla="*/ 2147483647 h 1031"/>
              <a:gd name="T10" fmla="*/ 2147483647 w 1013"/>
              <a:gd name="T11" fmla="*/ 2147483647 h 10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13"/>
              <a:gd name="T19" fmla="*/ 0 h 1031"/>
              <a:gd name="T20" fmla="*/ 1013 w 1013"/>
              <a:gd name="T21" fmla="*/ 1031 h 10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13" h="1031">
                <a:moveTo>
                  <a:pt x="869" y="128"/>
                </a:moveTo>
                <a:cubicBezTo>
                  <a:pt x="729" y="71"/>
                  <a:pt x="269" y="0"/>
                  <a:pt x="144" y="128"/>
                </a:cubicBezTo>
                <a:cubicBezTo>
                  <a:pt x="19" y="256"/>
                  <a:pt x="0" y="767"/>
                  <a:pt x="121" y="899"/>
                </a:cubicBezTo>
                <a:cubicBezTo>
                  <a:pt x="242" y="1031"/>
                  <a:pt x="725" y="993"/>
                  <a:pt x="869" y="921"/>
                </a:cubicBezTo>
                <a:cubicBezTo>
                  <a:pt x="1013" y="849"/>
                  <a:pt x="983" y="600"/>
                  <a:pt x="983" y="468"/>
                </a:cubicBezTo>
                <a:cubicBezTo>
                  <a:pt x="983" y="336"/>
                  <a:pt x="1009" y="185"/>
                  <a:pt x="869" y="128"/>
                </a:cubicBezTo>
                <a:close/>
              </a:path>
            </a:pathLst>
          </a:custGeom>
          <a:solidFill>
            <a:srgbClr val="3366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7" name="Group 8"/>
          <p:cNvGrpSpPr>
            <a:grpSpLocks/>
          </p:cNvGrpSpPr>
          <p:nvPr/>
        </p:nvGrpSpPr>
        <p:grpSpPr bwMode="auto">
          <a:xfrm>
            <a:off x="4979988" y="2438400"/>
            <a:ext cx="1979612" cy="3240088"/>
            <a:chOff x="3946" y="1752"/>
            <a:chExt cx="1247" cy="2041"/>
          </a:xfrm>
        </p:grpSpPr>
        <p:sp>
          <p:nvSpPr>
            <p:cNvPr id="492556" name="Oval 9"/>
            <p:cNvSpPr>
              <a:spLocks noChangeArrowheads="1"/>
            </p:cNvSpPr>
            <p:nvPr/>
          </p:nvSpPr>
          <p:spPr bwMode="auto">
            <a:xfrm>
              <a:off x="4023" y="1938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&gt;&gt;</a:t>
              </a:r>
            </a:p>
          </p:txBody>
        </p:sp>
        <p:sp>
          <p:nvSpPr>
            <p:cNvPr id="492557" name="Oval 10"/>
            <p:cNvSpPr>
              <a:spLocks noChangeArrowheads="1"/>
            </p:cNvSpPr>
            <p:nvPr/>
          </p:nvSpPr>
          <p:spPr bwMode="auto">
            <a:xfrm>
              <a:off x="4035" y="3160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ST</a:t>
              </a:r>
              <a:endParaRPr lang="en-US" sz="2000" b="1">
                <a:ea typeface="ＭＳ Ｐゴシック"/>
                <a:cs typeface="ＭＳ Ｐゴシック"/>
              </a:endParaRPr>
            </a:p>
          </p:txBody>
        </p:sp>
        <p:sp>
          <p:nvSpPr>
            <p:cNvPr id="492558" name="Oval 11"/>
            <p:cNvSpPr>
              <a:spLocks noChangeArrowheads="1"/>
            </p:cNvSpPr>
            <p:nvPr/>
          </p:nvSpPr>
          <p:spPr bwMode="auto">
            <a:xfrm>
              <a:off x="4491" y="1938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LD</a:t>
              </a:r>
            </a:p>
          </p:txBody>
        </p:sp>
        <p:sp>
          <p:nvSpPr>
            <p:cNvPr id="492559" name="Oval 12"/>
            <p:cNvSpPr>
              <a:spLocks noChangeArrowheads="1"/>
            </p:cNvSpPr>
            <p:nvPr/>
          </p:nvSpPr>
          <p:spPr bwMode="auto">
            <a:xfrm>
              <a:off x="4261" y="2347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ea typeface="ＭＳ Ｐゴシック"/>
                  <a:cs typeface="ＭＳ Ｐゴシック"/>
                </a:rPr>
                <a:t>+</a:t>
              </a:r>
            </a:p>
          </p:txBody>
        </p:sp>
        <p:sp>
          <p:nvSpPr>
            <p:cNvPr id="492560" name="Line 13"/>
            <p:cNvSpPr>
              <a:spLocks noChangeShapeType="1"/>
            </p:cNvSpPr>
            <p:nvPr/>
          </p:nvSpPr>
          <p:spPr bwMode="auto">
            <a:xfrm>
              <a:off x="4143" y="2981"/>
              <a:ext cx="0" cy="1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61" name="Line 14"/>
            <p:cNvSpPr>
              <a:spLocks noChangeShapeType="1"/>
            </p:cNvSpPr>
            <p:nvPr/>
          </p:nvSpPr>
          <p:spPr bwMode="auto">
            <a:xfrm>
              <a:off x="4199" y="2153"/>
              <a:ext cx="11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62" name="Line 15"/>
            <p:cNvSpPr>
              <a:spLocks noChangeShapeType="1"/>
            </p:cNvSpPr>
            <p:nvPr/>
          </p:nvSpPr>
          <p:spPr bwMode="auto">
            <a:xfrm flipH="1">
              <a:off x="4431" y="2157"/>
              <a:ext cx="11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63" name="Oval 16"/>
            <p:cNvSpPr>
              <a:spLocks noChangeArrowheads="1"/>
            </p:cNvSpPr>
            <p:nvPr/>
          </p:nvSpPr>
          <p:spPr bwMode="auto">
            <a:xfrm>
              <a:off x="4495" y="2744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ea typeface="ＭＳ Ｐゴシック"/>
                  <a:cs typeface="ＭＳ Ｐゴシック"/>
                </a:rPr>
                <a:t>/</a:t>
              </a:r>
              <a:endParaRPr lang="en-US" sz="1200" b="1">
                <a:ea typeface="ＭＳ Ｐゴシック"/>
                <a:cs typeface="ＭＳ Ｐゴシック"/>
              </a:endParaRPr>
            </a:p>
          </p:txBody>
        </p:sp>
        <p:sp>
          <p:nvSpPr>
            <p:cNvPr id="492564" name="Oval 17"/>
            <p:cNvSpPr>
              <a:spLocks noChangeArrowheads="1"/>
            </p:cNvSpPr>
            <p:nvPr/>
          </p:nvSpPr>
          <p:spPr bwMode="auto">
            <a:xfrm>
              <a:off x="4495" y="3154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&gt;&gt;</a:t>
              </a:r>
            </a:p>
          </p:txBody>
        </p:sp>
        <p:sp>
          <p:nvSpPr>
            <p:cNvPr id="492565" name="Oval 18"/>
            <p:cNvSpPr>
              <a:spLocks noChangeArrowheads="1"/>
            </p:cNvSpPr>
            <p:nvPr/>
          </p:nvSpPr>
          <p:spPr bwMode="auto">
            <a:xfrm>
              <a:off x="4963" y="2744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ea typeface="ＭＳ Ｐゴシック"/>
                  <a:cs typeface="ＭＳ Ｐゴシック"/>
                </a:rPr>
                <a:t>&amp;</a:t>
              </a:r>
            </a:p>
          </p:txBody>
        </p:sp>
        <p:sp>
          <p:nvSpPr>
            <p:cNvPr id="492566" name="Oval 19"/>
            <p:cNvSpPr>
              <a:spLocks noChangeArrowheads="1"/>
            </p:cNvSpPr>
            <p:nvPr/>
          </p:nvSpPr>
          <p:spPr bwMode="auto">
            <a:xfrm>
              <a:off x="4963" y="3154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&lt;&lt;</a:t>
              </a:r>
            </a:p>
          </p:txBody>
        </p:sp>
        <p:sp>
          <p:nvSpPr>
            <p:cNvPr id="492567" name="Oval 20"/>
            <p:cNvSpPr>
              <a:spLocks noChangeArrowheads="1"/>
            </p:cNvSpPr>
            <p:nvPr/>
          </p:nvSpPr>
          <p:spPr bwMode="auto">
            <a:xfrm>
              <a:off x="4733" y="3563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ST</a:t>
              </a:r>
            </a:p>
          </p:txBody>
        </p:sp>
        <p:sp>
          <p:nvSpPr>
            <p:cNvPr id="492568" name="Line 21"/>
            <p:cNvSpPr>
              <a:spLocks noChangeShapeType="1"/>
            </p:cNvSpPr>
            <p:nvPr/>
          </p:nvSpPr>
          <p:spPr bwMode="auto">
            <a:xfrm>
              <a:off x="4599" y="2977"/>
              <a:ext cx="0" cy="1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69" name="Line 22"/>
            <p:cNvSpPr>
              <a:spLocks noChangeShapeType="1"/>
            </p:cNvSpPr>
            <p:nvPr/>
          </p:nvSpPr>
          <p:spPr bwMode="auto">
            <a:xfrm>
              <a:off x="5079" y="2981"/>
              <a:ext cx="0" cy="1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70" name="Line 23"/>
            <p:cNvSpPr>
              <a:spLocks noChangeShapeType="1"/>
            </p:cNvSpPr>
            <p:nvPr/>
          </p:nvSpPr>
          <p:spPr bwMode="auto">
            <a:xfrm>
              <a:off x="4671" y="3369"/>
              <a:ext cx="11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71" name="Line 24"/>
            <p:cNvSpPr>
              <a:spLocks noChangeShapeType="1"/>
            </p:cNvSpPr>
            <p:nvPr/>
          </p:nvSpPr>
          <p:spPr bwMode="auto">
            <a:xfrm flipH="1">
              <a:off x="4903" y="3373"/>
              <a:ext cx="11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72" name="Oval 25"/>
            <p:cNvSpPr>
              <a:spLocks noChangeArrowheads="1"/>
            </p:cNvSpPr>
            <p:nvPr/>
          </p:nvSpPr>
          <p:spPr bwMode="auto">
            <a:xfrm>
              <a:off x="4029" y="2755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ea typeface="ＭＳ Ｐゴシック"/>
                  <a:cs typeface="ＭＳ Ｐゴシック"/>
                </a:rPr>
                <a:t>+</a:t>
              </a:r>
            </a:p>
          </p:txBody>
        </p:sp>
        <p:sp>
          <p:nvSpPr>
            <p:cNvPr id="492573" name="Line 26"/>
            <p:cNvSpPr>
              <a:spLocks noChangeShapeType="1"/>
            </p:cNvSpPr>
            <p:nvPr/>
          </p:nvSpPr>
          <p:spPr bwMode="auto">
            <a:xfrm flipH="1">
              <a:off x="4199" y="2565"/>
              <a:ext cx="11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74" name="Oval 27"/>
            <p:cNvSpPr>
              <a:spLocks noChangeArrowheads="1"/>
            </p:cNvSpPr>
            <p:nvPr/>
          </p:nvSpPr>
          <p:spPr bwMode="auto">
            <a:xfrm>
              <a:off x="4955" y="2328"/>
              <a:ext cx="230" cy="230"/>
            </a:xfrm>
            <a:prstGeom prst="ellipse">
              <a:avLst/>
            </a:prstGeom>
            <a:solidFill>
              <a:srgbClr val="FDF38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ea typeface="ＭＳ Ｐゴシック"/>
                  <a:cs typeface="ＭＳ Ｐゴシック"/>
                </a:rPr>
                <a:t>LD</a:t>
              </a:r>
              <a:endParaRPr lang="en-US" sz="2000">
                <a:ea typeface="ＭＳ Ｐゴシック"/>
                <a:cs typeface="ＭＳ Ｐゴシック"/>
              </a:endParaRPr>
            </a:p>
          </p:txBody>
        </p:sp>
        <p:sp>
          <p:nvSpPr>
            <p:cNvPr id="492575" name="Line 28"/>
            <p:cNvSpPr>
              <a:spLocks noChangeShapeType="1"/>
            </p:cNvSpPr>
            <p:nvPr/>
          </p:nvSpPr>
          <p:spPr bwMode="auto">
            <a:xfrm>
              <a:off x="5071" y="2565"/>
              <a:ext cx="0" cy="1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76" name="Line 29"/>
            <p:cNvSpPr>
              <a:spLocks noChangeShapeType="1"/>
            </p:cNvSpPr>
            <p:nvPr/>
          </p:nvSpPr>
          <p:spPr bwMode="auto">
            <a:xfrm>
              <a:off x="4127" y="1752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77" name="Line 30"/>
            <p:cNvSpPr>
              <a:spLocks noChangeShapeType="1"/>
            </p:cNvSpPr>
            <p:nvPr/>
          </p:nvSpPr>
          <p:spPr bwMode="auto">
            <a:xfrm>
              <a:off x="4604" y="1752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78" name="Line 31"/>
            <p:cNvSpPr>
              <a:spLocks noChangeShapeType="1"/>
            </p:cNvSpPr>
            <p:nvPr/>
          </p:nvSpPr>
          <p:spPr bwMode="auto">
            <a:xfrm>
              <a:off x="5057" y="2137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79" name="Line 32"/>
            <p:cNvSpPr>
              <a:spLocks noChangeShapeType="1"/>
            </p:cNvSpPr>
            <p:nvPr/>
          </p:nvSpPr>
          <p:spPr bwMode="auto">
            <a:xfrm>
              <a:off x="3946" y="2614"/>
              <a:ext cx="113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80" name="Line 33"/>
            <p:cNvSpPr>
              <a:spLocks noChangeShapeType="1"/>
            </p:cNvSpPr>
            <p:nvPr/>
          </p:nvSpPr>
          <p:spPr bwMode="auto">
            <a:xfrm>
              <a:off x="4263" y="2863"/>
              <a:ext cx="2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990600" y="5695950"/>
            <a:ext cx="3917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/>
              <a:t>11 instrs, 14 reads, 10 writes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4953000" y="5715000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/>
              <a:t>3 instrs, 6 reads, 2 writes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934200" y="2209800"/>
            <a:ext cx="16208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Bundled </a:t>
            </a:r>
          </a:p>
          <a:p>
            <a:r>
              <a:rPr lang="en-US" sz="2400" b="1"/>
              <a:t>execution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63" grpId="0"/>
      <p:bldP spid="64" grpId="0"/>
      <p:bldP spid="6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10.2|8.5|6.5|6.3|6.8|7.9|23.9|35.7"/>
</p:tagLst>
</file>

<file path=ppt/theme/theme1.xml><?xml version="1.0" encoding="utf-8"?>
<a:theme xmlns:a="http://schemas.openxmlformats.org/drawingml/2006/main" name="1_shuguang_ppt">
  <a:themeElements>
    <a:clrScheme name="1_shuguang_pp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huguang_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huguang_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uguang_pp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33394</TotalTime>
  <Words>1313</Words>
  <Application>Microsoft Office PowerPoint</Application>
  <PresentationFormat>On-screen Show (4:3)</PresentationFormat>
  <Paragraphs>389</Paragraphs>
  <Slides>18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1_shuguang_ppt</vt:lpstr>
      <vt:lpstr>Visio</vt:lpstr>
      <vt:lpstr>Slide 1</vt:lpstr>
      <vt:lpstr>Computational Efficiency Landscape</vt:lpstr>
      <vt:lpstr>Where Does The Energy Go?</vt:lpstr>
      <vt:lpstr>Increasing Efficiency with Accelerators</vt:lpstr>
      <vt:lpstr>Utility Factor for Accelerators</vt:lpstr>
      <vt:lpstr>The BERET Architecture</vt:lpstr>
      <vt:lpstr>Insight 1: Recurring Instructions</vt:lpstr>
      <vt:lpstr>Frequency of Recurring Instructions</vt:lpstr>
      <vt:lpstr>Insight 2: Bundled Execution</vt:lpstr>
      <vt:lpstr>Efficiency of Bundled Execution</vt:lpstr>
      <vt:lpstr>BERET Hardware Design</vt:lpstr>
      <vt:lpstr>Compiler Support</vt:lpstr>
      <vt:lpstr>CPU-BERET Execution Flow</vt:lpstr>
      <vt:lpstr>Energy Savings</vt:lpstr>
      <vt:lpstr>Performance Impact</vt:lpstr>
      <vt:lpstr>Concluding Remarks</vt:lpstr>
      <vt:lpstr>Questions</vt:lpstr>
      <vt:lpstr>Fine Grain Program Phase Behavior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44 Talk</dc:title>
  <dc:subject/>
  <dc:creator>Shuguang Feng</dc:creator>
  <cp:lastModifiedBy>Shantanu Gupta</cp:lastModifiedBy>
  <cp:revision>2938</cp:revision>
  <dcterms:created xsi:type="dcterms:W3CDTF">2006-06-26T20:53:06Z</dcterms:created>
  <dcterms:modified xsi:type="dcterms:W3CDTF">2012-01-12T01:16:52Z</dcterms:modified>
</cp:coreProperties>
</file>