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9" r:id="rId3"/>
    <p:sldId id="280" r:id="rId4"/>
    <p:sldId id="312" r:id="rId5"/>
    <p:sldId id="294" r:id="rId6"/>
    <p:sldId id="314" r:id="rId7"/>
    <p:sldId id="316" r:id="rId8"/>
    <p:sldId id="296" r:id="rId9"/>
    <p:sldId id="317" r:id="rId10"/>
    <p:sldId id="318" r:id="rId11"/>
    <p:sldId id="300" r:id="rId12"/>
    <p:sldId id="330" r:id="rId13"/>
    <p:sldId id="323" r:id="rId14"/>
    <p:sldId id="325" r:id="rId15"/>
    <p:sldId id="326" r:id="rId16"/>
    <p:sldId id="319" r:id="rId17"/>
    <p:sldId id="320" r:id="rId18"/>
    <p:sldId id="332" r:id="rId19"/>
    <p:sldId id="305" r:id="rId20"/>
    <p:sldId id="307" r:id="rId21"/>
    <p:sldId id="321" r:id="rId22"/>
    <p:sldId id="322" r:id="rId23"/>
    <p:sldId id="329" r:id="rId24"/>
    <p:sldId id="310" r:id="rId25"/>
    <p:sldId id="281" r:id="rId26"/>
    <p:sldId id="338" r:id="rId27"/>
    <p:sldId id="259" r:id="rId28"/>
    <p:sldId id="260" r:id="rId29"/>
    <p:sldId id="335" r:id="rId30"/>
    <p:sldId id="336" r:id="rId31"/>
    <p:sldId id="33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3" autoAdjust="0"/>
  </p:normalViewPr>
  <p:slideViewPr>
    <p:cSldViewPr>
      <p:cViewPr varScale="1">
        <p:scale>
          <a:sx n="111" d="100"/>
          <a:sy n="111" d="100"/>
        </p:scale>
        <p:origin x="-1530" y="-78"/>
      </p:cViewPr>
      <p:guideLst>
        <p:guide orient="horz" pos="1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ocuments\My%20Dropbox\2010%20micro%20-%20CG\June2010_StageCoach_main_resul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My%20Dropbox\2010%20micro%20-%20CG\June2010_StageCoach_main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My%20Dropbox\2010%20micro%20-%20CG\June2010_StageCoach_main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cuments\My%20Dropbox\2010%20micro%20-%20CG\June2010_StageCoach_main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'July 22 - single-thread perf'!$U$1</c:f>
              <c:strCache>
                <c:ptCount val="1"/>
                <c:pt idx="0">
                  <c:v>Baseline (1 issue)</c:v>
                </c:pt>
              </c:strCache>
            </c:strRef>
          </c:tx>
          <c:spPr>
            <a:solidFill>
              <a:sysClr val="windowText" lastClr="000000">
                <a:lumMod val="95000"/>
                <a:lumOff val="5000"/>
              </a:sysClr>
            </a:solidFill>
            <a:ln>
              <a:solidFill>
                <a:sysClr val="windowText" lastClr="000000"/>
              </a:solidFill>
            </a:ln>
          </c:spPr>
          <c:cat>
            <c:strRef>
              <c:f>'July 22 - single-thread perf'!$B$4:$B$23</c:f>
              <c:strCache>
                <c:ptCount val="20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  <c:pt idx="19">
                  <c:v>Average</c:v>
                </c:pt>
              </c:strCache>
            </c:strRef>
          </c:cat>
          <c:val>
            <c:numRef>
              <c:f>'July 22 - single-thread perf'!$U$4:$U$23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CG Single Pipeline (1 issue)</c:v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'July 22 - single-thread perf'!$B$4:$B$23</c:f>
              <c:strCache>
                <c:ptCount val="20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  <c:pt idx="19">
                  <c:v>Average</c:v>
                </c:pt>
              </c:strCache>
            </c:strRef>
          </c:cat>
          <c:val>
            <c:numRef>
              <c:f>'July 22 - single-thread perf'!$V$4:$V$23</c:f>
              <c:numCache>
                <c:formatCode>General</c:formatCode>
                <c:ptCount val="20"/>
                <c:pt idx="0">
                  <c:v>0.90647421341780765</c:v>
                </c:pt>
                <c:pt idx="1">
                  <c:v>0.90867692606680972</c:v>
                </c:pt>
                <c:pt idx="2">
                  <c:v>0.88966657976816277</c:v>
                </c:pt>
                <c:pt idx="3">
                  <c:v>0.86736091045815122</c:v>
                </c:pt>
                <c:pt idx="4">
                  <c:v>0.93405550886097255</c:v>
                </c:pt>
                <c:pt idx="5">
                  <c:v>0.89142737327353438</c:v>
                </c:pt>
                <c:pt idx="7">
                  <c:v>0.94187669925771889</c:v>
                </c:pt>
                <c:pt idx="8">
                  <c:v>0.90676572862928595</c:v>
                </c:pt>
                <c:pt idx="9">
                  <c:v>0.9480103811361793</c:v>
                </c:pt>
                <c:pt idx="10">
                  <c:v>0.94681754124259088</c:v>
                </c:pt>
                <c:pt idx="11">
                  <c:v>0.91495606964584253</c:v>
                </c:pt>
                <c:pt idx="12">
                  <c:v>0.9289052418638416</c:v>
                </c:pt>
                <c:pt idx="14">
                  <c:v>0.94893246408352361</c:v>
                </c:pt>
                <c:pt idx="15">
                  <c:v>0.94856925448694518</c:v>
                </c:pt>
                <c:pt idx="16">
                  <c:v>0.93875180038500683</c:v>
                </c:pt>
                <c:pt idx="17">
                  <c:v>0.94424108183725741</c:v>
                </c:pt>
                <c:pt idx="19">
                  <c:v>0.92284298590085156</c:v>
                </c:pt>
              </c:numCache>
            </c:numRef>
          </c:val>
        </c:ser>
        <c:ser>
          <c:idx val="3"/>
          <c:order val="2"/>
          <c:tx>
            <c:v>CG Conjoint Pipelines (2 issue)</c:v>
          </c:tx>
          <c:spPr>
            <a:solidFill>
              <a:srgbClr val="C0504D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cat>
            <c:strRef>
              <c:f>'July 22 - single-thread perf'!$B$4:$B$23</c:f>
              <c:strCache>
                <c:ptCount val="20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  <c:pt idx="19">
                  <c:v>Average</c:v>
                </c:pt>
              </c:strCache>
            </c:strRef>
          </c:cat>
          <c:val>
            <c:numRef>
              <c:f>'July 22 - single-thread perf'!$X$4:$X$23</c:f>
              <c:numCache>
                <c:formatCode>General</c:formatCode>
                <c:ptCount val="20"/>
                <c:pt idx="0">
                  <c:v>1.4039842081936627</c:v>
                </c:pt>
                <c:pt idx="1">
                  <c:v>1.2271932480237582</c:v>
                </c:pt>
                <c:pt idx="2">
                  <c:v>0.83250446472088702</c:v>
                </c:pt>
                <c:pt idx="3">
                  <c:v>0.85528353139396252</c:v>
                </c:pt>
                <c:pt idx="4">
                  <c:v>1.4822457764217249</c:v>
                </c:pt>
                <c:pt idx="5">
                  <c:v>1.2923769150242788</c:v>
                </c:pt>
                <c:pt idx="7">
                  <c:v>1.817369716901085</c:v>
                </c:pt>
                <c:pt idx="8">
                  <c:v>1.4657262064548162</c:v>
                </c:pt>
                <c:pt idx="9">
                  <c:v>0.86747963980615084</c:v>
                </c:pt>
                <c:pt idx="10">
                  <c:v>1.8275668227709219</c:v>
                </c:pt>
                <c:pt idx="11">
                  <c:v>1.2889650768877701</c:v>
                </c:pt>
                <c:pt idx="12">
                  <c:v>1.4164544054570118</c:v>
                </c:pt>
                <c:pt idx="14">
                  <c:v>1.8685998498498499</c:v>
                </c:pt>
                <c:pt idx="15">
                  <c:v>1.8989064519327441</c:v>
                </c:pt>
                <c:pt idx="16">
                  <c:v>1.7358121458193121</c:v>
                </c:pt>
                <c:pt idx="17">
                  <c:v>1.7196815286624203</c:v>
                </c:pt>
                <c:pt idx="19">
                  <c:v>1.4375093742700218</c:v>
                </c:pt>
              </c:numCache>
            </c:numRef>
          </c:val>
        </c:ser>
        <c:ser>
          <c:idx val="5"/>
          <c:order val="3"/>
          <c:tx>
            <c:strRef>
              <c:f>'July 22 - single-thread perf'!$AB$1</c:f>
              <c:strCache>
                <c:ptCount val="1"/>
                <c:pt idx="0">
                  <c:v>Baseline (2 issue)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val>
            <c:numRef>
              <c:f>'July 22 - single-thread perf'!$AB$4:$AB$23</c:f>
              <c:numCache>
                <c:formatCode>General</c:formatCode>
                <c:ptCount val="20"/>
                <c:pt idx="0">
                  <c:v>1.69140662499246</c:v>
                </c:pt>
                <c:pt idx="1">
                  <c:v>1.6586646190573899</c:v>
                </c:pt>
                <c:pt idx="2">
                  <c:v>1.617622294981218</c:v>
                </c:pt>
                <c:pt idx="3">
                  <c:v>1.5002738932155233</c:v>
                </c:pt>
                <c:pt idx="4">
                  <c:v>1.9216218788046502</c:v>
                </c:pt>
                <c:pt idx="5">
                  <c:v>1.6522113567063001</c:v>
                </c:pt>
                <c:pt idx="7">
                  <c:v>1.958643540328006</c:v>
                </c:pt>
                <c:pt idx="8">
                  <c:v>1.8129185342926455</c:v>
                </c:pt>
                <c:pt idx="9">
                  <c:v>1.7148077356557354</c:v>
                </c:pt>
                <c:pt idx="10">
                  <c:v>1.9691948617096648</c:v>
                </c:pt>
                <c:pt idx="11">
                  <c:v>1.6651985576974142</c:v>
                </c:pt>
                <c:pt idx="12">
                  <c:v>1.6652314502470738</c:v>
                </c:pt>
                <c:pt idx="14">
                  <c:v>1.9865269009799438</c:v>
                </c:pt>
                <c:pt idx="15">
                  <c:v>1.9852677134844026</c:v>
                </c:pt>
                <c:pt idx="16">
                  <c:v>1.941641549440277</c:v>
                </c:pt>
                <c:pt idx="17">
                  <c:v>1.8805217581935758</c:v>
                </c:pt>
                <c:pt idx="19">
                  <c:v>1.7888595793616453</c:v>
                </c:pt>
              </c:numCache>
            </c:numRef>
          </c:val>
        </c:ser>
        <c:axId val="33806592"/>
        <c:axId val="33886208"/>
      </c:barChart>
      <c:catAx>
        <c:axId val="3380659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3886208"/>
        <c:crosses val="autoZero"/>
        <c:auto val="1"/>
        <c:lblAlgn val="ctr"/>
        <c:lblOffset val="100"/>
      </c:catAx>
      <c:valAx>
        <c:axId val="33886208"/>
        <c:scaling>
          <c:orientation val="minMax"/>
        </c:scaling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7.8266929826379377E-3"/>
              <c:y val="0.2720704905303669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80659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1.3596565280310016E-3"/>
          <c:y val="1.9632282719496204E-3"/>
          <c:w val="0.99815880299617465"/>
          <c:h val="0.11038428744630797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ysClr val="window" lastClr="FFFFFF"/>
    </a:solidFill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plotArea>
      <c:layout/>
      <c:barChart>
        <c:barDir val="col"/>
        <c:grouping val="clustered"/>
        <c:ser>
          <c:idx val="0"/>
          <c:order val="0"/>
          <c:tx>
            <c:v>8-core traditional multicore</c:v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'July 27 tput w util'!$D$1:$G$1</c:f>
              <c:numCache>
                <c:formatCode>General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0.75000000000000056</c:v>
                </c:pt>
                <c:pt idx="3">
                  <c:v>1</c:v>
                </c:pt>
              </c:numCache>
            </c:numRef>
          </c:cat>
          <c:val>
            <c:numRef>
              <c:f>'July 27 tput w util'!$D$5:$G$5</c:f>
              <c:numCache>
                <c:formatCode>General</c:formatCode>
                <c:ptCount val="4"/>
                <c:pt idx="0">
                  <c:v>1.8120000000000001</c:v>
                </c:pt>
                <c:pt idx="1">
                  <c:v>3.6240000000000001</c:v>
                </c:pt>
                <c:pt idx="2">
                  <c:v>5.4359999999999999</c:v>
                </c:pt>
                <c:pt idx="3">
                  <c:v>7.2480000000000002</c:v>
                </c:pt>
              </c:numCache>
            </c:numRef>
          </c:val>
        </c:ser>
        <c:ser>
          <c:idx val="2"/>
          <c:order val="1"/>
          <c:tx>
            <c:v>8-core CoreGenesis chip</c:v>
          </c:tx>
          <c:spPr>
            <a:solidFill>
              <a:schemeClr val="tx1">
                <a:lumMod val="95000"/>
                <a:lumOff val="5000"/>
              </a:schemeClr>
            </a:solidFill>
          </c:spPr>
          <c:val>
            <c:numRef>
              <c:f>'July 27 tput w util'!$D$7:$G$7</c:f>
              <c:numCache>
                <c:formatCode>General</c:formatCode>
                <c:ptCount val="4"/>
                <c:pt idx="0">
                  <c:v>2.8</c:v>
                </c:pt>
                <c:pt idx="1">
                  <c:v>5.6</c:v>
                </c:pt>
                <c:pt idx="2">
                  <c:v>6.24</c:v>
                </c:pt>
                <c:pt idx="3">
                  <c:v>6.88</c:v>
                </c:pt>
              </c:numCache>
            </c:numRef>
          </c:val>
        </c:ser>
        <c:axId val="33927936"/>
        <c:axId val="33929856"/>
      </c:barChart>
      <c:catAx>
        <c:axId val="33927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System utilization (number threads / number of cores)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929856"/>
        <c:crosses val="autoZero"/>
        <c:auto val="1"/>
        <c:lblAlgn val="ctr"/>
        <c:lblOffset val="100"/>
      </c:catAx>
      <c:valAx>
        <c:axId val="33929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Throughput (IPC)</a:t>
                </a:r>
              </a:p>
            </c:rich>
          </c:tx>
          <c:layout>
            <c:manualLayout>
              <c:xMode val="edge"/>
              <c:yMode val="edge"/>
              <c:x val="3.3865696033278849E-3"/>
              <c:y val="0.2375701420943072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3927936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9.2710921623548451E-2"/>
          <c:y val="2.7777777777777922E-2"/>
          <c:w val="0.86825404560152164"/>
          <c:h val="8.3602362204724751E-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/>
      <c:lineChart>
        <c:grouping val="standard"/>
        <c:ser>
          <c:idx val="0"/>
          <c:order val="0"/>
          <c:tx>
            <c:v>8-core traditional multicore</c:v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'July 27 tput over life'!$A$2:$A$38</c:f>
              <c:numCache>
                <c:formatCode>General</c:formatCode>
                <c:ptCount val="3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0.75000000000000056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</c:numCache>
            </c:numRef>
          </c:cat>
          <c:val>
            <c:numRef>
              <c:f>'July 27 tput over life'!$C$2:$C$38</c:f>
              <c:numCache>
                <c:formatCode>General</c:formatCode>
                <c:ptCount val="37"/>
                <c:pt idx="0">
                  <c:v>5.4359999999999999</c:v>
                </c:pt>
                <c:pt idx="1">
                  <c:v>5.4359999999999902</c:v>
                </c:pt>
                <c:pt idx="2">
                  <c:v>5.3997599999999997</c:v>
                </c:pt>
                <c:pt idx="3">
                  <c:v>5.3272799999999885</c:v>
                </c:pt>
                <c:pt idx="4">
                  <c:v>5.2638599999999895</c:v>
                </c:pt>
                <c:pt idx="5">
                  <c:v>5.0011199999999896</c:v>
                </c:pt>
                <c:pt idx="6">
                  <c:v>4.7293200000000004</c:v>
                </c:pt>
                <c:pt idx="7">
                  <c:v>4.3940999999999955</c:v>
                </c:pt>
                <c:pt idx="8">
                  <c:v>4.077</c:v>
                </c:pt>
                <c:pt idx="9">
                  <c:v>3.7145999999999999</c:v>
                </c:pt>
                <c:pt idx="10">
                  <c:v>3.3340799999999979</c:v>
                </c:pt>
                <c:pt idx="11">
                  <c:v>2.9354399999999976</c:v>
                </c:pt>
                <c:pt idx="12">
                  <c:v>2.5549200000000001</c:v>
                </c:pt>
                <c:pt idx="13">
                  <c:v>2.2106399999999997</c:v>
                </c:pt>
                <c:pt idx="14">
                  <c:v>1.86636</c:v>
                </c:pt>
                <c:pt idx="15">
                  <c:v>1.5764400000000001</c:v>
                </c:pt>
                <c:pt idx="16">
                  <c:v>1.4133599999999988</c:v>
                </c:pt>
                <c:pt idx="17">
                  <c:v>1.2774599999999998</c:v>
                </c:pt>
                <c:pt idx="18">
                  <c:v>1.0781400000000001</c:v>
                </c:pt>
                <c:pt idx="19">
                  <c:v>0.93318000000000101</c:v>
                </c:pt>
                <c:pt idx="20">
                  <c:v>0.78822000000000003</c:v>
                </c:pt>
                <c:pt idx="21">
                  <c:v>0.60702000000000056</c:v>
                </c:pt>
                <c:pt idx="22">
                  <c:v>0.54359999999999997</c:v>
                </c:pt>
                <c:pt idx="23">
                  <c:v>0.46206000000000008</c:v>
                </c:pt>
                <c:pt idx="24">
                  <c:v>0.40770000000000001</c:v>
                </c:pt>
                <c:pt idx="25">
                  <c:v>0.35334000000000032</c:v>
                </c:pt>
                <c:pt idx="26">
                  <c:v>0.29898000000000041</c:v>
                </c:pt>
                <c:pt idx="27">
                  <c:v>0.25368000000000002</c:v>
                </c:pt>
                <c:pt idx="28">
                  <c:v>0.21744000000000024</c:v>
                </c:pt>
                <c:pt idx="29">
                  <c:v>0.21744000000000024</c:v>
                </c:pt>
                <c:pt idx="30">
                  <c:v>0.15402000000000013</c:v>
                </c:pt>
                <c:pt idx="31">
                  <c:v>9.9660000000000179E-2</c:v>
                </c:pt>
                <c:pt idx="32">
                  <c:v>9.0600000000000028E-2</c:v>
                </c:pt>
                <c:pt idx="33">
                  <c:v>7.2480000000000031E-2</c:v>
                </c:pt>
                <c:pt idx="34">
                  <c:v>4.5300000000000014E-2</c:v>
                </c:pt>
                <c:pt idx="35">
                  <c:v>4.5300000000000014E-2</c:v>
                </c:pt>
                <c:pt idx="36">
                  <c:v>2.7180000000000006E-2</c:v>
                </c:pt>
              </c:numCache>
            </c:numRef>
          </c:val>
        </c:ser>
        <c:ser>
          <c:idx val="2"/>
          <c:order val="1"/>
          <c:tx>
            <c:v>8-core CoreGenesis chip</c:v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'July 27 tput over life'!$G$2:$G$38</c:f>
              <c:numCache>
                <c:formatCode>General</c:formatCode>
                <c:ptCount val="37"/>
                <c:pt idx="0">
                  <c:v>6.24</c:v>
                </c:pt>
                <c:pt idx="1">
                  <c:v>6.1157999999999975</c:v>
                </c:pt>
                <c:pt idx="2">
                  <c:v>5.9700000000000024</c:v>
                </c:pt>
                <c:pt idx="3">
                  <c:v>5.8426</c:v>
                </c:pt>
                <c:pt idx="4">
                  <c:v>5.7237999999999998</c:v>
                </c:pt>
                <c:pt idx="5">
                  <c:v>5.5792000000000046</c:v>
                </c:pt>
                <c:pt idx="6">
                  <c:v>5.3571999999999953</c:v>
                </c:pt>
                <c:pt idx="7">
                  <c:v>5.1513999999999998</c:v>
                </c:pt>
                <c:pt idx="8">
                  <c:v>4.9920000000000098</c:v>
                </c:pt>
                <c:pt idx="9">
                  <c:v>4.7981999999999996</c:v>
                </c:pt>
                <c:pt idx="10">
                  <c:v>4.5690000000000097</c:v>
                </c:pt>
                <c:pt idx="11">
                  <c:v>4.3410000000000002</c:v>
                </c:pt>
                <c:pt idx="12">
                  <c:v>4.1043999999999965</c:v>
                </c:pt>
                <c:pt idx="13">
                  <c:v>3.8957999999999977</c:v>
                </c:pt>
                <c:pt idx="14">
                  <c:v>3.6206</c:v>
                </c:pt>
                <c:pt idx="15">
                  <c:v>3.4313999999999987</c:v>
                </c:pt>
                <c:pt idx="16">
                  <c:v>3.1905999999999999</c:v>
                </c:pt>
                <c:pt idx="17">
                  <c:v>2.9755999999999987</c:v>
                </c:pt>
                <c:pt idx="18">
                  <c:v>2.8035999999999999</c:v>
                </c:pt>
                <c:pt idx="19">
                  <c:v>2.6832000000000011</c:v>
                </c:pt>
                <c:pt idx="20">
                  <c:v>2.5541999999999998</c:v>
                </c:pt>
                <c:pt idx="21">
                  <c:v>2.3821999999999997</c:v>
                </c:pt>
                <c:pt idx="22">
                  <c:v>2.1844000000000001</c:v>
                </c:pt>
                <c:pt idx="23">
                  <c:v>2.0038</c:v>
                </c:pt>
                <c:pt idx="24">
                  <c:v>1.8575999999999988</c:v>
                </c:pt>
                <c:pt idx="25">
                  <c:v>1.677</c:v>
                </c:pt>
                <c:pt idx="26">
                  <c:v>1.6082000000000001</c:v>
                </c:pt>
                <c:pt idx="27">
                  <c:v>1.4877999999999985</c:v>
                </c:pt>
                <c:pt idx="28">
                  <c:v>1.3502000000000001</c:v>
                </c:pt>
                <c:pt idx="29">
                  <c:v>1.2555999999999989</c:v>
                </c:pt>
                <c:pt idx="30">
                  <c:v>1.161</c:v>
                </c:pt>
                <c:pt idx="31">
                  <c:v>1.0664</c:v>
                </c:pt>
                <c:pt idx="32">
                  <c:v>0.91159999999999997</c:v>
                </c:pt>
                <c:pt idx="33">
                  <c:v>0.81699999999999995</c:v>
                </c:pt>
                <c:pt idx="34">
                  <c:v>0.73100000000000054</c:v>
                </c:pt>
                <c:pt idx="35">
                  <c:v>0.63640000000000052</c:v>
                </c:pt>
                <c:pt idx="36">
                  <c:v>0.5504</c:v>
                </c:pt>
              </c:numCache>
            </c:numRef>
          </c:val>
        </c:ser>
        <c:marker val="1"/>
        <c:axId val="33992064"/>
        <c:axId val="33998336"/>
      </c:lineChart>
      <c:catAx>
        <c:axId val="3399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 (years)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998336"/>
        <c:crosses val="autoZero"/>
        <c:auto val="1"/>
        <c:lblAlgn val="ctr"/>
        <c:lblOffset val="100"/>
        <c:tickLblSkip val="4"/>
      </c:catAx>
      <c:valAx>
        <c:axId val="339983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Throughput (IPC)</a:t>
                </a:r>
              </a:p>
            </c:rich>
          </c:tx>
          <c:layout>
            <c:manualLayout>
              <c:xMode val="edge"/>
              <c:yMode val="edge"/>
              <c:x val="3.0864201281253219E-3"/>
              <c:y val="0.2667962069257471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399206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5.0000032584774166E-2"/>
          <c:y val="2.7755103824850042E-2"/>
          <c:w val="0.94690028646361235"/>
          <c:h val="8.8617821326337234E-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3"/>
  <c:chart>
    <c:plotArea>
      <c:layout/>
      <c:barChart>
        <c:barDir val="col"/>
        <c:grouping val="percentStacked"/>
        <c:ser>
          <c:idx val="0"/>
          <c:order val="0"/>
          <c:tx>
            <c:strRef>
              <c:f>'July 27 replays'!$K$1</c:f>
              <c:strCache>
                <c:ptCount val="1"/>
                <c:pt idx="0">
                  <c:v>MemFlow replay cycles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'July 27 replays'!$B$4:$B$21</c:f>
              <c:strCache>
                <c:ptCount val="18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</c:strCache>
            </c:strRef>
          </c:cat>
          <c:val>
            <c:numRef>
              <c:f>'July 27 replays'!$K$4:$K$21</c:f>
              <c:numCache>
                <c:formatCode>General</c:formatCode>
                <c:ptCount val="18"/>
                <c:pt idx="0">
                  <c:v>62258436.942330495</c:v>
                </c:pt>
                <c:pt idx="1">
                  <c:v>3176481.9643878187</c:v>
                </c:pt>
                <c:pt idx="2">
                  <c:v>34769887.161030143</c:v>
                </c:pt>
                <c:pt idx="3">
                  <c:v>21614083.660106856</c:v>
                </c:pt>
                <c:pt idx="4">
                  <c:v>9068888.8159754109</c:v>
                </c:pt>
                <c:pt idx="5">
                  <c:v>37102269.460421994</c:v>
                </c:pt>
                <c:pt idx="7">
                  <c:v>38136.734274875482</c:v>
                </c:pt>
                <c:pt idx="8">
                  <c:v>266413.94042954699</c:v>
                </c:pt>
                <c:pt idx="9">
                  <c:v>17454537.073375076</c:v>
                </c:pt>
                <c:pt idx="10">
                  <c:v>3390.8813767011966</c:v>
                </c:pt>
                <c:pt idx="11">
                  <c:v>304408.10751679365</c:v>
                </c:pt>
                <c:pt idx="12">
                  <c:v>320509001.91059405</c:v>
                </c:pt>
                <c:pt idx="14">
                  <c:v>202.66089337911555</c:v>
                </c:pt>
                <c:pt idx="15">
                  <c:v>529.43443638101007</c:v>
                </c:pt>
                <c:pt idx="16">
                  <c:v>11.8836865637253</c:v>
                </c:pt>
                <c:pt idx="17">
                  <c:v>6.1939595667074654</c:v>
                </c:pt>
              </c:numCache>
            </c:numRef>
          </c:val>
        </c:ser>
        <c:ser>
          <c:idx val="1"/>
          <c:order val="1"/>
          <c:tx>
            <c:strRef>
              <c:f>'July 27 replays'!$L$1</c:f>
              <c:strCache>
                <c:ptCount val="1"/>
                <c:pt idx="0">
                  <c:v>RegFlow replay cycles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'July 27 replays'!$B$4:$B$21</c:f>
              <c:strCache>
                <c:ptCount val="18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</c:strCache>
            </c:strRef>
          </c:cat>
          <c:val>
            <c:numRef>
              <c:f>'July 27 replays'!$L$4:$L$21</c:f>
              <c:numCache>
                <c:formatCode>General</c:formatCode>
                <c:ptCount val="18"/>
                <c:pt idx="0">
                  <c:v>467488025.39339525</c:v>
                </c:pt>
                <c:pt idx="1">
                  <c:v>3646601295.1172161</c:v>
                </c:pt>
                <c:pt idx="2">
                  <c:v>463598495.48040175</c:v>
                </c:pt>
                <c:pt idx="3">
                  <c:v>378246464.05186957</c:v>
                </c:pt>
                <c:pt idx="4">
                  <c:v>816623887.56671309</c:v>
                </c:pt>
                <c:pt idx="5">
                  <c:v>2191039426.2438393</c:v>
                </c:pt>
                <c:pt idx="7">
                  <c:v>1382456.6174642371</c:v>
                </c:pt>
                <c:pt idx="8">
                  <c:v>1938161416.6249542</c:v>
                </c:pt>
                <c:pt idx="9">
                  <c:v>1117090372.6960049</c:v>
                </c:pt>
                <c:pt idx="10">
                  <c:v>600911652.29072583</c:v>
                </c:pt>
                <c:pt idx="11">
                  <c:v>67428161.523250028</c:v>
                </c:pt>
                <c:pt idx="12">
                  <c:v>1541003278.4719195</c:v>
                </c:pt>
                <c:pt idx="14">
                  <c:v>51070.545131537074</c:v>
                </c:pt>
                <c:pt idx="15">
                  <c:v>5466939.9900703104</c:v>
                </c:pt>
                <c:pt idx="16">
                  <c:v>344.62691034803265</c:v>
                </c:pt>
                <c:pt idx="17">
                  <c:v>377.83153356915562</c:v>
                </c:pt>
              </c:numCache>
            </c:numRef>
          </c:val>
        </c:ser>
        <c:ser>
          <c:idx val="2"/>
          <c:order val="2"/>
          <c:tx>
            <c:strRef>
              <c:f>'July 27 replays'!$M$1</c:f>
              <c:strCache>
                <c:ptCount val="1"/>
                <c:pt idx="0">
                  <c:v>Normal operation cycles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cat>
            <c:strRef>
              <c:f>'July 27 replays'!$B$4:$B$21</c:f>
              <c:strCache>
                <c:ptCount val="18"/>
                <c:pt idx="0">
                  <c:v>164.gzip</c:v>
                </c:pt>
                <c:pt idx="1">
                  <c:v>175.vpr</c:v>
                </c:pt>
                <c:pt idx="2">
                  <c:v>176.gcc</c:v>
                </c:pt>
                <c:pt idx="3">
                  <c:v>197.parser</c:v>
                </c:pt>
                <c:pt idx="4">
                  <c:v>256.bzip2</c:v>
                </c:pt>
                <c:pt idx="5">
                  <c:v>300.twolf</c:v>
                </c:pt>
                <c:pt idx="7">
                  <c:v>172.mgrid</c:v>
                </c:pt>
                <c:pt idx="8">
                  <c:v>173.applu</c:v>
                </c:pt>
                <c:pt idx="9">
                  <c:v>177.mesa</c:v>
                </c:pt>
                <c:pt idx="10">
                  <c:v>179.art</c:v>
                </c:pt>
                <c:pt idx="11">
                  <c:v>183.equake</c:v>
                </c:pt>
                <c:pt idx="12">
                  <c:v>188.ammp</c:v>
                </c:pt>
                <c:pt idx="14">
                  <c:v>vitoneloop</c:v>
                </c:pt>
                <c:pt idx="15">
                  <c:v>rls</c:v>
                </c:pt>
                <c:pt idx="16">
                  <c:v>sobel</c:v>
                </c:pt>
                <c:pt idx="17">
                  <c:v>heat</c:v>
                </c:pt>
              </c:strCache>
            </c:strRef>
          </c:cat>
          <c:val>
            <c:numRef>
              <c:f>'July 27 replays'!$M$4:$M$21</c:f>
              <c:numCache>
                <c:formatCode>General</c:formatCode>
                <c:ptCount val="18"/>
                <c:pt idx="0">
                  <c:v>1247129872.8786817</c:v>
                </c:pt>
                <c:pt idx="1">
                  <c:v>15663219860.468481</c:v>
                </c:pt>
                <c:pt idx="2">
                  <c:v>4137152973.6671066</c:v>
                </c:pt>
                <c:pt idx="3">
                  <c:v>10405019873.97543</c:v>
                </c:pt>
                <c:pt idx="4">
                  <c:v>6493817568.6019707</c:v>
                </c:pt>
                <c:pt idx="5">
                  <c:v>7919826372.6847305</c:v>
                </c:pt>
                <c:pt idx="7">
                  <c:v>17645866.948984884</c:v>
                </c:pt>
                <c:pt idx="8">
                  <c:v>11520803907.10745</c:v>
                </c:pt>
                <c:pt idx="9">
                  <c:v>33767547422.151417</c:v>
                </c:pt>
                <c:pt idx="10">
                  <c:v>4584285116.0425272</c:v>
                </c:pt>
                <c:pt idx="11">
                  <c:v>502958470.80288345</c:v>
                </c:pt>
                <c:pt idx="12">
                  <c:v>30270276010.415222</c:v>
                </c:pt>
                <c:pt idx="14">
                  <c:v>354008.04855463834</c:v>
                </c:pt>
                <c:pt idx="15">
                  <c:v>18071184.55812417</c:v>
                </c:pt>
                <c:pt idx="16">
                  <c:v>23408.485793226097</c:v>
                </c:pt>
                <c:pt idx="17">
                  <c:v>1973.3955179530012</c:v>
                </c:pt>
              </c:numCache>
            </c:numRef>
          </c:val>
        </c:ser>
        <c:overlap val="100"/>
        <c:axId val="33847552"/>
        <c:axId val="33861632"/>
      </c:barChart>
      <c:catAx>
        <c:axId val="33847552"/>
        <c:scaling>
          <c:orientation val="minMax"/>
        </c:scaling>
        <c:axPos val="b"/>
        <c:numFmt formatCode="General" sourceLinked="1"/>
        <c:tickLblPos val="nextTo"/>
        <c:crossAx val="33861632"/>
        <c:crosses val="autoZero"/>
        <c:auto val="1"/>
        <c:lblAlgn val="ctr"/>
        <c:lblOffset val="100"/>
      </c:catAx>
      <c:valAx>
        <c:axId val="33861632"/>
        <c:scaling>
          <c:orientation val="minMax"/>
        </c:scaling>
        <c:axPos val="l"/>
        <c:majorGridlines/>
        <c:numFmt formatCode="0%" sourceLinked="1"/>
        <c:tickLblPos val="nextTo"/>
        <c:crossAx val="3384755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9.1194968553459429E-3"/>
          <c:y val="1.639344614978834E-2"/>
          <c:w val="0.98018867924528297"/>
          <c:h val="7.0315836305631568E-2"/>
        </c:manualLayout>
      </c:layout>
    </c:legend>
    <c:plotVisOnly val="1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1F43A-3805-4B4D-84E4-53605EFEFEC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149CE-258A-4754-A354-77B721DA6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25D9-4292-4A6F-864A-E36CAE77BE82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6DB0D-1F39-4197-B5BB-ABD91F024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200" dirty="0" err="1" smtClean="0"/>
              <a:t>Multicore</a:t>
            </a:r>
            <a:r>
              <a:rPr lang="en-US" sz="2200" baseline="0" dirty="0" smtClean="0"/>
              <a:t> trend d</a:t>
            </a:r>
            <a:r>
              <a:rPr lang="en-US" sz="2200" dirty="0" smtClean="0"/>
              <a:t>riven by</a:t>
            </a:r>
          </a:p>
          <a:p>
            <a:pPr lvl="1"/>
            <a:r>
              <a:rPr lang="en-US" sz="1800" dirty="0" smtClean="0"/>
              <a:t>Power density concerns</a:t>
            </a:r>
          </a:p>
          <a:p>
            <a:pPr lvl="1"/>
            <a:r>
              <a:rPr lang="en-US" sz="1800" dirty="0" smtClean="0"/>
              <a:t>Diminishing returns on single core complexity</a:t>
            </a:r>
          </a:p>
          <a:p>
            <a:endParaRPr lang="en-US" sz="2000" dirty="0" smtClean="0"/>
          </a:p>
          <a:p>
            <a:r>
              <a:rPr lang="en-US" sz="2000" dirty="0" smtClean="0"/>
              <a:t>But, the trend to use simpler cores...</a:t>
            </a:r>
          </a:p>
          <a:p>
            <a:pPr lvl="1"/>
            <a:r>
              <a:rPr lang="en-US" sz="1800" dirty="0" smtClean="0"/>
              <a:t>Stagnates single-thread performance</a:t>
            </a:r>
          </a:p>
          <a:p>
            <a:pPr lvl="1"/>
            <a:r>
              <a:rPr lang="en-US" sz="1800" dirty="0" smtClean="0"/>
              <a:t>Provides little to no inherent redundancy</a:t>
            </a:r>
          </a:p>
          <a:p>
            <a:pPr lvl="1"/>
            <a:r>
              <a:rPr lang="en-US" sz="1800" dirty="0" smtClean="0"/>
              <a:t>Is not enough to combat the power density</a:t>
            </a:r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9"/>
            <a:fld id="{6A959AFB-A8B3-46AC-A0A1-315BC6C27B97}" type="slidenum">
              <a:rPr lang="en-US" smtClean="0"/>
              <a:pPr defTabSz="914409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----- Conclude with limitations of prior schemes -------</a:t>
            </a:r>
          </a:p>
          <a:p>
            <a:r>
              <a:rPr lang="en-US" dirty="0" smtClean="0"/>
              <a:t>+ Independent efforts, they solve one problem at a time</a:t>
            </a:r>
          </a:p>
          <a:p>
            <a:r>
              <a:rPr lang="en-US" dirty="0" smtClean="0"/>
              <a:t>+ Mutually incompatible</a:t>
            </a:r>
          </a:p>
          <a:p>
            <a:r>
              <a:rPr lang="en-US" dirty="0" smtClean="0"/>
              <a:t>+ Additive overheads, no sharing</a:t>
            </a:r>
          </a:p>
          <a:p>
            <a:r>
              <a:rPr lang="en-US" dirty="0" smtClean="0"/>
              <a:t>..Our goal is to design a unified </a:t>
            </a:r>
            <a:r>
              <a:rPr lang="en-US" dirty="0" err="1" smtClean="0"/>
              <a:t>multicore</a:t>
            </a:r>
            <a:r>
              <a:rPr lang="en-US" dirty="0" smtClean="0"/>
              <a:t> solution that can seamlessly provide reliability and performance....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Erase boundaries, and share resources across cores for reliability and performance</a:t>
            </a:r>
          </a:p>
          <a:p>
            <a:r>
              <a:rPr lang="en-US" dirty="0" smtClean="0"/>
              <a:t>   a) We salvage stage resources across cores</a:t>
            </a:r>
          </a:p>
          <a:p>
            <a:r>
              <a:rPr lang="en-US" dirty="0" smtClean="0"/>
              <a:t>   b) Design new mechanisms for decentralized fusion of pipelines for a higher issue width</a:t>
            </a:r>
          </a:p>
          <a:p>
            <a:endParaRPr lang="en-US" dirty="0" smtClean="0"/>
          </a:p>
          <a:p>
            <a:r>
              <a:rPr lang="en-US" dirty="0" smtClean="0"/>
              <a:t>Show a grand picture of CoreGenesis architecture, and highlight pieces of importance.</a:t>
            </a:r>
          </a:p>
          <a:p>
            <a:r>
              <a:rPr lang="en-US" baseline="0" dirty="0" smtClean="0"/>
              <a:t>+ Explain the general architecture and its benefits</a:t>
            </a:r>
            <a:endParaRPr lang="en-US" dirty="0" smtClean="0"/>
          </a:p>
          <a:p>
            <a:r>
              <a:rPr lang="en-US" dirty="0" smtClean="0"/>
              <a:t>+ Completely regular</a:t>
            </a:r>
          </a:p>
          <a:p>
            <a:r>
              <a:rPr lang="en-US" dirty="0" smtClean="0"/>
              <a:t>+</a:t>
            </a:r>
            <a:r>
              <a:rPr lang="en-US" baseline="0" dirty="0" smtClean="0"/>
              <a:t> Decoupled pipeline</a:t>
            </a:r>
            <a:endParaRPr lang="en-US" dirty="0" smtClean="0"/>
          </a:p>
          <a:p>
            <a:r>
              <a:rPr lang="en-US" dirty="0" smtClean="0"/>
              <a:t>+ Decentralized design, no single point of control for issue and data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Erase boundaries, and share resources across cores for reliability and performance</a:t>
            </a:r>
          </a:p>
          <a:p>
            <a:r>
              <a:rPr lang="en-US" dirty="0" smtClean="0"/>
              <a:t>   a) We salvage stage resources across cores</a:t>
            </a:r>
          </a:p>
          <a:p>
            <a:r>
              <a:rPr lang="en-US" dirty="0" smtClean="0"/>
              <a:t>   b) Design new mechanisms for decentralized fusion of pipelines for a higher issue width</a:t>
            </a:r>
          </a:p>
          <a:p>
            <a:endParaRPr lang="en-US" dirty="0" smtClean="0"/>
          </a:p>
          <a:p>
            <a:r>
              <a:rPr lang="en-US" dirty="0" smtClean="0"/>
              <a:t>Show a grand picture of CoreGenesis architecture, and highlight pieces of importance.</a:t>
            </a:r>
          </a:p>
          <a:p>
            <a:r>
              <a:rPr lang="en-US" baseline="0" dirty="0" smtClean="0"/>
              <a:t>+ Explain the general architecture and its benefits</a:t>
            </a:r>
            <a:endParaRPr lang="en-US" dirty="0" smtClean="0"/>
          </a:p>
          <a:p>
            <a:r>
              <a:rPr lang="en-US" dirty="0" smtClean="0"/>
              <a:t>+ Completely regular</a:t>
            </a:r>
          </a:p>
          <a:p>
            <a:r>
              <a:rPr lang="en-US" dirty="0" smtClean="0"/>
              <a:t>+</a:t>
            </a:r>
            <a:r>
              <a:rPr lang="en-US" baseline="0" dirty="0" smtClean="0"/>
              <a:t> Decoupled pipeline</a:t>
            </a:r>
            <a:endParaRPr lang="en-US" dirty="0" smtClean="0"/>
          </a:p>
          <a:p>
            <a:r>
              <a:rPr lang="en-US" dirty="0" smtClean="0"/>
              <a:t>+ Decentralized design, no single point of control for issue and data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want to achieve all this without having any centralized structures. This is what makes it very hard.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-&gt; Highlight the mechanisms to make decentralized fusion work: contributions in this paper.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Fetch management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Distributed issue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Register data handling + rollback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Memory data handling + rollback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-&gt; We will focus on two mechanisms: (2) decentralized issue </a:t>
            </a:r>
            <a:r>
              <a:rPr lang="en-US" baseline="0" dirty="0" smtClean="0"/>
              <a:t>and (4) </a:t>
            </a:r>
            <a:r>
              <a:rPr lang="en-US" dirty="0" smtClean="0"/>
              <a:t>data forwarding + rollback</a:t>
            </a:r>
          </a:p>
          <a:p>
            <a:r>
              <a:rPr lang="en-US" dirty="0" smtClean="0"/>
              <a:t>   </a:t>
            </a:r>
            <a:r>
              <a:rPr lang="en-US" baseline="0" dirty="0" smtClean="0"/>
              <a:t>  O</a:t>
            </a:r>
            <a:r>
              <a:rPr lang="en-US" dirty="0" smtClean="0"/>
              <a:t>ther mechanisms discussed in the paper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smtClean="0">
                <a:latin typeface="Arial" charset="0"/>
              </a:rPr>
              <a:t>Within pipeline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dependencies (producer and consumer on same pipeline) are handled by the </a:t>
            </a:r>
            <a:r>
              <a:rPr lang="en-US" sz="1200" dirty="0" err="1" smtClean="0">
                <a:latin typeface="Arial" charset="0"/>
              </a:rPr>
              <a:t>StageNet’s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200" b="1" dirty="0" smtClean="0">
                <a:latin typeface="Arial" charset="0"/>
              </a:rPr>
              <a:t>Bypass$</a:t>
            </a:r>
            <a:endParaRPr lang="en-US" sz="1400" b="1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DB0D-1F39-4197-B5BB-ABD91F0247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one mechanism</a:t>
            </a:r>
            <a:r>
              <a:rPr lang="en-US" baseline="0" dirty="0" smtClean="0"/>
              <a:t> in detail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AEF65-1320-4030-9F1F-70F6DD7432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299200"/>
            <a:ext cx="19050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AB786F2-AFDD-4FDB-AE49-F61758409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79388"/>
            <a:ext cx="206375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79388"/>
            <a:ext cx="6038850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99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99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99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99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8DD72B-C143-47ED-9D0D-6B3AB7F75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88100"/>
            <a:ext cx="2895600" cy="2921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8263"/>
            <a:ext cx="7772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Seal"/>
          <p:cNvPicPr>
            <a:picLocks noChangeAspect="1" noChangeArrowheads="1"/>
          </p:cNvPicPr>
          <p:nvPr/>
        </p:nvPicPr>
        <p:blipFill>
          <a:blip r:embed="rId16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9084" name="Rectangle 12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dirty="0"/>
          </a:p>
        </p:txBody>
      </p:sp>
      <p:sp>
        <p:nvSpPr>
          <p:cNvPr id="899085" name="Text Box 13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CSeal"/>
          <p:cNvPicPr>
            <a:picLocks noChangeAspect="1" noChangeArrowheads="1"/>
          </p:cNvPicPr>
          <p:nvPr/>
        </p:nvPicPr>
        <p:blipFill>
          <a:blip r:embed="rId16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Erasing Core Boundaries for Robust and Configurable 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915400" cy="1752600"/>
          </a:xfrm>
        </p:spPr>
        <p:txBody>
          <a:bodyPr/>
          <a:lstStyle/>
          <a:p>
            <a:r>
              <a:rPr lang="en-US" sz="2000" b="1" dirty="0" err="1" smtClean="0"/>
              <a:t>Shantanu</a:t>
            </a:r>
            <a:r>
              <a:rPr lang="en-US" sz="2000" b="1" dirty="0" smtClean="0"/>
              <a:t> Gupta    </a:t>
            </a:r>
            <a:r>
              <a:rPr lang="en-US" sz="2000" dirty="0" err="1" smtClean="0"/>
              <a:t>Shuguang</a:t>
            </a:r>
            <a:r>
              <a:rPr lang="en-US" sz="2000" dirty="0" smtClean="0"/>
              <a:t> </a:t>
            </a:r>
            <a:r>
              <a:rPr lang="en-US" sz="2000" dirty="0" err="1" smtClean="0"/>
              <a:t>Feng</a:t>
            </a:r>
            <a:r>
              <a:rPr lang="en-US" sz="2000" dirty="0" smtClean="0"/>
              <a:t>    </a:t>
            </a:r>
            <a:r>
              <a:rPr lang="en-US" sz="2000" dirty="0" err="1" smtClean="0"/>
              <a:t>Amin</a:t>
            </a:r>
            <a:r>
              <a:rPr lang="en-US" sz="2000" dirty="0" smtClean="0"/>
              <a:t> </a:t>
            </a:r>
            <a:r>
              <a:rPr lang="en-US" sz="2000" dirty="0" err="1" smtClean="0"/>
              <a:t>Ansari</a:t>
            </a:r>
            <a:r>
              <a:rPr lang="en-US" sz="2000" dirty="0" smtClean="0"/>
              <a:t>      Scott </a:t>
            </a:r>
            <a:r>
              <a:rPr lang="en-US" sz="2000" dirty="0" err="1" smtClean="0"/>
              <a:t>Mahlke</a:t>
            </a:r>
            <a:endParaRPr lang="en-US" sz="2000" dirty="0" smtClean="0"/>
          </a:p>
          <a:p>
            <a:r>
              <a:rPr lang="en-US" sz="2400" dirty="0" smtClean="0"/>
              <a:t>University of Michigan, Ann Arbor</a:t>
            </a:r>
          </a:p>
          <a:p>
            <a:endParaRPr lang="en-US" sz="2400" dirty="0" smtClean="0"/>
          </a:p>
          <a:p>
            <a:r>
              <a:rPr lang="en-US" sz="2000" dirty="0" smtClean="0"/>
              <a:t>December 7, 2010</a:t>
            </a:r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3200" y="179388"/>
            <a:ext cx="8559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43</a:t>
            </a:r>
            <a:r>
              <a:rPr lang="en-US" sz="2800" b="1" kern="0" baseline="30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2800" b="1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International Symposium on </a:t>
            </a:r>
            <a:r>
              <a:rPr lang="en-US" sz="2800" b="1" kern="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Microarchitecture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CoreGenesis (CG) Architecture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5975" y="1600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92975" y="1600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27350" y="1600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83175" y="1600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5975" y="2590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292975" y="2590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27350" y="2590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83175" y="2590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5975" y="3657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92975" y="3657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927350" y="3657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83175" y="3657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15975" y="46323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92975" y="46323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927350" y="46323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083175" y="46323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grpSp>
        <p:nvGrpSpPr>
          <p:cNvPr id="3" name="Group 190"/>
          <p:cNvGrpSpPr/>
          <p:nvPr/>
        </p:nvGrpSpPr>
        <p:grpSpPr>
          <a:xfrm>
            <a:off x="1752600" y="1798637"/>
            <a:ext cx="1174751" cy="3032126"/>
            <a:chOff x="1752600" y="1798637"/>
            <a:chExt cx="1174751" cy="3032126"/>
          </a:xfrm>
        </p:grpSpPr>
        <p:grpSp>
          <p:nvGrpSpPr>
            <p:cNvPr id="20" name="Group 104"/>
            <p:cNvGrpSpPr/>
            <p:nvPr/>
          </p:nvGrpSpPr>
          <p:grpSpPr>
            <a:xfrm>
              <a:off x="2057400" y="3124200"/>
              <a:ext cx="457200" cy="457200"/>
              <a:chOff x="3962400" y="2743200"/>
              <a:chExt cx="457200" cy="457200"/>
            </a:xfrm>
          </p:grpSpPr>
          <p:sp>
            <p:nvSpPr>
              <p:cNvPr id="30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" name="Straight Arrow Connector 21"/>
            <p:cNvCxnSpPr>
              <a:endCxn id="30" idx="1"/>
            </p:cNvCxnSpPr>
            <p:nvPr/>
          </p:nvCxnSpPr>
          <p:spPr bwMode="auto">
            <a:xfrm>
              <a:off x="1752600" y="1798638"/>
              <a:ext cx="37175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>
              <a:endCxn id="31" idx="0"/>
            </p:cNvCxnSpPr>
            <p:nvPr/>
          </p:nvCxnSpPr>
          <p:spPr bwMode="auto">
            <a:xfrm>
              <a:off x="1752600" y="2789238"/>
              <a:ext cx="30480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endCxn id="36" idx="0"/>
            </p:cNvCxnSpPr>
            <p:nvPr/>
          </p:nvCxnSpPr>
          <p:spPr bwMode="auto">
            <a:xfrm flipV="1">
              <a:off x="1752600" y="3429000"/>
              <a:ext cx="30480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>
              <a:endCxn id="30" idx="3"/>
            </p:cNvCxnSpPr>
            <p:nvPr/>
          </p:nvCxnSpPr>
          <p:spPr bwMode="auto">
            <a:xfrm flipV="1">
              <a:off x="1752600" y="3514445"/>
              <a:ext cx="37175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>
              <a:endCxn id="30" idx="7"/>
            </p:cNvCxnSpPr>
            <p:nvPr/>
          </p:nvCxnSpPr>
          <p:spPr bwMode="auto">
            <a:xfrm rot="10800000" flipV="1">
              <a:off x="2447646" y="1798637"/>
              <a:ext cx="47970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endCxn id="35" idx="1"/>
            </p:cNvCxnSpPr>
            <p:nvPr/>
          </p:nvCxnSpPr>
          <p:spPr bwMode="auto">
            <a:xfrm rot="10800000" flipV="1">
              <a:off x="2514600" y="2789238"/>
              <a:ext cx="41275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>
              <a:endCxn id="33" idx="1"/>
            </p:cNvCxnSpPr>
            <p:nvPr/>
          </p:nvCxnSpPr>
          <p:spPr bwMode="auto">
            <a:xfrm rot="10800000">
              <a:off x="2514600" y="3429000"/>
              <a:ext cx="41275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>
              <a:endCxn id="30" idx="5"/>
            </p:cNvCxnSpPr>
            <p:nvPr/>
          </p:nvCxnSpPr>
          <p:spPr bwMode="auto">
            <a:xfrm rot="10800000">
              <a:off x="2447646" y="3514445"/>
              <a:ext cx="47970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183"/>
          <p:cNvGrpSpPr/>
          <p:nvPr/>
        </p:nvGrpSpPr>
        <p:grpSpPr>
          <a:xfrm>
            <a:off x="3863975" y="1798637"/>
            <a:ext cx="1219201" cy="3032126"/>
            <a:chOff x="3863975" y="1798637"/>
            <a:chExt cx="1219201" cy="3032126"/>
          </a:xfrm>
        </p:grpSpPr>
        <p:grpSp>
          <p:nvGrpSpPr>
            <p:cNvPr id="224" name="Group 133"/>
            <p:cNvGrpSpPr/>
            <p:nvPr/>
          </p:nvGrpSpPr>
          <p:grpSpPr>
            <a:xfrm>
              <a:off x="4191000" y="3124200"/>
              <a:ext cx="457200" cy="457200"/>
              <a:chOff x="3962400" y="2743200"/>
              <a:chExt cx="457200" cy="457200"/>
            </a:xfrm>
          </p:grpSpPr>
          <p:sp>
            <p:nvSpPr>
              <p:cNvPr id="47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endCxn id="47" idx="1"/>
            </p:cNvCxnSpPr>
            <p:nvPr/>
          </p:nvCxnSpPr>
          <p:spPr bwMode="auto">
            <a:xfrm>
              <a:off x="3863975" y="1798638"/>
              <a:ext cx="39398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endCxn id="48" idx="0"/>
            </p:cNvCxnSpPr>
            <p:nvPr/>
          </p:nvCxnSpPr>
          <p:spPr bwMode="auto">
            <a:xfrm>
              <a:off x="3863975" y="2789238"/>
              <a:ext cx="32702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>
              <a:endCxn id="53" idx="0"/>
            </p:cNvCxnSpPr>
            <p:nvPr/>
          </p:nvCxnSpPr>
          <p:spPr bwMode="auto">
            <a:xfrm flipV="1">
              <a:off x="3863975" y="3429000"/>
              <a:ext cx="32702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>
              <a:endCxn id="47" idx="3"/>
            </p:cNvCxnSpPr>
            <p:nvPr/>
          </p:nvCxnSpPr>
          <p:spPr bwMode="auto">
            <a:xfrm flipV="1">
              <a:off x="3863975" y="3514445"/>
              <a:ext cx="39398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>
              <a:endCxn id="47" idx="7"/>
            </p:cNvCxnSpPr>
            <p:nvPr/>
          </p:nvCxnSpPr>
          <p:spPr bwMode="auto">
            <a:xfrm rot="10800000" flipV="1">
              <a:off x="4581245" y="1798637"/>
              <a:ext cx="50193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>
              <a:endCxn id="52" idx="1"/>
            </p:cNvCxnSpPr>
            <p:nvPr/>
          </p:nvCxnSpPr>
          <p:spPr bwMode="auto">
            <a:xfrm rot="10800000" flipV="1">
              <a:off x="4648201" y="2789238"/>
              <a:ext cx="43497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>
              <a:endCxn id="50" idx="1"/>
            </p:cNvCxnSpPr>
            <p:nvPr/>
          </p:nvCxnSpPr>
          <p:spPr bwMode="auto">
            <a:xfrm rot="10800000">
              <a:off x="4648201" y="3429000"/>
              <a:ext cx="43497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Arrow Connector 45"/>
            <p:cNvCxnSpPr>
              <a:endCxn id="47" idx="5"/>
            </p:cNvCxnSpPr>
            <p:nvPr/>
          </p:nvCxnSpPr>
          <p:spPr bwMode="auto">
            <a:xfrm rot="10800000">
              <a:off x="4581245" y="3514445"/>
              <a:ext cx="50193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29" name="Group 182"/>
          <p:cNvGrpSpPr/>
          <p:nvPr/>
        </p:nvGrpSpPr>
        <p:grpSpPr>
          <a:xfrm>
            <a:off x="6019800" y="1798637"/>
            <a:ext cx="1273176" cy="3032126"/>
            <a:chOff x="6019800" y="1798637"/>
            <a:chExt cx="1273176" cy="3032126"/>
          </a:xfrm>
        </p:grpSpPr>
        <p:grpSp>
          <p:nvGrpSpPr>
            <p:cNvPr id="230" name="Group 141"/>
            <p:cNvGrpSpPr/>
            <p:nvPr/>
          </p:nvGrpSpPr>
          <p:grpSpPr>
            <a:xfrm>
              <a:off x="6400800" y="3124200"/>
              <a:ext cx="457200" cy="457200"/>
              <a:chOff x="3962400" y="2743200"/>
              <a:chExt cx="457200" cy="457200"/>
            </a:xfrm>
          </p:grpSpPr>
          <p:sp>
            <p:nvSpPr>
              <p:cNvPr id="64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endCxn id="64" idx="1"/>
            </p:cNvCxnSpPr>
            <p:nvPr/>
          </p:nvCxnSpPr>
          <p:spPr bwMode="auto">
            <a:xfrm>
              <a:off x="6019800" y="1798638"/>
              <a:ext cx="44795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>
              <a:endCxn id="65" idx="0"/>
            </p:cNvCxnSpPr>
            <p:nvPr/>
          </p:nvCxnSpPr>
          <p:spPr bwMode="auto">
            <a:xfrm>
              <a:off x="6019800" y="2789238"/>
              <a:ext cx="38100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>
              <a:endCxn id="70" idx="0"/>
            </p:cNvCxnSpPr>
            <p:nvPr/>
          </p:nvCxnSpPr>
          <p:spPr bwMode="auto">
            <a:xfrm flipV="1">
              <a:off x="6019800" y="3429000"/>
              <a:ext cx="38100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Arrow Connector 58"/>
            <p:cNvCxnSpPr>
              <a:endCxn id="64" idx="3"/>
            </p:cNvCxnSpPr>
            <p:nvPr/>
          </p:nvCxnSpPr>
          <p:spPr bwMode="auto">
            <a:xfrm flipV="1">
              <a:off x="6019800" y="3514445"/>
              <a:ext cx="44795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>
              <a:endCxn id="64" idx="7"/>
            </p:cNvCxnSpPr>
            <p:nvPr/>
          </p:nvCxnSpPr>
          <p:spPr bwMode="auto">
            <a:xfrm rot="10800000" flipV="1">
              <a:off x="6791045" y="1798637"/>
              <a:ext cx="50193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Arrow Connector 60"/>
            <p:cNvCxnSpPr>
              <a:endCxn id="69" idx="1"/>
            </p:cNvCxnSpPr>
            <p:nvPr/>
          </p:nvCxnSpPr>
          <p:spPr bwMode="auto">
            <a:xfrm rot="10800000" flipV="1">
              <a:off x="6858001" y="2789238"/>
              <a:ext cx="43497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>
              <a:endCxn id="67" idx="1"/>
            </p:cNvCxnSpPr>
            <p:nvPr/>
          </p:nvCxnSpPr>
          <p:spPr bwMode="auto">
            <a:xfrm rot="10800000">
              <a:off x="6858001" y="3429000"/>
              <a:ext cx="43497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Straight Arrow Connector 62"/>
            <p:cNvCxnSpPr>
              <a:endCxn id="64" idx="5"/>
            </p:cNvCxnSpPr>
            <p:nvPr/>
          </p:nvCxnSpPr>
          <p:spPr bwMode="auto">
            <a:xfrm rot="10800000">
              <a:off x="6791045" y="3514445"/>
              <a:ext cx="50193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32" name="Group 191"/>
          <p:cNvGrpSpPr/>
          <p:nvPr/>
        </p:nvGrpSpPr>
        <p:grpSpPr>
          <a:xfrm>
            <a:off x="1752600" y="1798638"/>
            <a:ext cx="5540375" cy="990600"/>
            <a:chOff x="1752600" y="1798638"/>
            <a:chExt cx="5540375" cy="990600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1752600" y="1798638"/>
              <a:ext cx="1174750" cy="99060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863975" y="1798638"/>
              <a:ext cx="1219200" cy="99060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6019800" y="1798638"/>
              <a:ext cx="1273175" cy="1588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3" name="Group 192"/>
          <p:cNvGrpSpPr/>
          <p:nvPr/>
        </p:nvGrpSpPr>
        <p:grpSpPr>
          <a:xfrm>
            <a:off x="1752600" y="2789238"/>
            <a:ext cx="5540375" cy="1068388"/>
            <a:chOff x="1752600" y="2789238"/>
            <a:chExt cx="5540375" cy="1068388"/>
          </a:xfrm>
        </p:grpSpPr>
        <p:cxnSp>
          <p:nvCxnSpPr>
            <p:cNvPr id="81" name="Straight Connector 80"/>
            <p:cNvCxnSpPr/>
            <p:nvPr/>
          </p:nvCxnSpPr>
          <p:spPr bwMode="auto">
            <a:xfrm>
              <a:off x="1752600" y="3856038"/>
              <a:ext cx="1174750" cy="1588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3863975" y="2789238"/>
              <a:ext cx="1219200" cy="106680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019800" y="2789238"/>
              <a:ext cx="1273175" cy="1588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4" name="Group 193"/>
          <p:cNvGrpSpPr/>
          <p:nvPr/>
        </p:nvGrpSpPr>
        <p:grpSpPr>
          <a:xfrm>
            <a:off x="1752600" y="3856038"/>
            <a:ext cx="5540375" cy="976313"/>
            <a:chOff x="1752600" y="3856038"/>
            <a:chExt cx="5540375" cy="976313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1752600" y="4830763"/>
              <a:ext cx="1174750" cy="1588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3863975" y="3856038"/>
              <a:ext cx="1219200" cy="974725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6019800" y="3856038"/>
              <a:ext cx="1273175" cy="974725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2" name="Elbow Connector 91"/>
          <p:cNvCxnSpPr>
            <a:stCxn id="9" idx="3"/>
            <a:endCxn id="17" idx="3"/>
          </p:cNvCxnSpPr>
          <p:nvPr/>
        </p:nvCxnSpPr>
        <p:spPr bwMode="auto">
          <a:xfrm>
            <a:off x="8229600" y="2789238"/>
            <a:ext cx="1588" cy="2041525"/>
          </a:xfrm>
          <a:prstGeom prst="bentConnector3">
            <a:avLst>
              <a:gd name="adj1" fmla="val 14395466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Elbow Connector 93"/>
          <p:cNvCxnSpPr>
            <a:stCxn id="12" idx="1"/>
            <a:endCxn id="16" idx="1"/>
          </p:cNvCxnSpPr>
          <p:nvPr/>
        </p:nvCxnSpPr>
        <p:spPr bwMode="auto">
          <a:xfrm rot="10800000" flipV="1">
            <a:off x="815975" y="3856037"/>
            <a:ext cx="1588" cy="974725"/>
          </a:xfrm>
          <a:prstGeom prst="bentConnector3">
            <a:avLst>
              <a:gd name="adj1" fmla="val 14395466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8237220" y="1798320"/>
            <a:ext cx="297180" cy="1588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510540" y="1798320"/>
            <a:ext cx="297180" cy="1588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Rectangle 67"/>
          <p:cNvSpPr>
            <a:spLocks noChangeArrowheads="1"/>
          </p:cNvSpPr>
          <p:nvPr/>
        </p:nvSpPr>
        <p:spPr bwMode="auto">
          <a:xfrm>
            <a:off x="1752601" y="1800225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69"/>
          <p:cNvSpPr>
            <a:spLocks noChangeArrowheads="1"/>
          </p:cNvSpPr>
          <p:nvPr/>
        </p:nvSpPr>
        <p:spPr bwMode="auto">
          <a:xfrm>
            <a:off x="1752601" y="1800225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Rectangle 73"/>
          <p:cNvSpPr>
            <a:spLocks noChangeArrowheads="1"/>
          </p:cNvSpPr>
          <p:nvPr/>
        </p:nvSpPr>
        <p:spPr bwMode="auto">
          <a:xfrm>
            <a:off x="1752601" y="1800225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76"/>
          <p:cNvSpPr>
            <a:spLocks noChangeArrowheads="1"/>
          </p:cNvSpPr>
          <p:nvPr/>
        </p:nvSpPr>
        <p:spPr bwMode="auto">
          <a:xfrm>
            <a:off x="1752601" y="1800225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Rectangle 67"/>
          <p:cNvSpPr>
            <a:spLocks noChangeArrowheads="1"/>
          </p:cNvSpPr>
          <p:nvPr/>
        </p:nvSpPr>
        <p:spPr bwMode="auto">
          <a:xfrm>
            <a:off x="6096000" y="17526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Rectangle 69"/>
          <p:cNvSpPr>
            <a:spLocks noChangeArrowheads="1"/>
          </p:cNvSpPr>
          <p:nvPr/>
        </p:nvSpPr>
        <p:spPr bwMode="auto">
          <a:xfrm>
            <a:off x="6096000" y="17526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Rectangle 73"/>
          <p:cNvSpPr>
            <a:spLocks noChangeArrowheads="1"/>
          </p:cNvSpPr>
          <p:nvPr/>
        </p:nvSpPr>
        <p:spPr bwMode="auto">
          <a:xfrm>
            <a:off x="6096000" y="17526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76"/>
          <p:cNvSpPr>
            <a:spLocks noChangeArrowheads="1"/>
          </p:cNvSpPr>
          <p:nvPr/>
        </p:nvSpPr>
        <p:spPr bwMode="auto">
          <a:xfrm>
            <a:off x="6096000" y="17526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67"/>
          <p:cNvSpPr>
            <a:spLocks noChangeArrowheads="1"/>
          </p:cNvSpPr>
          <p:nvPr/>
        </p:nvSpPr>
        <p:spPr bwMode="auto">
          <a:xfrm>
            <a:off x="6096000" y="2714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69"/>
          <p:cNvSpPr>
            <a:spLocks noChangeArrowheads="1"/>
          </p:cNvSpPr>
          <p:nvPr/>
        </p:nvSpPr>
        <p:spPr bwMode="auto">
          <a:xfrm>
            <a:off x="6096000" y="2714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73"/>
          <p:cNvSpPr>
            <a:spLocks noChangeArrowheads="1"/>
          </p:cNvSpPr>
          <p:nvPr/>
        </p:nvSpPr>
        <p:spPr bwMode="auto">
          <a:xfrm>
            <a:off x="6096000" y="2714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6"/>
          <p:cNvSpPr>
            <a:spLocks noChangeArrowheads="1"/>
          </p:cNvSpPr>
          <p:nvPr/>
        </p:nvSpPr>
        <p:spPr bwMode="auto">
          <a:xfrm>
            <a:off x="6096000" y="2714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67"/>
          <p:cNvSpPr>
            <a:spLocks noChangeArrowheads="1"/>
          </p:cNvSpPr>
          <p:nvPr/>
        </p:nvSpPr>
        <p:spPr bwMode="auto">
          <a:xfrm>
            <a:off x="1828800" y="37814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69"/>
          <p:cNvSpPr>
            <a:spLocks noChangeArrowheads="1"/>
          </p:cNvSpPr>
          <p:nvPr/>
        </p:nvSpPr>
        <p:spPr bwMode="auto">
          <a:xfrm>
            <a:off x="1828800" y="37814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73"/>
          <p:cNvSpPr>
            <a:spLocks noChangeArrowheads="1"/>
          </p:cNvSpPr>
          <p:nvPr/>
        </p:nvSpPr>
        <p:spPr bwMode="auto">
          <a:xfrm>
            <a:off x="1828800" y="37814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1828800" y="37814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67"/>
          <p:cNvSpPr>
            <a:spLocks noChangeArrowheads="1"/>
          </p:cNvSpPr>
          <p:nvPr/>
        </p:nvSpPr>
        <p:spPr bwMode="auto">
          <a:xfrm>
            <a:off x="1801813" y="4772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69"/>
          <p:cNvSpPr>
            <a:spLocks noChangeArrowheads="1"/>
          </p:cNvSpPr>
          <p:nvPr/>
        </p:nvSpPr>
        <p:spPr bwMode="auto">
          <a:xfrm>
            <a:off x="1801813" y="4772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73"/>
          <p:cNvSpPr>
            <a:spLocks noChangeArrowheads="1"/>
          </p:cNvSpPr>
          <p:nvPr/>
        </p:nvSpPr>
        <p:spPr bwMode="auto">
          <a:xfrm>
            <a:off x="1801813" y="4772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76"/>
          <p:cNvSpPr>
            <a:spLocks noChangeArrowheads="1"/>
          </p:cNvSpPr>
          <p:nvPr/>
        </p:nvSpPr>
        <p:spPr bwMode="auto">
          <a:xfrm>
            <a:off x="1801813" y="4772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Rectangle 67"/>
          <p:cNvSpPr>
            <a:spLocks noChangeArrowheads="1"/>
          </p:cNvSpPr>
          <p:nvPr/>
        </p:nvSpPr>
        <p:spPr bwMode="auto">
          <a:xfrm>
            <a:off x="6069013" y="3857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69"/>
          <p:cNvSpPr>
            <a:spLocks noChangeArrowheads="1"/>
          </p:cNvSpPr>
          <p:nvPr/>
        </p:nvSpPr>
        <p:spPr bwMode="auto">
          <a:xfrm>
            <a:off x="6069013" y="3857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Rectangle 73"/>
          <p:cNvSpPr>
            <a:spLocks noChangeArrowheads="1"/>
          </p:cNvSpPr>
          <p:nvPr/>
        </p:nvSpPr>
        <p:spPr bwMode="auto">
          <a:xfrm>
            <a:off x="6069013" y="3857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76"/>
          <p:cNvSpPr>
            <a:spLocks noChangeArrowheads="1"/>
          </p:cNvSpPr>
          <p:nvPr/>
        </p:nvSpPr>
        <p:spPr bwMode="auto">
          <a:xfrm>
            <a:off x="6069013" y="38576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67"/>
          <p:cNvSpPr>
            <a:spLocks noChangeArrowheads="1"/>
          </p:cNvSpPr>
          <p:nvPr/>
        </p:nvSpPr>
        <p:spPr bwMode="auto">
          <a:xfrm>
            <a:off x="3810000" y="27432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69"/>
          <p:cNvSpPr>
            <a:spLocks noChangeArrowheads="1"/>
          </p:cNvSpPr>
          <p:nvPr/>
        </p:nvSpPr>
        <p:spPr bwMode="auto">
          <a:xfrm>
            <a:off x="3810000" y="27432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73"/>
          <p:cNvSpPr>
            <a:spLocks noChangeArrowheads="1"/>
          </p:cNvSpPr>
          <p:nvPr/>
        </p:nvSpPr>
        <p:spPr bwMode="auto">
          <a:xfrm>
            <a:off x="3810000" y="27432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76"/>
          <p:cNvSpPr>
            <a:spLocks noChangeArrowheads="1"/>
          </p:cNvSpPr>
          <p:nvPr/>
        </p:nvSpPr>
        <p:spPr bwMode="auto">
          <a:xfrm>
            <a:off x="3810000" y="2743200"/>
            <a:ext cx="93662" cy="10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67"/>
          <p:cNvSpPr>
            <a:spLocks noChangeArrowheads="1"/>
          </p:cNvSpPr>
          <p:nvPr/>
        </p:nvSpPr>
        <p:spPr bwMode="auto">
          <a:xfrm>
            <a:off x="3886200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69"/>
          <p:cNvSpPr>
            <a:spLocks noChangeArrowheads="1"/>
          </p:cNvSpPr>
          <p:nvPr/>
        </p:nvSpPr>
        <p:spPr bwMode="auto">
          <a:xfrm>
            <a:off x="3886200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73"/>
          <p:cNvSpPr>
            <a:spLocks noChangeArrowheads="1"/>
          </p:cNvSpPr>
          <p:nvPr/>
        </p:nvSpPr>
        <p:spPr bwMode="auto">
          <a:xfrm>
            <a:off x="3886200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76"/>
          <p:cNvSpPr>
            <a:spLocks noChangeArrowheads="1"/>
          </p:cNvSpPr>
          <p:nvPr/>
        </p:nvSpPr>
        <p:spPr bwMode="auto">
          <a:xfrm>
            <a:off x="3886200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67"/>
          <p:cNvSpPr>
            <a:spLocks noChangeArrowheads="1"/>
          </p:cNvSpPr>
          <p:nvPr/>
        </p:nvSpPr>
        <p:spPr bwMode="auto">
          <a:xfrm>
            <a:off x="3886200" y="47244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69"/>
          <p:cNvSpPr>
            <a:spLocks noChangeArrowheads="1"/>
          </p:cNvSpPr>
          <p:nvPr/>
        </p:nvSpPr>
        <p:spPr bwMode="auto">
          <a:xfrm>
            <a:off x="3886200" y="47244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73"/>
          <p:cNvSpPr>
            <a:spLocks noChangeArrowheads="1"/>
          </p:cNvSpPr>
          <p:nvPr/>
        </p:nvSpPr>
        <p:spPr bwMode="auto">
          <a:xfrm>
            <a:off x="3886200" y="47244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76"/>
          <p:cNvSpPr>
            <a:spLocks noChangeArrowheads="1"/>
          </p:cNvSpPr>
          <p:nvPr/>
        </p:nvSpPr>
        <p:spPr bwMode="auto">
          <a:xfrm>
            <a:off x="3886200" y="47244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62"/>
          <p:cNvSpPr>
            <a:spLocks noChangeArrowheads="1"/>
          </p:cNvSpPr>
          <p:nvPr/>
        </p:nvSpPr>
        <p:spPr bwMode="auto">
          <a:xfrm>
            <a:off x="6553200" y="2743200"/>
            <a:ext cx="76200" cy="2057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26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62"/>
          <p:cNvSpPr>
            <a:spLocks noChangeArrowheads="1"/>
          </p:cNvSpPr>
          <p:nvPr/>
        </p:nvSpPr>
        <p:spPr bwMode="auto">
          <a:xfrm>
            <a:off x="6629400" y="2590800"/>
            <a:ext cx="76200" cy="15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67"/>
          <p:cNvSpPr>
            <a:spLocks noChangeArrowheads="1"/>
          </p:cNvSpPr>
          <p:nvPr/>
        </p:nvSpPr>
        <p:spPr bwMode="auto">
          <a:xfrm>
            <a:off x="6069013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69"/>
          <p:cNvSpPr>
            <a:spLocks noChangeArrowheads="1"/>
          </p:cNvSpPr>
          <p:nvPr/>
        </p:nvSpPr>
        <p:spPr bwMode="auto">
          <a:xfrm>
            <a:off x="6069013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73"/>
          <p:cNvSpPr>
            <a:spLocks noChangeArrowheads="1"/>
          </p:cNvSpPr>
          <p:nvPr/>
        </p:nvSpPr>
        <p:spPr bwMode="auto">
          <a:xfrm>
            <a:off x="6069013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76"/>
          <p:cNvSpPr>
            <a:spLocks noChangeArrowheads="1"/>
          </p:cNvSpPr>
          <p:nvPr/>
        </p:nvSpPr>
        <p:spPr bwMode="auto">
          <a:xfrm>
            <a:off x="6069013" y="3733800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67"/>
          <p:cNvSpPr>
            <a:spLocks noChangeArrowheads="1"/>
          </p:cNvSpPr>
          <p:nvPr/>
        </p:nvSpPr>
        <p:spPr bwMode="auto">
          <a:xfrm>
            <a:off x="6019800" y="2867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69"/>
          <p:cNvSpPr>
            <a:spLocks noChangeArrowheads="1"/>
          </p:cNvSpPr>
          <p:nvPr/>
        </p:nvSpPr>
        <p:spPr bwMode="auto">
          <a:xfrm>
            <a:off x="6019800" y="2867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73"/>
          <p:cNvSpPr>
            <a:spLocks noChangeArrowheads="1"/>
          </p:cNvSpPr>
          <p:nvPr/>
        </p:nvSpPr>
        <p:spPr bwMode="auto">
          <a:xfrm>
            <a:off x="6019800" y="2867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76"/>
          <p:cNvSpPr>
            <a:spLocks noChangeArrowheads="1"/>
          </p:cNvSpPr>
          <p:nvPr/>
        </p:nvSpPr>
        <p:spPr bwMode="auto">
          <a:xfrm>
            <a:off x="6019800" y="2867025"/>
            <a:ext cx="93662" cy="10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TextBox 310"/>
          <p:cNvSpPr txBox="1"/>
          <p:nvPr/>
        </p:nvSpPr>
        <p:spPr>
          <a:xfrm>
            <a:off x="816873" y="1143000"/>
            <a:ext cx="2993127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pipeline processor</a:t>
            </a:r>
            <a:endParaRPr lang="en-US" b="1" dirty="0"/>
          </a:p>
        </p:txBody>
      </p:sp>
      <p:sp>
        <p:nvSpPr>
          <p:cNvPr id="312" name="TextBox 311"/>
          <p:cNvSpPr txBox="1"/>
          <p:nvPr/>
        </p:nvSpPr>
        <p:spPr>
          <a:xfrm>
            <a:off x="762000" y="5105400"/>
            <a:ext cx="3557384" cy="36933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Conjoined pipelines processor</a:t>
            </a:r>
            <a:endParaRPr lang="en-US" b="1" dirty="0"/>
          </a:p>
        </p:txBody>
      </p:sp>
      <p:sp>
        <p:nvSpPr>
          <p:cNvPr id="317" name="Rectangle 316"/>
          <p:cNvSpPr/>
          <p:nvPr/>
        </p:nvSpPr>
        <p:spPr bwMode="auto">
          <a:xfrm>
            <a:off x="0" y="304800"/>
            <a:ext cx="9144000" cy="571500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90800" y="563880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Reliability</a:t>
            </a:r>
            <a:endParaRPr lang="en-US" sz="24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4800600" y="5634335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 Configurable Performance</a:t>
            </a:r>
            <a:endParaRPr lang="en-US" sz="24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0" y="5634335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Throughput</a:t>
            </a:r>
            <a:endParaRPr lang="en-US" sz="2400" b="1" dirty="0"/>
          </a:p>
        </p:txBody>
      </p:sp>
      <p:sp>
        <p:nvSpPr>
          <p:cNvPr id="145" name="Snip Diagonal Corner Rectangle 144"/>
          <p:cNvSpPr/>
          <p:nvPr/>
        </p:nvSpPr>
        <p:spPr bwMode="auto">
          <a:xfrm>
            <a:off x="3810000" y="1143000"/>
            <a:ext cx="5257800" cy="4495800"/>
          </a:xfrm>
          <a:prstGeom prst="snip2DiagRect">
            <a:avLst>
              <a:gd name="adj1" fmla="val 15608"/>
              <a:gd name="adj2" fmla="val 16667"/>
            </a:avLst>
          </a:prstGeom>
          <a:solidFill>
            <a:schemeClr val="bg1">
              <a:lumMod val="85000"/>
              <a:alpha val="7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i="1" dirty="0" smtClean="0">
                <a:solidFill>
                  <a:srgbClr val="FF0000"/>
                </a:solidFill>
                <a:latin typeface="Arial" charset="0"/>
              </a:rPr>
              <a:t>Advantages: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Unified performance / reliability solution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 smtClean="0">
              <a:latin typeface="Arial" charset="0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="1" dirty="0" smtClean="0">
                <a:latin typeface="Arial" charset="0"/>
              </a:rPr>
              <a:t>Overlaps hardware overheads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Regular fabric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b="1" dirty="0" smtClean="0">
              <a:latin typeface="Arial" charset="0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 centralized resources for fetch, issue, operand copying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9497 0.11459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139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139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139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139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9792 0.10764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535 -0.13611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535 -0.13611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535 -0.1361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535 -0.13611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158 0.25348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033 0.1257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347 1.11111E-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347 1.11111E-6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347 1.11111E-6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347 1.11111E-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10851 0.1159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403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403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403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1476 0.25209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403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327 -0.13611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556 1.11111E-6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033 0.11459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556 1.11111E-6 " pathEditMode="relative" rAng="0" ptsTypes="AA">
                                      <p:cBhvr>
                                        <p:cTn id="21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556 1.11111E-6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556 1.11111E-6 " pathEditMode="relative" rAng="0" ptsTypes="AA">
                                      <p:cBhvr>
                                        <p:cTn id="22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033 0.11459 " pathEditMode="relative" rAng="0" ptsTypes="AA">
                                      <p:cBhvr>
                                        <p:cTn id="22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327 -0.13611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327 -0.13611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1319 0.24931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327 -0.13611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033 0.11459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069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069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069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10295 0.00069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033 0.11459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68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3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681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681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2431 -0.13681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5"/>
                                            </p:cond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1319 0.25278 " pathEditMode="relative" rAng="0" ptsTypes="AA">
                                      <p:cBhvr>
                                        <p:cTn id="29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85" grpId="0" animBg="1"/>
      <p:bldP spid="286" grpId="0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11" grpId="0" animBg="1"/>
      <p:bldP spid="312" grpId="0" animBg="1"/>
      <p:bldP spid="317" grpId="0" animBg="1"/>
      <p:bldP spid="146" grpId="0"/>
      <p:bldP spid="147" grpId="0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8331200" cy="882650"/>
          </a:xfrm>
        </p:spPr>
        <p:txBody>
          <a:bodyPr/>
          <a:lstStyle/>
          <a:p>
            <a:r>
              <a:rPr lang="en-US" dirty="0" smtClean="0"/>
              <a:t>CG – </a:t>
            </a:r>
            <a:r>
              <a:rPr lang="en-US" dirty="0" err="1" smtClean="0"/>
              <a:t>Microarchitectural</a:t>
            </a:r>
            <a:r>
              <a:rPr lang="en-US" dirty="0" smtClean="0"/>
              <a:t>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13137"/>
            <a:ext cx="8382000" cy="2659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Single Pipeline: </a:t>
            </a:r>
            <a:r>
              <a:rPr lang="en-US" sz="2000" dirty="0" smtClean="0"/>
              <a:t>Solved by the </a:t>
            </a:r>
            <a:r>
              <a:rPr lang="en-US" sz="2000" b="1" dirty="0" smtClean="0"/>
              <a:t>StageNet</a:t>
            </a:r>
            <a:r>
              <a:rPr lang="en-US" sz="2000" dirty="0" smtClean="0"/>
              <a:t> design, MICRO’08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Stream Identification bits for </a:t>
            </a:r>
            <a:r>
              <a:rPr lang="en-US" sz="2000" b="1" dirty="0" smtClean="0"/>
              <a:t>Control Flow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Bypass cache (inside EXEC. stage) for </a:t>
            </a:r>
            <a:r>
              <a:rPr lang="en-US" sz="2000" b="1" dirty="0" smtClean="0"/>
              <a:t>Register Data Flow</a:t>
            </a:r>
            <a:endParaRPr lang="en-US" sz="2000" dirty="0" smtClean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1295400"/>
          <a:ext cx="8839200" cy="19202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/>
                <a:gridCol w="1706880"/>
                <a:gridCol w="1767840"/>
                <a:gridCol w="1767840"/>
                <a:gridCol w="1767840"/>
              </a:tblGrid>
              <a:tr h="483408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Control</a:t>
                      </a:r>
                    </a:p>
                    <a:p>
                      <a:pPr algn="ctr"/>
                      <a:r>
                        <a:rPr lang="en-US" b="1" dirty="0" smtClean="0"/>
                        <a:t>Flow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Register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Data Flow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Memory</a:t>
                      </a:r>
                      <a:endParaRPr lang="en-US" b="1" baseline="0" dirty="0" smtClean="0"/>
                    </a:p>
                    <a:p>
                      <a:pPr algn="ctr"/>
                      <a:r>
                        <a:rPr lang="en-US" b="1" baseline="0" dirty="0" smtClean="0"/>
                        <a:t>Data Flow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Instruction</a:t>
                      </a:r>
                    </a:p>
                    <a:p>
                      <a:pPr algn="ctr"/>
                      <a:r>
                        <a:rPr lang="en-US" b="1" dirty="0" smtClean="0"/>
                        <a:t>Issue</a:t>
                      </a:r>
                      <a:endParaRPr lang="en-US" b="1" dirty="0"/>
                    </a:p>
                  </a:txBody>
                  <a:tcPr anchor="ctr"/>
                </a:tc>
              </a:tr>
              <a:tr h="48340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Single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r>
                        <a:rPr lang="en-US" b="1" baseline="0" dirty="0" smtClean="0"/>
                        <a:t>Pipeline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/>
                </a:tc>
              </a:tr>
              <a:tr h="51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Conjoined</a:t>
                      </a:r>
                      <a:r>
                        <a:rPr lang="en-US" b="1" baseline="0" dirty="0" smtClean="0"/>
                        <a:t> Pipelines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  <a:endParaRPr lang="en-US" sz="3600" b="1" cap="none" spc="300" dirty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Eras Bold ITC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300" dirty="0" smtClean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FF0000"/>
                          </a:soli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Eras Bold ITC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EE5A3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2634" y="1958340"/>
            <a:ext cx="677332" cy="609599"/>
          </a:xfrm>
          <a:prstGeom prst="rect">
            <a:avLst/>
          </a:prstGeom>
        </p:spPr>
      </p:pic>
      <p:pic>
        <p:nvPicPr>
          <p:cNvPr id="7" name="Picture 6" descr="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100" y="1958340"/>
            <a:ext cx="677332" cy="609599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 bwMode="auto">
          <a:xfrm>
            <a:off x="152400" y="3276600"/>
            <a:ext cx="4038600" cy="1219200"/>
          </a:xfrm>
          <a:prstGeom prst="snip2DiagRect">
            <a:avLst/>
          </a:prstGeom>
          <a:gradFill flip="none" rotWithShape="1">
            <a:gsLst>
              <a:gs pos="21000">
                <a:srgbClr val="FFC000"/>
              </a:gs>
              <a:gs pos="21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</a:rPr>
              <a:t>Control Flow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Arial" charset="0"/>
              </a:rPr>
              <a:t> Instruction sequence needs to be managed across fetch stages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nip Diagonal Corner Rectangle 8"/>
          <p:cNvSpPr/>
          <p:nvPr/>
        </p:nvSpPr>
        <p:spPr bwMode="auto">
          <a:xfrm>
            <a:off x="152400" y="4572000"/>
            <a:ext cx="4038600" cy="1524000"/>
          </a:xfrm>
          <a:prstGeom prst="snip2DiagRect">
            <a:avLst/>
          </a:prstGeom>
          <a:gradFill flip="none" rotWithShape="1">
            <a:gsLst>
              <a:gs pos="21000">
                <a:srgbClr val="EE5A32"/>
              </a:gs>
              <a:gs pos="21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</a:rPr>
              <a:t>Instruction Issue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latin typeface="Arial" charset="0"/>
              </a:rPr>
              <a:t>  Segregate data flow chains between pipelines</a:t>
            </a:r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4267200" y="3276600"/>
            <a:ext cx="4724400" cy="2819400"/>
          </a:xfrm>
          <a:prstGeom prst="snip2DiagRect">
            <a:avLst/>
          </a:prstGeom>
          <a:gradFill flip="none" rotWithShape="1">
            <a:gsLst>
              <a:gs pos="100000">
                <a:srgbClr val="0070C0"/>
              </a:gs>
              <a:gs pos="21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</a:rPr>
              <a:t>Register and Memory Data Flow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Arial" charset="0"/>
              </a:rPr>
              <a:t> Detection of cross pipeline register and memory data flow violations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b="1" dirty="0" smtClean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Recovery to a consistent architectural state </a:t>
            </a: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7350" y="2824381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08550" y="2824381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04925" y="2840256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11500" y="2840256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908550" y="3830856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04925" y="3814981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759575" y="3830856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11500" y="3814981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cxnSp>
        <p:nvCxnSpPr>
          <p:cNvPr id="18" name="Straight Connector 17"/>
          <p:cNvCxnSpPr>
            <a:stCxn id="9" idx="3"/>
            <a:endCxn id="11" idx="1"/>
          </p:cNvCxnSpPr>
          <p:nvPr/>
        </p:nvCxnSpPr>
        <p:spPr bwMode="auto">
          <a:xfrm>
            <a:off x="2241550" y="3038694"/>
            <a:ext cx="86995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3"/>
            <a:endCxn id="8" idx="1"/>
          </p:cNvCxnSpPr>
          <p:nvPr/>
        </p:nvCxnSpPr>
        <p:spPr bwMode="auto">
          <a:xfrm flipV="1">
            <a:off x="4048125" y="3022819"/>
            <a:ext cx="860425" cy="158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3"/>
            <a:endCxn id="15" idx="1"/>
          </p:cNvCxnSpPr>
          <p:nvPr/>
        </p:nvCxnSpPr>
        <p:spPr bwMode="auto">
          <a:xfrm>
            <a:off x="2241550" y="4013419"/>
            <a:ext cx="86995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3"/>
            <a:endCxn id="12" idx="1"/>
          </p:cNvCxnSpPr>
          <p:nvPr/>
        </p:nvCxnSpPr>
        <p:spPr bwMode="auto">
          <a:xfrm>
            <a:off x="4048125" y="4013419"/>
            <a:ext cx="860425" cy="158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6" idx="3"/>
            <a:endCxn id="14" idx="3"/>
          </p:cNvCxnSpPr>
          <p:nvPr/>
        </p:nvCxnSpPr>
        <p:spPr bwMode="auto">
          <a:xfrm>
            <a:off x="7673975" y="3022819"/>
            <a:ext cx="22225" cy="1006475"/>
          </a:xfrm>
          <a:prstGeom prst="bentConnector3">
            <a:avLst>
              <a:gd name="adj1" fmla="val 1128571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lbow Connector 25"/>
          <p:cNvCxnSpPr>
            <a:stCxn id="9" idx="1"/>
            <a:endCxn id="13" idx="1"/>
          </p:cNvCxnSpPr>
          <p:nvPr/>
        </p:nvCxnSpPr>
        <p:spPr bwMode="auto">
          <a:xfrm rot="10800000" flipV="1">
            <a:off x="1304925" y="3038693"/>
            <a:ext cx="1588" cy="974725"/>
          </a:xfrm>
          <a:prstGeom prst="bentConnector3">
            <a:avLst>
              <a:gd name="adj1" fmla="val 14395466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76416" y="1230868"/>
            <a:ext cx="3557384" cy="36933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Conjoined pipelines processor</a:t>
            </a:r>
            <a:endParaRPr lang="en-US" b="1" dirty="0"/>
          </a:p>
        </p:txBody>
      </p:sp>
      <p:cxnSp>
        <p:nvCxnSpPr>
          <p:cNvPr id="20" name="Straight Connector 19"/>
          <p:cNvCxnSpPr>
            <a:stCxn id="8" idx="3"/>
            <a:endCxn id="6" idx="1"/>
          </p:cNvCxnSpPr>
          <p:nvPr/>
        </p:nvCxnSpPr>
        <p:spPr bwMode="auto">
          <a:xfrm>
            <a:off x="5845175" y="3022819"/>
            <a:ext cx="892175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3"/>
            <a:endCxn id="14" idx="1"/>
          </p:cNvCxnSpPr>
          <p:nvPr/>
        </p:nvCxnSpPr>
        <p:spPr bwMode="auto">
          <a:xfrm>
            <a:off x="5845175" y="4029294"/>
            <a:ext cx="91440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2" idx="3"/>
            <a:endCxn id="6" idx="1"/>
          </p:cNvCxnSpPr>
          <p:nvPr/>
        </p:nvCxnSpPr>
        <p:spPr bwMode="auto">
          <a:xfrm flipV="1">
            <a:off x="5845175" y="3022819"/>
            <a:ext cx="892175" cy="10064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8" idx="3"/>
            <a:endCxn id="14" idx="1"/>
          </p:cNvCxnSpPr>
          <p:nvPr/>
        </p:nvCxnSpPr>
        <p:spPr bwMode="auto">
          <a:xfrm>
            <a:off x="5845175" y="3022819"/>
            <a:ext cx="914400" cy="10064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924800" y="3541931"/>
            <a:ext cx="474617" cy="2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eform 41"/>
          <p:cNvSpPr/>
          <p:nvPr/>
        </p:nvSpPr>
        <p:spPr bwMode="auto">
          <a:xfrm>
            <a:off x="5421086" y="2614468"/>
            <a:ext cx="2926080" cy="901337"/>
          </a:xfrm>
          <a:custGeom>
            <a:avLst/>
            <a:gdLst>
              <a:gd name="connsiteX0" fmla="*/ 2926080 w 2926080"/>
              <a:gd name="connsiteY0" fmla="*/ 901337 h 901337"/>
              <a:gd name="connsiteX1" fmla="*/ 2926080 w 2926080"/>
              <a:gd name="connsiteY1" fmla="*/ 0 h 901337"/>
              <a:gd name="connsiteX2" fmla="*/ 0 w 2926080"/>
              <a:gd name="connsiteY2" fmla="*/ 0 h 901337"/>
              <a:gd name="connsiteX3" fmla="*/ 0 w 2926080"/>
              <a:gd name="connsiteY3" fmla="*/ 235132 h 9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901337">
                <a:moveTo>
                  <a:pt x="2926080" y="901337"/>
                </a:moveTo>
                <a:lnTo>
                  <a:pt x="2926080" y="0"/>
                </a:lnTo>
                <a:lnTo>
                  <a:pt x="0" y="0"/>
                </a:lnTo>
                <a:lnTo>
                  <a:pt x="0" y="235132"/>
                </a:lnTo>
              </a:path>
            </a:pathLst>
          </a:custGeom>
          <a:noFill/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 flipV="1">
            <a:off x="5410200" y="3541931"/>
            <a:ext cx="2926080" cy="901337"/>
          </a:xfrm>
          <a:custGeom>
            <a:avLst/>
            <a:gdLst>
              <a:gd name="connsiteX0" fmla="*/ 2926080 w 2926080"/>
              <a:gd name="connsiteY0" fmla="*/ 901337 h 901337"/>
              <a:gd name="connsiteX1" fmla="*/ 2926080 w 2926080"/>
              <a:gd name="connsiteY1" fmla="*/ 0 h 901337"/>
              <a:gd name="connsiteX2" fmla="*/ 0 w 2926080"/>
              <a:gd name="connsiteY2" fmla="*/ 0 h 901337"/>
              <a:gd name="connsiteX3" fmla="*/ 0 w 2926080"/>
              <a:gd name="connsiteY3" fmla="*/ 235132 h 9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901337">
                <a:moveTo>
                  <a:pt x="2926080" y="901337"/>
                </a:moveTo>
                <a:lnTo>
                  <a:pt x="2926080" y="0"/>
                </a:lnTo>
                <a:lnTo>
                  <a:pt x="0" y="0"/>
                </a:lnTo>
                <a:lnTo>
                  <a:pt x="0" y="235132"/>
                </a:lnTo>
              </a:path>
            </a:pathLst>
          </a:custGeom>
          <a:noFill/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04800" y="3008531"/>
            <a:ext cx="381000" cy="1295400"/>
            <a:chOff x="304800" y="3084731"/>
            <a:chExt cx="381000" cy="12954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304800" y="3084731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04800" y="3313331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04800" y="3541931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4800" y="3770531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04800" y="3999131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04800" y="4227731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066800" y="1828800"/>
            <a:ext cx="1287532" cy="2627531"/>
            <a:chOff x="1066800" y="1905000"/>
            <a:chExt cx="1287532" cy="2627531"/>
          </a:xfrm>
        </p:grpSpPr>
        <p:grpSp>
          <p:nvGrpSpPr>
            <p:cNvPr id="87" name="Group 86"/>
            <p:cNvGrpSpPr/>
            <p:nvPr/>
          </p:nvGrpSpPr>
          <p:grpSpPr>
            <a:xfrm>
              <a:off x="1600200" y="2703731"/>
              <a:ext cx="381000" cy="1828800"/>
              <a:chOff x="1600200" y="2703731"/>
              <a:chExt cx="381000" cy="18288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600200" y="27037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600200" y="43801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066800" y="1905000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Distributed</a:t>
              </a:r>
            </a:p>
            <a:p>
              <a:pPr algn="ctr"/>
              <a:r>
                <a:rPr lang="en-US" dirty="0" smtClean="0"/>
                <a:t>fetch</a:t>
              </a:r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95600" y="1828800"/>
            <a:ext cx="1287532" cy="2627531"/>
            <a:chOff x="2895600" y="1905000"/>
            <a:chExt cx="1287532" cy="2627531"/>
          </a:xfrm>
        </p:grpSpPr>
        <p:grpSp>
          <p:nvGrpSpPr>
            <p:cNvPr id="88" name="Group 87"/>
            <p:cNvGrpSpPr/>
            <p:nvPr/>
          </p:nvGrpSpPr>
          <p:grpSpPr>
            <a:xfrm>
              <a:off x="3429000" y="2703731"/>
              <a:ext cx="381000" cy="1828800"/>
              <a:chOff x="3429000" y="2703731"/>
              <a:chExt cx="381000" cy="18288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3429000" y="27037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429000" y="43801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2895600" y="1905000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Distributed</a:t>
              </a:r>
            </a:p>
            <a:p>
              <a:pPr algn="ctr"/>
              <a:r>
                <a:rPr lang="en-US" dirty="0" smtClean="0"/>
                <a:t>decode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267200" y="1828800"/>
            <a:ext cx="1851789" cy="2627531"/>
            <a:chOff x="4267200" y="1905000"/>
            <a:chExt cx="1851789" cy="2627531"/>
          </a:xfrm>
        </p:grpSpPr>
        <p:grpSp>
          <p:nvGrpSpPr>
            <p:cNvPr id="89" name="Group 88"/>
            <p:cNvGrpSpPr/>
            <p:nvPr/>
          </p:nvGrpSpPr>
          <p:grpSpPr>
            <a:xfrm>
              <a:off x="4876800" y="2703731"/>
              <a:ext cx="381000" cy="1828800"/>
              <a:chOff x="4876800" y="2703731"/>
              <a:chExt cx="381000" cy="18288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4876800" y="27037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876800" y="43801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267200" y="1905000"/>
              <a:ext cx="18517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Decentralized</a:t>
              </a:r>
            </a:p>
            <a:p>
              <a:pPr algn="ctr"/>
              <a:r>
                <a:rPr lang="en-US" dirty="0" smtClean="0"/>
                <a:t>Instruction issue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00800" y="2932331"/>
            <a:ext cx="381000" cy="1143000"/>
            <a:chOff x="6400800" y="3008531"/>
            <a:chExt cx="381000" cy="1143000"/>
          </a:xfrm>
        </p:grpSpPr>
        <p:grpSp>
          <p:nvGrpSpPr>
            <p:cNvPr id="63" name="Group 62"/>
            <p:cNvGrpSpPr/>
            <p:nvPr/>
          </p:nvGrpSpPr>
          <p:grpSpPr>
            <a:xfrm>
              <a:off x="6400800" y="3008531"/>
              <a:ext cx="381000" cy="152400"/>
              <a:chOff x="1752600" y="2286000"/>
              <a:chExt cx="762000" cy="1524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1752600" y="2286000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2133600" y="22860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400800" y="3999131"/>
              <a:ext cx="381000" cy="152400"/>
              <a:chOff x="1752600" y="2286000"/>
              <a:chExt cx="762000" cy="152400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1752600" y="2286000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133600" y="22860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267200" y="1143000"/>
            <a:ext cx="4880038" cy="3084731"/>
            <a:chOff x="4267200" y="1219200"/>
            <a:chExt cx="4880038" cy="3084731"/>
          </a:xfrm>
        </p:grpSpPr>
        <p:grpSp>
          <p:nvGrpSpPr>
            <p:cNvPr id="62" name="Group 61"/>
            <p:cNvGrpSpPr/>
            <p:nvPr/>
          </p:nvGrpSpPr>
          <p:grpSpPr>
            <a:xfrm>
              <a:off x="8534400" y="3008531"/>
              <a:ext cx="381000" cy="1295400"/>
              <a:chOff x="8534400" y="3008531"/>
              <a:chExt cx="381000" cy="1295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34400" y="30085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8534400" y="32371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8534400" y="34657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534400" y="36943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8534400" y="392293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34400" y="4151531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4267200" y="1219200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Detection of data </a:t>
              </a:r>
            </a:p>
            <a:p>
              <a:pPr algn="ctr"/>
              <a:r>
                <a:rPr lang="en-US" dirty="0" smtClean="0"/>
                <a:t>flow violations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96200" y="1524000"/>
              <a:ext cx="145103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In-order </a:t>
              </a:r>
            </a:p>
            <a:p>
              <a:pPr algn="ctr"/>
              <a:r>
                <a:rPr lang="en-US" dirty="0" err="1" smtClean="0"/>
                <a:t>Writeback</a:t>
              </a:r>
              <a:endParaRPr lang="en-US" dirty="0" smtClean="0"/>
            </a:p>
            <a:p>
              <a:pPr algn="ctr"/>
              <a:r>
                <a:rPr lang="en-US" sz="1600" i="1" dirty="0" smtClean="0"/>
                <a:t>(broadcasted)</a:t>
              </a: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152400" y="4800600"/>
            <a:ext cx="1828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 Control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Flow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286000" y="4800600"/>
            <a:ext cx="1981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Register Data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Flow tracking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572000" y="4800600"/>
            <a:ext cx="1981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Memory Data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Flow tracking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858000" y="4800600"/>
            <a:ext cx="2057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4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Replay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Mechanism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52400" y="5715000"/>
            <a:ext cx="2362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5.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Instruction Issue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4" grpId="1" animBg="1"/>
      <p:bldP spid="85" grpId="0" animBg="1"/>
      <p:bldP spid="85" grpId="1" animBg="1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Control Flow</a:t>
            </a:r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47498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400" b="1" dirty="0" smtClean="0">
                <a:latin typeface="Arial" charset="0"/>
              </a:rPr>
              <a:t>Distributed Fetch.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Arial" charset="0"/>
              </a:rPr>
              <a:t> Pipelines fetch alternate instructions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Arial" charset="0"/>
              </a:rPr>
              <a:t> Branch predictors are kept in sync.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sz="2000" dirty="0" smtClean="0">
              <a:latin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000" b="1" i="1" dirty="0" smtClean="0">
                <a:latin typeface="Arial" charset="0"/>
              </a:rPr>
              <a:t>Advantages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Arial" charset="0"/>
              </a:rPr>
              <a:t> Evenly splits the work (fetch, decode, issue) between two pipelines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Arial" charset="0"/>
              </a:rPr>
              <a:t> No explicit communication required for control decisions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Arial" charset="0"/>
              </a:rPr>
              <a:t> Consistent control decisions due to mirrored branch predictors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endParaRPr lang="en-US" sz="2000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53"/>
          <p:cNvGrpSpPr/>
          <p:nvPr/>
        </p:nvGrpSpPr>
        <p:grpSpPr>
          <a:xfrm>
            <a:off x="4876800" y="1524000"/>
            <a:ext cx="3984625" cy="1082674"/>
            <a:chOff x="76200" y="2193925"/>
            <a:chExt cx="4213225" cy="109855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352800" y="2193925"/>
              <a:ext cx="936625" cy="396875"/>
            </a:xfrm>
            <a:prstGeom prst="round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Decode</a:t>
              </a:r>
              <a:endParaRPr lang="en-US" sz="1400" b="1" dirty="0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447800" y="2193925"/>
              <a:ext cx="936625" cy="396875"/>
            </a:xfrm>
            <a:prstGeom prst="round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Fetch</a:t>
              </a:r>
              <a:endParaRPr lang="en-US" sz="1400" b="1" dirty="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3352800" y="2895600"/>
              <a:ext cx="936625" cy="396875"/>
            </a:xfrm>
            <a:prstGeom prst="round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Decode</a:t>
              </a:r>
              <a:endParaRPr lang="en-US" sz="1400" b="1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447800" y="2895600"/>
              <a:ext cx="936625" cy="396875"/>
            </a:xfrm>
            <a:prstGeom prst="round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Fetch</a:t>
              </a:r>
              <a:endParaRPr lang="en-US" sz="1400" b="1" dirty="0"/>
            </a:p>
          </p:txBody>
        </p:sp>
        <p:cxnSp>
          <p:nvCxnSpPr>
            <p:cNvPr id="25" name="Straight Arrow Connector 24"/>
            <p:cNvCxnSpPr>
              <a:endCxn id="21" idx="1"/>
            </p:cNvCxnSpPr>
            <p:nvPr/>
          </p:nvCxnSpPr>
          <p:spPr bwMode="auto">
            <a:xfrm>
              <a:off x="2390931" y="2390931"/>
              <a:ext cx="961869" cy="1432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endCxn id="23" idx="1"/>
            </p:cNvCxnSpPr>
            <p:nvPr/>
          </p:nvCxnSpPr>
          <p:spPr bwMode="auto">
            <a:xfrm flipV="1">
              <a:off x="2390931" y="3094038"/>
              <a:ext cx="961869" cy="182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>
                  <a:alpha val="21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76200" y="2895600"/>
              <a:ext cx="1329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10..8..6..4..2</a:t>
              </a:r>
              <a:endParaRPr lang="en-US" sz="16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2400" y="2286000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9..7..5..3..1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4953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3200" b="1" i="1" dirty="0" smtClean="0">
                <a:latin typeface="Arial" charset="0"/>
              </a:rPr>
              <a:t>Across pipeline</a:t>
            </a:r>
            <a:r>
              <a:rPr lang="en-US" sz="3200" i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dependencies are tricky….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800" dirty="0" smtClean="0">
              <a:latin typeface="Arial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 smtClean="0">
                <a:latin typeface="Arial" charset="0"/>
              </a:rPr>
              <a:t>    </a:t>
            </a:r>
            <a:r>
              <a:rPr lang="en-US" sz="2400" b="1" i="1" dirty="0" smtClean="0">
                <a:latin typeface="Arial" charset="0"/>
              </a:rPr>
              <a:t>Register Data Flow</a:t>
            </a:r>
          </a:p>
          <a:p>
            <a:pPr lvl="1" indent="-342900">
              <a:lnSpc>
                <a:spcPts val="2700"/>
              </a:lnSpc>
              <a:spcBef>
                <a:spcPct val="0"/>
              </a:spcBef>
              <a:buSzPct val="90000"/>
              <a:buFont typeface="+mj-lt"/>
              <a:buAutoNum type="arabicPeriod"/>
            </a:pPr>
            <a:r>
              <a:rPr lang="en-US" sz="1800" dirty="0" smtClean="0">
                <a:latin typeface="Arial" charset="0"/>
              </a:rPr>
              <a:t>Issue stages locally maintain a </a:t>
            </a:r>
            <a:r>
              <a:rPr lang="en-US" sz="1800" b="1" dirty="0" smtClean="0">
                <a:latin typeface="Arial" charset="0"/>
              </a:rPr>
              <a:t>table of source registers</a:t>
            </a:r>
            <a:endParaRPr lang="en-US" sz="1800" dirty="0" smtClean="0">
              <a:latin typeface="Arial" charset="0"/>
            </a:endParaRPr>
          </a:p>
          <a:p>
            <a:pPr lvl="1" indent="-342900">
              <a:lnSpc>
                <a:spcPts val="2700"/>
              </a:lnSpc>
              <a:spcBef>
                <a:spcPct val="0"/>
              </a:spcBef>
              <a:buSzPct val="90000"/>
              <a:buFont typeface="+mj-lt"/>
              <a:buAutoNum type="arabicPeriod"/>
            </a:pPr>
            <a:r>
              <a:rPr lang="en-US" sz="1800" dirty="0" smtClean="0">
                <a:latin typeface="Arial" charset="0"/>
              </a:rPr>
              <a:t>Issue stages monitor write-backs, and detect if any other pipeline updates a source for an outstanding instruction</a:t>
            </a:r>
          </a:p>
          <a:p>
            <a:pPr lvl="1" indent="-342900">
              <a:lnSpc>
                <a:spcPts val="2700"/>
              </a:lnSpc>
              <a:spcBef>
                <a:spcPct val="0"/>
              </a:spcBef>
              <a:buSzPct val="90000"/>
              <a:buFont typeface="+mj-lt"/>
              <a:buAutoNum type="arabicPeriod"/>
            </a:pPr>
            <a:r>
              <a:rPr lang="en-US" sz="1800" dirty="0" smtClean="0">
                <a:latin typeface="Arial" charset="0"/>
              </a:rPr>
              <a:t>Missed dependency </a:t>
            </a:r>
            <a:r>
              <a:rPr lang="en-US" sz="1800" dirty="0" smtClean="0">
                <a:latin typeface="Arial" charset="0"/>
                <a:sym typeface="Wingdings" pitchFamily="2" charset="2"/>
              </a:rPr>
              <a:t> initiate a l</a:t>
            </a:r>
            <a:r>
              <a:rPr lang="en-US" sz="1800" dirty="0" smtClean="0">
                <a:latin typeface="Arial" charset="0"/>
              </a:rPr>
              <a:t>ight-weight </a:t>
            </a:r>
            <a:r>
              <a:rPr lang="en-US" sz="1800" b="1" dirty="0" smtClean="0">
                <a:latin typeface="Arial" charset="0"/>
              </a:rPr>
              <a:t>replay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 smtClean="0">
              <a:latin typeface="Arial" charset="0"/>
            </a:endParaRPr>
          </a:p>
          <a:p>
            <a:pPr lvl="1" indent="-342900">
              <a:lnSpc>
                <a:spcPct val="150000"/>
              </a:lnSpc>
              <a:spcBef>
                <a:spcPct val="0"/>
              </a:spcBef>
              <a:buSzPct val="90000"/>
              <a:buFont typeface="+mj-lt"/>
              <a:buAutoNum type="arabicPeriod"/>
            </a:pPr>
            <a:endParaRPr lang="en-US" sz="1100" b="1" i="1" dirty="0" smtClean="0">
              <a:latin typeface="Arial" charset="0"/>
            </a:endParaRPr>
          </a:p>
          <a:p>
            <a:pPr lvl="1" indent="-342900">
              <a:lnSpc>
                <a:spcPct val="150000"/>
              </a:lnSpc>
              <a:spcBef>
                <a:spcPct val="0"/>
              </a:spcBef>
              <a:buSzPct val="90000"/>
              <a:buNone/>
            </a:pPr>
            <a:endParaRPr lang="en-US" sz="1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34620" y="3048000"/>
            <a:ext cx="1313180" cy="3008531"/>
            <a:chOff x="134620" y="3048000"/>
            <a:chExt cx="1313180" cy="3008531"/>
          </a:xfrm>
        </p:grpSpPr>
        <p:sp>
          <p:nvSpPr>
            <p:cNvPr id="7" name="Rectangle 6"/>
            <p:cNvSpPr/>
            <p:nvPr/>
          </p:nvSpPr>
          <p:spPr bwMode="auto">
            <a:xfrm>
              <a:off x="609600" y="30480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9600" y="32766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9600" y="35052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9600" y="37338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" y="39624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600" y="41910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09600" y="44196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600" y="46482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9600" y="48768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9600" y="51054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4620" y="5410200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Instruction </a:t>
              </a:r>
            </a:p>
            <a:p>
              <a:pPr algn="ctr"/>
              <a:r>
                <a:rPr lang="en-US" dirty="0" smtClean="0"/>
                <a:t>stream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66800" y="3048000"/>
            <a:ext cx="2511197" cy="3008531"/>
            <a:chOff x="1066800" y="3048000"/>
            <a:chExt cx="2511197" cy="3008531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1066800" y="3124200"/>
              <a:ext cx="838200" cy="76200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H="1">
              <a:off x="800100" y="3619500"/>
              <a:ext cx="1371600" cy="838200"/>
            </a:xfrm>
            <a:prstGeom prst="straightConnector1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1828800" y="3048000"/>
              <a:ext cx="1749197" cy="3008531"/>
              <a:chOff x="1828800" y="3048000"/>
              <a:chExt cx="1749197" cy="3008531"/>
            </a:xfrm>
          </p:grpSpPr>
          <p:sp>
            <p:nvSpPr>
              <p:cNvPr id="22" name="Rectangle 21"/>
              <p:cNvSpPr/>
              <p:nvPr/>
            </p:nvSpPr>
            <p:spPr bwMode="auto">
              <a:xfrm rot="16200000">
                <a:off x="3151708" y="316230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 rot="16200000">
                <a:off x="2846908" y="316230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 rot="16200000">
                <a:off x="2542108" y="3162300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 rot="16200000">
                <a:off x="2237308" y="3162300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 rot="16200000">
                <a:off x="1932508" y="3162301"/>
                <a:ext cx="381000" cy="152400"/>
              </a:xfrm>
              <a:prstGeom prst="rect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 rot="5400000">
                <a:off x="3160119" y="46863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 rot="5400000">
                <a:off x="2846908" y="46863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 rot="5400000">
                <a:off x="2542108" y="46863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 rot="5400000">
                <a:off x="2237308" y="46863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 rot="5400000">
                <a:off x="1932508" y="4686300"/>
                <a:ext cx="381000" cy="152400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8800" y="5410200"/>
                <a:ext cx="17491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Split instruction</a:t>
                </a:r>
              </a:p>
              <a:p>
                <a:pPr algn="ctr"/>
                <a:r>
                  <a:rPr lang="en-US" dirty="0" smtClean="0"/>
                  <a:t>stream</a:t>
                </a:r>
                <a:endParaRPr lang="en-US" dirty="0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968494" y="2819400"/>
            <a:ext cx="1826141" cy="3237131"/>
            <a:chOff x="3968494" y="2819400"/>
            <a:chExt cx="1826141" cy="3237131"/>
          </a:xfrm>
        </p:grpSpPr>
        <p:pic>
          <p:nvPicPr>
            <p:cNvPr id="77825" name="Picture 1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575" y="2819400"/>
              <a:ext cx="1047225" cy="1069086"/>
            </a:xfrm>
            <a:prstGeom prst="rect">
              <a:avLst/>
            </a:prstGeom>
            <a:noFill/>
          </p:spPr>
        </p:pic>
        <p:pic>
          <p:nvPicPr>
            <p:cNvPr id="6" name="Picture 1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3950" y="4264914"/>
              <a:ext cx="1047225" cy="1069086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3968494" y="5410200"/>
              <a:ext cx="1826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Local decisions </a:t>
              </a:r>
            </a:p>
            <a:p>
              <a:pPr algn="ctr"/>
              <a:r>
                <a:rPr lang="en-US" dirty="0" smtClean="0"/>
                <a:t>and execution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34593" y="3351074"/>
            <a:ext cx="3178156" cy="1754326"/>
            <a:chOff x="5734593" y="3351074"/>
            <a:chExt cx="3178156" cy="1754326"/>
          </a:xfrm>
        </p:grpSpPr>
        <p:sp>
          <p:nvSpPr>
            <p:cNvPr id="46" name="Freeform 45"/>
            <p:cNvSpPr/>
            <p:nvPr/>
          </p:nvSpPr>
          <p:spPr bwMode="auto">
            <a:xfrm>
              <a:off x="5734593" y="3468189"/>
              <a:ext cx="1199607" cy="1332411"/>
            </a:xfrm>
            <a:custGeom>
              <a:avLst/>
              <a:gdLst>
                <a:gd name="connsiteX0" fmla="*/ 0 w 1084217"/>
                <a:gd name="connsiteY0" fmla="*/ 0 h 1332411"/>
                <a:gd name="connsiteX1" fmla="*/ 1084217 w 1084217"/>
                <a:gd name="connsiteY1" fmla="*/ 0 h 1332411"/>
                <a:gd name="connsiteX2" fmla="*/ 1084217 w 1084217"/>
                <a:gd name="connsiteY2" fmla="*/ 1332411 h 1332411"/>
                <a:gd name="connsiteX3" fmla="*/ 78377 w 1084217"/>
                <a:gd name="connsiteY3" fmla="*/ 1332411 h 1332411"/>
                <a:gd name="connsiteX0" fmla="*/ 1 w 1084218"/>
                <a:gd name="connsiteY0" fmla="*/ 0 h 1332411"/>
                <a:gd name="connsiteX1" fmla="*/ 1084218 w 1084218"/>
                <a:gd name="connsiteY1" fmla="*/ 0 h 1332411"/>
                <a:gd name="connsiteX2" fmla="*/ 1084218 w 1084218"/>
                <a:gd name="connsiteY2" fmla="*/ 1332411 h 1332411"/>
                <a:gd name="connsiteX3" fmla="*/ 0 w 1084218"/>
                <a:gd name="connsiteY3" fmla="*/ 1332411 h 133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218" h="1332411">
                  <a:moveTo>
                    <a:pt x="1" y="0"/>
                  </a:moveTo>
                  <a:lnTo>
                    <a:pt x="1084218" y="0"/>
                  </a:lnTo>
                  <a:lnTo>
                    <a:pt x="1084218" y="1332411"/>
                  </a:lnTo>
                  <a:lnTo>
                    <a:pt x="0" y="1332411"/>
                  </a:lnTo>
                </a:path>
              </a:pathLst>
            </a:cu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86608" y="3351074"/>
              <a:ext cx="182614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Compare notes </a:t>
              </a:r>
            </a:p>
            <a:p>
              <a:pPr algn="ctr"/>
              <a:r>
                <a:rPr lang="en-US" dirty="0" smtClean="0"/>
                <a:t>at commit time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b="1" dirty="0" smtClean="0"/>
                <a:t>Replay</a:t>
              </a:r>
              <a:r>
                <a:rPr lang="en-US" dirty="0" smtClean="0"/>
                <a:t> if any </a:t>
              </a:r>
            </a:p>
            <a:p>
              <a:pPr algn="ctr"/>
              <a:r>
                <a:rPr lang="en-US" dirty="0" smtClean="0"/>
                <a:t>dependency </a:t>
              </a:r>
            </a:p>
            <a:p>
              <a:pPr algn="ctr"/>
              <a:r>
                <a:rPr lang="en-US" dirty="0" smtClean="0"/>
                <a:t>was violated</a:t>
              </a:r>
              <a:endParaRPr lang="en-US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556 " pathEditMode="relative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556 " pathEditMode="relative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556 " pathEditMode="relative" ptsTypes="A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556 " pathEditMode="relative" ptsTypes="AA"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Register Data Flow: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1905000" cy="457200"/>
          </a:xfrm>
        </p:spPr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18404" y="1837092"/>
            <a:ext cx="830196" cy="369007"/>
          </a:xfrm>
          <a:prstGeom prst="round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Execute</a:t>
            </a:r>
            <a:endParaRPr lang="en-US" sz="14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96466" y="1837092"/>
            <a:ext cx="830196" cy="369007"/>
          </a:xfrm>
          <a:prstGeom prst="round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018404" y="2941347"/>
            <a:ext cx="830196" cy="369007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Execute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96466" y="2941347"/>
            <a:ext cx="830196" cy="369007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 bwMode="auto">
          <a:xfrm>
            <a:off x="5626662" y="2021596"/>
            <a:ext cx="1391742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 bwMode="auto">
          <a:xfrm>
            <a:off x="5626662" y="3125851"/>
            <a:ext cx="1391742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alpha val="21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6" idx="1"/>
          </p:cNvCxnSpPr>
          <p:nvPr/>
        </p:nvCxnSpPr>
        <p:spPr bwMode="auto">
          <a:xfrm flipV="1">
            <a:off x="3747655" y="2021596"/>
            <a:ext cx="1048811" cy="11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789218" y="3152110"/>
            <a:ext cx="1011382" cy="1365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34553" y="18135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3,  1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34553" y="29565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4,  2 </a:t>
            </a:r>
            <a:endParaRPr lang="en-US" b="1" dirty="0"/>
          </a:p>
        </p:txBody>
      </p:sp>
      <p:grpSp>
        <p:nvGrpSpPr>
          <p:cNvPr id="94" name="Group 93"/>
          <p:cNvGrpSpPr/>
          <p:nvPr/>
        </p:nvGrpSpPr>
        <p:grpSpPr>
          <a:xfrm>
            <a:off x="228600" y="1371600"/>
            <a:ext cx="1905000" cy="1782128"/>
            <a:chOff x="228600" y="1371600"/>
            <a:chExt cx="1905000" cy="178212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" y="1676400"/>
              <a:ext cx="1905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endParaRPr lang="en-US" b="1" i="1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R1 = ….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R2 = ….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…  = R1</a:t>
              </a:r>
            </a:p>
            <a:p>
              <a:pPr marL="342900" indent="-342900"/>
              <a:r>
                <a:rPr lang="en-US" dirty="0" smtClean="0"/>
                <a:t>4.  …  = R2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1371600"/>
              <a:ext cx="1445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Scenario  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8600" y="3657600"/>
            <a:ext cx="1905000" cy="1782128"/>
            <a:chOff x="228600" y="3657600"/>
            <a:chExt cx="1905000" cy="1782128"/>
          </a:xfrm>
        </p:grpSpPr>
        <p:sp>
          <p:nvSpPr>
            <p:cNvPr id="33" name="TextBox 32"/>
            <p:cNvSpPr txBox="1"/>
            <p:nvPr/>
          </p:nvSpPr>
          <p:spPr>
            <a:xfrm>
              <a:off x="228600" y="3962400"/>
              <a:ext cx="1905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endParaRPr lang="en-US" b="1" i="1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R1 = ….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R2 = ….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…  = R2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…  = R2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6956" y="36576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Scenario  B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00400" y="4271427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Data flow violation!</a:t>
            </a:r>
          </a:p>
          <a:p>
            <a:pPr algn="ctr"/>
            <a:r>
              <a:rPr lang="en-US" sz="2000" b="1" dirty="0" smtClean="0"/>
              <a:t>Pipeline 1 used a stale value of </a:t>
            </a:r>
            <a:r>
              <a:rPr lang="en-US" sz="2000" b="1" dirty="0" smtClean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27258" y="5562600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How can we avoid these violations?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7537" y="1459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= ….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677537" y="2602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= ….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039737" y="1459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= ….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039737" y="2602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= ….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724400" y="1459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741657" y="2602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867400" y="1447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84657" y="2602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953000" y="21739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R1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53000" y="3276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R2</a:t>
            </a:r>
            <a:endParaRPr lang="en-US" b="1" i="1" dirty="0">
              <a:solidFill>
                <a:srgbClr val="00B0F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8283382" y="1447799"/>
            <a:ext cx="586298" cy="2133601"/>
            <a:chOff x="8283382" y="1447799"/>
            <a:chExt cx="586298" cy="2133601"/>
          </a:xfrm>
        </p:grpSpPr>
        <p:sp>
          <p:nvSpPr>
            <p:cNvPr id="59" name="TextBox 58"/>
            <p:cNvSpPr txBox="1"/>
            <p:nvPr/>
          </p:nvSpPr>
          <p:spPr>
            <a:xfrm>
              <a:off x="8283382" y="2362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534400" y="1447799"/>
              <a:ext cx="335280" cy="1073331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165463 w 335280"/>
                <a:gd name="connsiteY0" fmla="*/ 1073331 h 1073331"/>
                <a:gd name="connsiteX1" fmla="*/ 335280 w 335280"/>
                <a:gd name="connsiteY1" fmla="*/ 1073331 h 1073331"/>
                <a:gd name="connsiteX2" fmla="*/ 335280 w 335280"/>
                <a:gd name="connsiteY2" fmla="*/ 2177 h 1073331"/>
                <a:gd name="connsiteX3" fmla="*/ 0 w 335280"/>
                <a:gd name="connsiteY3" fmla="*/ 0 h 10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3331">
                  <a:moveTo>
                    <a:pt x="165463" y="1073331"/>
                  </a:moveTo>
                  <a:lnTo>
                    <a:pt x="335280" y="1073331"/>
                  </a:lnTo>
                  <a:lnTo>
                    <a:pt x="335280" y="2177"/>
                  </a:lnTo>
                  <a:lnTo>
                    <a:pt x="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534400" y="2510246"/>
              <a:ext cx="335280" cy="1071154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0 w 335280"/>
                <a:gd name="connsiteY0" fmla="*/ 1071154 h 1071154"/>
                <a:gd name="connsiteX1" fmla="*/ 335280 w 335280"/>
                <a:gd name="connsiteY1" fmla="*/ 1071154 h 1071154"/>
                <a:gd name="connsiteX2" fmla="*/ 335280 w 335280"/>
                <a:gd name="connsiteY2" fmla="*/ 0 h 1071154"/>
                <a:gd name="connsiteX3" fmla="*/ 152400 w 335280"/>
                <a:gd name="connsiteY3" fmla="*/ 0 h 107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1154">
                  <a:moveTo>
                    <a:pt x="0" y="1071154"/>
                  </a:moveTo>
                  <a:lnTo>
                    <a:pt x="335280" y="1071154"/>
                  </a:lnTo>
                  <a:lnTo>
                    <a:pt x="335280" y="0"/>
                  </a:lnTo>
                  <a:lnTo>
                    <a:pt x="15240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05800" y="1447799"/>
            <a:ext cx="586298" cy="2133601"/>
            <a:chOff x="8283382" y="1447799"/>
            <a:chExt cx="586298" cy="2133601"/>
          </a:xfrm>
        </p:grpSpPr>
        <p:sp>
          <p:nvSpPr>
            <p:cNvPr id="65" name="TextBox 64"/>
            <p:cNvSpPr txBox="1"/>
            <p:nvPr/>
          </p:nvSpPr>
          <p:spPr>
            <a:xfrm>
              <a:off x="8283382" y="2362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R2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8534400" y="1447799"/>
              <a:ext cx="335280" cy="1073331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165463 w 335280"/>
                <a:gd name="connsiteY0" fmla="*/ 1073331 h 1073331"/>
                <a:gd name="connsiteX1" fmla="*/ 335280 w 335280"/>
                <a:gd name="connsiteY1" fmla="*/ 1073331 h 1073331"/>
                <a:gd name="connsiteX2" fmla="*/ 335280 w 335280"/>
                <a:gd name="connsiteY2" fmla="*/ 2177 h 1073331"/>
                <a:gd name="connsiteX3" fmla="*/ 0 w 335280"/>
                <a:gd name="connsiteY3" fmla="*/ 0 h 10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3331">
                  <a:moveTo>
                    <a:pt x="165463" y="1073331"/>
                  </a:moveTo>
                  <a:lnTo>
                    <a:pt x="335280" y="1073331"/>
                  </a:lnTo>
                  <a:lnTo>
                    <a:pt x="335280" y="2177"/>
                  </a:lnTo>
                  <a:lnTo>
                    <a:pt x="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8534400" y="2510246"/>
              <a:ext cx="335280" cy="1071154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0 w 335280"/>
                <a:gd name="connsiteY0" fmla="*/ 1071154 h 1071154"/>
                <a:gd name="connsiteX1" fmla="*/ 335280 w 335280"/>
                <a:gd name="connsiteY1" fmla="*/ 1071154 h 1071154"/>
                <a:gd name="connsiteX2" fmla="*/ 335280 w 335280"/>
                <a:gd name="connsiteY2" fmla="*/ 0 h 1071154"/>
                <a:gd name="connsiteX3" fmla="*/ 152400 w 335280"/>
                <a:gd name="connsiteY3" fmla="*/ 0 h 107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1154">
                  <a:moveTo>
                    <a:pt x="0" y="1071154"/>
                  </a:moveTo>
                  <a:lnTo>
                    <a:pt x="335280" y="1071154"/>
                  </a:lnTo>
                  <a:lnTo>
                    <a:pt x="335280" y="0"/>
                  </a:lnTo>
                  <a:lnTo>
                    <a:pt x="15240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677537" y="1459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= ….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77537" y="2602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= ….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039737" y="1459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= ….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039737" y="26024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 = ….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724400" y="1459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741657" y="2602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867400" y="14478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884657" y="260246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= R2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953000" y="22214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R2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53000" y="3276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</a:rPr>
              <a:t>R2</a:t>
            </a:r>
            <a:endParaRPr lang="en-US" b="1" i="1" dirty="0">
              <a:solidFill>
                <a:srgbClr val="00B0F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8283382" y="1447799"/>
            <a:ext cx="586298" cy="2133601"/>
            <a:chOff x="8283382" y="1447799"/>
            <a:chExt cx="586298" cy="2133601"/>
          </a:xfrm>
        </p:grpSpPr>
        <p:sp>
          <p:nvSpPr>
            <p:cNvPr id="87" name="TextBox 86"/>
            <p:cNvSpPr txBox="1"/>
            <p:nvPr/>
          </p:nvSpPr>
          <p:spPr>
            <a:xfrm>
              <a:off x="8283382" y="2362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8534400" y="1447799"/>
              <a:ext cx="335280" cy="1073331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165463 w 335280"/>
                <a:gd name="connsiteY0" fmla="*/ 1073331 h 1073331"/>
                <a:gd name="connsiteX1" fmla="*/ 335280 w 335280"/>
                <a:gd name="connsiteY1" fmla="*/ 1073331 h 1073331"/>
                <a:gd name="connsiteX2" fmla="*/ 335280 w 335280"/>
                <a:gd name="connsiteY2" fmla="*/ 2177 h 1073331"/>
                <a:gd name="connsiteX3" fmla="*/ 0 w 335280"/>
                <a:gd name="connsiteY3" fmla="*/ 0 h 10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3331">
                  <a:moveTo>
                    <a:pt x="165463" y="1073331"/>
                  </a:moveTo>
                  <a:lnTo>
                    <a:pt x="335280" y="1073331"/>
                  </a:lnTo>
                  <a:lnTo>
                    <a:pt x="335280" y="2177"/>
                  </a:lnTo>
                  <a:lnTo>
                    <a:pt x="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8534400" y="2510246"/>
              <a:ext cx="335280" cy="1071154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0 w 335280"/>
                <a:gd name="connsiteY0" fmla="*/ 1071154 h 1071154"/>
                <a:gd name="connsiteX1" fmla="*/ 335280 w 335280"/>
                <a:gd name="connsiteY1" fmla="*/ 1071154 h 1071154"/>
                <a:gd name="connsiteX2" fmla="*/ 335280 w 335280"/>
                <a:gd name="connsiteY2" fmla="*/ 0 h 1071154"/>
                <a:gd name="connsiteX3" fmla="*/ 152400 w 335280"/>
                <a:gd name="connsiteY3" fmla="*/ 0 h 107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1154">
                  <a:moveTo>
                    <a:pt x="0" y="1071154"/>
                  </a:moveTo>
                  <a:lnTo>
                    <a:pt x="335280" y="1071154"/>
                  </a:lnTo>
                  <a:lnTo>
                    <a:pt x="335280" y="0"/>
                  </a:lnTo>
                  <a:lnTo>
                    <a:pt x="15240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305800" y="1447799"/>
            <a:ext cx="586298" cy="2133601"/>
            <a:chOff x="8283382" y="1447799"/>
            <a:chExt cx="586298" cy="2133601"/>
          </a:xfrm>
        </p:grpSpPr>
        <p:sp>
          <p:nvSpPr>
            <p:cNvPr id="91" name="TextBox 90"/>
            <p:cNvSpPr txBox="1"/>
            <p:nvPr/>
          </p:nvSpPr>
          <p:spPr>
            <a:xfrm>
              <a:off x="8283382" y="2362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</a:rPr>
                <a:t>R2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8534400" y="1447799"/>
              <a:ext cx="335280" cy="1073331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165463 w 335280"/>
                <a:gd name="connsiteY0" fmla="*/ 1073331 h 1073331"/>
                <a:gd name="connsiteX1" fmla="*/ 335280 w 335280"/>
                <a:gd name="connsiteY1" fmla="*/ 1073331 h 1073331"/>
                <a:gd name="connsiteX2" fmla="*/ 335280 w 335280"/>
                <a:gd name="connsiteY2" fmla="*/ 2177 h 1073331"/>
                <a:gd name="connsiteX3" fmla="*/ 0 w 335280"/>
                <a:gd name="connsiteY3" fmla="*/ 0 h 10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3331">
                  <a:moveTo>
                    <a:pt x="165463" y="1073331"/>
                  </a:moveTo>
                  <a:lnTo>
                    <a:pt x="335280" y="1073331"/>
                  </a:lnTo>
                  <a:lnTo>
                    <a:pt x="335280" y="2177"/>
                  </a:lnTo>
                  <a:lnTo>
                    <a:pt x="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8534400" y="2510246"/>
              <a:ext cx="335280" cy="1071154"/>
            </a:xfrm>
            <a:custGeom>
              <a:avLst/>
              <a:gdLst>
                <a:gd name="connsiteX0" fmla="*/ 13063 w 182880"/>
                <a:gd name="connsiteY0" fmla="*/ 1071154 h 1071154"/>
                <a:gd name="connsiteX1" fmla="*/ 182880 w 182880"/>
                <a:gd name="connsiteY1" fmla="*/ 1071154 h 1071154"/>
                <a:gd name="connsiteX2" fmla="*/ 182880 w 182880"/>
                <a:gd name="connsiteY2" fmla="*/ 0 h 1071154"/>
                <a:gd name="connsiteX3" fmla="*/ 0 w 182880"/>
                <a:gd name="connsiteY3" fmla="*/ 0 h 1071154"/>
                <a:gd name="connsiteX0" fmla="*/ 0 w 335280"/>
                <a:gd name="connsiteY0" fmla="*/ 1071154 h 1071154"/>
                <a:gd name="connsiteX1" fmla="*/ 335280 w 335280"/>
                <a:gd name="connsiteY1" fmla="*/ 1071154 h 1071154"/>
                <a:gd name="connsiteX2" fmla="*/ 335280 w 335280"/>
                <a:gd name="connsiteY2" fmla="*/ 0 h 1071154"/>
                <a:gd name="connsiteX3" fmla="*/ 152400 w 335280"/>
                <a:gd name="connsiteY3" fmla="*/ 0 h 107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80" h="1071154">
                  <a:moveTo>
                    <a:pt x="0" y="1071154"/>
                  </a:moveTo>
                  <a:lnTo>
                    <a:pt x="335280" y="1071154"/>
                  </a:lnTo>
                  <a:lnTo>
                    <a:pt x="335280" y="0"/>
                  </a:lnTo>
                  <a:lnTo>
                    <a:pt x="152400" y="0"/>
                  </a:lnTo>
                </a:path>
              </a:pathLst>
            </a:cu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6" grpId="0"/>
      <p:bldP spid="46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4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Instruction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749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Instructions can be: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Straight steered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Cross steered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Objective: </a:t>
            </a:r>
            <a:r>
              <a:rPr lang="en-US" dirty="0" smtClean="0"/>
              <a:t>match </a:t>
            </a:r>
            <a:r>
              <a:rPr lang="en-US" i="1" dirty="0" smtClean="0"/>
              <a:t>producers </a:t>
            </a:r>
            <a:r>
              <a:rPr lang="en-US" dirty="0" smtClean="0"/>
              <a:t>and </a:t>
            </a:r>
            <a:r>
              <a:rPr lang="en-US" i="1" dirty="0" smtClean="0"/>
              <a:t>consumers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Mismatch </a:t>
            </a:r>
            <a:r>
              <a:rPr lang="en-US" dirty="0" smtClean="0">
                <a:sym typeface="Wingdings" pitchFamily="2" charset="2"/>
              </a:rPr>
              <a:t> Data Flow </a:t>
            </a:r>
            <a:r>
              <a:rPr lang="en-US" dirty="0" smtClean="0"/>
              <a:t>violation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Replay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ysClr val="windowText" lastClr="000000"/>
                </a:solidFill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ysClr val="windowText" lastClr="000000"/>
                </a:solidFill>
                <a:sym typeface="Wingdings" pitchFamily="2" charset="2"/>
              </a:rPr>
              <a:t>Use static compiler analysis to generate steering hints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43800" y="17367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29200" y="17367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43800" y="2514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29200" y="25146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cxnSp>
        <p:nvCxnSpPr>
          <p:cNvPr id="13" name="Straight Arrow Connector 12"/>
          <p:cNvCxnSpPr>
            <a:stCxn id="5" idx="3"/>
            <a:endCxn id="4" idx="1"/>
          </p:cNvCxnSpPr>
          <p:nvPr/>
        </p:nvCxnSpPr>
        <p:spPr bwMode="auto">
          <a:xfrm>
            <a:off x="5965825" y="1935163"/>
            <a:ext cx="1577975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 bwMode="auto">
          <a:xfrm>
            <a:off x="5965825" y="1935163"/>
            <a:ext cx="1577975" cy="7778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  <a:endCxn id="6" idx="1"/>
          </p:cNvCxnSpPr>
          <p:nvPr/>
        </p:nvCxnSpPr>
        <p:spPr bwMode="auto">
          <a:xfrm>
            <a:off x="5965825" y="2713038"/>
            <a:ext cx="1577975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alpha val="21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7" idx="3"/>
            <a:endCxn id="4" idx="1"/>
          </p:cNvCxnSpPr>
          <p:nvPr/>
        </p:nvCxnSpPr>
        <p:spPr bwMode="auto">
          <a:xfrm flipV="1">
            <a:off x="5965825" y="1935163"/>
            <a:ext cx="1577975" cy="7778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alpha val="21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70625" y="1600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straight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1577984">
            <a:off x="6503318" y="204895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cross</a:t>
            </a:r>
            <a:endParaRPr lang="en-US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819150"/>
          </a:xfrm>
        </p:spPr>
        <p:txBody>
          <a:bodyPr>
            <a:normAutofit/>
          </a:bodyPr>
          <a:lstStyle/>
          <a:p>
            <a:r>
              <a:rPr lang="en-US" dirty="0" smtClean="0"/>
              <a:t>CG – Instruction Issue: Example</a:t>
            </a:r>
            <a:endParaRPr lang="en-US" dirty="0"/>
          </a:p>
        </p:txBody>
      </p:sp>
      <p:sp>
        <p:nvSpPr>
          <p:cNvPr id="28" name="Oval 262"/>
          <p:cNvSpPr>
            <a:spLocks noChangeArrowheads="1"/>
          </p:cNvSpPr>
          <p:nvPr/>
        </p:nvSpPr>
        <p:spPr bwMode="auto">
          <a:xfrm>
            <a:off x="1828800" y="23622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29" name="Oval 262"/>
          <p:cNvSpPr>
            <a:spLocks noChangeArrowheads="1"/>
          </p:cNvSpPr>
          <p:nvPr/>
        </p:nvSpPr>
        <p:spPr bwMode="auto">
          <a:xfrm>
            <a:off x="1295400" y="30480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0" name="Oval 262"/>
          <p:cNvSpPr>
            <a:spLocks noChangeArrowheads="1"/>
          </p:cNvSpPr>
          <p:nvPr/>
        </p:nvSpPr>
        <p:spPr bwMode="auto">
          <a:xfrm>
            <a:off x="762000" y="23622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9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1" name="Oval 262"/>
          <p:cNvSpPr>
            <a:spLocks noChangeArrowheads="1"/>
          </p:cNvSpPr>
          <p:nvPr/>
        </p:nvSpPr>
        <p:spPr bwMode="auto">
          <a:xfrm>
            <a:off x="762000" y="16764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6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2" name="Oval 262"/>
          <p:cNvSpPr>
            <a:spLocks noChangeArrowheads="1"/>
          </p:cNvSpPr>
          <p:nvPr/>
        </p:nvSpPr>
        <p:spPr bwMode="auto">
          <a:xfrm>
            <a:off x="2362200" y="30480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4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3" name="Oval 262"/>
          <p:cNvSpPr>
            <a:spLocks noChangeArrowheads="1"/>
          </p:cNvSpPr>
          <p:nvPr/>
        </p:nvSpPr>
        <p:spPr bwMode="auto">
          <a:xfrm>
            <a:off x="2362200" y="37338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5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4" name="Oval 262"/>
          <p:cNvSpPr>
            <a:spLocks noChangeArrowheads="1"/>
          </p:cNvSpPr>
          <p:nvPr/>
        </p:nvSpPr>
        <p:spPr bwMode="auto">
          <a:xfrm>
            <a:off x="2362200" y="44958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7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5" name="Oval 262"/>
          <p:cNvSpPr>
            <a:spLocks noChangeArrowheads="1"/>
          </p:cNvSpPr>
          <p:nvPr/>
        </p:nvSpPr>
        <p:spPr bwMode="auto">
          <a:xfrm>
            <a:off x="2971800" y="51816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8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6" name="Oval 262"/>
          <p:cNvSpPr>
            <a:spLocks noChangeArrowheads="1"/>
          </p:cNvSpPr>
          <p:nvPr/>
        </p:nvSpPr>
        <p:spPr bwMode="auto">
          <a:xfrm>
            <a:off x="3505200" y="44958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3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sp>
        <p:nvSpPr>
          <p:cNvPr id="37" name="Oval 262"/>
          <p:cNvSpPr>
            <a:spLocks noChangeArrowheads="1"/>
          </p:cNvSpPr>
          <p:nvPr/>
        </p:nvSpPr>
        <p:spPr bwMode="auto">
          <a:xfrm>
            <a:off x="3505200" y="3733800"/>
            <a:ext cx="4572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baseline="0" dirty="0" smtClean="0">
                <a:solidFill>
                  <a:schemeClr val="bg1"/>
                </a:solidFill>
              </a:rPr>
              <a:t>2</a:t>
            </a:r>
            <a:endParaRPr lang="en-US" sz="1600" b="1" baseline="0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>
            <a:stCxn id="31" idx="4"/>
            <a:endCxn id="30" idx="0"/>
          </p:cNvCxnSpPr>
          <p:nvPr/>
        </p:nvCxnSpPr>
        <p:spPr bwMode="auto">
          <a:xfrm rot="5400000">
            <a:off x="876300" y="2247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30" idx="4"/>
            <a:endCxn id="29" idx="1"/>
          </p:cNvCxnSpPr>
          <p:nvPr/>
        </p:nvCxnSpPr>
        <p:spPr bwMode="auto">
          <a:xfrm rot="16200000" flipH="1">
            <a:off x="1028700" y="2781299"/>
            <a:ext cx="295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8" idx="4"/>
            <a:endCxn id="29" idx="7"/>
          </p:cNvCxnSpPr>
          <p:nvPr/>
        </p:nvCxnSpPr>
        <p:spPr bwMode="auto">
          <a:xfrm rot="5400000">
            <a:off x="1723746" y="2781300"/>
            <a:ext cx="295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8" idx="4"/>
            <a:endCxn id="32" idx="1"/>
          </p:cNvCxnSpPr>
          <p:nvPr/>
        </p:nvCxnSpPr>
        <p:spPr bwMode="auto">
          <a:xfrm rot="16200000" flipH="1">
            <a:off x="2095500" y="2781299"/>
            <a:ext cx="295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2" idx="4"/>
            <a:endCxn id="33" idx="0"/>
          </p:cNvCxnSpPr>
          <p:nvPr/>
        </p:nvCxnSpPr>
        <p:spPr bwMode="auto">
          <a:xfrm rot="5400000">
            <a:off x="2476500" y="36195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33" idx="4"/>
            <a:endCxn id="34" idx="0"/>
          </p:cNvCxnSpPr>
          <p:nvPr/>
        </p:nvCxnSpPr>
        <p:spPr bwMode="auto">
          <a:xfrm rot="5400000">
            <a:off x="2438400" y="4343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37" idx="4"/>
            <a:endCxn id="36" idx="0"/>
          </p:cNvCxnSpPr>
          <p:nvPr/>
        </p:nvCxnSpPr>
        <p:spPr bwMode="auto">
          <a:xfrm rot="5400000">
            <a:off x="3581400" y="4343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36" idx="4"/>
            <a:endCxn id="35" idx="7"/>
          </p:cNvCxnSpPr>
          <p:nvPr/>
        </p:nvCxnSpPr>
        <p:spPr bwMode="auto">
          <a:xfrm rot="5400000">
            <a:off x="3400146" y="4914900"/>
            <a:ext cx="295555" cy="371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34" idx="4"/>
            <a:endCxn id="35" idx="1"/>
          </p:cNvCxnSpPr>
          <p:nvPr/>
        </p:nvCxnSpPr>
        <p:spPr bwMode="auto">
          <a:xfrm rot="16200000" flipH="1">
            <a:off x="2667000" y="4876799"/>
            <a:ext cx="295555" cy="447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111"/>
          <p:cNvGrpSpPr/>
          <p:nvPr/>
        </p:nvGrpSpPr>
        <p:grpSpPr>
          <a:xfrm>
            <a:off x="3212733" y="1371600"/>
            <a:ext cx="5550267" cy="1311275"/>
            <a:chOff x="3212733" y="1371600"/>
            <a:chExt cx="5550267" cy="1311275"/>
          </a:xfrm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7826375" y="1508125"/>
              <a:ext cx="936625" cy="396875"/>
            </a:xfrm>
            <a:prstGeom prst="round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Ex/</a:t>
              </a:r>
              <a:r>
                <a:rPr lang="en-US" sz="1400" b="1" dirty="0" err="1" smtClean="0"/>
                <a:t>Mem</a:t>
              </a:r>
              <a:endParaRPr lang="en-US" sz="1400" b="1" dirty="0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5311775" y="1508125"/>
              <a:ext cx="936625" cy="396875"/>
            </a:xfrm>
            <a:prstGeom prst="round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Issue</a:t>
              </a:r>
              <a:endParaRPr lang="en-US" sz="1400" b="1" dirty="0"/>
            </a:p>
          </p:txBody>
        </p:sp>
        <p:sp>
          <p:nvSpPr>
            <p:cNvPr id="79" name="Rectangle 5"/>
            <p:cNvSpPr>
              <a:spLocks noChangeArrowheads="1"/>
            </p:cNvSpPr>
            <p:nvPr/>
          </p:nvSpPr>
          <p:spPr bwMode="auto">
            <a:xfrm>
              <a:off x="7826375" y="2286000"/>
              <a:ext cx="936625" cy="396875"/>
            </a:xfrm>
            <a:prstGeom prst="round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Ex/</a:t>
              </a:r>
              <a:r>
                <a:rPr lang="en-US" sz="1400" b="1" dirty="0" err="1" smtClean="0"/>
                <a:t>Mem</a:t>
              </a:r>
              <a:endParaRPr lang="en-US" sz="1400" b="1" dirty="0"/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311775" y="2286000"/>
              <a:ext cx="936625" cy="396875"/>
            </a:xfrm>
            <a:prstGeom prst="round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400" b="1" dirty="0" smtClean="0"/>
                <a:t>Issue</a:t>
              </a:r>
              <a:endParaRPr lang="en-US" sz="1400" b="1" dirty="0"/>
            </a:p>
          </p:txBody>
        </p:sp>
        <p:cxnSp>
          <p:nvCxnSpPr>
            <p:cNvPr id="81" name="Straight Arrow Connector 80"/>
            <p:cNvCxnSpPr>
              <a:stCxn id="78" idx="3"/>
              <a:endCxn id="77" idx="1"/>
            </p:cNvCxnSpPr>
            <p:nvPr/>
          </p:nvCxnSpPr>
          <p:spPr bwMode="auto">
            <a:xfrm>
              <a:off x="6248400" y="1706563"/>
              <a:ext cx="1577975" cy="1588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stCxn id="78" idx="3"/>
              <a:endCxn id="79" idx="1"/>
            </p:cNvCxnSpPr>
            <p:nvPr/>
          </p:nvCxnSpPr>
          <p:spPr bwMode="auto">
            <a:xfrm>
              <a:off x="6248400" y="1706563"/>
              <a:ext cx="1577975" cy="777875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0" idx="3"/>
              <a:endCxn id="79" idx="1"/>
            </p:cNvCxnSpPr>
            <p:nvPr/>
          </p:nvCxnSpPr>
          <p:spPr bwMode="auto">
            <a:xfrm>
              <a:off x="6248400" y="2484438"/>
              <a:ext cx="1577975" cy="1588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>
                  <a:alpha val="21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80" idx="3"/>
              <a:endCxn id="77" idx="1"/>
            </p:cNvCxnSpPr>
            <p:nvPr/>
          </p:nvCxnSpPr>
          <p:spPr bwMode="auto">
            <a:xfrm flipV="1">
              <a:off x="6248400" y="1706563"/>
              <a:ext cx="1577975" cy="777875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>
                  <a:alpha val="21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6553200" y="137160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straight</a:t>
              </a:r>
              <a:endParaRPr lang="en-US" b="1" dirty="0"/>
            </a:p>
          </p:txBody>
        </p:sp>
        <p:sp>
          <p:nvSpPr>
            <p:cNvPr id="86" name="TextBox 85"/>
            <p:cNvSpPr txBox="1"/>
            <p:nvPr/>
          </p:nvSpPr>
          <p:spPr>
            <a:xfrm rot="1577984">
              <a:off x="6785893" y="18203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cross</a:t>
              </a:r>
              <a:endParaRPr lang="en-US" b="1" dirty="0"/>
            </a:p>
          </p:txBody>
        </p:sp>
        <p:cxnSp>
          <p:nvCxnSpPr>
            <p:cNvPr id="88" name="Straight Arrow Connector 87"/>
            <p:cNvCxnSpPr>
              <a:endCxn id="78" idx="1"/>
            </p:cNvCxnSpPr>
            <p:nvPr/>
          </p:nvCxnSpPr>
          <p:spPr bwMode="auto">
            <a:xfrm flipV="1">
              <a:off x="4010526" y="1706563"/>
              <a:ext cx="1301249" cy="19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3962400" y="2512679"/>
              <a:ext cx="1301249" cy="19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3212733" y="175260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Fetch </a:t>
              </a:r>
            </a:p>
            <a:p>
              <a:r>
                <a:rPr lang="en-US" dirty="0" smtClean="0"/>
                <a:t>order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790732" y="1383268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10..8..6..4..2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918972" y="222146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9..7..5..3..1</a:t>
              </a:r>
              <a:endParaRPr lang="en-US" b="1" dirty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495800" y="3124200"/>
            <a:ext cx="441157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Always straight steering</a:t>
            </a: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Ignores data dependencies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Number of </a:t>
            </a:r>
            <a:r>
              <a:rPr lang="en-US" b="1" dirty="0" smtClean="0">
                <a:solidFill>
                  <a:srgbClr val="FF0000"/>
                </a:solidFill>
              </a:rPr>
              <a:t>replays =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95801" y="4419362"/>
            <a:ext cx="439735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Compiler orchestrated steering</a:t>
            </a:r>
          </a:p>
          <a:p>
            <a:pPr>
              <a:buFont typeface="Arial" pitchFamily="34" charset="0"/>
              <a:buChar char="•"/>
            </a:pPr>
            <a:r>
              <a:rPr lang="en-US" sz="2000" i="1" dirty="0" smtClean="0"/>
              <a:t>  </a:t>
            </a:r>
            <a:r>
              <a:rPr lang="en-US" sz="2000" dirty="0" smtClean="0"/>
              <a:t>Use</a:t>
            </a:r>
            <a:r>
              <a:rPr lang="en-US" dirty="0" smtClean="0"/>
              <a:t> clustering algorithms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Accounts for dependencies and </a:t>
            </a:r>
          </a:p>
          <a:p>
            <a:r>
              <a:rPr lang="en-US" dirty="0" smtClean="0"/>
              <a:t>   communication delays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Number of </a:t>
            </a:r>
            <a:r>
              <a:rPr lang="en-US" b="1" dirty="0" smtClean="0">
                <a:solidFill>
                  <a:srgbClr val="FF0000"/>
                </a:solidFill>
              </a:rPr>
              <a:t>replays = 0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rot="5400000" flipH="1" flipV="1">
            <a:off x="990600" y="2743200"/>
            <a:ext cx="381000" cy="381000"/>
          </a:xfrm>
          <a:prstGeom prst="line">
            <a:avLst/>
          </a:prstGeom>
          <a:solidFill>
            <a:schemeClr val="accent1"/>
          </a:solidFill>
          <a:ln w="4762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 flipH="1" flipV="1">
            <a:off x="2057400" y="2743200"/>
            <a:ext cx="381000" cy="381000"/>
          </a:xfrm>
          <a:prstGeom prst="line">
            <a:avLst/>
          </a:prstGeom>
          <a:solidFill>
            <a:schemeClr val="accent1"/>
          </a:solidFill>
          <a:ln w="4762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2362200" y="3581400"/>
            <a:ext cx="533400" cy="1588"/>
          </a:xfrm>
          <a:prstGeom prst="line">
            <a:avLst/>
          </a:prstGeom>
          <a:solidFill>
            <a:schemeClr val="accent1"/>
          </a:solidFill>
          <a:ln w="4762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 flipH="1" flipV="1">
            <a:off x="2590800" y="4876800"/>
            <a:ext cx="381000" cy="381000"/>
          </a:xfrm>
          <a:prstGeom prst="line">
            <a:avLst/>
          </a:prstGeom>
          <a:solidFill>
            <a:schemeClr val="accent1"/>
          </a:solidFill>
          <a:ln w="4762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429000" y="4341812"/>
            <a:ext cx="609600" cy="1588"/>
          </a:xfrm>
          <a:prstGeom prst="line">
            <a:avLst/>
          </a:prstGeom>
          <a:solidFill>
            <a:schemeClr val="accent1"/>
          </a:solidFill>
          <a:ln w="4762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110"/>
          <p:cNvGrpSpPr/>
          <p:nvPr/>
        </p:nvGrpSpPr>
        <p:grpSpPr>
          <a:xfrm>
            <a:off x="152400" y="5486400"/>
            <a:ext cx="2014781" cy="646331"/>
            <a:chOff x="152400" y="5486400"/>
            <a:chExt cx="2014781" cy="646331"/>
          </a:xfrm>
        </p:grpSpPr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52400" y="5486400"/>
              <a:ext cx="381000" cy="381000"/>
            </a:xfrm>
            <a:prstGeom prst="line">
              <a:avLst/>
            </a:prstGeom>
            <a:solidFill>
              <a:schemeClr val="accent1"/>
            </a:solidFill>
            <a:ln w="47625" cap="flat" cmpd="dbl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33400" y="5486400"/>
              <a:ext cx="1633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Critical  cross </a:t>
              </a:r>
            </a:p>
            <a:p>
              <a:r>
                <a:rPr lang="en-US" dirty="0" smtClean="0"/>
                <a:t>dependency</a:t>
              </a:r>
              <a:endParaRPr lang="en-US" dirty="0"/>
            </a:p>
          </p:txBody>
        </p:sp>
      </p:grp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– Design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7350" y="1581513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08550" y="1581513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04925" y="1597388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11500" y="1597388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908550" y="2587988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04925" y="2572113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759575" y="2587988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11500" y="2572113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cxnSp>
        <p:nvCxnSpPr>
          <p:cNvPr id="18" name="Straight Connector 17"/>
          <p:cNvCxnSpPr>
            <a:stCxn id="9" idx="3"/>
            <a:endCxn id="11" idx="1"/>
          </p:cNvCxnSpPr>
          <p:nvPr/>
        </p:nvCxnSpPr>
        <p:spPr bwMode="auto">
          <a:xfrm>
            <a:off x="2241550" y="1795826"/>
            <a:ext cx="86995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3"/>
            <a:endCxn id="8" idx="1"/>
          </p:cNvCxnSpPr>
          <p:nvPr/>
        </p:nvCxnSpPr>
        <p:spPr bwMode="auto">
          <a:xfrm flipV="1">
            <a:off x="4048125" y="1779951"/>
            <a:ext cx="860425" cy="158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3" idx="3"/>
            <a:endCxn id="15" idx="1"/>
          </p:cNvCxnSpPr>
          <p:nvPr/>
        </p:nvCxnSpPr>
        <p:spPr bwMode="auto">
          <a:xfrm>
            <a:off x="2241550" y="2770551"/>
            <a:ext cx="86995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5" idx="3"/>
            <a:endCxn id="12" idx="1"/>
          </p:cNvCxnSpPr>
          <p:nvPr/>
        </p:nvCxnSpPr>
        <p:spPr bwMode="auto">
          <a:xfrm>
            <a:off x="4048125" y="2770551"/>
            <a:ext cx="860425" cy="158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lbow Connector 24"/>
          <p:cNvCxnSpPr>
            <a:stCxn id="6" idx="3"/>
            <a:endCxn id="14" idx="3"/>
          </p:cNvCxnSpPr>
          <p:nvPr/>
        </p:nvCxnSpPr>
        <p:spPr bwMode="auto">
          <a:xfrm>
            <a:off x="7673975" y="1779951"/>
            <a:ext cx="22225" cy="1006475"/>
          </a:xfrm>
          <a:prstGeom prst="bentConnector3">
            <a:avLst>
              <a:gd name="adj1" fmla="val 1128571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lbow Connector 25"/>
          <p:cNvCxnSpPr>
            <a:stCxn id="9" idx="1"/>
            <a:endCxn id="13" idx="1"/>
          </p:cNvCxnSpPr>
          <p:nvPr/>
        </p:nvCxnSpPr>
        <p:spPr bwMode="auto">
          <a:xfrm rot="10800000" flipV="1">
            <a:off x="1304925" y="1795825"/>
            <a:ext cx="1588" cy="974725"/>
          </a:xfrm>
          <a:prstGeom prst="bentConnector3">
            <a:avLst>
              <a:gd name="adj1" fmla="val 14395466"/>
            </a:avLst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8" idx="3"/>
            <a:endCxn id="6" idx="1"/>
          </p:cNvCxnSpPr>
          <p:nvPr/>
        </p:nvCxnSpPr>
        <p:spPr bwMode="auto">
          <a:xfrm>
            <a:off x="5845175" y="1779951"/>
            <a:ext cx="892175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2" idx="3"/>
            <a:endCxn id="14" idx="1"/>
          </p:cNvCxnSpPr>
          <p:nvPr/>
        </p:nvCxnSpPr>
        <p:spPr bwMode="auto">
          <a:xfrm>
            <a:off x="5845175" y="2786426"/>
            <a:ext cx="914400" cy="0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2" idx="3"/>
            <a:endCxn id="6" idx="1"/>
          </p:cNvCxnSpPr>
          <p:nvPr/>
        </p:nvCxnSpPr>
        <p:spPr bwMode="auto">
          <a:xfrm flipV="1">
            <a:off x="5845175" y="1779951"/>
            <a:ext cx="892175" cy="10064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8" idx="3"/>
            <a:endCxn id="14" idx="1"/>
          </p:cNvCxnSpPr>
          <p:nvPr/>
        </p:nvCxnSpPr>
        <p:spPr bwMode="auto">
          <a:xfrm>
            <a:off x="5845175" y="1779951"/>
            <a:ext cx="914400" cy="1006475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924800" y="2299063"/>
            <a:ext cx="474617" cy="2"/>
          </a:xfrm>
          <a:prstGeom prst="line">
            <a:avLst/>
          </a:prstGeom>
          <a:solidFill>
            <a:srgbClr val="99CCFF"/>
          </a:solidFill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reeform 41"/>
          <p:cNvSpPr/>
          <p:nvPr/>
        </p:nvSpPr>
        <p:spPr bwMode="auto">
          <a:xfrm>
            <a:off x="5421086" y="1371600"/>
            <a:ext cx="2926080" cy="901337"/>
          </a:xfrm>
          <a:custGeom>
            <a:avLst/>
            <a:gdLst>
              <a:gd name="connsiteX0" fmla="*/ 2926080 w 2926080"/>
              <a:gd name="connsiteY0" fmla="*/ 901337 h 901337"/>
              <a:gd name="connsiteX1" fmla="*/ 2926080 w 2926080"/>
              <a:gd name="connsiteY1" fmla="*/ 0 h 901337"/>
              <a:gd name="connsiteX2" fmla="*/ 0 w 2926080"/>
              <a:gd name="connsiteY2" fmla="*/ 0 h 901337"/>
              <a:gd name="connsiteX3" fmla="*/ 0 w 2926080"/>
              <a:gd name="connsiteY3" fmla="*/ 235132 h 9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901337">
                <a:moveTo>
                  <a:pt x="2926080" y="901337"/>
                </a:moveTo>
                <a:lnTo>
                  <a:pt x="2926080" y="0"/>
                </a:lnTo>
                <a:lnTo>
                  <a:pt x="0" y="0"/>
                </a:lnTo>
                <a:lnTo>
                  <a:pt x="0" y="235132"/>
                </a:lnTo>
              </a:path>
            </a:pathLst>
          </a:custGeom>
          <a:noFill/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 flipV="1">
            <a:off x="5410200" y="2299063"/>
            <a:ext cx="2926080" cy="901337"/>
          </a:xfrm>
          <a:custGeom>
            <a:avLst/>
            <a:gdLst>
              <a:gd name="connsiteX0" fmla="*/ 2926080 w 2926080"/>
              <a:gd name="connsiteY0" fmla="*/ 901337 h 901337"/>
              <a:gd name="connsiteX1" fmla="*/ 2926080 w 2926080"/>
              <a:gd name="connsiteY1" fmla="*/ 0 h 901337"/>
              <a:gd name="connsiteX2" fmla="*/ 0 w 2926080"/>
              <a:gd name="connsiteY2" fmla="*/ 0 h 901337"/>
              <a:gd name="connsiteX3" fmla="*/ 0 w 2926080"/>
              <a:gd name="connsiteY3" fmla="*/ 235132 h 9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901337">
                <a:moveTo>
                  <a:pt x="2926080" y="901337"/>
                </a:moveTo>
                <a:lnTo>
                  <a:pt x="2926080" y="0"/>
                </a:lnTo>
                <a:lnTo>
                  <a:pt x="0" y="0"/>
                </a:lnTo>
                <a:lnTo>
                  <a:pt x="0" y="235132"/>
                </a:lnTo>
              </a:path>
            </a:pathLst>
          </a:custGeom>
          <a:noFill/>
          <a:ln w="1016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04800" y="17656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4800" y="19942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04800" y="22228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24514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04800" y="26800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04800" y="29086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600200" y="13846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429000" y="13846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876800" y="13846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600200" y="30610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30610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876800" y="30610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6400800" y="1689463"/>
            <a:ext cx="381000" cy="152400"/>
            <a:chOff x="1752600" y="2286000"/>
            <a:chExt cx="762000" cy="15240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752600" y="22860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133600" y="22860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6400800" y="2680063"/>
            <a:ext cx="381000" cy="152400"/>
            <a:chOff x="1752600" y="2286000"/>
            <a:chExt cx="762000" cy="1524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752600" y="2286000"/>
              <a:ext cx="381000" cy="152400"/>
            </a:xfrm>
            <a:prstGeom prst="rect">
              <a:avLst/>
            </a:prstGeom>
            <a:solidFill>
              <a:srgbClr val="99CC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133600" y="2286000"/>
              <a:ext cx="381000" cy="15240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Rectangle 69"/>
          <p:cNvSpPr/>
          <p:nvPr/>
        </p:nvSpPr>
        <p:spPr bwMode="auto">
          <a:xfrm>
            <a:off x="8534400" y="16894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534400" y="19180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534400" y="21466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34400" y="23752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534400" y="2603863"/>
            <a:ext cx="381000" cy="152400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534400" y="2832463"/>
            <a:ext cx="381000" cy="152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28600" y="3657600"/>
            <a:ext cx="2743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Flow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latin typeface="Arial" charset="0"/>
              </a:rPr>
              <a:t> Pipelines fetch alternate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  instructions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latin typeface="Arial" charset="0"/>
              </a:rPr>
              <a:t> Branch predictors kept 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  in sync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276600" y="3657600"/>
            <a:ext cx="2743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Register Data Flow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Arial" charset="0"/>
              </a:rPr>
              <a:t> Maintain local data flow 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information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latin typeface="Arial" charset="0"/>
              </a:rPr>
              <a:t> Check the decisions at 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charset="0"/>
              </a:rPr>
              <a:t>  </a:t>
            </a:r>
            <a:r>
              <a:rPr lang="en-US" dirty="0" err="1" smtClean="0">
                <a:latin typeface="Arial" charset="0"/>
              </a:rPr>
              <a:t>writeback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990600" y="5638800"/>
            <a:ext cx="3429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</a:rPr>
              <a:t>3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Memory Data Flow tracking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953000" y="5638800"/>
            <a:ext cx="2819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charset="0"/>
              </a:rPr>
              <a:t>4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Replay Mechanism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324600" y="3657600"/>
            <a:ext cx="25146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5.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Instruction Issue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 - Steer </a:t>
            </a:r>
            <a:r>
              <a:rPr lang="en-US" i="1" dirty="0" smtClean="0">
                <a:latin typeface="Arial" charset="0"/>
              </a:rPr>
              <a:t>consumers</a:t>
            </a:r>
            <a:r>
              <a:rPr lang="en-US" dirty="0" smtClean="0">
                <a:latin typeface="Arial" charset="0"/>
              </a:rPr>
              <a:t> to 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   </a:t>
            </a:r>
            <a:r>
              <a:rPr lang="en-US" i="1" dirty="0" smtClean="0">
                <a:latin typeface="Arial" charset="0"/>
              </a:rPr>
              <a:t>producers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Leverage stati</a:t>
            </a:r>
            <a:r>
              <a:rPr lang="en-US" dirty="0" smtClean="0">
                <a:latin typeface="Arial" charset="0"/>
              </a:rPr>
              <a:t>c </a:t>
            </a:r>
          </a:p>
          <a:p>
            <a:pPr marL="0" marR="0" indent="0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charset="0"/>
              </a:rPr>
              <a:t>    compiler analysis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38263"/>
            <a:ext cx="7772400" cy="4749800"/>
          </a:xfrm>
        </p:spPr>
        <p:txBody>
          <a:bodyPr/>
          <a:lstStyle/>
          <a:p>
            <a:r>
              <a:rPr lang="en-US" sz="2000" b="1" dirty="0" smtClean="0"/>
              <a:t>Liberty Simulation Infrastructure</a:t>
            </a:r>
          </a:p>
          <a:p>
            <a:pPr lvl="1"/>
            <a:r>
              <a:rPr lang="en-US" sz="2000" dirty="0" smtClean="0"/>
              <a:t>For cycle accurate simulations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Trimaran</a:t>
            </a:r>
            <a:r>
              <a:rPr lang="en-US" sz="2000" b="1" dirty="0" smtClean="0"/>
              <a:t> Compilation System</a:t>
            </a:r>
          </a:p>
          <a:p>
            <a:pPr lvl="1"/>
            <a:r>
              <a:rPr lang="en-US" sz="2000" dirty="0" smtClean="0"/>
              <a:t>For instruction steering hints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Experiments:</a:t>
            </a:r>
          </a:p>
          <a:p>
            <a:pPr lvl="1"/>
            <a:r>
              <a:rPr lang="en-US" sz="2000" dirty="0" smtClean="0"/>
              <a:t>Single-thread performance gain from conjoining</a:t>
            </a:r>
          </a:p>
          <a:p>
            <a:pPr lvl="1"/>
            <a:r>
              <a:rPr lang="en-US" sz="2000" dirty="0" smtClean="0"/>
              <a:t>Throughput improvement from conjoining (at low utilizations)</a:t>
            </a:r>
          </a:p>
          <a:p>
            <a:pPr lvl="1"/>
            <a:r>
              <a:rPr lang="en-US" sz="2000" dirty="0" smtClean="0"/>
              <a:t>Throughput sustainability (in face of failures)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5181601" y="2286000"/>
          <a:ext cx="3809999" cy="1295400"/>
        </p:xfrm>
        <a:graphic>
          <a:graphicData uri="http://schemas.openxmlformats.org/drawingml/2006/table">
            <a:tbl>
              <a:tblPr/>
              <a:tblGrid>
                <a:gridCol w="1395983"/>
                <a:gridCol w="2414016"/>
              </a:tblGrid>
              <a:tr h="3995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Branch predictor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Global, 16-bit, gshare predictor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1 I/D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4-way, 16KB, 1 cycle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Level 2 unified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8-way, 64KB, 5 cycle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1" y="19050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Microarchitectural</a:t>
            </a:r>
            <a:r>
              <a:rPr lang="en-US" dirty="0" smtClean="0"/>
              <a:t> </a:t>
            </a:r>
            <a:r>
              <a:rPr lang="en-US" dirty="0" err="1" smtClean="0"/>
              <a:t>Paramenters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Architectures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239837"/>
            <a:ext cx="7772400" cy="4749800"/>
          </a:xfrm>
        </p:spPr>
        <p:txBody>
          <a:bodyPr/>
          <a:lstStyle/>
          <a:p>
            <a:r>
              <a:rPr lang="en-US" sz="2200" dirty="0" smtClean="0"/>
              <a:t>Industry wide move to </a:t>
            </a:r>
            <a:r>
              <a:rPr lang="en-US" sz="2200" dirty="0" err="1" smtClean="0"/>
              <a:t>multicores</a:t>
            </a:r>
            <a:endParaRPr lang="en-US" sz="1800" dirty="0" smtClean="0"/>
          </a:p>
          <a:p>
            <a:pPr lvl="1"/>
            <a:r>
              <a:rPr lang="en-US" sz="1800" dirty="0" smtClean="0"/>
              <a:t>2 – 16 cores on a single die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Multiple challenges confront them:</a:t>
            </a:r>
          </a:p>
          <a:p>
            <a:pPr lvl="1"/>
            <a:r>
              <a:rPr lang="en-US" sz="1800" dirty="0" smtClean="0"/>
              <a:t>Single-thread performance</a:t>
            </a:r>
          </a:p>
          <a:p>
            <a:pPr lvl="1"/>
            <a:r>
              <a:rPr lang="en-US" sz="1800" dirty="0" smtClean="0"/>
              <a:t>Reliability</a:t>
            </a:r>
          </a:p>
          <a:p>
            <a:pPr lvl="1"/>
            <a:r>
              <a:rPr lang="en-US" sz="1800" dirty="0" smtClean="0"/>
              <a:t>Power density</a:t>
            </a:r>
          </a:p>
          <a:p>
            <a:pPr lvl="1"/>
            <a:r>
              <a:rPr lang="en-US" sz="1800" dirty="0" smtClean="0"/>
              <a:t>Memory bandwidth</a:t>
            </a:r>
          </a:p>
          <a:p>
            <a:pPr lvl="1"/>
            <a:r>
              <a:rPr lang="en-US" sz="1800" dirty="0" smtClean="0"/>
              <a:t>….</a:t>
            </a:r>
          </a:p>
          <a:p>
            <a:pPr lvl="1"/>
            <a:endParaRPr lang="en-US" sz="1800" dirty="0" smtClean="0"/>
          </a:p>
          <a:p>
            <a:r>
              <a:rPr lang="en-US" sz="2400" b="1" dirty="0" smtClean="0"/>
              <a:t>Our hypothesis: </a:t>
            </a:r>
            <a:r>
              <a:rPr lang="en-US" sz="2400" dirty="0" smtClean="0"/>
              <a:t>A highly configurable architecture can handle these issues in a unified manner.</a:t>
            </a:r>
            <a:endParaRPr lang="en-US" sz="2400" b="1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486400" y="1371600"/>
            <a:ext cx="2749550" cy="1686719"/>
            <a:chOff x="5486400" y="1371600"/>
            <a:chExt cx="2749550" cy="1686719"/>
          </a:xfrm>
        </p:grpSpPr>
        <p:pic>
          <p:nvPicPr>
            <p:cNvPr id="13" name="Picture 6" descr="ibm_cel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1371600"/>
              <a:ext cx="2520950" cy="162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rot="16200000">
              <a:off x="5264944" y="2590800"/>
              <a:ext cx="68897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IBM Cell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15001" y="1676400"/>
            <a:ext cx="2682874" cy="2330451"/>
            <a:chOff x="5715001" y="1676400"/>
            <a:chExt cx="2682874" cy="2330451"/>
          </a:xfrm>
        </p:grpSpPr>
        <p:pic>
          <p:nvPicPr>
            <p:cNvPr id="3080" name="Picture 41" descr="n2_die_pho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1676400"/>
              <a:ext cx="237807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Box 10"/>
            <p:cNvSpPr txBox="1">
              <a:spLocks noChangeArrowheads="1"/>
            </p:cNvSpPr>
            <p:nvPr/>
          </p:nvSpPr>
          <p:spPr bwMode="auto">
            <a:xfrm rot="16200000">
              <a:off x="5320508" y="3366294"/>
              <a:ext cx="10350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Sun Niagara 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2286000"/>
            <a:ext cx="2569128" cy="1998663"/>
            <a:chOff x="6324600" y="2286000"/>
            <a:chExt cx="2569128" cy="1998663"/>
          </a:xfrm>
        </p:grpSpPr>
        <p:sp>
          <p:nvSpPr>
            <p:cNvPr id="3081" name="TextBox 8"/>
            <p:cNvSpPr txBox="1">
              <a:spLocks noChangeArrowheads="1"/>
            </p:cNvSpPr>
            <p:nvPr/>
          </p:nvSpPr>
          <p:spPr bwMode="auto">
            <a:xfrm>
              <a:off x="6324600" y="4038600"/>
              <a:ext cx="14478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/>
                <a:t>Intel 4 Core Nehalem</a:t>
              </a:r>
            </a:p>
          </p:txBody>
        </p:sp>
        <p:pic>
          <p:nvPicPr>
            <p:cNvPr id="3077" name="Picture 4" descr="nehalem_1.jpg"/>
            <p:cNvPicPr>
              <a:picLocks noChangeAspect="1"/>
            </p:cNvPicPr>
            <p:nvPr/>
          </p:nvPicPr>
          <p:blipFill>
            <a:blip r:embed="rId5" cstate="print"/>
            <a:srcRect l="4235" t="8816" r="6353" b="8816"/>
            <a:stretch>
              <a:fillRect/>
            </a:stretch>
          </p:blipFill>
          <p:spPr bwMode="auto">
            <a:xfrm>
              <a:off x="6324600" y="2286000"/>
              <a:ext cx="2569128" cy="1705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-24492" y="1295400"/>
          <a:ext cx="9168492" cy="471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19150"/>
          </a:xfrm>
        </p:spPr>
        <p:txBody>
          <a:bodyPr/>
          <a:lstStyle/>
          <a:p>
            <a:r>
              <a:rPr lang="en-US" dirty="0" smtClean="0"/>
              <a:t>Throughput  at varying utilization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Sustainability (Reliability)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371601"/>
          <a:ext cx="82295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Architectural flexibility can tackle multiple </a:t>
            </a:r>
            <a:r>
              <a:rPr lang="en-US" dirty="0" err="1" smtClean="0"/>
              <a:t>multicore</a:t>
            </a:r>
            <a:r>
              <a:rPr lang="en-US" dirty="0" smtClean="0"/>
              <a:t> challenges</a:t>
            </a: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200" b="1" dirty="0" err="1" smtClean="0"/>
              <a:t>CoreGenesis</a:t>
            </a:r>
            <a:r>
              <a:rPr lang="en-US" sz="2200" dirty="0" smtClean="0"/>
              <a:t> is our attempt at a unified performance and reliability solution</a:t>
            </a:r>
          </a:p>
          <a:p>
            <a:pPr lvl="1"/>
            <a:r>
              <a:rPr lang="en-US" sz="1800" b="1" dirty="0" smtClean="0"/>
              <a:t>Decentralized</a:t>
            </a:r>
            <a:r>
              <a:rPr lang="en-US" sz="1800" dirty="0" smtClean="0"/>
              <a:t> instruction flow management to combine resources for higher single-thread performance</a:t>
            </a:r>
          </a:p>
          <a:p>
            <a:pPr lvl="1"/>
            <a:r>
              <a:rPr lang="en-US" sz="1800" b="1" dirty="0" smtClean="0"/>
              <a:t>Decoupled </a:t>
            </a:r>
            <a:r>
              <a:rPr lang="en-US" sz="1800" dirty="0" smtClean="0"/>
              <a:t>pipeline architecture to allow stage level reconfiguration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Results:</a:t>
            </a:r>
          </a:p>
          <a:p>
            <a:pPr lvl="1"/>
            <a:r>
              <a:rPr lang="en-US" sz="1800" dirty="0" smtClean="0"/>
              <a:t>Combining two single issue pipelines gives  </a:t>
            </a:r>
            <a:r>
              <a:rPr lang="en-US" sz="1800" b="1" dirty="0" smtClean="0"/>
              <a:t>40%</a:t>
            </a:r>
            <a:r>
              <a:rPr lang="en-US" sz="1800" dirty="0" smtClean="0"/>
              <a:t> </a:t>
            </a:r>
            <a:r>
              <a:rPr lang="en-US" sz="1800" b="1" dirty="0" smtClean="0"/>
              <a:t>speedup</a:t>
            </a:r>
          </a:p>
          <a:p>
            <a:pPr lvl="1"/>
            <a:r>
              <a:rPr lang="en-US" sz="1800" dirty="0" smtClean="0"/>
              <a:t>Sustains the same throughput for up to  </a:t>
            </a:r>
            <a:r>
              <a:rPr lang="en-US" sz="1800" b="1" dirty="0" smtClean="0"/>
              <a:t>70% longer</a:t>
            </a:r>
          </a:p>
          <a:p>
            <a:pPr lvl="1"/>
            <a:r>
              <a:rPr lang="en-US" sz="1800" dirty="0" smtClean="0"/>
              <a:t>Overheads: </a:t>
            </a:r>
            <a:r>
              <a:rPr lang="en-US" sz="1800" b="1" dirty="0" smtClean="0"/>
              <a:t>20% area, 17% power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74925" y="4724400"/>
            <a:ext cx="409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http://cccp.eecs.umich.edu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5127"/>
            <a:ext cx="4640711" cy="52609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7526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Erasing Core Boundaries for Robust and Configurable Performance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 up slides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388"/>
            <a:ext cx="8839200" cy="88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Solutions and CoreGenesis (CG)</a:t>
            </a:r>
            <a:endParaRPr lang="en-US" dirty="0"/>
          </a:p>
        </p:txBody>
      </p:sp>
      <p:grpSp>
        <p:nvGrpSpPr>
          <p:cNvPr id="3" name="Group 664"/>
          <p:cNvGrpSpPr/>
          <p:nvPr/>
        </p:nvGrpSpPr>
        <p:grpSpPr>
          <a:xfrm>
            <a:off x="69885" y="1219201"/>
            <a:ext cx="2673315" cy="3886200"/>
            <a:chOff x="69885" y="1219200"/>
            <a:chExt cx="2825715" cy="4056221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871" y="1219200"/>
              <a:ext cx="243260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82"/>
            <p:cNvGrpSpPr/>
            <p:nvPr/>
          </p:nvGrpSpPr>
          <p:grpSpPr>
            <a:xfrm>
              <a:off x="1054169" y="4430077"/>
              <a:ext cx="857147" cy="845344"/>
              <a:chOff x="5934075" y="3886200"/>
              <a:chExt cx="1990725" cy="169068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934075" y="3886200"/>
                <a:ext cx="1990725" cy="169068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ea typeface="ＭＳ Ｐゴシック" pitchFamily="8" charset="-128"/>
                  <a:cs typeface="+mn-cs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6030912" y="3952875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Rectangle 339"/>
              <p:cNvSpPr>
                <a:spLocks noChangeArrowheads="1"/>
              </p:cNvSpPr>
              <p:nvPr/>
            </p:nvSpPr>
            <p:spPr bwMode="auto">
              <a:xfrm>
                <a:off x="6500519" y="3952875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Rectangle 340"/>
              <p:cNvSpPr>
                <a:spLocks noChangeArrowheads="1"/>
              </p:cNvSpPr>
              <p:nvPr/>
            </p:nvSpPr>
            <p:spPr bwMode="auto">
              <a:xfrm>
                <a:off x="6970124" y="39528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Rectangle 341"/>
              <p:cNvSpPr>
                <a:spLocks noChangeArrowheads="1"/>
              </p:cNvSpPr>
              <p:nvPr/>
            </p:nvSpPr>
            <p:spPr bwMode="auto">
              <a:xfrm>
                <a:off x="7439731" y="39528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6030912" y="43554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6500519" y="43554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6970124" y="4355410"/>
                <a:ext cx="402519" cy="33544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7439731" y="4355410"/>
                <a:ext cx="402519" cy="33544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6030912" y="4757945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" name="Rectangle 30"/>
              <p:cNvSpPr>
                <a:spLocks noChangeArrowheads="1"/>
              </p:cNvSpPr>
              <p:nvPr/>
            </p:nvSpPr>
            <p:spPr bwMode="auto">
              <a:xfrm>
                <a:off x="6500519" y="4757945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6970124" y="47579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7439731" y="47579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6030912" y="51604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6500519" y="51604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6970124" y="5160480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7439731" y="5160480"/>
                <a:ext cx="402519" cy="3354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5" name="Group 109"/>
              <p:cNvGrpSpPr>
                <a:grpSpLocks/>
              </p:cNvGrpSpPr>
              <p:nvPr/>
            </p:nvGrpSpPr>
            <p:grpSpPr bwMode="auto">
              <a:xfrm>
                <a:off x="6064250" y="4008438"/>
                <a:ext cx="336550" cy="212725"/>
                <a:chOff x="768" y="2160"/>
                <a:chExt cx="912" cy="576"/>
              </a:xfrm>
            </p:grpSpPr>
            <p:sp>
              <p:nvSpPr>
                <p:cNvPr id="164" name="Freeform 10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5" name="Rectangle 10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6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7" name="Line 10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0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0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0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0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33"/>
              <p:cNvGrpSpPr>
                <a:grpSpLocks/>
              </p:cNvGrpSpPr>
              <p:nvPr/>
            </p:nvGrpSpPr>
            <p:grpSpPr bwMode="auto">
              <a:xfrm>
                <a:off x="6534150" y="4019550"/>
                <a:ext cx="336550" cy="212725"/>
                <a:chOff x="768" y="2160"/>
                <a:chExt cx="912" cy="576"/>
              </a:xfrm>
            </p:grpSpPr>
            <p:sp>
              <p:nvSpPr>
                <p:cNvPr id="156" name="Freeform 33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7" name="Rectangle 33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8" name="Rectangle 33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9" name="Line 33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33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33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34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34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42"/>
              <p:cNvGrpSpPr>
                <a:grpSpLocks/>
              </p:cNvGrpSpPr>
              <p:nvPr/>
            </p:nvGrpSpPr>
            <p:grpSpPr bwMode="auto">
              <a:xfrm>
                <a:off x="6992937" y="4008438"/>
                <a:ext cx="336550" cy="212725"/>
                <a:chOff x="768" y="2160"/>
                <a:chExt cx="912" cy="576"/>
              </a:xfrm>
            </p:grpSpPr>
            <p:sp>
              <p:nvSpPr>
                <p:cNvPr id="148" name="Freeform 34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9" name="Rectangle 34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0" name="Rectangle 34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51" name="Line 34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34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34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35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51"/>
              <p:cNvGrpSpPr>
                <a:grpSpLocks/>
              </p:cNvGrpSpPr>
              <p:nvPr/>
            </p:nvGrpSpPr>
            <p:grpSpPr bwMode="auto">
              <a:xfrm>
                <a:off x="7473950" y="4008438"/>
                <a:ext cx="336550" cy="212725"/>
                <a:chOff x="768" y="2160"/>
                <a:chExt cx="912" cy="576"/>
              </a:xfrm>
            </p:grpSpPr>
            <p:sp>
              <p:nvSpPr>
                <p:cNvPr id="140" name="Freeform 35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1" name="Rectangle 35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2" name="Rectangle 35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3" name="Line 35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35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35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35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35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60"/>
              <p:cNvGrpSpPr>
                <a:grpSpLocks/>
              </p:cNvGrpSpPr>
              <p:nvPr/>
            </p:nvGrpSpPr>
            <p:grpSpPr bwMode="auto">
              <a:xfrm>
                <a:off x="6064250" y="4398963"/>
                <a:ext cx="336550" cy="212725"/>
                <a:chOff x="768" y="2160"/>
                <a:chExt cx="912" cy="576"/>
              </a:xfrm>
            </p:grpSpPr>
            <p:sp>
              <p:nvSpPr>
                <p:cNvPr id="132" name="Freeform 36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3" name="Rectangle 36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4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35" name="Line 36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36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36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36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69"/>
              <p:cNvGrpSpPr>
                <a:grpSpLocks/>
              </p:cNvGrpSpPr>
              <p:nvPr/>
            </p:nvGrpSpPr>
            <p:grpSpPr bwMode="auto">
              <a:xfrm>
                <a:off x="6534150" y="4410075"/>
                <a:ext cx="336550" cy="212725"/>
                <a:chOff x="768" y="2160"/>
                <a:chExt cx="912" cy="576"/>
              </a:xfrm>
            </p:grpSpPr>
            <p:sp>
              <p:nvSpPr>
                <p:cNvPr id="124" name="Freeform 37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" name="Rectangle 37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6" name="Rectangle 37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7" name="Line 37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37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37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37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37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378"/>
              <p:cNvGrpSpPr>
                <a:grpSpLocks/>
              </p:cNvGrpSpPr>
              <p:nvPr/>
            </p:nvGrpSpPr>
            <p:grpSpPr bwMode="auto">
              <a:xfrm>
                <a:off x="6992937" y="4398963"/>
                <a:ext cx="336550" cy="212725"/>
                <a:chOff x="768" y="2160"/>
                <a:chExt cx="912" cy="576"/>
              </a:xfrm>
            </p:grpSpPr>
            <p:sp>
              <p:nvSpPr>
                <p:cNvPr id="116" name="Freeform 379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7" name="Rectangle 380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8" name="Rectangle 381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9" name="Line 382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83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84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85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86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387"/>
              <p:cNvGrpSpPr>
                <a:grpSpLocks/>
              </p:cNvGrpSpPr>
              <p:nvPr/>
            </p:nvGrpSpPr>
            <p:grpSpPr bwMode="auto">
              <a:xfrm>
                <a:off x="7473950" y="4398963"/>
                <a:ext cx="336550" cy="212725"/>
                <a:chOff x="768" y="2160"/>
                <a:chExt cx="912" cy="576"/>
              </a:xfrm>
            </p:grpSpPr>
            <p:sp>
              <p:nvSpPr>
                <p:cNvPr id="108" name="Freeform 388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9" name="Rectangle 389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0" name="Rectangle 390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11" name="Line 391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392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393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94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395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396"/>
              <p:cNvGrpSpPr>
                <a:grpSpLocks/>
              </p:cNvGrpSpPr>
              <p:nvPr/>
            </p:nvGrpSpPr>
            <p:grpSpPr bwMode="auto">
              <a:xfrm>
                <a:off x="6064250" y="4813300"/>
                <a:ext cx="336550" cy="212725"/>
                <a:chOff x="768" y="2160"/>
                <a:chExt cx="912" cy="576"/>
              </a:xfrm>
            </p:grpSpPr>
            <p:sp>
              <p:nvSpPr>
                <p:cNvPr id="100" name="Freeform 397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1" name="Rectangle 398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2" name="Rectangle 399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03" name="Line 400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401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402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403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404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405"/>
              <p:cNvGrpSpPr>
                <a:grpSpLocks/>
              </p:cNvGrpSpPr>
              <p:nvPr/>
            </p:nvGrpSpPr>
            <p:grpSpPr bwMode="auto">
              <a:xfrm>
                <a:off x="6534150" y="4824413"/>
                <a:ext cx="336550" cy="212725"/>
                <a:chOff x="768" y="2160"/>
                <a:chExt cx="912" cy="576"/>
              </a:xfrm>
            </p:grpSpPr>
            <p:sp>
              <p:nvSpPr>
                <p:cNvPr id="92" name="Freeform 406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3" name="Rectangle 407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4" name="Rectangle 408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95" name="Line 409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410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411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412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413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14"/>
              <p:cNvGrpSpPr>
                <a:grpSpLocks/>
              </p:cNvGrpSpPr>
              <p:nvPr/>
            </p:nvGrpSpPr>
            <p:grpSpPr bwMode="auto">
              <a:xfrm>
                <a:off x="6992937" y="4813300"/>
                <a:ext cx="336550" cy="212725"/>
                <a:chOff x="768" y="2160"/>
                <a:chExt cx="912" cy="576"/>
              </a:xfrm>
            </p:grpSpPr>
            <p:sp>
              <p:nvSpPr>
                <p:cNvPr id="84" name="Freeform 415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85" name="Rectangle 416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86" name="Rectangle 417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87" name="Line 418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19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21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22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423"/>
              <p:cNvGrpSpPr>
                <a:grpSpLocks/>
              </p:cNvGrpSpPr>
              <p:nvPr/>
            </p:nvGrpSpPr>
            <p:grpSpPr bwMode="auto">
              <a:xfrm>
                <a:off x="7473950" y="4813300"/>
                <a:ext cx="336550" cy="212725"/>
                <a:chOff x="768" y="2160"/>
                <a:chExt cx="912" cy="576"/>
              </a:xfrm>
            </p:grpSpPr>
            <p:sp>
              <p:nvSpPr>
                <p:cNvPr id="76" name="Freeform 42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7" name="Rectangle 42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8" name="Rectangle 42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9" name="Line 42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42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42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43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43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32"/>
              <p:cNvGrpSpPr>
                <a:grpSpLocks/>
              </p:cNvGrpSpPr>
              <p:nvPr/>
            </p:nvGrpSpPr>
            <p:grpSpPr bwMode="auto">
              <a:xfrm>
                <a:off x="6064250" y="5216525"/>
                <a:ext cx="336550" cy="212725"/>
                <a:chOff x="768" y="2160"/>
                <a:chExt cx="912" cy="576"/>
              </a:xfrm>
            </p:grpSpPr>
            <p:sp>
              <p:nvSpPr>
                <p:cNvPr id="68" name="Freeform 43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9" name="Rectangle 43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0" name="Rectangle 43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71" name="Line 43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43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43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44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441"/>
              <p:cNvGrpSpPr>
                <a:grpSpLocks/>
              </p:cNvGrpSpPr>
              <p:nvPr/>
            </p:nvGrpSpPr>
            <p:grpSpPr bwMode="auto">
              <a:xfrm>
                <a:off x="6534150" y="5227638"/>
                <a:ext cx="336550" cy="212725"/>
                <a:chOff x="768" y="2160"/>
                <a:chExt cx="912" cy="576"/>
              </a:xfrm>
            </p:grpSpPr>
            <p:sp>
              <p:nvSpPr>
                <p:cNvPr id="60" name="Freeform 44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1" name="Rectangle 44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" name="Rectangle 44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" name="Line 44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44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4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4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450"/>
              <p:cNvGrpSpPr>
                <a:grpSpLocks/>
              </p:cNvGrpSpPr>
              <p:nvPr/>
            </p:nvGrpSpPr>
            <p:grpSpPr bwMode="auto">
              <a:xfrm>
                <a:off x="6992937" y="5216525"/>
                <a:ext cx="336550" cy="212725"/>
                <a:chOff x="768" y="2160"/>
                <a:chExt cx="912" cy="576"/>
              </a:xfrm>
            </p:grpSpPr>
            <p:sp>
              <p:nvSpPr>
                <p:cNvPr id="52" name="Freeform 45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3" name="Rectangle 45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" name="Rectangle 45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" name="Line 45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45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45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45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45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459"/>
              <p:cNvGrpSpPr>
                <a:grpSpLocks/>
              </p:cNvGrpSpPr>
              <p:nvPr/>
            </p:nvGrpSpPr>
            <p:grpSpPr bwMode="auto">
              <a:xfrm>
                <a:off x="7473950" y="5216525"/>
                <a:ext cx="336550" cy="212725"/>
                <a:chOff x="768" y="2160"/>
                <a:chExt cx="912" cy="576"/>
              </a:xfrm>
            </p:grpSpPr>
            <p:sp>
              <p:nvSpPr>
                <p:cNvPr id="44" name="Freeform 46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45" name="Rectangle 46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46" name="Rectangle 46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47" name="Line 46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46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46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46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46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8" name="Group 819"/>
            <p:cNvGrpSpPr/>
            <p:nvPr/>
          </p:nvGrpSpPr>
          <p:grpSpPr>
            <a:xfrm>
              <a:off x="2038453" y="4430077"/>
              <a:ext cx="857147" cy="845344"/>
              <a:chOff x="6019800" y="1981200"/>
              <a:chExt cx="1990725" cy="1690688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6019800" y="1981200"/>
                <a:ext cx="1990725" cy="169068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ea typeface="ＭＳ Ｐゴシック" pitchFamily="8" charset="-128"/>
                  <a:cs typeface="+mn-cs"/>
                </a:endParaRPr>
              </a:p>
            </p:txBody>
          </p:sp>
          <p:grpSp>
            <p:nvGrpSpPr>
              <p:cNvPr id="39" name="Group 334"/>
              <p:cNvGrpSpPr>
                <a:grpSpLocks/>
              </p:cNvGrpSpPr>
              <p:nvPr/>
            </p:nvGrpSpPr>
            <p:grpSpPr bwMode="auto">
              <a:xfrm>
                <a:off x="6116633" y="2047872"/>
                <a:ext cx="1811336" cy="1543049"/>
                <a:chOff x="3592261" y="4618923"/>
                <a:chExt cx="1812173" cy="1543701"/>
              </a:xfrm>
            </p:grpSpPr>
            <p:sp>
              <p:nvSpPr>
                <p:cNvPr id="319" name="Rectangle 318"/>
                <p:cNvSpPr>
                  <a:spLocks noChangeArrowheads="1"/>
                </p:cNvSpPr>
                <p:nvPr/>
              </p:nvSpPr>
              <p:spPr bwMode="auto">
                <a:xfrm>
                  <a:off x="3592261" y="4618923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0" name="Rectangle 339"/>
                <p:cNvSpPr>
                  <a:spLocks noChangeArrowheads="1"/>
                </p:cNvSpPr>
                <p:nvPr/>
              </p:nvSpPr>
              <p:spPr bwMode="auto">
                <a:xfrm>
                  <a:off x="4062084" y="4618923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1" name="Rectangle 340"/>
                <p:cNvSpPr>
                  <a:spLocks noChangeArrowheads="1"/>
                </p:cNvSpPr>
                <p:nvPr/>
              </p:nvSpPr>
              <p:spPr bwMode="auto">
                <a:xfrm>
                  <a:off x="4531906" y="4618923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2" name="Rectangle 341"/>
                <p:cNvSpPr>
                  <a:spLocks noChangeArrowheads="1"/>
                </p:cNvSpPr>
                <p:nvPr/>
              </p:nvSpPr>
              <p:spPr bwMode="auto">
                <a:xfrm>
                  <a:off x="5001729" y="4618923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3" name="Rectangle 25"/>
                <p:cNvSpPr>
                  <a:spLocks noChangeArrowheads="1"/>
                </p:cNvSpPr>
                <p:nvPr/>
              </p:nvSpPr>
              <p:spPr bwMode="auto">
                <a:xfrm>
                  <a:off x="3592261" y="5021628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4" name="Rectangle 26"/>
                <p:cNvSpPr>
                  <a:spLocks noChangeArrowheads="1"/>
                </p:cNvSpPr>
                <p:nvPr/>
              </p:nvSpPr>
              <p:spPr bwMode="auto">
                <a:xfrm>
                  <a:off x="4062084" y="5021628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5" name="Rectangle 27"/>
                <p:cNvSpPr>
                  <a:spLocks noChangeArrowheads="1"/>
                </p:cNvSpPr>
                <p:nvPr/>
              </p:nvSpPr>
              <p:spPr bwMode="auto">
                <a:xfrm>
                  <a:off x="4531906" y="5021628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6" name="Rectangle 28"/>
                <p:cNvSpPr>
                  <a:spLocks noChangeArrowheads="1"/>
                </p:cNvSpPr>
                <p:nvPr/>
              </p:nvSpPr>
              <p:spPr bwMode="auto">
                <a:xfrm>
                  <a:off x="5001729" y="5021628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7" name="Rectangle 29"/>
                <p:cNvSpPr>
                  <a:spLocks noChangeArrowheads="1"/>
                </p:cNvSpPr>
                <p:nvPr/>
              </p:nvSpPr>
              <p:spPr bwMode="auto">
                <a:xfrm>
                  <a:off x="3592261" y="5424333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8" name="Rectangle 30"/>
                <p:cNvSpPr>
                  <a:spLocks noChangeArrowheads="1"/>
                </p:cNvSpPr>
                <p:nvPr/>
              </p:nvSpPr>
              <p:spPr bwMode="auto">
                <a:xfrm>
                  <a:off x="4062084" y="5424333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29" name="Rectangle 31"/>
                <p:cNvSpPr>
                  <a:spLocks noChangeArrowheads="1"/>
                </p:cNvSpPr>
                <p:nvPr/>
              </p:nvSpPr>
              <p:spPr bwMode="auto">
                <a:xfrm>
                  <a:off x="4531906" y="5424333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0" name="Rectangle 32"/>
                <p:cNvSpPr>
                  <a:spLocks noChangeArrowheads="1"/>
                </p:cNvSpPr>
                <p:nvPr/>
              </p:nvSpPr>
              <p:spPr bwMode="auto">
                <a:xfrm>
                  <a:off x="5001729" y="5424333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1" name="Rectangle 33"/>
                <p:cNvSpPr>
                  <a:spLocks noChangeArrowheads="1"/>
                </p:cNvSpPr>
                <p:nvPr/>
              </p:nvSpPr>
              <p:spPr bwMode="auto">
                <a:xfrm>
                  <a:off x="3592261" y="5827037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2" name="Rectangle 34"/>
                <p:cNvSpPr>
                  <a:spLocks noChangeArrowheads="1"/>
                </p:cNvSpPr>
                <p:nvPr/>
              </p:nvSpPr>
              <p:spPr bwMode="auto">
                <a:xfrm>
                  <a:off x="4062084" y="5827037"/>
                  <a:ext cx="402705" cy="3355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3" name="Rectangle 35"/>
                <p:cNvSpPr>
                  <a:spLocks noChangeArrowheads="1"/>
                </p:cNvSpPr>
                <p:nvPr/>
              </p:nvSpPr>
              <p:spPr bwMode="auto">
                <a:xfrm>
                  <a:off x="4531906" y="5827037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4" name="Rectangle 36"/>
                <p:cNvSpPr>
                  <a:spLocks noChangeArrowheads="1"/>
                </p:cNvSpPr>
                <p:nvPr/>
              </p:nvSpPr>
              <p:spPr bwMode="auto">
                <a:xfrm>
                  <a:off x="5001729" y="5827037"/>
                  <a:ext cx="402705" cy="335587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40" name="Group 109"/>
              <p:cNvGrpSpPr>
                <a:grpSpLocks/>
              </p:cNvGrpSpPr>
              <p:nvPr/>
            </p:nvGrpSpPr>
            <p:grpSpPr bwMode="auto">
              <a:xfrm>
                <a:off x="6149975" y="2103438"/>
                <a:ext cx="336550" cy="212725"/>
                <a:chOff x="768" y="2160"/>
                <a:chExt cx="912" cy="576"/>
              </a:xfrm>
            </p:grpSpPr>
            <p:sp>
              <p:nvSpPr>
                <p:cNvPr id="311" name="Freeform 10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12" name="Rectangle 10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1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14" name="Line 10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10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0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0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0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333"/>
              <p:cNvGrpSpPr>
                <a:grpSpLocks/>
              </p:cNvGrpSpPr>
              <p:nvPr/>
            </p:nvGrpSpPr>
            <p:grpSpPr bwMode="auto">
              <a:xfrm>
                <a:off x="6619875" y="2114550"/>
                <a:ext cx="336550" cy="212725"/>
                <a:chOff x="768" y="2160"/>
                <a:chExt cx="912" cy="576"/>
              </a:xfrm>
            </p:grpSpPr>
            <p:sp>
              <p:nvSpPr>
                <p:cNvPr id="303" name="Freeform 33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4" name="Rectangle 33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5" name="Rectangle 33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6" name="Line 33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33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33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34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34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342"/>
              <p:cNvGrpSpPr>
                <a:grpSpLocks/>
              </p:cNvGrpSpPr>
              <p:nvPr/>
            </p:nvGrpSpPr>
            <p:grpSpPr bwMode="auto">
              <a:xfrm>
                <a:off x="7078662" y="2103438"/>
                <a:ext cx="336550" cy="212725"/>
                <a:chOff x="768" y="2160"/>
                <a:chExt cx="912" cy="576"/>
              </a:xfrm>
            </p:grpSpPr>
            <p:sp>
              <p:nvSpPr>
                <p:cNvPr id="295" name="Freeform 34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6" name="Rectangle 34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7" name="Rectangle 34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8" name="Line 34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34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34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35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351"/>
              <p:cNvGrpSpPr>
                <a:grpSpLocks/>
              </p:cNvGrpSpPr>
              <p:nvPr/>
            </p:nvGrpSpPr>
            <p:grpSpPr bwMode="auto">
              <a:xfrm>
                <a:off x="7559675" y="2103438"/>
                <a:ext cx="336550" cy="212725"/>
                <a:chOff x="768" y="2160"/>
                <a:chExt cx="912" cy="576"/>
              </a:xfrm>
            </p:grpSpPr>
            <p:sp>
              <p:nvSpPr>
                <p:cNvPr id="287" name="Freeform 35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8" name="Rectangle 35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9" name="Rectangle 35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90" name="Line 35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35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35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35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35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360"/>
              <p:cNvGrpSpPr>
                <a:grpSpLocks/>
              </p:cNvGrpSpPr>
              <p:nvPr/>
            </p:nvGrpSpPr>
            <p:grpSpPr bwMode="auto">
              <a:xfrm>
                <a:off x="6149975" y="2493963"/>
                <a:ext cx="336550" cy="212725"/>
                <a:chOff x="768" y="2160"/>
                <a:chExt cx="912" cy="576"/>
              </a:xfrm>
            </p:grpSpPr>
            <p:sp>
              <p:nvSpPr>
                <p:cNvPr id="279" name="Freeform 36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0" name="Rectangle 36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1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82" name="Line 36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36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36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36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369"/>
              <p:cNvGrpSpPr>
                <a:grpSpLocks/>
              </p:cNvGrpSpPr>
              <p:nvPr/>
            </p:nvGrpSpPr>
            <p:grpSpPr bwMode="auto">
              <a:xfrm>
                <a:off x="6619875" y="2505075"/>
                <a:ext cx="336550" cy="212725"/>
                <a:chOff x="768" y="2160"/>
                <a:chExt cx="912" cy="576"/>
              </a:xfrm>
            </p:grpSpPr>
            <p:sp>
              <p:nvSpPr>
                <p:cNvPr id="271" name="Freeform 37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2" name="Rectangle 37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3" name="Rectangle 37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74" name="Line 37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37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37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37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37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" name="Group 378"/>
              <p:cNvGrpSpPr>
                <a:grpSpLocks/>
              </p:cNvGrpSpPr>
              <p:nvPr/>
            </p:nvGrpSpPr>
            <p:grpSpPr bwMode="auto">
              <a:xfrm>
                <a:off x="7078662" y="2493963"/>
                <a:ext cx="336550" cy="212725"/>
                <a:chOff x="768" y="2160"/>
                <a:chExt cx="912" cy="576"/>
              </a:xfrm>
            </p:grpSpPr>
            <p:sp>
              <p:nvSpPr>
                <p:cNvPr id="263" name="Freeform 379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4" name="Rectangle 380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5" name="Rectangle 381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66" name="Line 382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383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384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385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386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6" name="Group 387"/>
              <p:cNvGrpSpPr>
                <a:grpSpLocks/>
              </p:cNvGrpSpPr>
              <p:nvPr/>
            </p:nvGrpSpPr>
            <p:grpSpPr bwMode="auto">
              <a:xfrm>
                <a:off x="7559675" y="2493963"/>
                <a:ext cx="336550" cy="212725"/>
                <a:chOff x="768" y="2160"/>
                <a:chExt cx="912" cy="576"/>
              </a:xfrm>
            </p:grpSpPr>
            <p:sp>
              <p:nvSpPr>
                <p:cNvPr id="255" name="Freeform 388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6" name="Rectangle 389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7" name="Rectangle 390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8" name="Line 391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392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393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394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395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7" name="Group 396"/>
              <p:cNvGrpSpPr>
                <a:grpSpLocks/>
              </p:cNvGrpSpPr>
              <p:nvPr/>
            </p:nvGrpSpPr>
            <p:grpSpPr bwMode="auto">
              <a:xfrm>
                <a:off x="6149975" y="2908300"/>
                <a:ext cx="336550" cy="212725"/>
                <a:chOff x="768" y="2160"/>
                <a:chExt cx="912" cy="576"/>
              </a:xfrm>
            </p:grpSpPr>
            <p:sp>
              <p:nvSpPr>
                <p:cNvPr id="247" name="Freeform 397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8" name="Rectangle 398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9" name="Rectangle 399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50" name="Line 400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401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402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403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404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405"/>
              <p:cNvGrpSpPr>
                <a:grpSpLocks/>
              </p:cNvGrpSpPr>
              <p:nvPr/>
            </p:nvGrpSpPr>
            <p:grpSpPr bwMode="auto">
              <a:xfrm>
                <a:off x="6619875" y="2919413"/>
                <a:ext cx="336550" cy="212725"/>
                <a:chOff x="768" y="2160"/>
                <a:chExt cx="912" cy="576"/>
              </a:xfrm>
            </p:grpSpPr>
            <p:sp>
              <p:nvSpPr>
                <p:cNvPr id="239" name="Freeform 406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0" name="Rectangle 407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1" name="Rectangle 408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42" name="Line 409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410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411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412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413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414"/>
              <p:cNvGrpSpPr>
                <a:grpSpLocks/>
              </p:cNvGrpSpPr>
              <p:nvPr/>
            </p:nvGrpSpPr>
            <p:grpSpPr bwMode="auto">
              <a:xfrm>
                <a:off x="7078662" y="2908300"/>
                <a:ext cx="336550" cy="212725"/>
                <a:chOff x="768" y="2160"/>
                <a:chExt cx="912" cy="576"/>
              </a:xfrm>
            </p:grpSpPr>
            <p:sp>
              <p:nvSpPr>
                <p:cNvPr id="231" name="Freeform 415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2" name="Rectangle 416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3" name="Rectangle 417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34" name="Line 418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419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421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422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23"/>
              <p:cNvGrpSpPr>
                <a:grpSpLocks/>
              </p:cNvGrpSpPr>
              <p:nvPr/>
            </p:nvGrpSpPr>
            <p:grpSpPr bwMode="auto">
              <a:xfrm>
                <a:off x="7559675" y="2908300"/>
                <a:ext cx="336550" cy="212725"/>
                <a:chOff x="768" y="2160"/>
                <a:chExt cx="912" cy="576"/>
              </a:xfrm>
            </p:grpSpPr>
            <p:sp>
              <p:nvSpPr>
                <p:cNvPr id="223" name="Freeform 42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4" name="Rectangle 42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5" name="Rectangle 42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26" name="Line 42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42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42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43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43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1" name="Group 432"/>
              <p:cNvGrpSpPr>
                <a:grpSpLocks/>
              </p:cNvGrpSpPr>
              <p:nvPr/>
            </p:nvGrpSpPr>
            <p:grpSpPr bwMode="auto">
              <a:xfrm>
                <a:off x="6149975" y="3311525"/>
                <a:ext cx="336550" cy="212725"/>
                <a:chOff x="768" y="2160"/>
                <a:chExt cx="912" cy="576"/>
              </a:xfrm>
            </p:grpSpPr>
            <p:sp>
              <p:nvSpPr>
                <p:cNvPr id="215" name="Freeform 43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6" name="Rectangle 43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7" name="Rectangle 43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8" name="Line 43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43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43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44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2" name="Group 441"/>
              <p:cNvGrpSpPr>
                <a:grpSpLocks/>
              </p:cNvGrpSpPr>
              <p:nvPr/>
            </p:nvGrpSpPr>
            <p:grpSpPr bwMode="auto">
              <a:xfrm>
                <a:off x="6619875" y="3322638"/>
                <a:ext cx="336550" cy="212725"/>
                <a:chOff x="768" y="2160"/>
                <a:chExt cx="912" cy="576"/>
              </a:xfrm>
            </p:grpSpPr>
            <p:sp>
              <p:nvSpPr>
                <p:cNvPr id="207" name="Freeform 44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8" name="Rectangle 44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9" name="Rectangle 44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10" name="Line 44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44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44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44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44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450"/>
              <p:cNvGrpSpPr>
                <a:grpSpLocks/>
              </p:cNvGrpSpPr>
              <p:nvPr/>
            </p:nvGrpSpPr>
            <p:grpSpPr bwMode="auto">
              <a:xfrm>
                <a:off x="7078662" y="3311525"/>
                <a:ext cx="336550" cy="212725"/>
                <a:chOff x="768" y="2160"/>
                <a:chExt cx="912" cy="576"/>
              </a:xfrm>
            </p:grpSpPr>
            <p:sp>
              <p:nvSpPr>
                <p:cNvPr id="199" name="Freeform 45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0" name="Rectangle 45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1" name="Rectangle 45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202" name="Line 45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5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45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45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45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" name="Group 459"/>
              <p:cNvGrpSpPr>
                <a:grpSpLocks/>
              </p:cNvGrpSpPr>
              <p:nvPr/>
            </p:nvGrpSpPr>
            <p:grpSpPr bwMode="auto">
              <a:xfrm>
                <a:off x="7559675" y="3311525"/>
                <a:ext cx="336550" cy="212725"/>
                <a:chOff x="768" y="2160"/>
                <a:chExt cx="912" cy="576"/>
              </a:xfrm>
            </p:grpSpPr>
            <p:sp>
              <p:nvSpPr>
                <p:cNvPr id="191" name="Freeform 46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2" name="Rectangle 46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3" name="Rectangle 46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4" name="Line 46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6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6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6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6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" name="Group 981"/>
            <p:cNvGrpSpPr/>
            <p:nvPr/>
          </p:nvGrpSpPr>
          <p:grpSpPr>
            <a:xfrm>
              <a:off x="69885" y="4430077"/>
              <a:ext cx="857147" cy="845344"/>
              <a:chOff x="228600" y="2209800"/>
              <a:chExt cx="1990725" cy="1690688"/>
            </a:xfrm>
          </p:grpSpPr>
          <p:sp>
            <p:nvSpPr>
              <p:cNvPr id="499" name="Rectangle 498"/>
              <p:cNvSpPr/>
              <p:nvPr/>
            </p:nvSpPr>
            <p:spPr bwMode="auto">
              <a:xfrm>
                <a:off x="228600" y="2209800"/>
                <a:ext cx="1990725" cy="169068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ea typeface="ＭＳ Ｐゴシック" pitchFamily="8" charset="-128"/>
                  <a:cs typeface="+mn-cs"/>
                </a:endParaRPr>
              </a:p>
            </p:txBody>
          </p:sp>
          <p:sp>
            <p:nvSpPr>
              <p:cNvPr id="500" name="Rectangle 499"/>
              <p:cNvSpPr>
                <a:spLocks noChangeArrowheads="1"/>
              </p:cNvSpPr>
              <p:nvPr/>
            </p:nvSpPr>
            <p:spPr bwMode="auto">
              <a:xfrm>
                <a:off x="325437" y="22764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" name="Rectangle 339"/>
              <p:cNvSpPr>
                <a:spLocks noChangeArrowheads="1"/>
              </p:cNvSpPr>
              <p:nvPr/>
            </p:nvSpPr>
            <p:spPr bwMode="auto">
              <a:xfrm>
                <a:off x="795044" y="22764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" name="Rectangle 340"/>
              <p:cNvSpPr>
                <a:spLocks noChangeArrowheads="1"/>
              </p:cNvSpPr>
              <p:nvPr/>
            </p:nvSpPr>
            <p:spPr bwMode="auto">
              <a:xfrm>
                <a:off x="1264649" y="22764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" name="Rectangle 341"/>
              <p:cNvSpPr>
                <a:spLocks noChangeArrowheads="1"/>
              </p:cNvSpPr>
              <p:nvPr/>
            </p:nvSpPr>
            <p:spPr bwMode="auto">
              <a:xfrm>
                <a:off x="1734256" y="227647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" name="Rectangle 25"/>
              <p:cNvSpPr>
                <a:spLocks noChangeArrowheads="1"/>
              </p:cNvSpPr>
              <p:nvPr/>
            </p:nvSpPr>
            <p:spPr bwMode="auto">
              <a:xfrm>
                <a:off x="325437" y="26790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" name="Rectangle 26"/>
              <p:cNvSpPr>
                <a:spLocks noChangeArrowheads="1"/>
              </p:cNvSpPr>
              <p:nvPr/>
            </p:nvSpPr>
            <p:spPr bwMode="auto">
              <a:xfrm>
                <a:off x="795044" y="26790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6" name="Rectangle 27"/>
              <p:cNvSpPr>
                <a:spLocks noChangeArrowheads="1"/>
              </p:cNvSpPr>
              <p:nvPr/>
            </p:nvSpPr>
            <p:spPr bwMode="auto">
              <a:xfrm>
                <a:off x="1264649" y="26790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7" name="Rectangle 28"/>
              <p:cNvSpPr>
                <a:spLocks noChangeArrowheads="1"/>
              </p:cNvSpPr>
              <p:nvPr/>
            </p:nvSpPr>
            <p:spPr bwMode="auto">
              <a:xfrm>
                <a:off x="1734256" y="267901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8" name="Rectangle 29"/>
              <p:cNvSpPr>
                <a:spLocks noChangeArrowheads="1"/>
              </p:cNvSpPr>
              <p:nvPr/>
            </p:nvSpPr>
            <p:spPr bwMode="auto">
              <a:xfrm>
                <a:off x="325437" y="30815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9" name="Rectangle 30"/>
              <p:cNvSpPr>
                <a:spLocks noChangeArrowheads="1"/>
              </p:cNvSpPr>
              <p:nvPr/>
            </p:nvSpPr>
            <p:spPr bwMode="auto">
              <a:xfrm>
                <a:off x="795044" y="30815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0" name="Rectangle 31"/>
              <p:cNvSpPr>
                <a:spLocks noChangeArrowheads="1"/>
              </p:cNvSpPr>
              <p:nvPr/>
            </p:nvSpPr>
            <p:spPr bwMode="auto">
              <a:xfrm>
                <a:off x="1264649" y="30815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1" name="Rectangle 32"/>
              <p:cNvSpPr>
                <a:spLocks noChangeArrowheads="1"/>
              </p:cNvSpPr>
              <p:nvPr/>
            </p:nvSpPr>
            <p:spPr bwMode="auto">
              <a:xfrm>
                <a:off x="1734256" y="3081545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2" name="Rectangle 33"/>
              <p:cNvSpPr>
                <a:spLocks noChangeArrowheads="1"/>
              </p:cNvSpPr>
              <p:nvPr/>
            </p:nvSpPr>
            <p:spPr bwMode="auto">
              <a:xfrm>
                <a:off x="325437" y="34840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3" name="Rectangle 34"/>
              <p:cNvSpPr>
                <a:spLocks noChangeArrowheads="1"/>
              </p:cNvSpPr>
              <p:nvPr/>
            </p:nvSpPr>
            <p:spPr bwMode="auto">
              <a:xfrm>
                <a:off x="795044" y="34840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4" name="Rectangle 35"/>
              <p:cNvSpPr>
                <a:spLocks noChangeArrowheads="1"/>
              </p:cNvSpPr>
              <p:nvPr/>
            </p:nvSpPr>
            <p:spPr bwMode="auto">
              <a:xfrm>
                <a:off x="1264649" y="34840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5" name="Rectangle 36"/>
              <p:cNvSpPr>
                <a:spLocks noChangeArrowheads="1"/>
              </p:cNvSpPr>
              <p:nvPr/>
            </p:nvSpPr>
            <p:spPr bwMode="auto">
              <a:xfrm>
                <a:off x="1734256" y="3484080"/>
                <a:ext cx="402519" cy="3354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86" name="Group 109"/>
              <p:cNvGrpSpPr>
                <a:grpSpLocks/>
              </p:cNvGrpSpPr>
              <p:nvPr/>
            </p:nvGrpSpPr>
            <p:grpSpPr bwMode="auto">
              <a:xfrm>
                <a:off x="358775" y="2332038"/>
                <a:ext cx="336550" cy="212725"/>
                <a:chOff x="768" y="2160"/>
                <a:chExt cx="912" cy="576"/>
              </a:xfrm>
            </p:grpSpPr>
            <p:sp>
              <p:nvSpPr>
                <p:cNvPr id="652" name="Freeform 10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5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5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55" name="Line 10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10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10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10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10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333"/>
              <p:cNvGrpSpPr>
                <a:grpSpLocks/>
              </p:cNvGrpSpPr>
              <p:nvPr/>
            </p:nvGrpSpPr>
            <p:grpSpPr bwMode="auto">
              <a:xfrm>
                <a:off x="828675" y="2343150"/>
                <a:ext cx="336550" cy="212725"/>
                <a:chOff x="768" y="2160"/>
                <a:chExt cx="912" cy="576"/>
              </a:xfrm>
            </p:grpSpPr>
            <p:sp>
              <p:nvSpPr>
                <p:cNvPr id="644" name="Freeform 33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45" name="Rectangle 33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46" name="Rectangle 33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47" name="Line 33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33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33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34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34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342"/>
              <p:cNvGrpSpPr>
                <a:grpSpLocks/>
              </p:cNvGrpSpPr>
              <p:nvPr/>
            </p:nvGrpSpPr>
            <p:grpSpPr bwMode="auto">
              <a:xfrm>
                <a:off x="1287462" y="2332038"/>
                <a:ext cx="336550" cy="212725"/>
                <a:chOff x="768" y="2160"/>
                <a:chExt cx="912" cy="576"/>
              </a:xfrm>
            </p:grpSpPr>
            <p:sp>
              <p:nvSpPr>
                <p:cNvPr id="636" name="Freeform 34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7" name="Rectangle 34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8" name="Rectangle 34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9" name="Line 34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34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34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34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35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351"/>
              <p:cNvGrpSpPr>
                <a:grpSpLocks/>
              </p:cNvGrpSpPr>
              <p:nvPr/>
            </p:nvGrpSpPr>
            <p:grpSpPr bwMode="auto">
              <a:xfrm>
                <a:off x="1768475" y="2332038"/>
                <a:ext cx="336550" cy="212725"/>
                <a:chOff x="768" y="2160"/>
                <a:chExt cx="912" cy="576"/>
              </a:xfrm>
            </p:grpSpPr>
            <p:sp>
              <p:nvSpPr>
                <p:cNvPr id="628" name="Freeform 35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9" name="Rectangle 35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0" name="Rectangle 35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31" name="Line 35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35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35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35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35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360"/>
              <p:cNvGrpSpPr>
                <a:grpSpLocks/>
              </p:cNvGrpSpPr>
              <p:nvPr/>
            </p:nvGrpSpPr>
            <p:grpSpPr bwMode="auto">
              <a:xfrm>
                <a:off x="358775" y="2722563"/>
                <a:ext cx="336550" cy="212725"/>
                <a:chOff x="768" y="2160"/>
                <a:chExt cx="912" cy="576"/>
              </a:xfrm>
            </p:grpSpPr>
            <p:sp>
              <p:nvSpPr>
                <p:cNvPr id="620" name="Freeform 36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1" name="Rectangle 36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2" name="Rectangle 36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23" name="Line 36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36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36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36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36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5" name="Group 369"/>
              <p:cNvGrpSpPr>
                <a:grpSpLocks/>
              </p:cNvGrpSpPr>
              <p:nvPr/>
            </p:nvGrpSpPr>
            <p:grpSpPr bwMode="auto">
              <a:xfrm>
                <a:off x="828675" y="2733675"/>
                <a:ext cx="336550" cy="212725"/>
                <a:chOff x="768" y="2160"/>
                <a:chExt cx="912" cy="576"/>
              </a:xfrm>
            </p:grpSpPr>
            <p:sp>
              <p:nvSpPr>
                <p:cNvPr id="612" name="Freeform 37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13" name="Rectangle 37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14" name="Rectangle 37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15" name="Line 37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37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37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37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37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6" name="Group 378"/>
              <p:cNvGrpSpPr>
                <a:grpSpLocks/>
              </p:cNvGrpSpPr>
              <p:nvPr/>
            </p:nvGrpSpPr>
            <p:grpSpPr bwMode="auto">
              <a:xfrm>
                <a:off x="1287462" y="2722563"/>
                <a:ext cx="336550" cy="212725"/>
                <a:chOff x="768" y="2160"/>
                <a:chExt cx="912" cy="576"/>
              </a:xfrm>
            </p:grpSpPr>
            <p:sp>
              <p:nvSpPr>
                <p:cNvPr id="604" name="Freeform 379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05" name="Rectangle 380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06" name="Rectangle 381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607" name="Line 382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383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384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385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386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387"/>
              <p:cNvGrpSpPr>
                <a:grpSpLocks/>
              </p:cNvGrpSpPr>
              <p:nvPr/>
            </p:nvGrpSpPr>
            <p:grpSpPr bwMode="auto">
              <a:xfrm>
                <a:off x="1768475" y="2722563"/>
                <a:ext cx="336550" cy="212725"/>
                <a:chOff x="768" y="2160"/>
                <a:chExt cx="912" cy="576"/>
              </a:xfrm>
            </p:grpSpPr>
            <p:sp>
              <p:nvSpPr>
                <p:cNvPr id="596" name="Freeform 388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7" name="Rectangle 389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8" name="Rectangle 390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9" name="Line 391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392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393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394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395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396"/>
              <p:cNvGrpSpPr>
                <a:grpSpLocks/>
              </p:cNvGrpSpPr>
              <p:nvPr/>
            </p:nvGrpSpPr>
            <p:grpSpPr bwMode="auto">
              <a:xfrm>
                <a:off x="358775" y="3136900"/>
                <a:ext cx="336550" cy="212725"/>
                <a:chOff x="768" y="2160"/>
                <a:chExt cx="912" cy="576"/>
              </a:xfrm>
            </p:grpSpPr>
            <p:sp>
              <p:nvSpPr>
                <p:cNvPr id="588" name="Freeform 397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89" name="Rectangle 398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0" name="Rectangle 399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91" name="Line 400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401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402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403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404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9" name="Group 405"/>
              <p:cNvGrpSpPr>
                <a:grpSpLocks/>
              </p:cNvGrpSpPr>
              <p:nvPr/>
            </p:nvGrpSpPr>
            <p:grpSpPr bwMode="auto">
              <a:xfrm>
                <a:off x="828675" y="3148013"/>
                <a:ext cx="336550" cy="212725"/>
                <a:chOff x="768" y="2160"/>
                <a:chExt cx="912" cy="576"/>
              </a:xfrm>
            </p:grpSpPr>
            <p:sp>
              <p:nvSpPr>
                <p:cNvPr id="580" name="Freeform 406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81" name="Rectangle 407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82" name="Rectangle 408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83" name="Line 409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410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411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412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413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0" name="Group 414"/>
              <p:cNvGrpSpPr>
                <a:grpSpLocks/>
              </p:cNvGrpSpPr>
              <p:nvPr/>
            </p:nvGrpSpPr>
            <p:grpSpPr bwMode="auto">
              <a:xfrm>
                <a:off x="1287462" y="3136900"/>
                <a:ext cx="336550" cy="212725"/>
                <a:chOff x="768" y="2160"/>
                <a:chExt cx="912" cy="576"/>
              </a:xfrm>
            </p:grpSpPr>
            <p:sp>
              <p:nvSpPr>
                <p:cNvPr id="572" name="Freeform 415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73" name="Rectangle 416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74" name="Rectangle 417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75" name="Line 418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419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420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421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422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1" name="Group 423"/>
              <p:cNvGrpSpPr>
                <a:grpSpLocks/>
              </p:cNvGrpSpPr>
              <p:nvPr/>
            </p:nvGrpSpPr>
            <p:grpSpPr bwMode="auto">
              <a:xfrm>
                <a:off x="1768475" y="3136900"/>
                <a:ext cx="336550" cy="212725"/>
                <a:chOff x="768" y="2160"/>
                <a:chExt cx="912" cy="576"/>
              </a:xfrm>
            </p:grpSpPr>
            <p:sp>
              <p:nvSpPr>
                <p:cNvPr id="564" name="Freeform 424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65" name="Rectangle 425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66" name="Rectangle 426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67" name="Line 427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428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429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430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431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2" name="Group 432"/>
              <p:cNvGrpSpPr>
                <a:grpSpLocks/>
              </p:cNvGrpSpPr>
              <p:nvPr/>
            </p:nvGrpSpPr>
            <p:grpSpPr bwMode="auto">
              <a:xfrm>
                <a:off x="358775" y="3540125"/>
                <a:ext cx="336550" cy="212725"/>
                <a:chOff x="768" y="2160"/>
                <a:chExt cx="912" cy="576"/>
              </a:xfrm>
            </p:grpSpPr>
            <p:sp>
              <p:nvSpPr>
                <p:cNvPr id="556" name="Freeform 433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7" name="Rectangle 434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8" name="Rectangle 435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9" name="Line 436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437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438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439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440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3" name="Group 441"/>
              <p:cNvGrpSpPr>
                <a:grpSpLocks/>
              </p:cNvGrpSpPr>
              <p:nvPr/>
            </p:nvGrpSpPr>
            <p:grpSpPr bwMode="auto">
              <a:xfrm>
                <a:off x="828675" y="3551238"/>
                <a:ext cx="336550" cy="212725"/>
                <a:chOff x="768" y="2160"/>
                <a:chExt cx="912" cy="576"/>
              </a:xfrm>
            </p:grpSpPr>
            <p:sp>
              <p:nvSpPr>
                <p:cNvPr id="548" name="Freeform 442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9" name="Rectangle 443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0" name="Rectangle 444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51" name="Line 445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446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447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448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449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4" name="Group 450"/>
              <p:cNvGrpSpPr>
                <a:grpSpLocks/>
              </p:cNvGrpSpPr>
              <p:nvPr/>
            </p:nvGrpSpPr>
            <p:grpSpPr bwMode="auto">
              <a:xfrm>
                <a:off x="1287462" y="3540125"/>
                <a:ext cx="336550" cy="212725"/>
                <a:chOff x="768" y="2160"/>
                <a:chExt cx="912" cy="576"/>
              </a:xfrm>
            </p:grpSpPr>
            <p:sp>
              <p:nvSpPr>
                <p:cNvPr id="540" name="Freeform 451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1" name="Rectangle 452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2" name="Rectangle 453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3" name="Line 454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455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456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457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458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459"/>
              <p:cNvGrpSpPr>
                <a:grpSpLocks/>
              </p:cNvGrpSpPr>
              <p:nvPr/>
            </p:nvGrpSpPr>
            <p:grpSpPr bwMode="auto">
              <a:xfrm>
                <a:off x="1768475" y="3540125"/>
                <a:ext cx="336550" cy="212725"/>
                <a:chOff x="768" y="2160"/>
                <a:chExt cx="912" cy="576"/>
              </a:xfrm>
            </p:grpSpPr>
            <p:sp>
              <p:nvSpPr>
                <p:cNvPr id="532" name="Freeform 460"/>
                <p:cNvSpPr>
                  <a:spLocks/>
                </p:cNvSpPr>
                <p:nvPr/>
              </p:nvSpPr>
              <p:spPr bwMode="auto">
                <a:xfrm>
                  <a:off x="1104" y="2160"/>
                  <a:ext cx="240" cy="576"/>
                </a:xfrm>
                <a:custGeom>
                  <a:avLst/>
                  <a:gdLst>
                    <a:gd name="T0" fmla="*/ 0 w 240"/>
                    <a:gd name="T1" fmla="*/ 0 h 576"/>
                    <a:gd name="T2" fmla="*/ 240 w 240"/>
                    <a:gd name="T3" fmla="*/ 165 h 576"/>
                    <a:gd name="T4" fmla="*/ 240 w 240"/>
                    <a:gd name="T5" fmla="*/ 411 h 576"/>
                    <a:gd name="T6" fmla="*/ 0 w 240"/>
                    <a:gd name="T7" fmla="*/ 576 h 576"/>
                    <a:gd name="T8" fmla="*/ 0 w 240"/>
                    <a:gd name="T9" fmla="*/ 329 h 576"/>
                    <a:gd name="T10" fmla="*/ 120 w 240"/>
                    <a:gd name="T11" fmla="*/ 288 h 576"/>
                    <a:gd name="T12" fmla="*/ 0 w 240"/>
                    <a:gd name="T13" fmla="*/ 247 h 576"/>
                    <a:gd name="T14" fmla="*/ 0 w 240"/>
                    <a:gd name="T15" fmla="*/ 0 h 5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0"/>
                    <a:gd name="T25" fmla="*/ 0 h 576"/>
                    <a:gd name="T26" fmla="*/ 240 w 240"/>
                    <a:gd name="T27" fmla="*/ 576 h 5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0" h="576">
                      <a:moveTo>
                        <a:pt x="0" y="0"/>
                      </a:moveTo>
                      <a:lnTo>
                        <a:pt x="240" y="165"/>
                      </a:lnTo>
                      <a:lnTo>
                        <a:pt x="240" y="411"/>
                      </a:lnTo>
                      <a:lnTo>
                        <a:pt x="0" y="576"/>
                      </a:lnTo>
                      <a:lnTo>
                        <a:pt x="0" y="329"/>
                      </a:lnTo>
                      <a:lnTo>
                        <a:pt x="120" y="288"/>
                      </a:lnTo>
                      <a:lnTo>
                        <a:pt x="0" y="2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33" name="Rectangle 461"/>
                <p:cNvSpPr>
                  <a:spLocks noChangeArrowheads="1"/>
                </p:cNvSpPr>
                <p:nvPr/>
              </p:nvSpPr>
              <p:spPr bwMode="auto">
                <a:xfrm>
                  <a:off x="864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34" name="Rectangle 462"/>
                <p:cNvSpPr>
                  <a:spLocks noChangeArrowheads="1"/>
                </p:cNvSpPr>
                <p:nvPr/>
              </p:nvSpPr>
              <p:spPr bwMode="auto">
                <a:xfrm>
                  <a:off x="1440" y="2160"/>
                  <a:ext cx="144" cy="57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35" name="Line 463"/>
                <p:cNvSpPr>
                  <a:spLocks noChangeShapeType="1"/>
                </p:cNvSpPr>
                <p:nvPr/>
              </p:nvSpPr>
              <p:spPr bwMode="auto">
                <a:xfrm>
                  <a:off x="768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464"/>
                <p:cNvSpPr>
                  <a:spLocks noChangeShapeType="1"/>
                </p:cNvSpPr>
                <p:nvPr/>
              </p:nvSpPr>
              <p:spPr bwMode="auto">
                <a:xfrm>
                  <a:off x="1008" y="23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465"/>
                <p:cNvSpPr>
                  <a:spLocks noChangeShapeType="1"/>
                </p:cNvSpPr>
                <p:nvPr/>
              </p:nvSpPr>
              <p:spPr bwMode="auto">
                <a:xfrm>
                  <a:off x="10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466"/>
                <p:cNvSpPr>
                  <a:spLocks noChangeShapeType="1"/>
                </p:cNvSpPr>
                <p:nvPr/>
              </p:nvSpPr>
              <p:spPr bwMode="auto">
                <a:xfrm>
                  <a:off x="134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467"/>
                <p:cNvSpPr>
                  <a:spLocks noChangeShapeType="1"/>
                </p:cNvSpPr>
                <p:nvPr/>
              </p:nvSpPr>
              <p:spPr bwMode="auto">
                <a:xfrm>
                  <a:off x="1584" y="244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660" name="Straight Arrow Connector 659"/>
            <p:cNvCxnSpPr/>
            <p:nvPr/>
          </p:nvCxnSpPr>
          <p:spPr bwMode="auto">
            <a:xfrm>
              <a:off x="253871" y="4038600"/>
              <a:ext cx="24384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61" name="TextBox 660"/>
            <p:cNvSpPr txBox="1"/>
            <p:nvPr/>
          </p:nvSpPr>
          <p:spPr>
            <a:xfrm>
              <a:off x="152400" y="4114800"/>
              <a:ext cx="9412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2"/>
                  </a:solidFill>
                </a:rPr>
                <a:t>Throughput </a:t>
              </a:r>
            </a:p>
          </p:txBody>
        </p:sp>
        <p:sp>
          <p:nvSpPr>
            <p:cNvPr id="662" name="TextBox 661"/>
            <p:cNvSpPr txBox="1"/>
            <p:nvPr/>
          </p:nvSpPr>
          <p:spPr>
            <a:xfrm>
              <a:off x="1854071" y="4114800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2"/>
                  </a:solidFill>
                </a:rPr>
                <a:t>Sequential </a:t>
              </a:r>
            </a:p>
          </p:txBody>
        </p:sp>
      </p:grpSp>
      <p:sp>
        <p:nvSpPr>
          <p:cNvPr id="666" name="TextBox 665"/>
          <p:cNvSpPr txBox="1"/>
          <p:nvPr/>
        </p:nvSpPr>
        <p:spPr>
          <a:xfrm>
            <a:off x="-76200" y="5214119"/>
            <a:ext cx="28360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UcParenBoth"/>
            </a:pPr>
            <a:r>
              <a:rPr lang="en-US" sz="1050" i="1" dirty="0" smtClean="0"/>
              <a:t>Dynamic Multicore. C</a:t>
            </a:r>
            <a:r>
              <a:rPr lang="en-US" sz="1050" dirty="0" smtClean="0"/>
              <a:t>ores can fuse </a:t>
            </a:r>
          </a:p>
          <a:p>
            <a:pPr marL="228600" indent="-228600"/>
            <a:r>
              <a:rPr lang="en-US" sz="1050" dirty="0" smtClean="0"/>
              <a:t>      together when sequential performance </a:t>
            </a:r>
          </a:p>
          <a:p>
            <a:pPr marL="228600" indent="-228600"/>
            <a:r>
              <a:rPr lang="en-US" sz="1050" dirty="0" smtClean="0"/>
              <a:t>      is needed.</a:t>
            </a:r>
            <a:endParaRPr lang="en-US" sz="1050" i="1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" name="TextBox 667"/>
          <p:cNvSpPr txBox="1"/>
          <p:nvPr/>
        </p:nvSpPr>
        <p:spPr>
          <a:xfrm>
            <a:off x="2590800" y="2851919"/>
            <a:ext cx="236955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(B) Core Disabling. </a:t>
            </a:r>
            <a:r>
              <a:rPr lang="en-US" sz="1050" dirty="0" smtClean="0"/>
              <a:t>Isolates broken </a:t>
            </a:r>
          </a:p>
          <a:p>
            <a:r>
              <a:rPr lang="en-US" sz="1050" dirty="0" smtClean="0"/>
              <a:t>      cores (red). Sustains throughput </a:t>
            </a:r>
          </a:p>
          <a:p>
            <a:r>
              <a:rPr lang="en-US" sz="1050" dirty="0" smtClean="0"/>
              <a:t>      only in low failure rates.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995737"/>
            <a:ext cx="120101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" name="TextBox 669"/>
          <p:cNvSpPr txBox="1"/>
          <p:nvPr/>
        </p:nvSpPr>
        <p:spPr>
          <a:xfrm>
            <a:off x="2743200" y="5181600"/>
            <a:ext cx="24481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(C) Heterogeneous CMP. </a:t>
            </a:r>
            <a:r>
              <a:rPr lang="en-US" sz="1050" dirty="0" smtClean="0"/>
              <a:t>Maintains </a:t>
            </a:r>
          </a:p>
          <a:p>
            <a:r>
              <a:rPr lang="en-US" sz="1050" dirty="0" smtClean="0"/>
              <a:t>      a variety of cores to offer power-</a:t>
            </a:r>
          </a:p>
          <a:p>
            <a:r>
              <a:rPr lang="en-US" sz="1050" dirty="0" smtClean="0"/>
              <a:t>      proportional computing.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 b="15371"/>
          <a:stretch>
            <a:fillRect/>
          </a:stretch>
        </p:blipFill>
        <p:spPr bwMode="auto">
          <a:xfrm>
            <a:off x="5205073" y="1143000"/>
            <a:ext cx="3938927" cy="271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3" name="Straight Connector 672"/>
          <p:cNvCxnSpPr/>
          <p:nvPr/>
        </p:nvCxnSpPr>
        <p:spPr bwMode="auto">
          <a:xfrm rot="5400000">
            <a:off x="2438400" y="3657600"/>
            <a:ext cx="5181600" cy="0"/>
          </a:xfrm>
          <a:prstGeom prst="line">
            <a:avLst/>
          </a:prstGeom>
          <a:solidFill>
            <a:srgbClr val="99CCFF"/>
          </a:solidFill>
          <a:ln w="508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5" name="TextBox 674"/>
          <p:cNvSpPr txBox="1"/>
          <p:nvPr/>
        </p:nvSpPr>
        <p:spPr>
          <a:xfrm>
            <a:off x="5105400" y="3886200"/>
            <a:ext cx="4009431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 architecture is composed of a sea of building blocks (B).</a:t>
            </a:r>
          </a:p>
          <a:p>
            <a:r>
              <a:rPr lang="en-US" sz="1050" dirty="0" smtClean="0"/>
              <a:t>These blocks can be configured for:</a:t>
            </a:r>
          </a:p>
          <a:p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1050" dirty="0" smtClean="0"/>
              <a:t> </a:t>
            </a:r>
            <a:r>
              <a:rPr lang="en-US" sz="1050" b="1" dirty="0" smtClean="0"/>
              <a:t>Throughput computing:</a:t>
            </a:r>
            <a:r>
              <a:rPr lang="en-US" sz="1050" dirty="0" smtClean="0"/>
              <a:t> By forming single-issue pipelines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1050" dirty="0" smtClean="0"/>
              <a:t> </a:t>
            </a:r>
            <a:r>
              <a:rPr lang="en-US" sz="1050" b="1" dirty="0" smtClean="0"/>
              <a:t>Single-thread performance: </a:t>
            </a:r>
            <a:r>
              <a:rPr lang="en-US" sz="1050" dirty="0" smtClean="0"/>
              <a:t>By forming wider-issue pipelines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1050" dirty="0" smtClean="0"/>
              <a:t> </a:t>
            </a:r>
            <a:r>
              <a:rPr lang="en-US" sz="1050" b="1" dirty="0" smtClean="0"/>
              <a:t>Fault-tolerance: </a:t>
            </a:r>
            <a:r>
              <a:rPr lang="en-US" sz="1050" dirty="0" smtClean="0"/>
              <a:t>By decommissioning  broken blocks.</a:t>
            </a:r>
          </a:p>
          <a:p>
            <a:pPr>
              <a:buFont typeface="Arial" pitchFamily="34" charset="0"/>
              <a:buChar char="•"/>
            </a:pPr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1050" dirty="0" smtClean="0"/>
              <a:t> </a:t>
            </a:r>
            <a:r>
              <a:rPr lang="en-US" sz="1050" b="1" dirty="0" smtClean="0"/>
              <a:t>Customized processing: </a:t>
            </a:r>
            <a:r>
              <a:rPr lang="en-US" sz="1050" dirty="0" smtClean="0"/>
              <a:t>Heterogeneous building blocks can </a:t>
            </a:r>
          </a:p>
          <a:p>
            <a:r>
              <a:rPr lang="en-US" sz="1050" dirty="0" smtClean="0"/>
              <a:t>   be introduced in the fabric to form customized pipelines.</a:t>
            </a:r>
          </a:p>
          <a:p>
            <a:pPr>
              <a:lnSpc>
                <a:spcPct val="150000"/>
              </a:lnSpc>
            </a:pPr>
            <a:endParaRPr lang="en-US" sz="1050" dirty="0" smtClean="0"/>
          </a:p>
          <a:p>
            <a:pPr algn="ctr"/>
            <a:r>
              <a:rPr lang="en-US" sz="1600" b="1" i="1" dirty="0" smtClean="0"/>
              <a:t>CoreGenesis Vision</a:t>
            </a:r>
          </a:p>
          <a:p>
            <a:endParaRPr lang="en-US" sz="1050" dirty="0" smtClean="0"/>
          </a:p>
        </p:txBody>
      </p:sp>
      <p:sp>
        <p:nvSpPr>
          <p:cNvPr id="676" name="TextBox 675"/>
          <p:cNvSpPr txBox="1"/>
          <p:nvPr/>
        </p:nvSpPr>
        <p:spPr>
          <a:xfrm>
            <a:off x="1143000" y="5864423"/>
            <a:ext cx="2760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Traditional point solutions</a:t>
            </a:r>
            <a:endParaRPr lang="en-US" sz="1600" b="1" i="1" dirty="0"/>
          </a:p>
        </p:txBody>
      </p:sp>
      <p:sp>
        <p:nvSpPr>
          <p:cNvPr id="672" name="Slide Number Placeholder 6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79388"/>
            <a:ext cx="9144000" cy="882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CG Instance: A Unified Performance-Reliability Solution</a:t>
            </a:r>
            <a:endParaRPr lang="en-US" sz="32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t="4068"/>
          <a:stretch>
            <a:fillRect/>
          </a:stretch>
        </p:blipFill>
        <p:spPr bwMode="auto">
          <a:xfrm>
            <a:off x="685800" y="1125220"/>
            <a:ext cx="7696200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048071"/>
            <a:ext cx="2895600" cy="1200329"/>
          </a:xfrm>
          <a:prstGeom prst="rect">
            <a:avLst/>
          </a:prstGeom>
          <a:noFill/>
          <a:ln w="31750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Design Characteristics</a:t>
            </a:r>
            <a:endParaRPr lang="en-US" sz="1200" i="1" dirty="0" smtClean="0"/>
          </a:p>
          <a:p>
            <a:pPr algn="ctr"/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 Elementary pipeline stages form the  </a:t>
            </a:r>
          </a:p>
          <a:p>
            <a:r>
              <a:rPr lang="en-US" sz="1000" dirty="0" smtClean="0"/>
              <a:t>  building blocks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 Stages interconnected using full crossbars. 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 No global flush, stall or forwarding signals.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/>
              <a:t> No modifications to the cache hierarchy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76600" y="4201159"/>
          <a:ext cx="5638800" cy="19710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1155"/>
                <a:gridCol w="1973580"/>
                <a:gridCol w="2044065"/>
              </a:tblGrid>
              <a:tr h="594141">
                <a:tc>
                  <a:txBody>
                    <a:bodyPr/>
                    <a:lstStyle/>
                    <a:p>
                      <a:pPr algn="ctr"/>
                      <a:endParaRPr lang="en-US" sz="2800" b="1" kern="1200" cap="none" spc="300" dirty="0" smtClean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FF0000"/>
                        </a:solidFill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  <a:latin typeface="Eras Bold IT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 Pipeline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Conjoint Pipelines</a:t>
                      </a:r>
                      <a:endParaRPr lang="en-US" sz="1400" dirty="0"/>
                    </a:p>
                  </a:txBody>
                  <a:tcPr anchor="ctr"/>
                </a:tc>
              </a:tr>
              <a:tr h="3442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Control</a:t>
                      </a:r>
                      <a:r>
                        <a:rPr lang="en-US" sz="1200" baseline="0" dirty="0" smtClean="0"/>
                        <a:t> Flow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3442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Register</a:t>
                      </a:r>
                      <a:r>
                        <a:rPr lang="en-US" sz="1200" baseline="0" dirty="0" smtClean="0"/>
                        <a:t> Data Flow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3442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Memory</a:t>
                      </a:r>
                      <a:r>
                        <a:rPr lang="en-US" sz="1200" baseline="0" dirty="0" smtClean="0"/>
                        <a:t> Data Flow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</a:tr>
              <a:tr h="3442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Instruction Steering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2084" y="4823459"/>
            <a:ext cx="338666" cy="304800"/>
          </a:xfrm>
          <a:prstGeom prst="rect">
            <a:avLst/>
          </a:prstGeom>
        </p:spPr>
      </p:pic>
      <p:pic>
        <p:nvPicPr>
          <p:cNvPr id="10" name="Picture 9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0550" y="5160009"/>
            <a:ext cx="338666" cy="304800"/>
          </a:xfrm>
          <a:prstGeom prst="rect">
            <a:avLst/>
          </a:prstGeom>
        </p:spPr>
      </p:pic>
      <p:pic>
        <p:nvPicPr>
          <p:cNvPr id="11" name="Picture 10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0218" y="4829809"/>
            <a:ext cx="338666" cy="304800"/>
          </a:xfrm>
          <a:prstGeom prst="rect">
            <a:avLst/>
          </a:prstGeom>
        </p:spPr>
      </p:pic>
      <p:pic>
        <p:nvPicPr>
          <p:cNvPr id="12" name="Picture 11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684" y="5166359"/>
            <a:ext cx="338666" cy="304800"/>
          </a:xfrm>
          <a:prstGeom prst="rect">
            <a:avLst/>
          </a:prstGeom>
        </p:spPr>
      </p:pic>
      <p:pic>
        <p:nvPicPr>
          <p:cNvPr id="13" name="Picture 12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684" y="5509259"/>
            <a:ext cx="338666" cy="304800"/>
          </a:xfrm>
          <a:prstGeom prst="rect">
            <a:avLst/>
          </a:prstGeom>
        </p:spPr>
      </p:pic>
      <p:pic>
        <p:nvPicPr>
          <p:cNvPr id="14" name="Picture 13" descr="che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7150" y="5845809"/>
            <a:ext cx="338666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93156" y="3852446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Summary of Challenges</a:t>
            </a:r>
            <a:endParaRPr lang="en-US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770293"/>
            <a:ext cx="2895600" cy="1269578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Provides..</a:t>
            </a:r>
          </a:p>
          <a:p>
            <a:endParaRPr lang="en-US" sz="1200" b="1" i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050" b="1" dirty="0" smtClean="0"/>
              <a:t>Configurable Performance:</a:t>
            </a:r>
          </a:p>
          <a:p>
            <a:r>
              <a:rPr lang="en-US" sz="1050" dirty="0" smtClean="0"/>
              <a:t>       By merging varying number of stages</a:t>
            </a:r>
          </a:p>
          <a:p>
            <a:endParaRPr lang="en-US" sz="1050" dirty="0" smtClean="0"/>
          </a:p>
          <a:p>
            <a:pPr marL="228600" indent="-228600">
              <a:buFont typeface="+mj-lt"/>
              <a:buAutoNum type="arabicPeriod" startAt="2"/>
            </a:pPr>
            <a:r>
              <a:rPr lang="en-US" sz="1050" b="1" dirty="0" smtClean="0"/>
              <a:t>Reliability:</a:t>
            </a:r>
          </a:p>
          <a:p>
            <a:r>
              <a:rPr lang="en-US" sz="1050" dirty="0" smtClean="0"/>
              <a:t>       By isolating broken stages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388"/>
            <a:ext cx="8915400" cy="882650"/>
          </a:xfrm>
        </p:spPr>
        <p:txBody>
          <a:bodyPr/>
          <a:lstStyle/>
          <a:p>
            <a:r>
              <a:rPr lang="en-US" dirty="0" smtClean="0"/>
              <a:t>Decoupling Stages in a Pipeline [MICRO’08]</a:t>
            </a:r>
            <a:endParaRPr lang="en-US" dirty="0"/>
          </a:p>
        </p:txBody>
      </p:sp>
      <p:sp>
        <p:nvSpPr>
          <p:cNvPr id="4" name="Rectangle 134"/>
          <p:cNvSpPr>
            <a:spLocks noChangeArrowheads="1"/>
          </p:cNvSpPr>
          <p:nvPr/>
        </p:nvSpPr>
        <p:spPr bwMode="auto">
          <a:xfrm>
            <a:off x="2944812" y="3505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 Box 139"/>
          <p:cNvSpPr txBox="1">
            <a:spLocks noChangeArrowheads="1"/>
          </p:cNvSpPr>
          <p:nvPr/>
        </p:nvSpPr>
        <p:spPr bwMode="auto">
          <a:xfrm>
            <a:off x="3376642" y="3595688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2. Data Flow</a:t>
            </a:r>
            <a:endParaRPr lang="en-US" b="1" dirty="0"/>
          </a:p>
        </p:txBody>
      </p:sp>
      <p:sp>
        <p:nvSpPr>
          <p:cNvPr id="8" name="Text Box 144"/>
          <p:cNvSpPr txBox="1">
            <a:spLocks noChangeArrowheads="1"/>
          </p:cNvSpPr>
          <p:nvPr/>
        </p:nvSpPr>
        <p:spPr bwMode="auto">
          <a:xfrm>
            <a:off x="3124200" y="3962400"/>
            <a:ext cx="2356735" cy="17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-25000" dirty="0">
                <a:solidFill>
                  <a:srgbClr val="D27D00"/>
                </a:solidFill>
                <a:cs typeface="Arial" charset="0"/>
              </a:rPr>
              <a:t>Bypass </a:t>
            </a:r>
            <a:r>
              <a:rPr lang="en-US" sz="2400" b="1" baseline="-25000" dirty="0" smtClean="0">
                <a:solidFill>
                  <a:srgbClr val="D27D00"/>
                </a:solidFill>
                <a:cs typeface="Arial" charset="0"/>
              </a:rPr>
              <a:t>$</a:t>
            </a:r>
          </a:p>
          <a:p>
            <a:endParaRPr lang="en-US" sz="2400" b="1" baseline="-25000" dirty="0" smtClean="0">
              <a:solidFill>
                <a:srgbClr val="D27D00"/>
              </a:solidFill>
              <a:cs typeface="Arial" charset="0"/>
            </a:endParaRPr>
          </a:p>
          <a:p>
            <a:endParaRPr lang="en-US" sz="800" b="1" baseline="-25000" dirty="0">
              <a:solidFill>
                <a:srgbClr val="D27D0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 smtClean="0"/>
              <a:t> Stores previous results</a:t>
            </a:r>
          </a:p>
          <a:p>
            <a:pPr>
              <a:buFontTx/>
              <a:buChar char="•"/>
            </a:pPr>
            <a:endParaRPr lang="en-US" sz="1400" dirty="0" smtClean="0"/>
          </a:p>
          <a:p>
            <a:pPr>
              <a:buFontTx/>
              <a:buChar char="•"/>
            </a:pPr>
            <a:r>
              <a:rPr lang="en-US" sz="1400" dirty="0" smtClean="0"/>
              <a:t> Fully associative structure</a:t>
            </a:r>
          </a:p>
          <a:p>
            <a:pPr>
              <a:buFontTx/>
              <a:buChar char="•"/>
            </a:pPr>
            <a:endParaRPr lang="en-US" sz="1400" dirty="0" smtClean="0"/>
          </a:p>
          <a:p>
            <a:pPr>
              <a:buFontTx/>
              <a:buChar char="•"/>
            </a:pPr>
            <a:r>
              <a:rPr lang="en-US" sz="1400" dirty="0" smtClean="0"/>
              <a:t> Emulates data forwarding</a:t>
            </a:r>
            <a:endParaRPr lang="en-US" sz="2000" baseline="-25000" dirty="0"/>
          </a:p>
        </p:txBody>
      </p:sp>
      <p:sp>
        <p:nvSpPr>
          <p:cNvPr id="9" name="Text Box 145"/>
          <p:cNvSpPr txBox="1">
            <a:spLocks noChangeArrowheads="1"/>
          </p:cNvSpPr>
          <p:nvPr/>
        </p:nvSpPr>
        <p:spPr bwMode="auto">
          <a:xfrm>
            <a:off x="133350" y="3977661"/>
            <a:ext cx="2209259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D27D00"/>
                </a:solidFill>
                <a:cs typeface="Arial" charset="0"/>
              </a:rPr>
              <a:t>Stream </a:t>
            </a:r>
            <a:r>
              <a:rPr lang="en-US" sz="1600" b="1" dirty="0" smtClean="0">
                <a:solidFill>
                  <a:srgbClr val="D27D00"/>
                </a:solidFill>
                <a:cs typeface="Arial" charset="0"/>
              </a:rPr>
              <a:t>ID (SID)</a:t>
            </a:r>
          </a:p>
          <a:p>
            <a:endParaRPr lang="en-US" sz="500" b="1" dirty="0">
              <a:solidFill>
                <a:srgbClr val="D27D0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Control </a:t>
            </a:r>
            <a:r>
              <a:rPr lang="en-US" sz="1400" dirty="0"/>
              <a:t>flow </a:t>
            </a:r>
            <a:r>
              <a:rPr lang="en-US" sz="1400" dirty="0" smtClean="0"/>
              <a:t>handling</a:t>
            </a:r>
          </a:p>
          <a:p>
            <a:pPr>
              <a:buFontTx/>
              <a:buChar char="•"/>
            </a:pPr>
            <a:endParaRPr lang="en-US" sz="1400" dirty="0"/>
          </a:p>
          <a:p>
            <a:pPr>
              <a:buFontTx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Eliminates </a:t>
            </a:r>
            <a:r>
              <a:rPr lang="en-US" sz="1400" dirty="0"/>
              <a:t>flush signals</a:t>
            </a:r>
          </a:p>
        </p:txBody>
      </p:sp>
      <p:sp>
        <p:nvSpPr>
          <p:cNvPr id="10" name="Text Box 146"/>
          <p:cNvSpPr txBox="1">
            <a:spLocks noChangeArrowheads="1"/>
          </p:cNvSpPr>
          <p:nvPr/>
        </p:nvSpPr>
        <p:spPr bwMode="auto">
          <a:xfrm>
            <a:off x="6172200" y="3595688"/>
            <a:ext cx="2800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3.  Transmission Delays</a:t>
            </a:r>
            <a:endParaRPr lang="en-US" b="1" dirty="0"/>
          </a:p>
        </p:txBody>
      </p:sp>
      <p:sp>
        <p:nvSpPr>
          <p:cNvPr id="11" name="Text Box 147"/>
          <p:cNvSpPr txBox="1">
            <a:spLocks noChangeArrowheads="1"/>
          </p:cNvSpPr>
          <p:nvPr/>
        </p:nvSpPr>
        <p:spPr bwMode="auto">
          <a:xfrm>
            <a:off x="289426" y="3581400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1.  Control Flow</a:t>
            </a:r>
            <a:endParaRPr lang="en-US" b="1" dirty="0"/>
          </a:p>
        </p:txBody>
      </p:sp>
      <p:grpSp>
        <p:nvGrpSpPr>
          <p:cNvPr id="12" name="Group 177"/>
          <p:cNvGrpSpPr>
            <a:grpSpLocks/>
          </p:cNvGrpSpPr>
          <p:nvPr/>
        </p:nvGrpSpPr>
        <p:grpSpPr bwMode="auto">
          <a:xfrm>
            <a:off x="7516812" y="4038600"/>
            <a:ext cx="1322388" cy="1989138"/>
            <a:chOff x="16206" y="15575"/>
            <a:chExt cx="833" cy="1253"/>
          </a:xfrm>
        </p:grpSpPr>
        <p:sp>
          <p:nvSpPr>
            <p:cNvPr id="13" name="Freeform 148"/>
            <p:cNvSpPr>
              <a:spLocks/>
            </p:cNvSpPr>
            <p:nvPr/>
          </p:nvSpPr>
          <p:spPr bwMode="auto">
            <a:xfrm>
              <a:off x="16622" y="15841"/>
              <a:ext cx="417" cy="987"/>
            </a:xfrm>
            <a:custGeom>
              <a:avLst/>
              <a:gdLst/>
              <a:ahLst/>
              <a:cxnLst>
                <a:cxn ang="0">
                  <a:pos x="465" y="8"/>
                </a:cxn>
                <a:cxn ang="0">
                  <a:pos x="284" y="144"/>
                </a:cxn>
                <a:cxn ang="0">
                  <a:pos x="306" y="553"/>
                </a:cxn>
                <a:cxn ang="0">
                  <a:pos x="329" y="938"/>
                </a:cxn>
                <a:cxn ang="0">
                  <a:pos x="261" y="1256"/>
                </a:cxn>
                <a:cxn ang="0">
                  <a:pos x="34" y="1437"/>
                </a:cxn>
                <a:cxn ang="0">
                  <a:pos x="57" y="1596"/>
                </a:cxn>
                <a:cxn ang="0">
                  <a:pos x="375" y="1596"/>
                </a:cxn>
                <a:cxn ang="0">
                  <a:pos x="647" y="1278"/>
                </a:cxn>
                <a:cxn ang="0">
                  <a:pos x="737" y="711"/>
                </a:cxn>
                <a:cxn ang="0">
                  <a:pos x="715" y="190"/>
                </a:cxn>
                <a:cxn ang="0">
                  <a:pos x="465" y="8"/>
                </a:cxn>
              </a:cxnLst>
              <a:rect l="0" t="0" r="r" b="b"/>
              <a:pathLst>
                <a:path w="760" h="1649">
                  <a:moveTo>
                    <a:pt x="465" y="8"/>
                  </a:moveTo>
                  <a:cubicBezTo>
                    <a:pt x="393" y="0"/>
                    <a:pt x="310" y="53"/>
                    <a:pt x="284" y="144"/>
                  </a:cubicBezTo>
                  <a:cubicBezTo>
                    <a:pt x="258" y="235"/>
                    <a:pt x="299" y="421"/>
                    <a:pt x="306" y="553"/>
                  </a:cubicBezTo>
                  <a:cubicBezTo>
                    <a:pt x="313" y="685"/>
                    <a:pt x="336" y="821"/>
                    <a:pt x="329" y="938"/>
                  </a:cubicBezTo>
                  <a:cubicBezTo>
                    <a:pt x="322" y="1055"/>
                    <a:pt x="310" y="1173"/>
                    <a:pt x="261" y="1256"/>
                  </a:cubicBezTo>
                  <a:cubicBezTo>
                    <a:pt x="212" y="1339"/>
                    <a:pt x="68" y="1380"/>
                    <a:pt x="34" y="1437"/>
                  </a:cubicBezTo>
                  <a:cubicBezTo>
                    <a:pt x="0" y="1494"/>
                    <a:pt x="0" y="1570"/>
                    <a:pt x="57" y="1596"/>
                  </a:cubicBezTo>
                  <a:cubicBezTo>
                    <a:pt x="114" y="1622"/>
                    <a:pt x="277" y="1649"/>
                    <a:pt x="375" y="1596"/>
                  </a:cubicBezTo>
                  <a:cubicBezTo>
                    <a:pt x="473" y="1543"/>
                    <a:pt x="587" y="1426"/>
                    <a:pt x="647" y="1278"/>
                  </a:cubicBezTo>
                  <a:cubicBezTo>
                    <a:pt x="707" y="1130"/>
                    <a:pt x="726" y="892"/>
                    <a:pt x="737" y="711"/>
                  </a:cubicBezTo>
                  <a:cubicBezTo>
                    <a:pt x="748" y="530"/>
                    <a:pt x="760" y="307"/>
                    <a:pt x="715" y="190"/>
                  </a:cubicBezTo>
                  <a:cubicBezTo>
                    <a:pt x="670" y="73"/>
                    <a:pt x="537" y="16"/>
                    <a:pt x="465" y="8"/>
                  </a:cubicBezTo>
                  <a:close/>
                </a:path>
              </a:pathLst>
            </a:custGeom>
            <a:solidFill>
              <a:srgbClr val="FFCC00"/>
            </a:solidFill>
            <a:ln w="158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9"/>
            <p:cNvSpPr>
              <a:spLocks/>
            </p:cNvSpPr>
            <p:nvPr/>
          </p:nvSpPr>
          <p:spPr bwMode="auto">
            <a:xfrm>
              <a:off x="16243" y="15616"/>
              <a:ext cx="522" cy="488"/>
            </a:xfrm>
            <a:custGeom>
              <a:avLst/>
              <a:gdLst/>
              <a:ahLst/>
              <a:cxnLst>
                <a:cxn ang="0">
                  <a:pos x="884" y="41"/>
                </a:cxn>
                <a:cxn ang="0">
                  <a:pos x="136" y="64"/>
                </a:cxn>
                <a:cxn ang="0">
                  <a:pos x="68" y="427"/>
                </a:cxn>
                <a:cxn ang="0">
                  <a:pos x="226" y="631"/>
                </a:cxn>
                <a:cxn ang="0">
                  <a:pos x="385" y="813"/>
                </a:cxn>
                <a:cxn ang="0">
                  <a:pos x="657" y="767"/>
                </a:cxn>
                <a:cxn ang="0">
                  <a:pos x="816" y="450"/>
                </a:cxn>
                <a:cxn ang="0">
                  <a:pos x="907" y="223"/>
                </a:cxn>
                <a:cxn ang="0">
                  <a:pos x="884" y="41"/>
                </a:cxn>
              </a:cxnLst>
              <a:rect l="0" t="0" r="r" b="b"/>
              <a:pathLst>
                <a:path w="1012" h="836">
                  <a:moveTo>
                    <a:pt x="884" y="41"/>
                  </a:moveTo>
                  <a:cubicBezTo>
                    <a:pt x="756" y="15"/>
                    <a:pt x="272" y="0"/>
                    <a:pt x="136" y="64"/>
                  </a:cubicBezTo>
                  <a:cubicBezTo>
                    <a:pt x="0" y="128"/>
                    <a:pt x="53" y="333"/>
                    <a:pt x="68" y="427"/>
                  </a:cubicBezTo>
                  <a:cubicBezTo>
                    <a:pt x="83" y="521"/>
                    <a:pt x="173" y="567"/>
                    <a:pt x="226" y="631"/>
                  </a:cubicBezTo>
                  <a:cubicBezTo>
                    <a:pt x="279" y="695"/>
                    <a:pt x="313" y="790"/>
                    <a:pt x="385" y="813"/>
                  </a:cubicBezTo>
                  <a:cubicBezTo>
                    <a:pt x="457" y="836"/>
                    <a:pt x="585" y="827"/>
                    <a:pt x="657" y="767"/>
                  </a:cubicBezTo>
                  <a:cubicBezTo>
                    <a:pt x="729" y="707"/>
                    <a:pt x="774" y="541"/>
                    <a:pt x="816" y="450"/>
                  </a:cubicBezTo>
                  <a:cubicBezTo>
                    <a:pt x="858" y="359"/>
                    <a:pt x="899" y="287"/>
                    <a:pt x="907" y="223"/>
                  </a:cubicBezTo>
                  <a:cubicBezTo>
                    <a:pt x="915" y="159"/>
                    <a:pt x="1012" y="67"/>
                    <a:pt x="884" y="41"/>
                  </a:cubicBezTo>
                  <a:close/>
                </a:path>
              </a:pathLst>
            </a:custGeom>
            <a:solidFill>
              <a:srgbClr val="99CC00"/>
            </a:solidFill>
            <a:ln w="158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0"/>
            <p:cNvSpPr>
              <a:spLocks/>
            </p:cNvSpPr>
            <p:nvPr/>
          </p:nvSpPr>
          <p:spPr bwMode="auto">
            <a:xfrm>
              <a:off x="16206" y="16091"/>
              <a:ext cx="551" cy="581"/>
            </a:xfrm>
            <a:custGeom>
              <a:avLst/>
              <a:gdLst/>
              <a:ahLst/>
              <a:cxnLst>
                <a:cxn ang="0">
                  <a:pos x="869" y="128"/>
                </a:cxn>
                <a:cxn ang="0">
                  <a:pos x="144" y="128"/>
                </a:cxn>
                <a:cxn ang="0">
                  <a:pos x="121" y="899"/>
                </a:cxn>
                <a:cxn ang="0">
                  <a:pos x="869" y="921"/>
                </a:cxn>
                <a:cxn ang="0">
                  <a:pos x="983" y="468"/>
                </a:cxn>
                <a:cxn ang="0">
                  <a:pos x="869" y="128"/>
                </a:cxn>
              </a:cxnLst>
              <a:rect l="0" t="0" r="r" b="b"/>
              <a:pathLst>
                <a:path w="1013" h="1031">
                  <a:moveTo>
                    <a:pt x="869" y="128"/>
                  </a:moveTo>
                  <a:cubicBezTo>
                    <a:pt x="729" y="71"/>
                    <a:pt x="269" y="0"/>
                    <a:pt x="144" y="128"/>
                  </a:cubicBezTo>
                  <a:cubicBezTo>
                    <a:pt x="19" y="256"/>
                    <a:pt x="0" y="767"/>
                    <a:pt x="121" y="899"/>
                  </a:cubicBezTo>
                  <a:cubicBezTo>
                    <a:pt x="242" y="1031"/>
                    <a:pt x="725" y="993"/>
                    <a:pt x="869" y="921"/>
                  </a:cubicBezTo>
                  <a:cubicBezTo>
                    <a:pt x="1013" y="849"/>
                    <a:pt x="983" y="600"/>
                    <a:pt x="983" y="468"/>
                  </a:cubicBezTo>
                  <a:cubicBezTo>
                    <a:pt x="983" y="336"/>
                    <a:pt x="1009" y="185"/>
                    <a:pt x="869" y="128"/>
                  </a:cubicBezTo>
                  <a:close/>
                </a:path>
              </a:pathLst>
            </a:custGeom>
            <a:solidFill>
              <a:srgbClr val="3366FF"/>
            </a:solidFill>
            <a:ln w="158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51"/>
            <p:cNvGrpSpPr>
              <a:grpSpLocks/>
            </p:cNvGrpSpPr>
            <p:nvPr/>
          </p:nvGrpSpPr>
          <p:grpSpPr bwMode="auto">
            <a:xfrm>
              <a:off x="16271" y="15579"/>
              <a:ext cx="685" cy="1225"/>
              <a:chOff x="3946" y="1752"/>
              <a:chExt cx="1247" cy="2041"/>
            </a:xfrm>
          </p:grpSpPr>
          <p:sp>
            <p:nvSpPr>
              <p:cNvPr id="17" name="Oval 152"/>
              <p:cNvSpPr>
                <a:spLocks noChangeArrowheads="1"/>
              </p:cNvSpPr>
              <p:nvPr/>
            </p:nvSpPr>
            <p:spPr bwMode="auto">
              <a:xfrm>
                <a:off x="4023" y="1938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&gt;&gt;</a:t>
                </a:r>
              </a:p>
            </p:txBody>
          </p:sp>
          <p:sp>
            <p:nvSpPr>
              <p:cNvPr id="18" name="Oval 153"/>
              <p:cNvSpPr>
                <a:spLocks noChangeArrowheads="1"/>
              </p:cNvSpPr>
              <p:nvPr/>
            </p:nvSpPr>
            <p:spPr bwMode="auto">
              <a:xfrm>
                <a:off x="4035" y="3160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ST</a:t>
                </a:r>
              </a:p>
            </p:txBody>
          </p:sp>
          <p:sp>
            <p:nvSpPr>
              <p:cNvPr id="19" name="Oval 154"/>
              <p:cNvSpPr>
                <a:spLocks noChangeArrowheads="1"/>
              </p:cNvSpPr>
              <p:nvPr/>
            </p:nvSpPr>
            <p:spPr bwMode="auto">
              <a:xfrm>
                <a:off x="4491" y="1938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LD</a:t>
                </a:r>
              </a:p>
            </p:txBody>
          </p:sp>
          <p:sp>
            <p:nvSpPr>
              <p:cNvPr id="20" name="Oval 155"/>
              <p:cNvSpPr>
                <a:spLocks noChangeArrowheads="1"/>
              </p:cNvSpPr>
              <p:nvPr/>
            </p:nvSpPr>
            <p:spPr bwMode="auto">
              <a:xfrm>
                <a:off x="4261" y="2347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+</a:t>
                </a:r>
              </a:p>
            </p:txBody>
          </p:sp>
          <p:sp>
            <p:nvSpPr>
              <p:cNvPr id="21" name="Line 156"/>
              <p:cNvSpPr>
                <a:spLocks noChangeShapeType="1"/>
              </p:cNvSpPr>
              <p:nvPr/>
            </p:nvSpPr>
            <p:spPr bwMode="auto">
              <a:xfrm>
                <a:off x="4143" y="2981"/>
                <a:ext cx="0" cy="17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57"/>
              <p:cNvSpPr>
                <a:spLocks noChangeShapeType="1"/>
              </p:cNvSpPr>
              <p:nvPr/>
            </p:nvSpPr>
            <p:spPr bwMode="auto">
              <a:xfrm>
                <a:off x="4199" y="2153"/>
                <a:ext cx="112" cy="204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8"/>
              <p:cNvSpPr>
                <a:spLocks noChangeShapeType="1"/>
              </p:cNvSpPr>
              <p:nvPr/>
            </p:nvSpPr>
            <p:spPr bwMode="auto">
              <a:xfrm flipH="1">
                <a:off x="4431" y="2157"/>
                <a:ext cx="112" cy="204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59"/>
              <p:cNvSpPr>
                <a:spLocks noChangeArrowheads="1"/>
              </p:cNvSpPr>
              <p:nvPr/>
            </p:nvSpPr>
            <p:spPr bwMode="auto">
              <a:xfrm>
                <a:off x="4495" y="2744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/</a:t>
                </a:r>
              </a:p>
            </p:txBody>
          </p:sp>
          <p:sp>
            <p:nvSpPr>
              <p:cNvPr id="25" name="Oval 160"/>
              <p:cNvSpPr>
                <a:spLocks noChangeArrowheads="1"/>
              </p:cNvSpPr>
              <p:nvPr/>
            </p:nvSpPr>
            <p:spPr bwMode="auto">
              <a:xfrm>
                <a:off x="4495" y="3154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&gt;&gt;</a:t>
                </a:r>
              </a:p>
            </p:txBody>
          </p:sp>
          <p:sp>
            <p:nvSpPr>
              <p:cNvPr id="26" name="Oval 161"/>
              <p:cNvSpPr>
                <a:spLocks noChangeArrowheads="1"/>
              </p:cNvSpPr>
              <p:nvPr/>
            </p:nvSpPr>
            <p:spPr bwMode="auto">
              <a:xfrm>
                <a:off x="4963" y="2744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&amp;</a:t>
                </a:r>
              </a:p>
            </p:txBody>
          </p:sp>
          <p:sp>
            <p:nvSpPr>
              <p:cNvPr id="27" name="Oval 162"/>
              <p:cNvSpPr>
                <a:spLocks noChangeArrowheads="1"/>
              </p:cNvSpPr>
              <p:nvPr/>
            </p:nvSpPr>
            <p:spPr bwMode="auto">
              <a:xfrm>
                <a:off x="4963" y="3154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&lt;&lt;</a:t>
                </a:r>
              </a:p>
            </p:txBody>
          </p:sp>
          <p:sp>
            <p:nvSpPr>
              <p:cNvPr id="28" name="Oval 163"/>
              <p:cNvSpPr>
                <a:spLocks noChangeArrowheads="1"/>
              </p:cNvSpPr>
              <p:nvPr/>
            </p:nvSpPr>
            <p:spPr bwMode="auto">
              <a:xfrm>
                <a:off x="4733" y="3563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ST</a:t>
                </a:r>
              </a:p>
            </p:txBody>
          </p:sp>
          <p:sp>
            <p:nvSpPr>
              <p:cNvPr id="29" name="Line 164"/>
              <p:cNvSpPr>
                <a:spLocks noChangeShapeType="1"/>
              </p:cNvSpPr>
              <p:nvPr/>
            </p:nvSpPr>
            <p:spPr bwMode="auto">
              <a:xfrm>
                <a:off x="4599" y="2977"/>
                <a:ext cx="0" cy="17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65"/>
              <p:cNvSpPr>
                <a:spLocks noChangeShapeType="1"/>
              </p:cNvSpPr>
              <p:nvPr/>
            </p:nvSpPr>
            <p:spPr bwMode="auto">
              <a:xfrm>
                <a:off x="5079" y="2981"/>
                <a:ext cx="0" cy="17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66"/>
              <p:cNvSpPr>
                <a:spLocks noChangeShapeType="1"/>
              </p:cNvSpPr>
              <p:nvPr/>
            </p:nvSpPr>
            <p:spPr bwMode="auto">
              <a:xfrm>
                <a:off x="4671" y="3369"/>
                <a:ext cx="112" cy="204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67"/>
              <p:cNvSpPr>
                <a:spLocks noChangeShapeType="1"/>
              </p:cNvSpPr>
              <p:nvPr/>
            </p:nvSpPr>
            <p:spPr bwMode="auto">
              <a:xfrm flipH="1">
                <a:off x="4903" y="3373"/>
                <a:ext cx="112" cy="204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68"/>
              <p:cNvSpPr>
                <a:spLocks noChangeArrowheads="1"/>
              </p:cNvSpPr>
              <p:nvPr/>
            </p:nvSpPr>
            <p:spPr bwMode="auto">
              <a:xfrm>
                <a:off x="4029" y="2755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+</a:t>
                </a:r>
              </a:p>
            </p:txBody>
          </p:sp>
          <p:sp>
            <p:nvSpPr>
              <p:cNvPr id="34" name="Line 169"/>
              <p:cNvSpPr>
                <a:spLocks noChangeShapeType="1"/>
              </p:cNvSpPr>
              <p:nvPr/>
            </p:nvSpPr>
            <p:spPr bwMode="auto">
              <a:xfrm flipH="1">
                <a:off x="4199" y="2565"/>
                <a:ext cx="112" cy="204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70"/>
              <p:cNvSpPr>
                <a:spLocks noChangeArrowheads="1"/>
              </p:cNvSpPr>
              <p:nvPr/>
            </p:nvSpPr>
            <p:spPr bwMode="auto">
              <a:xfrm>
                <a:off x="4955" y="2328"/>
                <a:ext cx="230" cy="230"/>
              </a:xfrm>
              <a:prstGeom prst="ellipse">
                <a:avLst/>
              </a:prstGeom>
              <a:solidFill>
                <a:srgbClr val="FDF386"/>
              </a:solidFill>
              <a:ln w="158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800" b="1">
                    <a:ea typeface="ＭＳ Ｐゴシック" pitchFamily="34" charset="-128"/>
                  </a:rPr>
                  <a:t>LD</a:t>
                </a:r>
              </a:p>
            </p:txBody>
          </p:sp>
          <p:sp>
            <p:nvSpPr>
              <p:cNvPr id="36" name="Line 171"/>
              <p:cNvSpPr>
                <a:spLocks noChangeShapeType="1"/>
              </p:cNvSpPr>
              <p:nvPr/>
            </p:nvSpPr>
            <p:spPr bwMode="auto">
              <a:xfrm>
                <a:off x="5071" y="2565"/>
                <a:ext cx="0" cy="172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72"/>
              <p:cNvSpPr>
                <a:spLocks noChangeShapeType="1"/>
              </p:cNvSpPr>
              <p:nvPr/>
            </p:nvSpPr>
            <p:spPr bwMode="auto">
              <a:xfrm>
                <a:off x="4127" y="1752"/>
                <a:ext cx="0" cy="18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73"/>
              <p:cNvSpPr>
                <a:spLocks noChangeShapeType="1"/>
              </p:cNvSpPr>
              <p:nvPr/>
            </p:nvSpPr>
            <p:spPr bwMode="auto">
              <a:xfrm>
                <a:off x="4604" y="1752"/>
                <a:ext cx="0" cy="18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74"/>
              <p:cNvSpPr>
                <a:spLocks noChangeShapeType="1"/>
              </p:cNvSpPr>
              <p:nvPr/>
            </p:nvSpPr>
            <p:spPr bwMode="auto">
              <a:xfrm>
                <a:off x="5057" y="2137"/>
                <a:ext cx="0" cy="18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75"/>
              <p:cNvSpPr>
                <a:spLocks noChangeShapeType="1"/>
              </p:cNvSpPr>
              <p:nvPr/>
            </p:nvSpPr>
            <p:spPr bwMode="auto">
              <a:xfrm>
                <a:off x="3946" y="2614"/>
                <a:ext cx="113" cy="181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76"/>
              <p:cNvSpPr>
                <a:spLocks noChangeShapeType="1"/>
              </p:cNvSpPr>
              <p:nvPr/>
            </p:nvSpPr>
            <p:spPr bwMode="auto">
              <a:xfrm>
                <a:off x="4263" y="2863"/>
                <a:ext cx="228" cy="0"/>
              </a:xfrm>
              <a:prstGeom prst="line">
                <a:avLst/>
              </a:prstGeom>
              <a:noFill/>
              <a:ln w="15875">
                <a:solidFill>
                  <a:schemeClr val="tx2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 Box 178"/>
          <p:cNvSpPr txBox="1">
            <a:spLocks noChangeArrowheads="1"/>
          </p:cNvSpPr>
          <p:nvPr/>
        </p:nvSpPr>
        <p:spPr bwMode="auto">
          <a:xfrm>
            <a:off x="5992812" y="4049721"/>
            <a:ext cx="15211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D27D00"/>
                </a:solidFill>
                <a:cs typeface="Arial" charset="0"/>
              </a:rPr>
              <a:t>Macro-Ops</a:t>
            </a:r>
            <a:endParaRPr lang="en-US" sz="1400" b="1" dirty="0" smtClean="0">
              <a:solidFill>
                <a:srgbClr val="D27D00"/>
              </a:solidFill>
              <a:cs typeface="Arial" charset="0"/>
            </a:endParaRPr>
          </a:p>
          <a:p>
            <a:endParaRPr lang="en-US" sz="1400" b="1" dirty="0">
              <a:solidFill>
                <a:srgbClr val="D27D00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US" sz="1200" dirty="0"/>
              <a:t> Send instruction</a:t>
            </a:r>
          </a:p>
          <a:p>
            <a:r>
              <a:rPr lang="en-US" sz="1200" dirty="0"/>
              <a:t>   </a:t>
            </a:r>
            <a:r>
              <a:rPr lang="en-US" sz="1200" dirty="0" smtClean="0"/>
              <a:t>bundles</a:t>
            </a:r>
          </a:p>
          <a:p>
            <a:endParaRPr lang="en-US" sz="1200" dirty="0"/>
          </a:p>
          <a:p>
            <a:pPr>
              <a:buFontTx/>
              <a:buChar char="•"/>
            </a:pPr>
            <a:r>
              <a:rPr lang="en-US" sz="1200" dirty="0"/>
              <a:t> Amortizes transfer</a:t>
            </a:r>
          </a:p>
          <a:p>
            <a:r>
              <a:rPr lang="en-US" sz="1200" dirty="0"/>
              <a:t>   </a:t>
            </a:r>
            <a:r>
              <a:rPr lang="en-US" sz="1200" dirty="0" smtClean="0"/>
              <a:t>delay</a:t>
            </a:r>
          </a:p>
          <a:p>
            <a:endParaRPr lang="en-US" sz="1200" dirty="0"/>
          </a:p>
          <a:p>
            <a:pPr>
              <a:buFontTx/>
              <a:buChar char="•"/>
            </a:pPr>
            <a:r>
              <a:rPr lang="en-US" sz="1200" dirty="0"/>
              <a:t> Increases system</a:t>
            </a:r>
          </a:p>
          <a:p>
            <a:r>
              <a:rPr lang="en-US" sz="1200" dirty="0"/>
              <a:t>   utilization</a:t>
            </a:r>
          </a:p>
        </p:txBody>
      </p:sp>
      <p:sp>
        <p:nvSpPr>
          <p:cNvPr id="43" name="Rectangle 179"/>
          <p:cNvSpPr>
            <a:spLocks noChangeArrowheads="1"/>
          </p:cNvSpPr>
          <p:nvPr/>
        </p:nvSpPr>
        <p:spPr bwMode="auto">
          <a:xfrm>
            <a:off x="1733550" y="5091149"/>
            <a:ext cx="354013" cy="1492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4" name="Rectangle 180"/>
          <p:cNvSpPr>
            <a:spLocks noChangeArrowheads="1"/>
          </p:cNvSpPr>
          <p:nvPr/>
        </p:nvSpPr>
        <p:spPr bwMode="auto">
          <a:xfrm>
            <a:off x="1733550" y="5356262"/>
            <a:ext cx="354013" cy="1492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5" name="Rectangle 181"/>
          <p:cNvSpPr>
            <a:spLocks noChangeArrowheads="1"/>
          </p:cNvSpPr>
          <p:nvPr/>
        </p:nvSpPr>
        <p:spPr bwMode="auto">
          <a:xfrm>
            <a:off x="1376363" y="5619787"/>
            <a:ext cx="355600" cy="1492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6" name="Rectangle 182"/>
          <p:cNvSpPr>
            <a:spLocks noChangeArrowheads="1"/>
          </p:cNvSpPr>
          <p:nvPr/>
        </p:nvSpPr>
        <p:spPr bwMode="auto">
          <a:xfrm>
            <a:off x="1376363" y="5884899"/>
            <a:ext cx="355600" cy="1492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7" name="Rectangle 183"/>
          <p:cNvSpPr>
            <a:spLocks noChangeArrowheads="1"/>
          </p:cNvSpPr>
          <p:nvPr/>
        </p:nvSpPr>
        <p:spPr bwMode="auto">
          <a:xfrm>
            <a:off x="2087563" y="5618199"/>
            <a:ext cx="355600" cy="150813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8" name="Rectangle 184"/>
          <p:cNvSpPr>
            <a:spLocks noChangeArrowheads="1"/>
          </p:cNvSpPr>
          <p:nvPr/>
        </p:nvSpPr>
        <p:spPr bwMode="auto">
          <a:xfrm>
            <a:off x="2087563" y="5884899"/>
            <a:ext cx="355600" cy="1492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700"/>
          </a:p>
        </p:txBody>
      </p:sp>
      <p:sp>
        <p:nvSpPr>
          <p:cNvPr id="49" name="Line 185"/>
          <p:cNvSpPr>
            <a:spLocks noChangeShapeType="1"/>
          </p:cNvSpPr>
          <p:nvPr/>
        </p:nvSpPr>
        <p:spPr bwMode="auto">
          <a:xfrm>
            <a:off x="1890713" y="5240374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86"/>
          <p:cNvSpPr>
            <a:spLocks noChangeShapeType="1"/>
          </p:cNvSpPr>
          <p:nvPr/>
        </p:nvSpPr>
        <p:spPr bwMode="auto">
          <a:xfrm>
            <a:off x="2244725" y="5769012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187"/>
          <p:cNvSpPr>
            <a:spLocks noChangeShapeType="1"/>
          </p:cNvSpPr>
          <p:nvPr/>
        </p:nvSpPr>
        <p:spPr bwMode="auto">
          <a:xfrm>
            <a:off x="1574800" y="5769012"/>
            <a:ext cx="0" cy="114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188"/>
          <p:cNvSpPr>
            <a:spLocks noChangeShapeType="1"/>
          </p:cNvSpPr>
          <p:nvPr/>
        </p:nvSpPr>
        <p:spPr bwMode="auto">
          <a:xfrm flipH="1">
            <a:off x="1574800" y="5505487"/>
            <a:ext cx="315913" cy="1127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189"/>
          <p:cNvSpPr>
            <a:spLocks noChangeShapeType="1"/>
          </p:cNvSpPr>
          <p:nvPr/>
        </p:nvSpPr>
        <p:spPr bwMode="auto">
          <a:xfrm>
            <a:off x="1928813" y="5505487"/>
            <a:ext cx="355600" cy="1127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Freeform 190"/>
          <p:cNvSpPr>
            <a:spLocks/>
          </p:cNvSpPr>
          <p:nvPr/>
        </p:nvSpPr>
        <p:spPr bwMode="auto">
          <a:xfrm>
            <a:off x="1009650" y="5062574"/>
            <a:ext cx="560388" cy="941388"/>
          </a:xfrm>
          <a:custGeom>
            <a:avLst/>
            <a:gdLst/>
            <a:ahLst/>
            <a:cxnLst>
              <a:cxn ang="0">
                <a:pos x="393" y="0"/>
              </a:cxn>
              <a:cxn ang="0">
                <a:pos x="325" y="272"/>
              </a:cxn>
              <a:cxn ang="0">
                <a:pos x="53" y="430"/>
              </a:cxn>
              <a:cxn ang="0">
                <a:pos x="8" y="703"/>
              </a:cxn>
            </a:cxnLst>
            <a:rect l="0" t="0" r="r" b="b"/>
            <a:pathLst>
              <a:path w="393" h="703">
                <a:moveTo>
                  <a:pt x="393" y="0"/>
                </a:moveTo>
                <a:cubicBezTo>
                  <a:pt x="387" y="100"/>
                  <a:pt x="382" y="200"/>
                  <a:pt x="325" y="272"/>
                </a:cubicBezTo>
                <a:cubicBezTo>
                  <a:pt x="268" y="344"/>
                  <a:pt x="106" y="358"/>
                  <a:pt x="53" y="430"/>
                </a:cubicBezTo>
                <a:cubicBezTo>
                  <a:pt x="0" y="502"/>
                  <a:pt x="4" y="602"/>
                  <a:pt x="8" y="703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Freeform 191"/>
          <p:cNvSpPr>
            <a:spLocks/>
          </p:cNvSpPr>
          <p:nvPr/>
        </p:nvSpPr>
        <p:spPr bwMode="auto">
          <a:xfrm>
            <a:off x="2473325" y="5488024"/>
            <a:ext cx="307975" cy="485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" y="159"/>
              </a:cxn>
              <a:cxn ang="0">
                <a:pos x="205" y="363"/>
              </a:cxn>
            </a:cxnLst>
            <a:rect l="0" t="0" r="r" b="b"/>
            <a:pathLst>
              <a:path w="216" h="363">
                <a:moveTo>
                  <a:pt x="0" y="0"/>
                </a:moveTo>
                <a:cubicBezTo>
                  <a:pt x="74" y="49"/>
                  <a:pt x="148" y="98"/>
                  <a:pt x="182" y="159"/>
                </a:cubicBezTo>
                <a:cubicBezTo>
                  <a:pt x="216" y="220"/>
                  <a:pt x="210" y="291"/>
                  <a:pt x="205" y="363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192"/>
          <p:cNvSpPr txBox="1">
            <a:spLocks noChangeArrowheads="1"/>
          </p:cNvSpPr>
          <p:nvPr/>
        </p:nvSpPr>
        <p:spPr bwMode="auto">
          <a:xfrm>
            <a:off x="1068388" y="5256249"/>
            <a:ext cx="2667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57" name="Text Box 193"/>
          <p:cNvSpPr txBox="1">
            <a:spLocks noChangeArrowheads="1"/>
          </p:cNvSpPr>
          <p:nvPr/>
        </p:nvSpPr>
        <p:spPr bwMode="auto">
          <a:xfrm>
            <a:off x="2613025" y="5354674"/>
            <a:ext cx="26828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grpSp>
        <p:nvGrpSpPr>
          <p:cNvPr id="58" name="Group 194"/>
          <p:cNvGrpSpPr>
            <a:grpSpLocks/>
          </p:cNvGrpSpPr>
          <p:nvPr/>
        </p:nvGrpSpPr>
        <p:grpSpPr bwMode="auto">
          <a:xfrm>
            <a:off x="1311275" y="5608674"/>
            <a:ext cx="452438" cy="485775"/>
            <a:chOff x="4241" y="3498"/>
            <a:chExt cx="318" cy="363"/>
          </a:xfrm>
        </p:grpSpPr>
        <p:sp>
          <p:nvSpPr>
            <p:cNvPr id="59" name="Line 195"/>
            <p:cNvSpPr>
              <a:spLocks noChangeShapeType="1"/>
            </p:cNvSpPr>
            <p:nvPr/>
          </p:nvSpPr>
          <p:spPr bwMode="auto">
            <a:xfrm>
              <a:off x="4241" y="3498"/>
              <a:ext cx="318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6"/>
            <p:cNvSpPr>
              <a:spLocks noChangeShapeType="1"/>
            </p:cNvSpPr>
            <p:nvPr/>
          </p:nvSpPr>
          <p:spPr bwMode="auto">
            <a:xfrm flipV="1">
              <a:off x="4263" y="3498"/>
              <a:ext cx="272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2711768" y="2009743"/>
            <a:ext cx="968375" cy="128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r>
              <a:rPr lang="en-US" sz="1000" b="1"/>
              <a:t>Decode</a:t>
            </a:r>
          </a:p>
        </p:txBody>
      </p:sp>
      <p:sp>
        <p:nvSpPr>
          <p:cNvPr id="62" name="Rectangle 35"/>
          <p:cNvSpPr>
            <a:spLocks noChangeArrowheads="1"/>
          </p:cNvSpPr>
          <p:nvPr/>
        </p:nvSpPr>
        <p:spPr bwMode="auto">
          <a:xfrm>
            <a:off x="7023418" y="2009743"/>
            <a:ext cx="969962" cy="128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endParaRPr lang="en-US" sz="1000" b="1"/>
          </a:p>
          <a:p>
            <a:pPr algn="ctr" eaLnBrk="0" hangingPunct="0"/>
            <a:r>
              <a:rPr lang="en-US" sz="1000" b="1"/>
              <a:t>Ex/Mem</a:t>
            </a:r>
          </a:p>
        </p:txBody>
      </p:sp>
      <p:sp>
        <p:nvSpPr>
          <p:cNvPr id="63" name="Rectangle 37"/>
          <p:cNvSpPr>
            <a:spLocks noChangeArrowheads="1"/>
          </p:cNvSpPr>
          <p:nvPr/>
        </p:nvSpPr>
        <p:spPr bwMode="auto">
          <a:xfrm>
            <a:off x="563880" y="2009743"/>
            <a:ext cx="969756" cy="128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r>
              <a:rPr lang="en-US" sz="1000" b="1" dirty="0"/>
              <a:t>Fetch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>
            <a:off x="563880" y="2509843"/>
            <a:ext cx="96267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5" name="Line 39"/>
          <p:cNvSpPr>
            <a:spLocks noChangeShapeType="1"/>
          </p:cNvSpPr>
          <p:nvPr/>
        </p:nvSpPr>
        <p:spPr bwMode="auto">
          <a:xfrm>
            <a:off x="981512" y="2019923"/>
            <a:ext cx="0" cy="48992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563880" y="2105182"/>
            <a:ext cx="433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</a:rPr>
              <a:t>Gen</a:t>
            </a:r>
          </a:p>
          <a:p>
            <a:pPr algn="ctr" eaLnBrk="0" hangingPunct="0"/>
            <a:r>
              <a:rPr lang="en-US" sz="1000" b="1" dirty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906480" y="2105182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 dirty="0">
                <a:solidFill>
                  <a:schemeClr val="bg1"/>
                </a:solidFill>
              </a:rPr>
              <a:t>Branch</a:t>
            </a:r>
          </a:p>
          <a:p>
            <a:pPr algn="ctr" eaLnBrk="0" hangingPunct="0"/>
            <a:r>
              <a:rPr lang="en-US" sz="900" b="1" dirty="0">
                <a:solidFill>
                  <a:schemeClr val="bg1"/>
                </a:solidFill>
              </a:rPr>
              <a:t>Predictor</a:t>
            </a:r>
          </a:p>
        </p:txBody>
      </p:sp>
      <p:sp>
        <p:nvSpPr>
          <p:cNvPr id="68" name="Rectangle 42"/>
          <p:cNvSpPr>
            <a:spLocks noChangeArrowheads="1"/>
          </p:cNvSpPr>
          <p:nvPr/>
        </p:nvSpPr>
        <p:spPr bwMode="auto">
          <a:xfrm>
            <a:off x="4846955" y="2009743"/>
            <a:ext cx="971550" cy="12827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endParaRPr lang="en-US" sz="1000" b="1" dirty="0"/>
          </a:p>
          <a:p>
            <a:pPr algn="ctr" eaLnBrk="0" hangingPunct="0"/>
            <a:r>
              <a:rPr lang="en-US" sz="1000" b="1" dirty="0"/>
              <a:t>Issue</a:t>
            </a:r>
          </a:p>
        </p:txBody>
      </p:sp>
      <p:sp>
        <p:nvSpPr>
          <p:cNvPr id="69" name="Line 43"/>
          <p:cNvSpPr>
            <a:spLocks noChangeShapeType="1"/>
          </p:cNvSpPr>
          <p:nvPr/>
        </p:nvSpPr>
        <p:spPr bwMode="auto">
          <a:xfrm>
            <a:off x="4856480" y="2308193"/>
            <a:ext cx="965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4858068" y="2060543"/>
            <a:ext cx="979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Register File</a:t>
            </a:r>
          </a:p>
        </p:txBody>
      </p:sp>
      <p:sp>
        <p:nvSpPr>
          <p:cNvPr id="71" name="Oval 46"/>
          <p:cNvSpPr>
            <a:spLocks noChangeArrowheads="1"/>
          </p:cNvSpPr>
          <p:nvPr/>
        </p:nvSpPr>
        <p:spPr bwMode="auto">
          <a:xfrm>
            <a:off x="1956117" y="2484406"/>
            <a:ext cx="339725" cy="3048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2" name="Line 47"/>
          <p:cNvSpPr>
            <a:spLocks noChangeShapeType="1"/>
          </p:cNvSpPr>
          <p:nvPr/>
        </p:nvSpPr>
        <p:spPr bwMode="auto">
          <a:xfrm>
            <a:off x="1956117" y="2586006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3" name="Line 48"/>
          <p:cNvSpPr>
            <a:spLocks noChangeShapeType="1"/>
          </p:cNvSpPr>
          <p:nvPr/>
        </p:nvSpPr>
        <p:spPr bwMode="auto">
          <a:xfrm>
            <a:off x="2069359" y="2586006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2182600" y="2687606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5" name="Line 50"/>
          <p:cNvSpPr>
            <a:spLocks noChangeShapeType="1"/>
          </p:cNvSpPr>
          <p:nvPr/>
        </p:nvSpPr>
        <p:spPr bwMode="auto">
          <a:xfrm flipH="1">
            <a:off x="2069359" y="2586006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6" name="Line 51"/>
          <p:cNvSpPr>
            <a:spLocks noChangeShapeType="1"/>
          </p:cNvSpPr>
          <p:nvPr/>
        </p:nvSpPr>
        <p:spPr bwMode="auto">
          <a:xfrm>
            <a:off x="2182600" y="2586006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7" name="Line 52"/>
          <p:cNvSpPr>
            <a:spLocks noChangeShapeType="1"/>
          </p:cNvSpPr>
          <p:nvPr/>
        </p:nvSpPr>
        <p:spPr bwMode="auto">
          <a:xfrm>
            <a:off x="1956117" y="2687606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8" name="Line 53"/>
          <p:cNvSpPr>
            <a:spLocks noChangeShapeType="1"/>
          </p:cNvSpPr>
          <p:nvPr/>
        </p:nvSpPr>
        <p:spPr bwMode="auto">
          <a:xfrm>
            <a:off x="1832292" y="2628868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79" name="Line 54"/>
          <p:cNvSpPr>
            <a:spLocks noChangeShapeType="1"/>
          </p:cNvSpPr>
          <p:nvPr/>
        </p:nvSpPr>
        <p:spPr bwMode="auto">
          <a:xfrm>
            <a:off x="2300604" y="2628868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1600517" y="1993868"/>
            <a:ext cx="225769" cy="1300163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>
            <a:off x="1600517" y="2629305"/>
            <a:ext cx="22576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 rot="16200000">
            <a:off x="1428114" y="2828371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double</a:t>
            </a:r>
          </a:p>
        </p:txBody>
      </p:sp>
      <p:sp>
        <p:nvSpPr>
          <p:cNvPr id="83" name="Text Box 59"/>
          <p:cNvSpPr txBox="1">
            <a:spLocks noChangeArrowheads="1"/>
          </p:cNvSpPr>
          <p:nvPr/>
        </p:nvSpPr>
        <p:spPr bwMode="auto">
          <a:xfrm rot="16200000">
            <a:off x="1459716" y="2183383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buffer</a:t>
            </a:r>
          </a:p>
        </p:txBody>
      </p:sp>
      <p:sp>
        <p:nvSpPr>
          <p:cNvPr id="84" name="Rectangle 61"/>
          <p:cNvSpPr>
            <a:spLocks noChangeArrowheads="1"/>
          </p:cNvSpPr>
          <p:nvPr/>
        </p:nvSpPr>
        <p:spPr bwMode="auto">
          <a:xfrm>
            <a:off x="2403792" y="1992281"/>
            <a:ext cx="225916" cy="1300162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85" name="Line 62"/>
          <p:cNvSpPr>
            <a:spLocks noChangeShapeType="1"/>
          </p:cNvSpPr>
          <p:nvPr/>
        </p:nvSpPr>
        <p:spPr bwMode="auto">
          <a:xfrm>
            <a:off x="2403792" y="2627718"/>
            <a:ext cx="22591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86" name="Text Box 63"/>
          <p:cNvSpPr txBox="1">
            <a:spLocks noChangeArrowheads="1"/>
          </p:cNvSpPr>
          <p:nvPr/>
        </p:nvSpPr>
        <p:spPr bwMode="auto">
          <a:xfrm rot="16200000">
            <a:off x="2232895" y="2826782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double</a:t>
            </a:r>
          </a:p>
        </p:txBody>
      </p:sp>
      <p:sp>
        <p:nvSpPr>
          <p:cNvPr id="87" name="Text Box 64"/>
          <p:cNvSpPr txBox="1">
            <a:spLocks noChangeArrowheads="1"/>
          </p:cNvSpPr>
          <p:nvPr/>
        </p:nvSpPr>
        <p:spPr bwMode="auto">
          <a:xfrm rot="16200000">
            <a:off x="2264500" y="2181796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buffer</a:t>
            </a: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4099243" y="2485993"/>
            <a:ext cx="339725" cy="3048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>
            <a:off x="4099243" y="25875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0" name="Line 68"/>
          <p:cNvSpPr>
            <a:spLocks noChangeShapeType="1"/>
          </p:cNvSpPr>
          <p:nvPr/>
        </p:nvSpPr>
        <p:spPr bwMode="auto">
          <a:xfrm>
            <a:off x="4212485" y="2587593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1" name="Line 69"/>
          <p:cNvSpPr>
            <a:spLocks noChangeShapeType="1"/>
          </p:cNvSpPr>
          <p:nvPr/>
        </p:nvSpPr>
        <p:spPr bwMode="auto">
          <a:xfrm>
            <a:off x="4325726" y="26891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2" name="Line 70"/>
          <p:cNvSpPr>
            <a:spLocks noChangeShapeType="1"/>
          </p:cNvSpPr>
          <p:nvPr/>
        </p:nvSpPr>
        <p:spPr bwMode="auto">
          <a:xfrm flipH="1">
            <a:off x="4212485" y="2587593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3" name="Line 71"/>
          <p:cNvSpPr>
            <a:spLocks noChangeShapeType="1"/>
          </p:cNvSpPr>
          <p:nvPr/>
        </p:nvSpPr>
        <p:spPr bwMode="auto">
          <a:xfrm>
            <a:off x="4325726" y="25875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4" name="Line 72"/>
          <p:cNvSpPr>
            <a:spLocks noChangeShapeType="1"/>
          </p:cNvSpPr>
          <p:nvPr/>
        </p:nvSpPr>
        <p:spPr bwMode="auto">
          <a:xfrm>
            <a:off x="4099243" y="26891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5" name="Line 73"/>
          <p:cNvSpPr>
            <a:spLocks noChangeShapeType="1"/>
          </p:cNvSpPr>
          <p:nvPr/>
        </p:nvSpPr>
        <p:spPr bwMode="auto">
          <a:xfrm>
            <a:off x="3975418" y="2630456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6" name="Line 74"/>
          <p:cNvSpPr>
            <a:spLocks noChangeShapeType="1"/>
          </p:cNvSpPr>
          <p:nvPr/>
        </p:nvSpPr>
        <p:spPr bwMode="auto">
          <a:xfrm>
            <a:off x="4443730" y="2630456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7" name="Rectangle 76"/>
          <p:cNvSpPr>
            <a:spLocks noChangeArrowheads="1"/>
          </p:cNvSpPr>
          <p:nvPr/>
        </p:nvSpPr>
        <p:spPr bwMode="auto">
          <a:xfrm>
            <a:off x="3743643" y="1995456"/>
            <a:ext cx="225916" cy="1300162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98" name="Line 77"/>
          <p:cNvSpPr>
            <a:spLocks noChangeShapeType="1"/>
          </p:cNvSpPr>
          <p:nvPr/>
        </p:nvSpPr>
        <p:spPr bwMode="auto">
          <a:xfrm>
            <a:off x="3743643" y="2630893"/>
            <a:ext cx="22591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99" name="Text Box 78"/>
          <p:cNvSpPr txBox="1">
            <a:spLocks noChangeArrowheads="1"/>
          </p:cNvSpPr>
          <p:nvPr/>
        </p:nvSpPr>
        <p:spPr bwMode="auto">
          <a:xfrm rot="16200000">
            <a:off x="3573457" y="2824864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double</a:t>
            </a:r>
          </a:p>
        </p:txBody>
      </p:sp>
      <p:sp>
        <p:nvSpPr>
          <p:cNvPr id="100" name="Text Box 79"/>
          <p:cNvSpPr txBox="1">
            <a:spLocks noChangeArrowheads="1"/>
          </p:cNvSpPr>
          <p:nvPr/>
        </p:nvSpPr>
        <p:spPr bwMode="auto">
          <a:xfrm rot="16200000">
            <a:off x="3604351" y="2182424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buffer</a:t>
            </a:r>
          </a:p>
        </p:txBody>
      </p:sp>
      <p:sp>
        <p:nvSpPr>
          <p:cNvPr id="101" name="Rectangle 81"/>
          <p:cNvSpPr>
            <a:spLocks noChangeArrowheads="1"/>
          </p:cNvSpPr>
          <p:nvPr/>
        </p:nvSpPr>
        <p:spPr bwMode="auto">
          <a:xfrm>
            <a:off x="4546918" y="1993868"/>
            <a:ext cx="225916" cy="1300163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102" name="Line 82"/>
          <p:cNvSpPr>
            <a:spLocks noChangeShapeType="1"/>
          </p:cNvSpPr>
          <p:nvPr/>
        </p:nvSpPr>
        <p:spPr bwMode="auto">
          <a:xfrm>
            <a:off x="4546918" y="2629305"/>
            <a:ext cx="225916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3" name="Text Box 83"/>
          <p:cNvSpPr txBox="1">
            <a:spLocks noChangeArrowheads="1"/>
          </p:cNvSpPr>
          <p:nvPr/>
        </p:nvSpPr>
        <p:spPr bwMode="auto">
          <a:xfrm rot="16200000">
            <a:off x="4376732" y="2823276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double</a:t>
            </a:r>
          </a:p>
        </p:txBody>
      </p:sp>
      <p:sp>
        <p:nvSpPr>
          <p:cNvPr id="104" name="Text Box 84"/>
          <p:cNvSpPr txBox="1">
            <a:spLocks noChangeArrowheads="1"/>
          </p:cNvSpPr>
          <p:nvPr/>
        </p:nvSpPr>
        <p:spPr bwMode="auto">
          <a:xfrm rot="16200000">
            <a:off x="4407626" y="2180836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buffer</a:t>
            </a:r>
          </a:p>
        </p:txBody>
      </p:sp>
      <p:sp>
        <p:nvSpPr>
          <p:cNvPr id="105" name="Oval 86"/>
          <p:cNvSpPr>
            <a:spLocks noChangeArrowheads="1"/>
          </p:cNvSpPr>
          <p:nvPr/>
        </p:nvSpPr>
        <p:spPr bwMode="auto">
          <a:xfrm>
            <a:off x="6259830" y="2485993"/>
            <a:ext cx="339725" cy="3048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6" name="Line 87"/>
          <p:cNvSpPr>
            <a:spLocks noChangeShapeType="1"/>
          </p:cNvSpPr>
          <p:nvPr/>
        </p:nvSpPr>
        <p:spPr bwMode="auto">
          <a:xfrm>
            <a:off x="6259830" y="25875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7" name="Line 88"/>
          <p:cNvSpPr>
            <a:spLocks noChangeShapeType="1"/>
          </p:cNvSpPr>
          <p:nvPr/>
        </p:nvSpPr>
        <p:spPr bwMode="auto">
          <a:xfrm>
            <a:off x="6373072" y="2587593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8" name="Line 89"/>
          <p:cNvSpPr>
            <a:spLocks noChangeShapeType="1"/>
          </p:cNvSpPr>
          <p:nvPr/>
        </p:nvSpPr>
        <p:spPr bwMode="auto">
          <a:xfrm>
            <a:off x="6486313" y="26891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9" name="Line 90"/>
          <p:cNvSpPr>
            <a:spLocks noChangeShapeType="1"/>
          </p:cNvSpPr>
          <p:nvPr/>
        </p:nvSpPr>
        <p:spPr bwMode="auto">
          <a:xfrm flipH="1">
            <a:off x="6373072" y="2587593"/>
            <a:ext cx="113242" cy="10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0" name="Line 91"/>
          <p:cNvSpPr>
            <a:spLocks noChangeShapeType="1"/>
          </p:cNvSpPr>
          <p:nvPr/>
        </p:nvSpPr>
        <p:spPr bwMode="auto">
          <a:xfrm>
            <a:off x="6486313" y="25875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1" name="Line 92"/>
          <p:cNvSpPr>
            <a:spLocks noChangeShapeType="1"/>
          </p:cNvSpPr>
          <p:nvPr/>
        </p:nvSpPr>
        <p:spPr bwMode="auto">
          <a:xfrm>
            <a:off x="6259830" y="2689193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2" name="Line 93"/>
          <p:cNvSpPr>
            <a:spLocks noChangeShapeType="1"/>
          </p:cNvSpPr>
          <p:nvPr/>
        </p:nvSpPr>
        <p:spPr bwMode="auto">
          <a:xfrm>
            <a:off x="6134418" y="2630456"/>
            <a:ext cx="103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3" name="Line 94"/>
          <p:cNvSpPr>
            <a:spLocks noChangeShapeType="1"/>
          </p:cNvSpPr>
          <p:nvPr/>
        </p:nvSpPr>
        <p:spPr bwMode="auto">
          <a:xfrm>
            <a:off x="6604318" y="2630456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4" name="Rectangle 96"/>
          <p:cNvSpPr>
            <a:spLocks noChangeArrowheads="1"/>
          </p:cNvSpPr>
          <p:nvPr/>
        </p:nvSpPr>
        <p:spPr bwMode="auto">
          <a:xfrm>
            <a:off x="5904230" y="1995456"/>
            <a:ext cx="224522" cy="1300162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115" name="Line 97"/>
          <p:cNvSpPr>
            <a:spLocks noChangeShapeType="1"/>
          </p:cNvSpPr>
          <p:nvPr/>
        </p:nvSpPr>
        <p:spPr bwMode="auto">
          <a:xfrm>
            <a:off x="5904230" y="2630893"/>
            <a:ext cx="2245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6" name="Text Box 98"/>
          <p:cNvSpPr txBox="1">
            <a:spLocks noChangeArrowheads="1"/>
          </p:cNvSpPr>
          <p:nvPr/>
        </p:nvSpPr>
        <p:spPr bwMode="auto">
          <a:xfrm rot="16200000">
            <a:off x="5736053" y="2824227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double</a:t>
            </a:r>
          </a:p>
        </p:txBody>
      </p:sp>
      <p:sp>
        <p:nvSpPr>
          <p:cNvPr id="117" name="Text Box 99"/>
          <p:cNvSpPr txBox="1">
            <a:spLocks noChangeArrowheads="1"/>
          </p:cNvSpPr>
          <p:nvPr/>
        </p:nvSpPr>
        <p:spPr bwMode="auto">
          <a:xfrm rot="16200000">
            <a:off x="5764105" y="2182423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buffer</a:t>
            </a:r>
          </a:p>
        </p:txBody>
      </p:sp>
      <p:sp>
        <p:nvSpPr>
          <p:cNvPr id="118" name="Rectangle 101"/>
          <p:cNvSpPr>
            <a:spLocks noChangeArrowheads="1"/>
          </p:cNvSpPr>
          <p:nvPr/>
        </p:nvSpPr>
        <p:spPr bwMode="auto">
          <a:xfrm>
            <a:off x="6707505" y="1993868"/>
            <a:ext cx="224522" cy="1300163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119" name="Line 102"/>
          <p:cNvSpPr>
            <a:spLocks noChangeShapeType="1"/>
          </p:cNvSpPr>
          <p:nvPr/>
        </p:nvSpPr>
        <p:spPr bwMode="auto">
          <a:xfrm>
            <a:off x="6707505" y="2629305"/>
            <a:ext cx="2245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0" name="Text Box 103"/>
          <p:cNvSpPr txBox="1">
            <a:spLocks noChangeArrowheads="1"/>
          </p:cNvSpPr>
          <p:nvPr/>
        </p:nvSpPr>
        <p:spPr bwMode="auto">
          <a:xfrm rot="16200000">
            <a:off x="6538621" y="2826460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double</a:t>
            </a:r>
          </a:p>
        </p:txBody>
      </p:sp>
      <p:sp>
        <p:nvSpPr>
          <p:cNvPr id="121" name="Text Box 104"/>
          <p:cNvSpPr txBox="1">
            <a:spLocks noChangeArrowheads="1"/>
          </p:cNvSpPr>
          <p:nvPr/>
        </p:nvSpPr>
        <p:spPr bwMode="auto">
          <a:xfrm rot="16200000">
            <a:off x="6567380" y="2183382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buffer</a:t>
            </a:r>
          </a:p>
        </p:txBody>
      </p:sp>
      <p:sp>
        <p:nvSpPr>
          <p:cNvPr id="122" name="Rectangle 105"/>
          <p:cNvSpPr>
            <a:spLocks noChangeArrowheads="1"/>
          </p:cNvSpPr>
          <p:nvPr/>
        </p:nvSpPr>
        <p:spPr bwMode="auto">
          <a:xfrm>
            <a:off x="8080693" y="1993868"/>
            <a:ext cx="223837" cy="1300163"/>
          </a:xfrm>
          <a:prstGeom prst="round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b="1"/>
          </a:p>
        </p:txBody>
      </p:sp>
      <p:sp>
        <p:nvSpPr>
          <p:cNvPr id="123" name="Line 106"/>
          <p:cNvSpPr>
            <a:spLocks noChangeShapeType="1"/>
          </p:cNvSpPr>
          <p:nvPr/>
        </p:nvSpPr>
        <p:spPr bwMode="auto">
          <a:xfrm>
            <a:off x="8080693" y="2628868"/>
            <a:ext cx="2238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4" name="Text Box 107"/>
          <p:cNvSpPr txBox="1">
            <a:spLocks noChangeArrowheads="1"/>
          </p:cNvSpPr>
          <p:nvPr/>
        </p:nvSpPr>
        <p:spPr bwMode="auto">
          <a:xfrm rot="16200000">
            <a:off x="7911716" y="2823258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double</a:t>
            </a:r>
          </a:p>
        </p:txBody>
      </p:sp>
      <p:sp>
        <p:nvSpPr>
          <p:cNvPr id="125" name="Text Box 108"/>
          <p:cNvSpPr txBox="1">
            <a:spLocks noChangeArrowheads="1"/>
          </p:cNvSpPr>
          <p:nvPr/>
        </p:nvSpPr>
        <p:spPr bwMode="auto">
          <a:xfrm rot="16200000">
            <a:off x="7939769" y="2184289"/>
            <a:ext cx="5485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 b="1" dirty="0"/>
              <a:t>buffer</a:t>
            </a:r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5100955" y="1458881"/>
            <a:ext cx="339725" cy="306387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7" name="Line 111"/>
          <p:cNvSpPr>
            <a:spLocks noChangeShapeType="1"/>
          </p:cNvSpPr>
          <p:nvPr/>
        </p:nvSpPr>
        <p:spPr bwMode="auto">
          <a:xfrm>
            <a:off x="5093017" y="1561010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8" name="Line 112"/>
          <p:cNvSpPr>
            <a:spLocks noChangeShapeType="1"/>
          </p:cNvSpPr>
          <p:nvPr/>
        </p:nvSpPr>
        <p:spPr bwMode="auto">
          <a:xfrm>
            <a:off x="5206259" y="1561010"/>
            <a:ext cx="113242" cy="102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9" name="Line 113"/>
          <p:cNvSpPr>
            <a:spLocks noChangeShapeType="1"/>
          </p:cNvSpPr>
          <p:nvPr/>
        </p:nvSpPr>
        <p:spPr bwMode="auto">
          <a:xfrm>
            <a:off x="5319500" y="1663139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 flipH="1">
            <a:off x="5206259" y="1561010"/>
            <a:ext cx="113242" cy="102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1" name="Line 115"/>
          <p:cNvSpPr>
            <a:spLocks noChangeShapeType="1"/>
          </p:cNvSpPr>
          <p:nvPr/>
        </p:nvSpPr>
        <p:spPr bwMode="auto">
          <a:xfrm>
            <a:off x="5319500" y="1561010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2" name="Line 116"/>
          <p:cNvSpPr>
            <a:spLocks noChangeShapeType="1"/>
          </p:cNvSpPr>
          <p:nvPr/>
        </p:nvSpPr>
        <p:spPr bwMode="auto">
          <a:xfrm>
            <a:off x="5093017" y="1663139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3" name="Line 118"/>
          <p:cNvSpPr>
            <a:spLocks noChangeShapeType="1"/>
          </p:cNvSpPr>
          <p:nvPr/>
        </p:nvSpPr>
        <p:spPr bwMode="auto">
          <a:xfrm>
            <a:off x="5254943" y="1765268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4" name="Oval 120"/>
          <p:cNvSpPr>
            <a:spLocks noChangeArrowheads="1"/>
          </p:cNvSpPr>
          <p:nvPr/>
        </p:nvSpPr>
        <p:spPr bwMode="auto">
          <a:xfrm>
            <a:off x="949643" y="1128681"/>
            <a:ext cx="339725" cy="306387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5" name="Line 121"/>
          <p:cNvSpPr>
            <a:spLocks noChangeShapeType="1"/>
          </p:cNvSpPr>
          <p:nvPr/>
        </p:nvSpPr>
        <p:spPr bwMode="auto">
          <a:xfrm>
            <a:off x="949643" y="1230810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6" name="Line 122"/>
          <p:cNvSpPr>
            <a:spLocks noChangeShapeType="1"/>
          </p:cNvSpPr>
          <p:nvPr/>
        </p:nvSpPr>
        <p:spPr bwMode="auto">
          <a:xfrm>
            <a:off x="1062885" y="1230810"/>
            <a:ext cx="113242" cy="102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7" name="Line 123"/>
          <p:cNvSpPr>
            <a:spLocks noChangeShapeType="1"/>
          </p:cNvSpPr>
          <p:nvPr/>
        </p:nvSpPr>
        <p:spPr bwMode="auto">
          <a:xfrm>
            <a:off x="1176126" y="1332939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8" name="Line 124"/>
          <p:cNvSpPr>
            <a:spLocks noChangeShapeType="1"/>
          </p:cNvSpPr>
          <p:nvPr/>
        </p:nvSpPr>
        <p:spPr bwMode="auto">
          <a:xfrm flipH="1">
            <a:off x="1062885" y="1230810"/>
            <a:ext cx="113242" cy="102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39" name="Line 125"/>
          <p:cNvSpPr>
            <a:spLocks noChangeShapeType="1"/>
          </p:cNvSpPr>
          <p:nvPr/>
        </p:nvSpPr>
        <p:spPr bwMode="auto">
          <a:xfrm>
            <a:off x="1176126" y="1230810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40" name="Line 126"/>
          <p:cNvSpPr>
            <a:spLocks noChangeShapeType="1"/>
          </p:cNvSpPr>
          <p:nvPr/>
        </p:nvSpPr>
        <p:spPr bwMode="auto">
          <a:xfrm>
            <a:off x="949643" y="1332939"/>
            <a:ext cx="1132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1111568" y="1446181"/>
            <a:ext cx="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42" name="Freeform 141"/>
          <p:cNvSpPr/>
          <p:nvPr/>
        </p:nvSpPr>
        <p:spPr bwMode="auto">
          <a:xfrm>
            <a:off x="5448300" y="1596358"/>
            <a:ext cx="3238500" cy="1066800"/>
          </a:xfrm>
          <a:custGeom>
            <a:avLst/>
            <a:gdLst>
              <a:gd name="connsiteX0" fmla="*/ 2887980 w 3238500"/>
              <a:gd name="connsiteY0" fmla="*/ 1066800 h 1066800"/>
              <a:gd name="connsiteX1" fmla="*/ 3238500 w 3238500"/>
              <a:gd name="connsiteY1" fmla="*/ 1066800 h 1066800"/>
              <a:gd name="connsiteX2" fmla="*/ 3215640 w 3238500"/>
              <a:gd name="connsiteY2" fmla="*/ 0 h 1066800"/>
              <a:gd name="connsiteX3" fmla="*/ 0 w 3238500"/>
              <a:gd name="connsiteY3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066800">
                <a:moveTo>
                  <a:pt x="2887980" y="1066800"/>
                </a:moveTo>
                <a:lnTo>
                  <a:pt x="3238500" y="1066800"/>
                </a:lnTo>
                <a:lnTo>
                  <a:pt x="321564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Freeform 142"/>
          <p:cNvSpPr/>
          <p:nvPr/>
        </p:nvSpPr>
        <p:spPr bwMode="auto">
          <a:xfrm>
            <a:off x="1287780" y="1261078"/>
            <a:ext cx="6248400" cy="754380"/>
          </a:xfrm>
          <a:custGeom>
            <a:avLst/>
            <a:gdLst>
              <a:gd name="connsiteX0" fmla="*/ 6248400 w 6248400"/>
              <a:gd name="connsiteY0" fmla="*/ 754380 h 754380"/>
              <a:gd name="connsiteX1" fmla="*/ 6240780 w 6248400"/>
              <a:gd name="connsiteY1" fmla="*/ 0 h 754380"/>
              <a:gd name="connsiteX2" fmla="*/ 0 w 6248400"/>
              <a:gd name="connsiteY2" fmla="*/ 2286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0" h="754380">
                <a:moveTo>
                  <a:pt x="6248400" y="754380"/>
                </a:moveTo>
                <a:lnTo>
                  <a:pt x="6240780" y="0"/>
                </a:lnTo>
                <a:lnTo>
                  <a:pt x="0" y="2286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1127760" y="2507901"/>
            <a:ext cx="381000" cy="2286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SID</a:t>
            </a: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7604760" y="2500281"/>
            <a:ext cx="381000" cy="2286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SID</a:t>
            </a:r>
          </a:p>
        </p:txBody>
      </p:sp>
      <p:sp>
        <p:nvSpPr>
          <p:cNvPr id="146" name="Rounded Rectangle 145"/>
          <p:cNvSpPr/>
          <p:nvPr/>
        </p:nvSpPr>
        <p:spPr bwMode="auto">
          <a:xfrm>
            <a:off x="2735580" y="2041506"/>
            <a:ext cx="914400" cy="363555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Macro-op 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Generator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7053580" y="2044222"/>
            <a:ext cx="91440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Bypass $</a:t>
            </a:r>
          </a:p>
        </p:txBody>
      </p:sp>
      <p:sp>
        <p:nvSpPr>
          <p:cNvPr id="153" name="Slide Number Placeholder 1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371600"/>
          <a:ext cx="80772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Multicore</a:t>
            </a:r>
            <a:r>
              <a:rPr lang="en-US" dirty="0" smtClean="0"/>
              <a:t> Performance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600" y="2057400"/>
            <a:ext cx="2590800" cy="2438400"/>
            <a:chOff x="5638800" y="2438400"/>
            <a:chExt cx="2590800" cy="2438400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5638800" y="2438400"/>
              <a:ext cx="2590800" cy="2438400"/>
            </a:xfrm>
            <a:prstGeom prst="rect">
              <a:avLst/>
            </a:prstGeom>
            <a:noFill/>
            <a:ln w="254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708821" y="250430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6339016" y="250430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969211" y="250430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7599405" y="250430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5708821" y="3097427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339016" y="3097427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969211" y="3097427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599405" y="3097427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708821" y="369055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339016" y="369055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6969211" y="369055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599405" y="3690552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5708821" y="4283675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6339016" y="4283675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6969211" y="4283675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7599405" y="4283675"/>
              <a:ext cx="560173" cy="527221"/>
            </a:xfrm>
            <a:prstGeom prst="rect">
              <a:avLst/>
            </a:prstGeom>
            <a:gradFill flip="none" rotWithShape="1">
              <a:gsLst>
                <a:gs pos="8000">
                  <a:schemeClr val="bg1"/>
                </a:gs>
                <a:gs pos="35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  <a:rou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1200" dirty="0" smtClean="0">
                  <a:ln w="11430"/>
                  <a:solidFill>
                    <a:schemeClr val="tx1"/>
                  </a:solidFill>
                </a:rPr>
                <a:t>Core</a:t>
              </a:r>
              <a:endParaRPr lang="en-US" sz="1200" dirty="0">
                <a:ln w="11430"/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 rot="10800000">
            <a:off x="533400" y="4953000"/>
            <a:ext cx="8001000" cy="304800"/>
          </a:xfrm>
          <a:prstGeom prst="rect">
            <a:avLst/>
          </a:prstGeom>
          <a:gradFill flip="none" rotWithShape="1">
            <a:gsLst>
              <a:gs pos="21000">
                <a:srgbClr val="EE5A32"/>
              </a:gs>
              <a:gs pos="21000">
                <a:srgbClr val="00B05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4949" y="5310426"/>
            <a:ext cx="2616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E5A32"/>
                </a:solidFill>
              </a:rPr>
              <a:t>Sequential workloads</a:t>
            </a:r>
          </a:p>
          <a:p>
            <a:r>
              <a:rPr lang="en-US" sz="1400" b="1" dirty="0" smtClean="0">
                <a:solidFill>
                  <a:srgbClr val="EE5A32"/>
                </a:solidFill>
              </a:rPr>
              <a:t>(legacy workloads, most </a:t>
            </a:r>
          </a:p>
          <a:p>
            <a:r>
              <a:rPr lang="en-US" sz="1400" b="1" dirty="0" smtClean="0">
                <a:solidFill>
                  <a:srgbClr val="EE5A32"/>
                </a:solidFill>
              </a:rPr>
              <a:t>mobile/desktop apps)</a:t>
            </a:r>
            <a:r>
              <a:rPr lang="en-US" b="1" dirty="0" smtClean="0">
                <a:solidFill>
                  <a:srgbClr val="EE5A32"/>
                </a:solidFill>
              </a:rPr>
              <a:t> </a:t>
            </a:r>
            <a:endParaRPr lang="en-US" b="1" dirty="0">
              <a:solidFill>
                <a:srgbClr val="EE5A3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357336"/>
            <a:ext cx="2523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Parallel workloads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(scientific computing, newer 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web browsers,  video decoding)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5600" y="5562600"/>
            <a:ext cx="328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Spectrum of Applications</a:t>
            </a:r>
            <a:endParaRPr lang="en-US" sz="20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1219200"/>
            <a:ext cx="465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Stagnating </a:t>
            </a:r>
            <a:r>
              <a:rPr lang="en-US" sz="2000" b="1" dirty="0" smtClean="0">
                <a:solidFill>
                  <a:srgbClr val="EE5A32"/>
                </a:solidFill>
              </a:rPr>
              <a:t>sequential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EE5A32"/>
                </a:solidFill>
              </a:rPr>
              <a:t>performance</a:t>
            </a:r>
            <a:endParaRPr lang="en-US" sz="1400" b="1" dirty="0">
              <a:solidFill>
                <a:srgbClr val="EE5A32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56208" y="1752588"/>
            <a:ext cx="4370524" cy="3048012"/>
            <a:chOff x="4163876" y="1371600"/>
            <a:chExt cx="4370524" cy="3048012"/>
          </a:xfrm>
        </p:grpSpPr>
        <p:grpSp>
          <p:nvGrpSpPr>
            <p:cNvPr id="39" name="Group 34"/>
            <p:cNvGrpSpPr/>
            <p:nvPr/>
          </p:nvGrpSpPr>
          <p:grpSpPr>
            <a:xfrm>
              <a:off x="4163876" y="1371600"/>
              <a:ext cx="4370524" cy="3048012"/>
              <a:chOff x="405932" y="1204913"/>
              <a:chExt cx="7103698" cy="5043489"/>
            </a:xfrm>
          </p:grpSpPr>
          <p:sp>
            <p:nvSpPr>
              <p:cNvPr id="41" name="Text Box 4"/>
              <p:cNvSpPr txBox="1">
                <a:spLocks noChangeArrowheads="1"/>
              </p:cNvSpPr>
              <p:nvPr/>
            </p:nvSpPr>
            <p:spPr bwMode="auto">
              <a:xfrm>
                <a:off x="1822450" y="4511676"/>
                <a:ext cx="557640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486</a:t>
                </a:r>
              </a:p>
            </p:txBody>
          </p:sp>
          <p:sp>
            <p:nvSpPr>
              <p:cNvPr id="42" name="Oval 5"/>
              <p:cNvSpPr>
                <a:spLocks noChangeArrowheads="1"/>
              </p:cNvSpPr>
              <p:nvPr/>
            </p:nvSpPr>
            <p:spPr bwMode="auto">
              <a:xfrm>
                <a:off x="2001838" y="446405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graphicFrame>
            <p:nvGraphicFramePr>
              <p:cNvPr id="43" name="Object 3"/>
              <p:cNvGraphicFramePr>
                <a:graphicFrameLocks noChangeAspect="1"/>
              </p:cNvGraphicFramePr>
              <p:nvPr>
                <p:ph idx="1"/>
              </p:nvPr>
            </p:nvGraphicFramePr>
            <p:xfrm>
              <a:off x="695145" y="1204913"/>
              <a:ext cx="6814485" cy="5043489"/>
            </p:xfrm>
            <a:graphic>
              <a:graphicData uri="http://schemas.openxmlformats.org/presentationml/2006/ole">
                <p:oleObj spid="_x0000_s38913" name="Worksheet" r:id="rId3" imgW="5514975" imgH="4010025" progId="Excel.Sheet.8">
                  <p:embed/>
                </p:oleObj>
              </a:graphicData>
            </a:graphic>
          </p:graphicFrame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2660649" y="3960812"/>
                <a:ext cx="946472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Pentium</a:t>
                </a:r>
              </a:p>
            </p:txBody>
          </p:sp>
          <p:sp>
            <p:nvSpPr>
              <p:cNvPr id="45" name="Oval 7"/>
              <p:cNvSpPr>
                <a:spLocks noChangeArrowheads="1"/>
              </p:cNvSpPr>
              <p:nvPr/>
            </p:nvSpPr>
            <p:spPr bwMode="auto">
              <a:xfrm>
                <a:off x="2840038" y="391318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3290888" y="3503612"/>
                <a:ext cx="1088727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Pentium II</a:t>
                </a:r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3470275" y="345598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3594099" y="3233738"/>
                <a:ext cx="1136145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Pentium III</a:t>
                </a:r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3773488" y="318611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4279899" y="2759075"/>
                <a:ext cx="1088727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Pentium 4</a:t>
                </a:r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auto">
              <a:xfrm>
                <a:off x="4459288" y="271145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4888087" y="2362651"/>
                <a:ext cx="1041309" cy="355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Core Duo</a:t>
                </a:r>
              </a:p>
            </p:txBody>
          </p:sp>
          <p:sp>
            <p:nvSpPr>
              <p:cNvPr id="53" name="Oval 15"/>
              <p:cNvSpPr>
                <a:spLocks noChangeArrowheads="1"/>
              </p:cNvSpPr>
              <p:nvPr/>
            </p:nvSpPr>
            <p:spPr bwMode="auto">
              <a:xfrm>
                <a:off x="5173663" y="2271713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5422900" y="2149475"/>
                <a:ext cx="1287884" cy="35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/>
                  <a:t>Core 2 Quad</a:t>
                </a:r>
              </a:p>
            </p:txBody>
          </p:sp>
          <p:sp>
            <p:nvSpPr>
              <p:cNvPr id="55" name="Oval 17"/>
              <p:cNvSpPr>
                <a:spLocks noChangeArrowheads="1"/>
              </p:cNvSpPr>
              <p:nvPr/>
            </p:nvSpPr>
            <p:spPr bwMode="auto">
              <a:xfrm>
                <a:off x="5602812" y="2137412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  <p:sp>
            <p:nvSpPr>
              <p:cNvPr id="56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-1180058" y="3174533"/>
                <a:ext cx="3607889" cy="435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dirty="0"/>
                  <a:t>CPU Performance (log scale)</a:t>
                </a:r>
              </a:p>
            </p:txBody>
          </p:sp>
          <p:sp>
            <p:nvSpPr>
              <p:cNvPr id="57" name="Text Box 16"/>
              <p:cNvSpPr txBox="1">
                <a:spLocks noChangeArrowheads="1"/>
              </p:cNvSpPr>
              <p:nvPr/>
            </p:nvSpPr>
            <p:spPr bwMode="auto">
              <a:xfrm>
                <a:off x="5771358" y="1709262"/>
                <a:ext cx="851635" cy="355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 dirty="0" smtClean="0"/>
                  <a:t>Core i7</a:t>
                </a:r>
                <a:endParaRPr lang="en-US" sz="900" b="1" dirty="0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>
                <a:off x="5974370" y="2057401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dirty="0"/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6827838" y="1447795"/>
              <a:ext cx="1447800" cy="2590800"/>
            </a:xfrm>
            <a:prstGeom prst="rect">
              <a:avLst/>
            </a:prstGeom>
            <a:solidFill>
              <a:srgbClr val="EE5A32">
                <a:alpha val="2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04038" y="3581395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wall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6200" y="1219200"/>
            <a:ext cx="3616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Good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throughput / parallel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r>
              <a:rPr lang="en-US" sz="2000" b="1" dirty="0" smtClean="0"/>
              <a:t> </a:t>
            </a:r>
            <a:r>
              <a:rPr lang="en-US" sz="2000" dirty="0" smtClean="0"/>
              <a:t>with more cores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152400" y="457200"/>
            <a:ext cx="8839200" cy="5638800"/>
          </a:xfrm>
          <a:prstGeom prst="rec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Snip Diagonal Corner Rectangle 65"/>
          <p:cNvSpPr/>
          <p:nvPr/>
        </p:nvSpPr>
        <p:spPr>
          <a:xfrm>
            <a:off x="1371600" y="3048000"/>
            <a:ext cx="6858000" cy="1143000"/>
          </a:xfrm>
          <a:prstGeom prst="snip2DiagRect">
            <a:avLst>
              <a:gd name="adj1" fmla="val 0"/>
              <a:gd name="adj2" fmla="val 38889"/>
            </a:avLst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Need </a:t>
            </a:r>
            <a:r>
              <a:rPr lang="en-US" sz="2800" i="1" dirty="0" smtClean="0">
                <a:solidFill>
                  <a:srgbClr val="000000"/>
                </a:solidFill>
              </a:rPr>
              <a:t>flexibility </a:t>
            </a:r>
            <a:r>
              <a:rPr lang="en-US" sz="2800" dirty="0" smtClean="0">
                <a:solidFill>
                  <a:srgbClr val="000000"/>
                </a:solidFill>
              </a:rPr>
              <a:t>to provide both </a:t>
            </a:r>
          </a:p>
          <a:p>
            <a:pPr marL="457200" indent="-457200" algn="ctr">
              <a:lnSpc>
                <a:spcPct val="9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Parallel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b="1" dirty="0" smtClean="0">
                <a:solidFill>
                  <a:srgbClr val="C00000"/>
                </a:solidFill>
              </a:rPr>
              <a:t>Sequential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65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6341" cy="4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777240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Configurable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26000"/>
          </a:xfrm>
        </p:spPr>
        <p:txBody>
          <a:bodyPr/>
          <a:lstStyle/>
          <a:p>
            <a:r>
              <a:rPr lang="en-US" sz="2400" dirty="0" smtClean="0"/>
              <a:t>Assign resources where they are needed…</a:t>
            </a:r>
          </a:p>
          <a:p>
            <a:r>
              <a:rPr lang="en-US" sz="2400" dirty="0" smtClean="0"/>
              <a:t>In an N core chip:</a:t>
            </a:r>
          </a:p>
          <a:p>
            <a:pPr lvl="1"/>
            <a:r>
              <a:rPr lang="en-US" sz="2200" dirty="0" smtClean="0"/>
              <a:t>Use all N cores for best Parallel Performance</a:t>
            </a:r>
          </a:p>
          <a:p>
            <a:pPr lvl="1"/>
            <a:r>
              <a:rPr lang="en-US" sz="2200" dirty="0" smtClean="0"/>
              <a:t>Group M cores together for Serial Performance (M &lt; N)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2000" dirty="0" smtClean="0"/>
              <a:t>Core Fusion, ISCA’07;  </a:t>
            </a:r>
            <a:r>
              <a:rPr lang="en-US" sz="2000" dirty="0" err="1" smtClean="0"/>
              <a:t>Composable</a:t>
            </a:r>
            <a:r>
              <a:rPr lang="en-US" sz="2000" dirty="0" smtClean="0"/>
              <a:t> </a:t>
            </a:r>
            <a:r>
              <a:rPr lang="en-US" sz="2000" dirty="0" err="1" smtClean="0"/>
              <a:t>Lighweight</a:t>
            </a:r>
            <a:r>
              <a:rPr lang="en-US" sz="2000" dirty="0" smtClean="0"/>
              <a:t> Processors, MICRO’07</a:t>
            </a:r>
            <a:endParaRPr lang="en-US" sz="2000" dirty="0"/>
          </a:p>
        </p:txBody>
      </p:sp>
      <p:grpSp>
        <p:nvGrpSpPr>
          <p:cNvPr id="4" name="Group 982"/>
          <p:cNvGrpSpPr/>
          <p:nvPr/>
        </p:nvGrpSpPr>
        <p:grpSpPr>
          <a:xfrm>
            <a:off x="3332534" y="3643312"/>
            <a:ext cx="1990725" cy="1690688"/>
            <a:chOff x="5934075" y="3886200"/>
            <a:chExt cx="1990725" cy="1690688"/>
          </a:xfrm>
        </p:grpSpPr>
        <p:sp>
          <p:nvSpPr>
            <p:cNvPr id="332" name="Rectangle 331"/>
            <p:cNvSpPr/>
            <p:nvPr/>
          </p:nvSpPr>
          <p:spPr bwMode="auto">
            <a:xfrm>
              <a:off x="5934075" y="3886200"/>
              <a:ext cx="1990725" cy="16906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8" charset="-128"/>
                <a:cs typeface="+mn-cs"/>
              </a:endParaRPr>
            </a:p>
          </p:txBody>
        </p:sp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6030912" y="3952875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6" name="Rectangle 339"/>
            <p:cNvSpPr>
              <a:spLocks noChangeArrowheads="1"/>
            </p:cNvSpPr>
            <p:nvPr/>
          </p:nvSpPr>
          <p:spPr bwMode="auto">
            <a:xfrm>
              <a:off x="6500519" y="3952875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7" name="Rectangle 340"/>
            <p:cNvSpPr>
              <a:spLocks noChangeArrowheads="1"/>
            </p:cNvSpPr>
            <p:nvPr/>
          </p:nvSpPr>
          <p:spPr bwMode="auto">
            <a:xfrm>
              <a:off x="6970124" y="39528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" name="Rectangle 341"/>
            <p:cNvSpPr>
              <a:spLocks noChangeArrowheads="1"/>
            </p:cNvSpPr>
            <p:nvPr/>
          </p:nvSpPr>
          <p:spPr bwMode="auto">
            <a:xfrm>
              <a:off x="7439731" y="39528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9" name="Rectangle 25"/>
            <p:cNvSpPr>
              <a:spLocks noChangeArrowheads="1"/>
            </p:cNvSpPr>
            <p:nvPr/>
          </p:nvSpPr>
          <p:spPr bwMode="auto">
            <a:xfrm>
              <a:off x="6030912" y="43554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0" name="Rectangle 26"/>
            <p:cNvSpPr>
              <a:spLocks noChangeArrowheads="1"/>
            </p:cNvSpPr>
            <p:nvPr/>
          </p:nvSpPr>
          <p:spPr bwMode="auto">
            <a:xfrm>
              <a:off x="6500519" y="43554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1" name="Rectangle 27"/>
            <p:cNvSpPr>
              <a:spLocks noChangeArrowheads="1"/>
            </p:cNvSpPr>
            <p:nvPr/>
          </p:nvSpPr>
          <p:spPr bwMode="auto">
            <a:xfrm>
              <a:off x="6970124" y="4355410"/>
              <a:ext cx="402519" cy="335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2" name="Rectangle 28"/>
            <p:cNvSpPr>
              <a:spLocks noChangeArrowheads="1"/>
            </p:cNvSpPr>
            <p:nvPr/>
          </p:nvSpPr>
          <p:spPr bwMode="auto">
            <a:xfrm>
              <a:off x="7439731" y="4355410"/>
              <a:ext cx="402519" cy="335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3" name="Rectangle 29"/>
            <p:cNvSpPr>
              <a:spLocks noChangeArrowheads="1"/>
            </p:cNvSpPr>
            <p:nvPr/>
          </p:nvSpPr>
          <p:spPr bwMode="auto">
            <a:xfrm>
              <a:off x="6030912" y="4757945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4" name="Rectangle 30"/>
            <p:cNvSpPr>
              <a:spLocks noChangeArrowheads="1"/>
            </p:cNvSpPr>
            <p:nvPr/>
          </p:nvSpPr>
          <p:spPr bwMode="auto">
            <a:xfrm>
              <a:off x="6500519" y="4757945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5" name="Rectangle 31"/>
            <p:cNvSpPr>
              <a:spLocks noChangeArrowheads="1"/>
            </p:cNvSpPr>
            <p:nvPr/>
          </p:nvSpPr>
          <p:spPr bwMode="auto">
            <a:xfrm>
              <a:off x="6970124" y="47579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6" name="Rectangle 32"/>
            <p:cNvSpPr>
              <a:spLocks noChangeArrowheads="1"/>
            </p:cNvSpPr>
            <p:nvPr/>
          </p:nvSpPr>
          <p:spPr bwMode="auto">
            <a:xfrm>
              <a:off x="7439731" y="47579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7" name="Rectangle 33"/>
            <p:cNvSpPr>
              <a:spLocks noChangeArrowheads="1"/>
            </p:cNvSpPr>
            <p:nvPr/>
          </p:nvSpPr>
          <p:spPr bwMode="auto">
            <a:xfrm>
              <a:off x="6030912" y="51604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8" name="Rectangle 34"/>
            <p:cNvSpPr>
              <a:spLocks noChangeArrowheads="1"/>
            </p:cNvSpPr>
            <p:nvPr/>
          </p:nvSpPr>
          <p:spPr bwMode="auto">
            <a:xfrm>
              <a:off x="6500519" y="51604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49" name="Rectangle 35"/>
            <p:cNvSpPr>
              <a:spLocks noChangeArrowheads="1"/>
            </p:cNvSpPr>
            <p:nvPr/>
          </p:nvSpPr>
          <p:spPr bwMode="auto">
            <a:xfrm>
              <a:off x="6970124" y="5160480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50" name="Rectangle 36"/>
            <p:cNvSpPr>
              <a:spLocks noChangeArrowheads="1"/>
            </p:cNvSpPr>
            <p:nvPr/>
          </p:nvSpPr>
          <p:spPr bwMode="auto">
            <a:xfrm>
              <a:off x="7439731" y="5160480"/>
              <a:ext cx="402519" cy="3354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6064250" y="4008438"/>
              <a:ext cx="336550" cy="212725"/>
              <a:chOff x="768" y="2160"/>
              <a:chExt cx="912" cy="576"/>
            </a:xfrm>
          </p:grpSpPr>
          <p:sp>
            <p:nvSpPr>
              <p:cNvPr id="352" name="Freeform 10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3" name="Rectangle 10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4" name="Rectangle 10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5" name="Line 10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0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0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10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0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33"/>
            <p:cNvGrpSpPr>
              <a:grpSpLocks/>
            </p:cNvGrpSpPr>
            <p:nvPr/>
          </p:nvGrpSpPr>
          <p:grpSpPr bwMode="auto">
            <a:xfrm>
              <a:off x="6534150" y="4019550"/>
              <a:ext cx="336550" cy="212725"/>
              <a:chOff x="768" y="2160"/>
              <a:chExt cx="912" cy="576"/>
            </a:xfrm>
          </p:grpSpPr>
          <p:sp>
            <p:nvSpPr>
              <p:cNvPr id="361" name="Freeform 33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2" name="Rectangle 33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3" name="Rectangle 33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4" name="Line 33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33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33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34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34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42"/>
            <p:cNvGrpSpPr>
              <a:grpSpLocks/>
            </p:cNvGrpSpPr>
            <p:nvPr/>
          </p:nvGrpSpPr>
          <p:grpSpPr bwMode="auto">
            <a:xfrm>
              <a:off x="6992937" y="4008438"/>
              <a:ext cx="336550" cy="212725"/>
              <a:chOff x="768" y="2160"/>
              <a:chExt cx="912" cy="576"/>
            </a:xfrm>
          </p:grpSpPr>
          <p:sp>
            <p:nvSpPr>
              <p:cNvPr id="370" name="Freeform 34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1" name="Rectangle 34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2" name="Rectangle 34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3" name="Line 34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34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34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34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35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1"/>
            <p:cNvGrpSpPr>
              <a:grpSpLocks/>
            </p:cNvGrpSpPr>
            <p:nvPr/>
          </p:nvGrpSpPr>
          <p:grpSpPr bwMode="auto">
            <a:xfrm>
              <a:off x="7473950" y="4008438"/>
              <a:ext cx="336550" cy="212725"/>
              <a:chOff x="768" y="2160"/>
              <a:chExt cx="912" cy="576"/>
            </a:xfrm>
          </p:grpSpPr>
          <p:sp>
            <p:nvSpPr>
              <p:cNvPr id="379" name="Freeform 35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0" name="Rectangle 35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1" name="Rectangle 35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2" name="Line 35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35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35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35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35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60"/>
            <p:cNvGrpSpPr>
              <a:grpSpLocks/>
            </p:cNvGrpSpPr>
            <p:nvPr/>
          </p:nvGrpSpPr>
          <p:grpSpPr bwMode="auto">
            <a:xfrm>
              <a:off x="6064250" y="4398963"/>
              <a:ext cx="336550" cy="212725"/>
              <a:chOff x="768" y="2160"/>
              <a:chExt cx="912" cy="576"/>
            </a:xfrm>
          </p:grpSpPr>
          <p:sp>
            <p:nvSpPr>
              <p:cNvPr id="388" name="Freeform 36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9" name="Rectangle 36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0" name="Rectangle 36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1" name="Line 36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36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36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36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36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69"/>
            <p:cNvGrpSpPr>
              <a:grpSpLocks/>
            </p:cNvGrpSpPr>
            <p:nvPr/>
          </p:nvGrpSpPr>
          <p:grpSpPr bwMode="auto">
            <a:xfrm>
              <a:off x="6534150" y="4410075"/>
              <a:ext cx="336550" cy="212725"/>
              <a:chOff x="768" y="2160"/>
              <a:chExt cx="912" cy="576"/>
            </a:xfrm>
          </p:grpSpPr>
          <p:sp>
            <p:nvSpPr>
              <p:cNvPr id="397" name="Freeform 37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8" name="Rectangle 37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9" name="Rectangle 37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0" name="Line 37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37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37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37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37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8"/>
            <p:cNvGrpSpPr>
              <a:grpSpLocks/>
            </p:cNvGrpSpPr>
            <p:nvPr/>
          </p:nvGrpSpPr>
          <p:grpSpPr bwMode="auto">
            <a:xfrm>
              <a:off x="6992937" y="4398963"/>
              <a:ext cx="336550" cy="212725"/>
              <a:chOff x="768" y="2160"/>
              <a:chExt cx="912" cy="576"/>
            </a:xfrm>
          </p:grpSpPr>
          <p:sp>
            <p:nvSpPr>
              <p:cNvPr id="406" name="Freeform 379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7" name="Rectangle 38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8" name="Rectangle 38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9" name="Line 382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383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38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385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386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87"/>
            <p:cNvGrpSpPr>
              <a:grpSpLocks/>
            </p:cNvGrpSpPr>
            <p:nvPr/>
          </p:nvGrpSpPr>
          <p:grpSpPr bwMode="auto">
            <a:xfrm>
              <a:off x="7473950" y="4398963"/>
              <a:ext cx="336550" cy="212725"/>
              <a:chOff x="768" y="2160"/>
              <a:chExt cx="912" cy="576"/>
            </a:xfrm>
          </p:grpSpPr>
          <p:sp>
            <p:nvSpPr>
              <p:cNvPr id="415" name="Freeform 388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6" name="Rectangle 389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7" name="Rectangle 390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8" name="Line 391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392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39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394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395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96"/>
            <p:cNvGrpSpPr>
              <a:grpSpLocks/>
            </p:cNvGrpSpPr>
            <p:nvPr/>
          </p:nvGrpSpPr>
          <p:grpSpPr bwMode="auto">
            <a:xfrm>
              <a:off x="6064250" y="4813300"/>
              <a:ext cx="336550" cy="212725"/>
              <a:chOff x="768" y="2160"/>
              <a:chExt cx="912" cy="576"/>
            </a:xfrm>
          </p:grpSpPr>
          <p:sp>
            <p:nvSpPr>
              <p:cNvPr id="424" name="Freeform 397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5" name="Rectangle 398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6" name="Rectangle 39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27" name="Line 400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401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402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403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404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05"/>
            <p:cNvGrpSpPr>
              <a:grpSpLocks/>
            </p:cNvGrpSpPr>
            <p:nvPr/>
          </p:nvGrpSpPr>
          <p:grpSpPr bwMode="auto">
            <a:xfrm>
              <a:off x="6534150" y="4824413"/>
              <a:ext cx="336550" cy="212725"/>
              <a:chOff x="768" y="2160"/>
              <a:chExt cx="912" cy="576"/>
            </a:xfrm>
          </p:grpSpPr>
          <p:sp>
            <p:nvSpPr>
              <p:cNvPr id="433" name="Freeform 406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4" name="Rectangle 407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5" name="Rectangle 408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6" name="Line 409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410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41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412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413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14"/>
            <p:cNvGrpSpPr>
              <a:grpSpLocks/>
            </p:cNvGrpSpPr>
            <p:nvPr/>
          </p:nvGrpSpPr>
          <p:grpSpPr bwMode="auto">
            <a:xfrm>
              <a:off x="6992937" y="4813300"/>
              <a:ext cx="336550" cy="212725"/>
              <a:chOff x="768" y="2160"/>
              <a:chExt cx="912" cy="576"/>
            </a:xfrm>
          </p:grpSpPr>
          <p:sp>
            <p:nvSpPr>
              <p:cNvPr id="442" name="Freeform 415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3" name="Rectangle 416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4" name="Rectangle 417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5" name="Line 418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419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4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421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422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423"/>
            <p:cNvGrpSpPr>
              <a:grpSpLocks/>
            </p:cNvGrpSpPr>
            <p:nvPr/>
          </p:nvGrpSpPr>
          <p:grpSpPr bwMode="auto">
            <a:xfrm>
              <a:off x="7473950" y="4813300"/>
              <a:ext cx="336550" cy="212725"/>
              <a:chOff x="768" y="2160"/>
              <a:chExt cx="912" cy="576"/>
            </a:xfrm>
          </p:grpSpPr>
          <p:sp>
            <p:nvSpPr>
              <p:cNvPr id="451" name="Freeform 42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2" name="Rectangle 42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3" name="Rectangle 42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4" name="Line 42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42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42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43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43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432"/>
            <p:cNvGrpSpPr>
              <a:grpSpLocks/>
            </p:cNvGrpSpPr>
            <p:nvPr/>
          </p:nvGrpSpPr>
          <p:grpSpPr bwMode="auto">
            <a:xfrm>
              <a:off x="6064250" y="5216525"/>
              <a:ext cx="336550" cy="212725"/>
              <a:chOff x="768" y="2160"/>
              <a:chExt cx="912" cy="576"/>
            </a:xfrm>
          </p:grpSpPr>
          <p:sp>
            <p:nvSpPr>
              <p:cNvPr id="460" name="Freeform 43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1" name="Rectangle 43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2" name="Rectangle 43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3" name="Line 43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43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43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43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44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441"/>
            <p:cNvGrpSpPr>
              <a:grpSpLocks/>
            </p:cNvGrpSpPr>
            <p:nvPr/>
          </p:nvGrpSpPr>
          <p:grpSpPr bwMode="auto">
            <a:xfrm>
              <a:off x="6534150" y="5227638"/>
              <a:ext cx="336550" cy="212725"/>
              <a:chOff x="768" y="2160"/>
              <a:chExt cx="912" cy="576"/>
            </a:xfrm>
          </p:grpSpPr>
          <p:sp>
            <p:nvSpPr>
              <p:cNvPr id="469" name="Freeform 44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0" name="Rectangle 44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1" name="Rectangle 44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2" name="Line 44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44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44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44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44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450"/>
            <p:cNvGrpSpPr>
              <a:grpSpLocks/>
            </p:cNvGrpSpPr>
            <p:nvPr/>
          </p:nvGrpSpPr>
          <p:grpSpPr bwMode="auto">
            <a:xfrm>
              <a:off x="6992937" y="5216525"/>
              <a:ext cx="336550" cy="212725"/>
              <a:chOff x="768" y="2160"/>
              <a:chExt cx="912" cy="576"/>
            </a:xfrm>
          </p:grpSpPr>
          <p:sp>
            <p:nvSpPr>
              <p:cNvPr id="478" name="Freeform 45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9" name="Rectangle 45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0" name="Rectangle 4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1" name="Line 45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45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45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45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45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459"/>
            <p:cNvGrpSpPr>
              <a:grpSpLocks/>
            </p:cNvGrpSpPr>
            <p:nvPr/>
          </p:nvGrpSpPr>
          <p:grpSpPr bwMode="auto">
            <a:xfrm>
              <a:off x="7473950" y="5216525"/>
              <a:ext cx="336550" cy="212725"/>
              <a:chOff x="768" y="2160"/>
              <a:chExt cx="912" cy="576"/>
            </a:xfrm>
          </p:grpSpPr>
          <p:sp>
            <p:nvSpPr>
              <p:cNvPr id="487" name="Freeform 46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8" name="Rectangle 46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9" name="Rectangle 46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0" name="Line 46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46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46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46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46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819"/>
          <p:cNvGrpSpPr/>
          <p:nvPr/>
        </p:nvGrpSpPr>
        <p:grpSpPr>
          <a:xfrm>
            <a:off x="5618534" y="3643312"/>
            <a:ext cx="1990725" cy="1690688"/>
            <a:chOff x="6019800" y="1981200"/>
            <a:chExt cx="1990725" cy="1690688"/>
          </a:xfrm>
        </p:grpSpPr>
        <p:sp>
          <p:nvSpPr>
            <p:cNvPr id="495" name="Rectangle 494"/>
            <p:cNvSpPr/>
            <p:nvPr/>
          </p:nvSpPr>
          <p:spPr bwMode="auto">
            <a:xfrm>
              <a:off x="6019800" y="1981200"/>
              <a:ext cx="1990725" cy="16906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8" charset="-128"/>
                <a:cs typeface="+mn-cs"/>
              </a:endParaRPr>
            </a:p>
          </p:txBody>
        </p:sp>
        <p:grpSp>
          <p:nvGrpSpPr>
            <p:cNvPr id="22" name="Group 334"/>
            <p:cNvGrpSpPr>
              <a:grpSpLocks/>
            </p:cNvGrpSpPr>
            <p:nvPr/>
          </p:nvGrpSpPr>
          <p:grpSpPr bwMode="auto">
            <a:xfrm>
              <a:off x="6116637" y="2047875"/>
              <a:ext cx="1811338" cy="1543050"/>
              <a:chOff x="3592261" y="4618923"/>
              <a:chExt cx="1812173" cy="1543701"/>
            </a:xfrm>
          </p:grpSpPr>
          <p:sp>
            <p:nvSpPr>
              <p:cNvPr id="497" name="Rectangle 496"/>
              <p:cNvSpPr>
                <a:spLocks noChangeArrowheads="1"/>
              </p:cNvSpPr>
              <p:nvPr/>
            </p:nvSpPr>
            <p:spPr bwMode="auto">
              <a:xfrm>
                <a:off x="3592261" y="4618923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8" name="Rectangle 339"/>
              <p:cNvSpPr>
                <a:spLocks noChangeArrowheads="1"/>
              </p:cNvSpPr>
              <p:nvPr/>
            </p:nvSpPr>
            <p:spPr bwMode="auto">
              <a:xfrm>
                <a:off x="4062084" y="4618923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9" name="Rectangle 340"/>
              <p:cNvSpPr>
                <a:spLocks noChangeArrowheads="1"/>
              </p:cNvSpPr>
              <p:nvPr/>
            </p:nvSpPr>
            <p:spPr bwMode="auto">
              <a:xfrm>
                <a:off x="4531906" y="4618923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0" name="Rectangle 341"/>
              <p:cNvSpPr>
                <a:spLocks noChangeArrowheads="1"/>
              </p:cNvSpPr>
              <p:nvPr/>
            </p:nvSpPr>
            <p:spPr bwMode="auto">
              <a:xfrm>
                <a:off x="5001729" y="4618923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" name="Rectangle 25"/>
              <p:cNvSpPr>
                <a:spLocks noChangeArrowheads="1"/>
              </p:cNvSpPr>
              <p:nvPr/>
            </p:nvSpPr>
            <p:spPr bwMode="auto">
              <a:xfrm>
                <a:off x="3592261" y="5021628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" name="Rectangle 26"/>
              <p:cNvSpPr>
                <a:spLocks noChangeArrowheads="1"/>
              </p:cNvSpPr>
              <p:nvPr/>
            </p:nvSpPr>
            <p:spPr bwMode="auto">
              <a:xfrm>
                <a:off x="4062084" y="5021628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" name="Rectangle 27"/>
              <p:cNvSpPr>
                <a:spLocks noChangeArrowheads="1"/>
              </p:cNvSpPr>
              <p:nvPr/>
            </p:nvSpPr>
            <p:spPr bwMode="auto">
              <a:xfrm>
                <a:off x="4531906" y="5021628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" name="Rectangle 28"/>
              <p:cNvSpPr>
                <a:spLocks noChangeArrowheads="1"/>
              </p:cNvSpPr>
              <p:nvPr/>
            </p:nvSpPr>
            <p:spPr bwMode="auto">
              <a:xfrm>
                <a:off x="5001729" y="5021628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" name="Rectangle 29"/>
              <p:cNvSpPr>
                <a:spLocks noChangeArrowheads="1"/>
              </p:cNvSpPr>
              <p:nvPr/>
            </p:nvSpPr>
            <p:spPr bwMode="auto">
              <a:xfrm>
                <a:off x="3592261" y="5424333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6" name="Rectangle 30"/>
              <p:cNvSpPr>
                <a:spLocks noChangeArrowheads="1"/>
              </p:cNvSpPr>
              <p:nvPr/>
            </p:nvSpPr>
            <p:spPr bwMode="auto">
              <a:xfrm>
                <a:off x="4062084" y="5424333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7" name="Rectangle 31"/>
              <p:cNvSpPr>
                <a:spLocks noChangeArrowheads="1"/>
              </p:cNvSpPr>
              <p:nvPr/>
            </p:nvSpPr>
            <p:spPr bwMode="auto">
              <a:xfrm>
                <a:off x="4531906" y="5424333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8" name="Rectangle 32"/>
              <p:cNvSpPr>
                <a:spLocks noChangeArrowheads="1"/>
              </p:cNvSpPr>
              <p:nvPr/>
            </p:nvSpPr>
            <p:spPr bwMode="auto">
              <a:xfrm>
                <a:off x="5001729" y="5424333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9" name="Rectangle 33"/>
              <p:cNvSpPr>
                <a:spLocks noChangeArrowheads="1"/>
              </p:cNvSpPr>
              <p:nvPr/>
            </p:nvSpPr>
            <p:spPr bwMode="auto">
              <a:xfrm>
                <a:off x="3592261" y="5827037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0" name="Rectangle 34"/>
              <p:cNvSpPr>
                <a:spLocks noChangeArrowheads="1"/>
              </p:cNvSpPr>
              <p:nvPr/>
            </p:nvSpPr>
            <p:spPr bwMode="auto">
              <a:xfrm>
                <a:off x="4062084" y="5827037"/>
                <a:ext cx="402705" cy="3355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1" name="Rectangle 35"/>
              <p:cNvSpPr>
                <a:spLocks noChangeArrowheads="1"/>
              </p:cNvSpPr>
              <p:nvPr/>
            </p:nvSpPr>
            <p:spPr bwMode="auto">
              <a:xfrm>
                <a:off x="4531906" y="5827037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2" name="Rectangle 36"/>
              <p:cNvSpPr>
                <a:spLocks noChangeArrowheads="1"/>
              </p:cNvSpPr>
              <p:nvPr/>
            </p:nvSpPr>
            <p:spPr bwMode="auto">
              <a:xfrm>
                <a:off x="5001729" y="5827037"/>
                <a:ext cx="402705" cy="33558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3" name="Group 109"/>
            <p:cNvGrpSpPr>
              <a:grpSpLocks/>
            </p:cNvGrpSpPr>
            <p:nvPr/>
          </p:nvGrpSpPr>
          <p:grpSpPr bwMode="auto">
            <a:xfrm>
              <a:off x="6149975" y="2103438"/>
              <a:ext cx="336550" cy="212725"/>
              <a:chOff x="768" y="2160"/>
              <a:chExt cx="912" cy="576"/>
            </a:xfrm>
          </p:grpSpPr>
          <p:sp>
            <p:nvSpPr>
              <p:cNvPr id="514" name="Freeform 10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5" name="Rectangle 10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6" name="Rectangle 10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7" name="Line 10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10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10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10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10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333"/>
            <p:cNvGrpSpPr>
              <a:grpSpLocks/>
            </p:cNvGrpSpPr>
            <p:nvPr/>
          </p:nvGrpSpPr>
          <p:grpSpPr bwMode="auto">
            <a:xfrm>
              <a:off x="6619875" y="2114550"/>
              <a:ext cx="336550" cy="212725"/>
              <a:chOff x="768" y="2160"/>
              <a:chExt cx="912" cy="576"/>
            </a:xfrm>
          </p:grpSpPr>
          <p:sp>
            <p:nvSpPr>
              <p:cNvPr id="523" name="Freeform 33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4" name="Rectangle 33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5" name="Rectangle 33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6" name="Line 33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33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33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34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34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342"/>
            <p:cNvGrpSpPr>
              <a:grpSpLocks/>
            </p:cNvGrpSpPr>
            <p:nvPr/>
          </p:nvGrpSpPr>
          <p:grpSpPr bwMode="auto">
            <a:xfrm>
              <a:off x="7078662" y="2103438"/>
              <a:ext cx="336550" cy="212725"/>
              <a:chOff x="768" y="2160"/>
              <a:chExt cx="912" cy="576"/>
            </a:xfrm>
          </p:grpSpPr>
          <p:sp>
            <p:nvSpPr>
              <p:cNvPr id="532" name="Freeform 34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3" name="Rectangle 34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4" name="Rectangle 34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5" name="Line 34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34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34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34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35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51"/>
            <p:cNvGrpSpPr>
              <a:grpSpLocks/>
            </p:cNvGrpSpPr>
            <p:nvPr/>
          </p:nvGrpSpPr>
          <p:grpSpPr bwMode="auto">
            <a:xfrm>
              <a:off x="7559675" y="2103438"/>
              <a:ext cx="336550" cy="212725"/>
              <a:chOff x="768" y="2160"/>
              <a:chExt cx="912" cy="576"/>
            </a:xfrm>
          </p:grpSpPr>
          <p:sp>
            <p:nvSpPr>
              <p:cNvPr id="541" name="Freeform 35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2" name="Rectangle 35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3" name="Rectangle 35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4" name="Line 35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35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35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35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35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60"/>
            <p:cNvGrpSpPr>
              <a:grpSpLocks/>
            </p:cNvGrpSpPr>
            <p:nvPr/>
          </p:nvGrpSpPr>
          <p:grpSpPr bwMode="auto">
            <a:xfrm>
              <a:off x="6149975" y="2493963"/>
              <a:ext cx="336550" cy="212725"/>
              <a:chOff x="768" y="2160"/>
              <a:chExt cx="912" cy="576"/>
            </a:xfrm>
          </p:grpSpPr>
          <p:sp>
            <p:nvSpPr>
              <p:cNvPr id="550" name="Freeform 36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1" name="Rectangle 36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2" name="Rectangle 36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3" name="Line 36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36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36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36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36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369"/>
            <p:cNvGrpSpPr>
              <a:grpSpLocks/>
            </p:cNvGrpSpPr>
            <p:nvPr/>
          </p:nvGrpSpPr>
          <p:grpSpPr bwMode="auto">
            <a:xfrm>
              <a:off x="6619875" y="2505075"/>
              <a:ext cx="336550" cy="212725"/>
              <a:chOff x="768" y="2160"/>
              <a:chExt cx="912" cy="576"/>
            </a:xfrm>
          </p:grpSpPr>
          <p:sp>
            <p:nvSpPr>
              <p:cNvPr id="559" name="Freeform 37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0" name="Rectangle 37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1" name="Rectangle 37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2" name="Line 37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37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37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37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37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378"/>
            <p:cNvGrpSpPr>
              <a:grpSpLocks/>
            </p:cNvGrpSpPr>
            <p:nvPr/>
          </p:nvGrpSpPr>
          <p:grpSpPr bwMode="auto">
            <a:xfrm>
              <a:off x="7078662" y="2493963"/>
              <a:ext cx="336550" cy="212725"/>
              <a:chOff x="768" y="2160"/>
              <a:chExt cx="912" cy="576"/>
            </a:xfrm>
          </p:grpSpPr>
          <p:sp>
            <p:nvSpPr>
              <p:cNvPr id="568" name="Freeform 379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9" name="Rectangle 38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0" name="Rectangle 38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1" name="Line 382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383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38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385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386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387"/>
            <p:cNvGrpSpPr>
              <a:grpSpLocks/>
            </p:cNvGrpSpPr>
            <p:nvPr/>
          </p:nvGrpSpPr>
          <p:grpSpPr bwMode="auto">
            <a:xfrm>
              <a:off x="7559675" y="2493963"/>
              <a:ext cx="336550" cy="212725"/>
              <a:chOff x="768" y="2160"/>
              <a:chExt cx="912" cy="576"/>
            </a:xfrm>
          </p:grpSpPr>
          <p:sp>
            <p:nvSpPr>
              <p:cNvPr id="577" name="Freeform 388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8" name="Rectangle 389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9" name="Rectangle 390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0" name="Line 391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392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39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394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395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96"/>
            <p:cNvGrpSpPr>
              <a:grpSpLocks/>
            </p:cNvGrpSpPr>
            <p:nvPr/>
          </p:nvGrpSpPr>
          <p:grpSpPr bwMode="auto">
            <a:xfrm>
              <a:off x="6149975" y="2908300"/>
              <a:ext cx="336550" cy="212725"/>
              <a:chOff x="768" y="2160"/>
              <a:chExt cx="912" cy="576"/>
            </a:xfrm>
          </p:grpSpPr>
          <p:sp>
            <p:nvSpPr>
              <p:cNvPr id="586" name="Freeform 397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7" name="Rectangle 398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8" name="Rectangle 39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9" name="Line 400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401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402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403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404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" name="Group 405"/>
            <p:cNvGrpSpPr>
              <a:grpSpLocks/>
            </p:cNvGrpSpPr>
            <p:nvPr/>
          </p:nvGrpSpPr>
          <p:grpSpPr bwMode="auto">
            <a:xfrm>
              <a:off x="6619875" y="2919413"/>
              <a:ext cx="336550" cy="212725"/>
              <a:chOff x="768" y="2160"/>
              <a:chExt cx="912" cy="576"/>
            </a:xfrm>
          </p:grpSpPr>
          <p:sp>
            <p:nvSpPr>
              <p:cNvPr id="595" name="Freeform 406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6" name="Rectangle 407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7" name="Rectangle 408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8" name="Line 409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410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41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412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413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" name="Group 414"/>
            <p:cNvGrpSpPr>
              <a:grpSpLocks/>
            </p:cNvGrpSpPr>
            <p:nvPr/>
          </p:nvGrpSpPr>
          <p:grpSpPr bwMode="auto">
            <a:xfrm>
              <a:off x="7078662" y="2908300"/>
              <a:ext cx="336550" cy="212725"/>
              <a:chOff x="768" y="2160"/>
              <a:chExt cx="912" cy="576"/>
            </a:xfrm>
          </p:grpSpPr>
          <p:sp>
            <p:nvSpPr>
              <p:cNvPr id="604" name="Freeform 415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5" name="Rectangle 416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6" name="Rectangle 417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7" name="Line 418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419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4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421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422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6" name="Group 423"/>
            <p:cNvGrpSpPr>
              <a:grpSpLocks/>
            </p:cNvGrpSpPr>
            <p:nvPr/>
          </p:nvGrpSpPr>
          <p:grpSpPr bwMode="auto">
            <a:xfrm>
              <a:off x="7559675" y="2908300"/>
              <a:ext cx="336550" cy="212725"/>
              <a:chOff x="768" y="2160"/>
              <a:chExt cx="912" cy="576"/>
            </a:xfrm>
          </p:grpSpPr>
          <p:sp>
            <p:nvSpPr>
              <p:cNvPr id="613" name="Freeform 42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4" name="Rectangle 42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5" name="Rectangle 42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6" name="Line 42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42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42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43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Line 43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5" name="Group 432"/>
            <p:cNvGrpSpPr>
              <a:grpSpLocks/>
            </p:cNvGrpSpPr>
            <p:nvPr/>
          </p:nvGrpSpPr>
          <p:grpSpPr bwMode="auto">
            <a:xfrm>
              <a:off x="6149975" y="3311525"/>
              <a:ext cx="336550" cy="212725"/>
              <a:chOff x="768" y="2160"/>
              <a:chExt cx="912" cy="576"/>
            </a:xfrm>
          </p:grpSpPr>
          <p:sp>
            <p:nvSpPr>
              <p:cNvPr id="622" name="Freeform 43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3" name="Rectangle 43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4" name="Rectangle 43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5" name="Line 43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43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43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43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44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4" name="Group 441"/>
            <p:cNvGrpSpPr>
              <a:grpSpLocks/>
            </p:cNvGrpSpPr>
            <p:nvPr/>
          </p:nvGrpSpPr>
          <p:grpSpPr bwMode="auto">
            <a:xfrm>
              <a:off x="6619875" y="3322638"/>
              <a:ext cx="336550" cy="212725"/>
              <a:chOff x="768" y="2160"/>
              <a:chExt cx="912" cy="576"/>
            </a:xfrm>
          </p:grpSpPr>
          <p:sp>
            <p:nvSpPr>
              <p:cNvPr id="631" name="Freeform 44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2" name="Rectangle 44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3" name="Rectangle 44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4" name="Line 44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44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44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44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44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3" name="Group 450"/>
            <p:cNvGrpSpPr>
              <a:grpSpLocks/>
            </p:cNvGrpSpPr>
            <p:nvPr/>
          </p:nvGrpSpPr>
          <p:grpSpPr bwMode="auto">
            <a:xfrm>
              <a:off x="7078662" y="3311525"/>
              <a:ext cx="336550" cy="212725"/>
              <a:chOff x="768" y="2160"/>
              <a:chExt cx="912" cy="576"/>
            </a:xfrm>
          </p:grpSpPr>
          <p:sp>
            <p:nvSpPr>
              <p:cNvPr id="640" name="Freeform 45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1" name="Rectangle 45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2" name="Rectangle 4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3" name="Line 45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45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45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45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45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2" name="Group 459"/>
            <p:cNvGrpSpPr>
              <a:grpSpLocks/>
            </p:cNvGrpSpPr>
            <p:nvPr/>
          </p:nvGrpSpPr>
          <p:grpSpPr bwMode="auto">
            <a:xfrm>
              <a:off x="7559675" y="3311525"/>
              <a:ext cx="336550" cy="212725"/>
              <a:chOff x="768" y="2160"/>
              <a:chExt cx="912" cy="576"/>
            </a:xfrm>
          </p:grpSpPr>
          <p:sp>
            <p:nvSpPr>
              <p:cNvPr id="649" name="Freeform 46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0" name="Rectangle 46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1" name="Rectangle 46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2" name="Line 46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46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46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46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46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" name="Group 981"/>
          <p:cNvGrpSpPr/>
          <p:nvPr/>
        </p:nvGrpSpPr>
        <p:grpSpPr>
          <a:xfrm>
            <a:off x="1046534" y="3643312"/>
            <a:ext cx="1990725" cy="1690688"/>
            <a:chOff x="228600" y="2209800"/>
            <a:chExt cx="1990725" cy="1690688"/>
          </a:xfrm>
        </p:grpSpPr>
        <p:sp>
          <p:nvSpPr>
            <p:cNvPr id="821" name="Rectangle 820"/>
            <p:cNvSpPr/>
            <p:nvPr/>
          </p:nvSpPr>
          <p:spPr bwMode="auto">
            <a:xfrm>
              <a:off x="228600" y="2209800"/>
              <a:ext cx="1990725" cy="169068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8" charset="-128"/>
                <a:cs typeface="+mn-cs"/>
              </a:endParaRPr>
            </a:p>
          </p:txBody>
        </p:sp>
        <p:sp>
          <p:nvSpPr>
            <p:cNvPr id="822" name="Rectangle 821"/>
            <p:cNvSpPr>
              <a:spLocks noChangeArrowheads="1"/>
            </p:cNvSpPr>
            <p:nvPr/>
          </p:nvSpPr>
          <p:spPr bwMode="auto">
            <a:xfrm>
              <a:off x="325437" y="22764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3" name="Rectangle 339"/>
            <p:cNvSpPr>
              <a:spLocks noChangeArrowheads="1"/>
            </p:cNvSpPr>
            <p:nvPr/>
          </p:nvSpPr>
          <p:spPr bwMode="auto">
            <a:xfrm>
              <a:off x="795044" y="22764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4" name="Rectangle 340"/>
            <p:cNvSpPr>
              <a:spLocks noChangeArrowheads="1"/>
            </p:cNvSpPr>
            <p:nvPr/>
          </p:nvSpPr>
          <p:spPr bwMode="auto">
            <a:xfrm>
              <a:off x="1264649" y="22764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5" name="Rectangle 341"/>
            <p:cNvSpPr>
              <a:spLocks noChangeArrowheads="1"/>
            </p:cNvSpPr>
            <p:nvPr/>
          </p:nvSpPr>
          <p:spPr bwMode="auto">
            <a:xfrm>
              <a:off x="1734256" y="227647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6" name="Rectangle 25"/>
            <p:cNvSpPr>
              <a:spLocks noChangeArrowheads="1"/>
            </p:cNvSpPr>
            <p:nvPr/>
          </p:nvSpPr>
          <p:spPr bwMode="auto">
            <a:xfrm>
              <a:off x="325437" y="26790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7" name="Rectangle 26"/>
            <p:cNvSpPr>
              <a:spLocks noChangeArrowheads="1"/>
            </p:cNvSpPr>
            <p:nvPr/>
          </p:nvSpPr>
          <p:spPr bwMode="auto">
            <a:xfrm>
              <a:off x="795044" y="26790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8" name="Rectangle 27"/>
            <p:cNvSpPr>
              <a:spLocks noChangeArrowheads="1"/>
            </p:cNvSpPr>
            <p:nvPr/>
          </p:nvSpPr>
          <p:spPr bwMode="auto">
            <a:xfrm>
              <a:off x="1264649" y="26790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9" name="Rectangle 28"/>
            <p:cNvSpPr>
              <a:spLocks noChangeArrowheads="1"/>
            </p:cNvSpPr>
            <p:nvPr/>
          </p:nvSpPr>
          <p:spPr bwMode="auto">
            <a:xfrm>
              <a:off x="1734256" y="267901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0" name="Rectangle 29"/>
            <p:cNvSpPr>
              <a:spLocks noChangeArrowheads="1"/>
            </p:cNvSpPr>
            <p:nvPr/>
          </p:nvSpPr>
          <p:spPr bwMode="auto">
            <a:xfrm>
              <a:off x="325437" y="30815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1" name="Rectangle 30"/>
            <p:cNvSpPr>
              <a:spLocks noChangeArrowheads="1"/>
            </p:cNvSpPr>
            <p:nvPr/>
          </p:nvSpPr>
          <p:spPr bwMode="auto">
            <a:xfrm>
              <a:off x="795044" y="30815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2" name="Rectangle 31"/>
            <p:cNvSpPr>
              <a:spLocks noChangeArrowheads="1"/>
            </p:cNvSpPr>
            <p:nvPr/>
          </p:nvSpPr>
          <p:spPr bwMode="auto">
            <a:xfrm>
              <a:off x="1264649" y="30815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3" name="Rectangle 32"/>
            <p:cNvSpPr>
              <a:spLocks noChangeArrowheads="1"/>
            </p:cNvSpPr>
            <p:nvPr/>
          </p:nvSpPr>
          <p:spPr bwMode="auto">
            <a:xfrm>
              <a:off x="1734256" y="3081545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4" name="Rectangle 33"/>
            <p:cNvSpPr>
              <a:spLocks noChangeArrowheads="1"/>
            </p:cNvSpPr>
            <p:nvPr/>
          </p:nvSpPr>
          <p:spPr bwMode="auto">
            <a:xfrm>
              <a:off x="325437" y="34840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5" name="Rectangle 34"/>
            <p:cNvSpPr>
              <a:spLocks noChangeArrowheads="1"/>
            </p:cNvSpPr>
            <p:nvPr/>
          </p:nvSpPr>
          <p:spPr bwMode="auto">
            <a:xfrm>
              <a:off x="795044" y="34840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6" name="Rectangle 35"/>
            <p:cNvSpPr>
              <a:spLocks noChangeArrowheads="1"/>
            </p:cNvSpPr>
            <p:nvPr/>
          </p:nvSpPr>
          <p:spPr bwMode="auto">
            <a:xfrm>
              <a:off x="1264649" y="34840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37" name="Rectangle 36"/>
            <p:cNvSpPr>
              <a:spLocks noChangeArrowheads="1"/>
            </p:cNvSpPr>
            <p:nvPr/>
          </p:nvSpPr>
          <p:spPr bwMode="auto">
            <a:xfrm>
              <a:off x="1734256" y="3484080"/>
              <a:ext cx="402519" cy="335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65" name="Group 109"/>
            <p:cNvGrpSpPr>
              <a:grpSpLocks/>
            </p:cNvGrpSpPr>
            <p:nvPr/>
          </p:nvGrpSpPr>
          <p:grpSpPr bwMode="auto">
            <a:xfrm>
              <a:off x="358775" y="2332038"/>
              <a:ext cx="336550" cy="212725"/>
              <a:chOff x="768" y="2160"/>
              <a:chExt cx="912" cy="576"/>
            </a:xfrm>
          </p:grpSpPr>
          <p:sp>
            <p:nvSpPr>
              <p:cNvPr id="839" name="Freeform 10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0" name="Rectangle 10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1" name="Rectangle 10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2" name="Line 10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10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10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10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10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333"/>
            <p:cNvGrpSpPr>
              <a:grpSpLocks/>
            </p:cNvGrpSpPr>
            <p:nvPr/>
          </p:nvGrpSpPr>
          <p:grpSpPr bwMode="auto">
            <a:xfrm>
              <a:off x="828675" y="2343150"/>
              <a:ext cx="336550" cy="212725"/>
              <a:chOff x="768" y="2160"/>
              <a:chExt cx="912" cy="576"/>
            </a:xfrm>
          </p:grpSpPr>
          <p:sp>
            <p:nvSpPr>
              <p:cNvPr id="848" name="Freeform 33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9" name="Rectangle 33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0" name="Rectangle 33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1" name="Line 33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33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33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Line 34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34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7" name="Group 342"/>
            <p:cNvGrpSpPr>
              <a:grpSpLocks/>
            </p:cNvGrpSpPr>
            <p:nvPr/>
          </p:nvGrpSpPr>
          <p:grpSpPr bwMode="auto">
            <a:xfrm>
              <a:off x="1287462" y="2332038"/>
              <a:ext cx="336550" cy="212725"/>
              <a:chOff x="768" y="2160"/>
              <a:chExt cx="912" cy="576"/>
            </a:xfrm>
          </p:grpSpPr>
          <p:sp>
            <p:nvSpPr>
              <p:cNvPr id="857" name="Freeform 34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8" name="Rectangle 34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9" name="Rectangle 34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0" name="Line 34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34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34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34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35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351"/>
            <p:cNvGrpSpPr>
              <a:grpSpLocks/>
            </p:cNvGrpSpPr>
            <p:nvPr/>
          </p:nvGrpSpPr>
          <p:grpSpPr bwMode="auto">
            <a:xfrm>
              <a:off x="1768475" y="2332038"/>
              <a:ext cx="336550" cy="212725"/>
              <a:chOff x="768" y="2160"/>
              <a:chExt cx="912" cy="576"/>
            </a:xfrm>
          </p:grpSpPr>
          <p:sp>
            <p:nvSpPr>
              <p:cNvPr id="866" name="Freeform 35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7" name="Rectangle 35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8" name="Rectangle 35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9" name="Line 35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35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35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35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35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360"/>
            <p:cNvGrpSpPr>
              <a:grpSpLocks/>
            </p:cNvGrpSpPr>
            <p:nvPr/>
          </p:nvGrpSpPr>
          <p:grpSpPr bwMode="auto">
            <a:xfrm>
              <a:off x="358775" y="2722563"/>
              <a:ext cx="336550" cy="212725"/>
              <a:chOff x="768" y="2160"/>
              <a:chExt cx="912" cy="576"/>
            </a:xfrm>
          </p:grpSpPr>
          <p:sp>
            <p:nvSpPr>
              <p:cNvPr id="875" name="Freeform 36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6" name="Rectangle 36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7" name="Rectangle 36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8" name="Line 36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36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36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36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36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369"/>
            <p:cNvGrpSpPr>
              <a:grpSpLocks/>
            </p:cNvGrpSpPr>
            <p:nvPr/>
          </p:nvGrpSpPr>
          <p:grpSpPr bwMode="auto">
            <a:xfrm>
              <a:off x="828675" y="2733675"/>
              <a:ext cx="336550" cy="212725"/>
              <a:chOff x="768" y="2160"/>
              <a:chExt cx="912" cy="576"/>
            </a:xfrm>
          </p:grpSpPr>
          <p:sp>
            <p:nvSpPr>
              <p:cNvPr id="884" name="Freeform 37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5" name="Rectangle 37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6" name="Rectangle 37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7" name="Line 37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37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37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37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37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378"/>
            <p:cNvGrpSpPr>
              <a:grpSpLocks/>
            </p:cNvGrpSpPr>
            <p:nvPr/>
          </p:nvGrpSpPr>
          <p:grpSpPr bwMode="auto">
            <a:xfrm>
              <a:off x="1287462" y="2722563"/>
              <a:ext cx="336550" cy="212725"/>
              <a:chOff x="768" y="2160"/>
              <a:chExt cx="912" cy="576"/>
            </a:xfrm>
          </p:grpSpPr>
          <p:sp>
            <p:nvSpPr>
              <p:cNvPr id="893" name="Freeform 379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4" name="Rectangle 38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5" name="Rectangle 38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6" name="Line 382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383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38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385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386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387"/>
            <p:cNvGrpSpPr>
              <a:grpSpLocks/>
            </p:cNvGrpSpPr>
            <p:nvPr/>
          </p:nvGrpSpPr>
          <p:grpSpPr bwMode="auto">
            <a:xfrm>
              <a:off x="1768475" y="2722563"/>
              <a:ext cx="336550" cy="212725"/>
              <a:chOff x="768" y="2160"/>
              <a:chExt cx="912" cy="576"/>
            </a:xfrm>
          </p:grpSpPr>
          <p:sp>
            <p:nvSpPr>
              <p:cNvPr id="902" name="Freeform 388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3" name="Rectangle 389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4" name="Rectangle 390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5" name="Line 391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392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39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Line 394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395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396"/>
            <p:cNvGrpSpPr>
              <a:grpSpLocks/>
            </p:cNvGrpSpPr>
            <p:nvPr/>
          </p:nvGrpSpPr>
          <p:grpSpPr bwMode="auto">
            <a:xfrm>
              <a:off x="358775" y="3136900"/>
              <a:ext cx="336550" cy="212725"/>
              <a:chOff x="768" y="2160"/>
              <a:chExt cx="912" cy="576"/>
            </a:xfrm>
          </p:grpSpPr>
          <p:sp>
            <p:nvSpPr>
              <p:cNvPr id="911" name="Freeform 397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2" name="Rectangle 398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3" name="Rectangle 39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4" name="Line 400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401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402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403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404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405"/>
            <p:cNvGrpSpPr>
              <a:grpSpLocks/>
            </p:cNvGrpSpPr>
            <p:nvPr/>
          </p:nvGrpSpPr>
          <p:grpSpPr bwMode="auto">
            <a:xfrm>
              <a:off x="828675" y="3148013"/>
              <a:ext cx="336550" cy="212725"/>
              <a:chOff x="768" y="2160"/>
              <a:chExt cx="912" cy="576"/>
            </a:xfrm>
          </p:grpSpPr>
          <p:sp>
            <p:nvSpPr>
              <p:cNvPr id="920" name="Freeform 406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1" name="Rectangle 407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2" name="Rectangle 408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3" name="Line 409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410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41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412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Line 413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414"/>
            <p:cNvGrpSpPr>
              <a:grpSpLocks/>
            </p:cNvGrpSpPr>
            <p:nvPr/>
          </p:nvGrpSpPr>
          <p:grpSpPr bwMode="auto">
            <a:xfrm>
              <a:off x="1287462" y="3136900"/>
              <a:ext cx="336550" cy="212725"/>
              <a:chOff x="768" y="2160"/>
              <a:chExt cx="912" cy="576"/>
            </a:xfrm>
          </p:grpSpPr>
          <p:sp>
            <p:nvSpPr>
              <p:cNvPr id="929" name="Freeform 415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0" name="Rectangle 416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1" name="Rectangle 417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2" name="Line 418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Line 419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Line 4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Line 421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Line 422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423"/>
            <p:cNvGrpSpPr>
              <a:grpSpLocks/>
            </p:cNvGrpSpPr>
            <p:nvPr/>
          </p:nvGrpSpPr>
          <p:grpSpPr bwMode="auto">
            <a:xfrm>
              <a:off x="1768475" y="3136900"/>
              <a:ext cx="336550" cy="212725"/>
              <a:chOff x="768" y="2160"/>
              <a:chExt cx="912" cy="576"/>
            </a:xfrm>
          </p:grpSpPr>
          <p:sp>
            <p:nvSpPr>
              <p:cNvPr id="938" name="Freeform 424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9" name="Rectangle 425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0" name="Rectangle 426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1" name="Line 427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Line 428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429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Line 430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431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8" name="Group 432"/>
            <p:cNvGrpSpPr>
              <a:grpSpLocks/>
            </p:cNvGrpSpPr>
            <p:nvPr/>
          </p:nvGrpSpPr>
          <p:grpSpPr bwMode="auto">
            <a:xfrm>
              <a:off x="358775" y="3540125"/>
              <a:ext cx="336550" cy="212725"/>
              <a:chOff x="768" y="2160"/>
              <a:chExt cx="912" cy="576"/>
            </a:xfrm>
          </p:grpSpPr>
          <p:sp>
            <p:nvSpPr>
              <p:cNvPr id="947" name="Freeform 433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8" name="Rectangle 434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9" name="Rectangle 43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0" name="Line 436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43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438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439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Line 440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9" name="Group 441"/>
            <p:cNvGrpSpPr>
              <a:grpSpLocks/>
            </p:cNvGrpSpPr>
            <p:nvPr/>
          </p:nvGrpSpPr>
          <p:grpSpPr bwMode="auto">
            <a:xfrm>
              <a:off x="828675" y="3551238"/>
              <a:ext cx="336550" cy="212725"/>
              <a:chOff x="768" y="2160"/>
              <a:chExt cx="912" cy="576"/>
            </a:xfrm>
          </p:grpSpPr>
          <p:sp>
            <p:nvSpPr>
              <p:cNvPr id="956" name="Freeform 442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7" name="Rectangle 443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8" name="Rectangle 44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9" name="Line 445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Line 446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Line 44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Line 448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Line 449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" name="Group 450"/>
            <p:cNvGrpSpPr>
              <a:grpSpLocks/>
            </p:cNvGrpSpPr>
            <p:nvPr/>
          </p:nvGrpSpPr>
          <p:grpSpPr bwMode="auto">
            <a:xfrm>
              <a:off x="1287462" y="3540125"/>
              <a:ext cx="336550" cy="212725"/>
              <a:chOff x="768" y="2160"/>
              <a:chExt cx="912" cy="576"/>
            </a:xfrm>
          </p:grpSpPr>
          <p:sp>
            <p:nvSpPr>
              <p:cNvPr id="965" name="Freeform 451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6" name="Rectangle 452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7" name="Rectangle 453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8" name="Line 454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Line 455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456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457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458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1" name="Group 459"/>
            <p:cNvGrpSpPr>
              <a:grpSpLocks/>
            </p:cNvGrpSpPr>
            <p:nvPr/>
          </p:nvGrpSpPr>
          <p:grpSpPr bwMode="auto">
            <a:xfrm>
              <a:off x="1768475" y="3540125"/>
              <a:ext cx="336550" cy="212725"/>
              <a:chOff x="768" y="2160"/>
              <a:chExt cx="912" cy="576"/>
            </a:xfrm>
          </p:grpSpPr>
          <p:sp>
            <p:nvSpPr>
              <p:cNvPr id="974" name="Freeform 460"/>
              <p:cNvSpPr>
                <a:spLocks/>
              </p:cNvSpPr>
              <p:nvPr/>
            </p:nvSpPr>
            <p:spPr bwMode="auto">
              <a:xfrm>
                <a:off x="1104" y="2160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240 w 240"/>
                  <a:gd name="T3" fmla="*/ 165 h 576"/>
                  <a:gd name="T4" fmla="*/ 240 w 240"/>
                  <a:gd name="T5" fmla="*/ 411 h 576"/>
                  <a:gd name="T6" fmla="*/ 0 w 240"/>
                  <a:gd name="T7" fmla="*/ 576 h 576"/>
                  <a:gd name="T8" fmla="*/ 0 w 240"/>
                  <a:gd name="T9" fmla="*/ 329 h 576"/>
                  <a:gd name="T10" fmla="*/ 120 w 240"/>
                  <a:gd name="T11" fmla="*/ 288 h 576"/>
                  <a:gd name="T12" fmla="*/ 0 w 240"/>
                  <a:gd name="T13" fmla="*/ 247 h 576"/>
                  <a:gd name="T14" fmla="*/ 0 w 240"/>
                  <a:gd name="T15" fmla="*/ 0 h 5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0"/>
                  <a:gd name="T25" fmla="*/ 0 h 576"/>
                  <a:gd name="T26" fmla="*/ 240 w 240"/>
                  <a:gd name="T27" fmla="*/ 576 h 5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0" h="576">
                    <a:moveTo>
                      <a:pt x="0" y="0"/>
                    </a:moveTo>
                    <a:lnTo>
                      <a:pt x="240" y="165"/>
                    </a:lnTo>
                    <a:lnTo>
                      <a:pt x="240" y="411"/>
                    </a:lnTo>
                    <a:lnTo>
                      <a:pt x="0" y="576"/>
                    </a:lnTo>
                    <a:lnTo>
                      <a:pt x="0" y="329"/>
                    </a:lnTo>
                    <a:lnTo>
                      <a:pt x="120" y="288"/>
                    </a:lnTo>
                    <a:lnTo>
                      <a:pt x="0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5" name="Rectangle 461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6" name="Rectangle 46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144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7" name="Line 463"/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46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465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466"/>
              <p:cNvSpPr>
                <a:spLocks noChangeShapeType="1"/>
              </p:cNvSpPr>
              <p:nvPr/>
            </p:nvSpPr>
            <p:spPr bwMode="auto">
              <a:xfrm>
                <a:off x="134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467"/>
              <p:cNvSpPr>
                <a:spLocks noChangeShapeType="1"/>
              </p:cNvSpPr>
              <p:nvPr/>
            </p:nvSpPr>
            <p:spPr bwMode="auto">
              <a:xfrm>
                <a:off x="1584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4" name="Group 683"/>
          <p:cNvGrpSpPr/>
          <p:nvPr/>
        </p:nvGrpSpPr>
        <p:grpSpPr>
          <a:xfrm>
            <a:off x="1122734" y="2971800"/>
            <a:ext cx="6573982" cy="2746177"/>
            <a:chOff x="228600" y="3048000"/>
            <a:chExt cx="6573982" cy="2746177"/>
          </a:xfrm>
        </p:grpSpPr>
        <p:sp>
          <p:nvSpPr>
            <p:cNvPr id="168" name="TextBox 167"/>
            <p:cNvSpPr txBox="1"/>
            <p:nvPr/>
          </p:nvSpPr>
          <p:spPr>
            <a:xfrm>
              <a:off x="4874935" y="5486400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Source: Mark D. Hill</a:t>
              </a:r>
              <a:endParaRPr lang="en-US" sz="1400" b="1" dirty="0"/>
            </a:p>
          </p:txBody>
        </p:sp>
        <p:cxnSp>
          <p:nvCxnSpPr>
            <p:cNvPr id="985" name="Straight Arrow Connector 984"/>
            <p:cNvCxnSpPr/>
            <p:nvPr/>
          </p:nvCxnSpPr>
          <p:spPr bwMode="auto">
            <a:xfrm>
              <a:off x="228600" y="3503612"/>
              <a:ext cx="6573982" cy="1544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986" name="TextBox 985"/>
            <p:cNvSpPr txBox="1"/>
            <p:nvPr/>
          </p:nvSpPr>
          <p:spPr>
            <a:xfrm>
              <a:off x="228600" y="304800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Parallel / Throughput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987" name="TextBox 986"/>
            <p:cNvSpPr txBox="1"/>
            <p:nvPr/>
          </p:nvSpPr>
          <p:spPr>
            <a:xfrm>
              <a:off x="4439866" y="3048000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Serial / Sequential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20" name="Slide Number Placeholder 7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 Reliability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1905000" cy="457200"/>
          </a:xfrm>
        </p:spPr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35"/>
          <p:cNvGrpSpPr/>
          <p:nvPr/>
        </p:nvGrpSpPr>
        <p:grpSpPr>
          <a:xfrm>
            <a:off x="811212" y="1219200"/>
            <a:ext cx="2215405" cy="1600200"/>
            <a:chOff x="6705600" y="3429000"/>
            <a:chExt cx="2143941" cy="1380927"/>
          </a:xfrm>
        </p:grpSpPr>
        <p:pic>
          <p:nvPicPr>
            <p:cNvPr id="8" name="Picture 4" descr="http://people.ccmr.cornell.edu/~ralph/projects/moleculeoptics/fig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429000"/>
              <a:ext cx="2143941" cy="1073150"/>
            </a:xfrm>
            <a:prstGeom prst="rect">
              <a:avLst/>
            </a:prstGeom>
            <a:noFill/>
          </p:spPr>
        </p:pic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6853086" y="4502150"/>
              <a:ext cx="19039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latin typeface="Tahoma" pitchFamily="34" charset="0"/>
                  <a:cs typeface="Arial" charset="0"/>
                </a:rPr>
                <a:t>Electromigration</a:t>
              </a:r>
              <a:r>
                <a:rPr lang="en-US" sz="1400" dirty="0" smtClean="0">
                  <a:latin typeface="Tahoma" pitchFamily="34" charset="0"/>
                  <a:cs typeface="Arial" charset="0"/>
                </a:rPr>
                <a:t> (EM)</a:t>
              </a:r>
            </a:p>
          </p:txBody>
        </p:sp>
      </p:grpSp>
      <p:grpSp>
        <p:nvGrpSpPr>
          <p:cNvPr id="10" name="Group 34"/>
          <p:cNvGrpSpPr/>
          <p:nvPr/>
        </p:nvGrpSpPr>
        <p:grpSpPr>
          <a:xfrm>
            <a:off x="1419224" y="2971800"/>
            <a:ext cx="1905000" cy="1600200"/>
            <a:chOff x="4290222" y="3276600"/>
            <a:chExt cx="2110578" cy="1374577"/>
          </a:xfrm>
        </p:grpSpPr>
        <p:pic>
          <p:nvPicPr>
            <p:cNvPr id="11" name="Picture 6" descr="http://www.siliconfareast.com/oxide_rupture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3276600"/>
              <a:ext cx="1366561" cy="1066800"/>
            </a:xfrm>
            <a:prstGeom prst="rect">
              <a:avLst/>
            </a:prstGeom>
            <a:noFill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4290222" y="4343400"/>
              <a:ext cx="21105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ahoma" pitchFamily="34" charset="0"/>
                  <a:cs typeface="Arial" charset="0"/>
                </a:rPr>
                <a:t>Oxide breakdown (OBD)</a:t>
              </a:r>
              <a:endParaRPr lang="en-US" sz="1400" dirty="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4114800" y="1143000"/>
            <a:ext cx="3402014" cy="1831999"/>
            <a:chOff x="3341" y="1065"/>
            <a:chExt cx="2143" cy="1391"/>
          </a:xfrm>
        </p:grpSpPr>
        <p:pic>
          <p:nvPicPr>
            <p:cNvPr id="15" name="Picture 31" descr="i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1" y="1065"/>
              <a:ext cx="2143" cy="11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3485" y="2222"/>
              <a:ext cx="195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ahoma" pitchFamily="34" charset="0"/>
                  <a:cs typeface="Arial" charset="0"/>
                </a:rPr>
                <a:t>Intra-die variations in </a:t>
              </a:r>
              <a:r>
                <a:rPr lang="en-US" sz="1400" dirty="0" smtClean="0">
                  <a:latin typeface="Tahoma" pitchFamily="34" charset="0"/>
                  <a:cs typeface="Arial" charset="0"/>
                </a:rPr>
                <a:t>ILD </a:t>
              </a:r>
              <a:r>
                <a:rPr lang="en-US" sz="1400" dirty="0">
                  <a:latin typeface="Tahoma" pitchFamily="34" charset="0"/>
                  <a:cs typeface="Arial" charset="0"/>
                </a:rPr>
                <a:t>thickness</a:t>
              </a:r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 rot="-874098">
              <a:off x="3711" y="1623"/>
              <a:ext cx="786" cy="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 rot="20725902" flipV="1">
              <a:off x="4290" y="1829"/>
              <a:ext cx="812" cy="4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rot="-874098">
              <a:off x="3771" y="1718"/>
              <a:ext cx="2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rot="-874098">
              <a:off x="4023" y="1633"/>
              <a:ext cx="52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>
              <a:off x="4286" y="1577"/>
              <a:ext cx="600" cy="22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4371" y="1717"/>
              <a:ext cx="218" cy="7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3710" y="1724"/>
              <a:ext cx="576" cy="22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4484" y="1545"/>
              <a:ext cx="616" cy="2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 flipV="1">
              <a:off x="4071" y="1724"/>
              <a:ext cx="129" cy="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 flipV="1">
              <a:off x="4157" y="1761"/>
              <a:ext cx="129" cy="3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 flipV="1">
              <a:off x="4243" y="1798"/>
              <a:ext cx="128" cy="3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 flipH="1" flipV="1">
              <a:off x="4072" y="1693"/>
              <a:ext cx="215" cy="7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>
              <a:off x="4249" y="1754"/>
              <a:ext cx="218" cy="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4212" y="1667"/>
              <a:ext cx="217" cy="7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3943" y="1651"/>
              <a:ext cx="86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 rot="-874098">
              <a:off x="4078" y="1682"/>
              <a:ext cx="1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rot="-874098">
              <a:off x="4445" y="1803"/>
              <a:ext cx="1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 rot="-874098">
              <a:off x="4369" y="1673"/>
              <a:ext cx="39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7224" y="4724400"/>
            <a:ext cx="3200400" cy="1266825"/>
            <a:chOff x="657224" y="4724400"/>
            <a:chExt cx="3200400" cy="1266825"/>
          </a:xfrm>
        </p:grpSpPr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57224" y="5715000"/>
              <a:ext cx="3200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400" dirty="0">
                  <a:latin typeface="Tahoma" pitchFamily="34" charset="0"/>
                  <a:cs typeface="Tahoma" pitchFamily="34" charset="0"/>
                </a:rPr>
                <a:t>Negative Bias Threshold Inversion </a:t>
              </a:r>
            </a:p>
          </p:txBody>
        </p:sp>
        <p:graphicFrame>
          <p:nvGraphicFramePr>
            <p:cNvPr id="37" name="Object 33"/>
            <p:cNvGraphicFramePr>
              <a:graphicFrameLocks noChangeAspect="1"/>
            </p:cNvGraphicFramePr>
            <p:nvPr/>
          </p:nvGraphicFramePr>
          <p:xfrm>
            <a:off x="658812" y="4724400"/>
            <a:ext cx="2741612" cy="990600"/>
          </p:xfrm>
          <a:graphic>
            <a:graphicData uri="http://schemas.openxmlformats.org/presentationml/2006/ole">
              <p:oleObj spid="_x0000_s65538" name="Visio" r:id="rId6" imgW="1223277" imgH="444421" progId="Visio.Drawing.11">
                <p:embed/>
              </p:oleObj>
            </a:graphicData>
          </a:graphic>
        </p:graphicFrame>
      </p:grp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3886200" y="5410200"/>
            <a:ext cx="5105400" cy="738664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Manufacturing </a:t>
            </a:r>
            <a:r>
              <a:rPr lang="en-GB" sz="2400" i="1" dirty="0" smtClean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Defects That </a:t>
            </a:r>
            <a:r>
              <a:rPr lang="en-GB" sz="2400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Escape Testing</a:t>
            </a:r>
          </a:p>
          <a:p>
            <a:pPr algn="ctr" eaLnBrk="0" hangingPunct="0"/>
            <a:r>
              <a:rPr lang="en-GB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(Inefficient Burn-in Testing)</a:t>
            </a:r>
            <a:endParaRPr lang="en-US" i="1" dirty="0">
              <a:solidFill>
                <a:srgbClr val="323C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3862387" y="3451225"/>
            <a:ext cx="2835275" cy="1692275"/>
            <a:chOff x="2312" y="2929"/>
            <a:chExt cx="1786" cy="1066"/>
          </a:xfrm>
        </p:grpSpPr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2710" y="2929"/>
              <a:ext cx="1017" cy="212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Increased Heating</a:t>
              </a:r>
              <a:endParaRPr lang="en-US" sz="1600" b="1" i="1">
                <a:solidFill>
                  <a:srgbClr val="8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3470" y="3475"/>
              <a:ext cx="628" cy="520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Higher</a:t>
              </a:r>
            </a:p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Transistor</a:t>
              </a:r>
            </a:p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Leakage</a:t>
              </a:r>
              <a:endParaRPr lang="en-US" sz="1600" b="1" i="1">
                <a:solidFill>
                  <a:srgbClr val="8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2832" y="3175"/>
              <a:ext cx="738" cy="442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000" b="1" i="1">
                  <a:solidFill>
                    <a:srgbClr val="32425C"/>
                  </a:solidFill>
                  <a:latin typeface="Arial Narrow" pitchFamily="34" charset="0"/>
                  <a:cs typeface="Arial" charset="0"/>
                </a:rPr>
                <a:t>Thermal</a:t>
              </a:r>
            </a:p>
            <a:p>
              <a:pPr algn="ctr" eaLnBrk="0" hangingPunct="0"/>
              <a:r>
                <a:rPr lang="en-GB" sz="2000" b="1" i="1">
                  <a:solidFill>
                    <a:srgbClr val="32425C"/>
                  </a:solidFill>
                  <a:latin typeface="Arial Narrow" pitchFamily="34" charset="0"/>
                  <a:cs typeface="Arial" charset="0"/>
                </a:rPr>
                <a:t>Runaway</a:t>
              </a:r>
              <a:endParaRPr lang="en-US" sz="2000" b="1" i="1">
                <a:solidFill>
                  <a:srgbClr val="32425C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312" y="3475"/>
              <a:ext cx="680" cy="520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Higher</a:t>
              </a:r>
            </a:p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Power </a:t>
              </a:r>
            </a:p>
            <a:p>
              <a:pPr algn="ctr" eaLnBrk="0" hangingPunct="0"/>
              <a:r>
                <a:rPr lang="en-GB" sz="1600" b="1" i="1">
                  <a:solidFill>
                    <a:srgbClr val="800000"/>
                  </a:solidFill>
                  <a:latin typeface="Arial Narrow" pitchFamily="34" charset="0"/>
                  <a:cs typeface="Arial" charset="0"/>
                </a:rPr>
                <a:t>Dissipation</a:t>
              </a:r>
              <a:endParaRPr lang="en-US" sz="1600" b="1" i="1">
                <a:solidFill>
                  <a:srgbClr val="8000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6" name="AutoShape 14"/>
            <p:cNvSpPr>
              <a:spLocks noChangeArrowheads="1"/>
            </p:cNvSpPr>
            <p:nvPr/>
          </p:nvSpPr>
          <p:spPr bwMode="auto">
            <a:xfrm rot="-18746375">
              <a:off x="3470" y="3096"/>
              <a:ext cx="369" cy="442"/>
            </a:xfrm>
            <a:custGeom>
              <a:avLst/>
              <a:gdLst>
                <a:gd name="G0" fmla="+- -1350692 0 0"/>
                <a:gd name="G1" fmla="+- -8267464 0 0"/>
                <a:gd name="G2" fmla="+- -1350692 0 -8267464"/>
                <a:gd name="G3" fmla="+- 10800 0 0"/>
                <a:gd name="G4" fmla="+- 0 0 -13506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65 0 0"/>
                <a:gd name="G9" fmla="+- 0 0 -8267464"/>
                <a:gd name="G10" fmla="+- 7965 0 2700"/>
                <a:gd name="G11" fmla="cos G10 -1350692"/>
                <a:gd name="G12" fmla="sin G10 -1350692"/>
                <a:gd name="G13" fmla="cos 13500 -1350692"/>
                <a:gd name="G14" fmla="sin 13500 -1350692"/>
                <a:gd name="G15" fmla="+- G11 10800 0"/>
                <a:gd name="G16" fmla="+- G12 10800 0"/>
                <a:gd name="G17" fmla="+- G13 10800 0"/>
                <a:gd name="G18" fmla="+- G14 10800 0"/>
                <a:gd name="G19" fmla="*/ 7965 1 2"/>
                <a:gd name="G20" fmla="+- G19 5400 0"/>
                <a:gd name="G21" fmla="cos G20 -1350692"/>
                <a:gd name="G22" fmla="sin G20 -1350692"/>
                <a:gd name="G23" fmla="+- G21 10800 0"/>
                <a:gd name="G24" fmla="+- G12 G23 G22"/>
                <a:gd name="G25" fmla="+- G22 G23 G11"/>
                <a:gd name="G26" fmla="cos 10800 -1350692"/>
                <a:gd name="G27" fmla="sin 10800 -1350692"/>
                <a:gd name="G28" fmla="cos 7965 -1350692"/>
                <a:gd name="G29" fmla="sin 7965 -13506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267464"/>
                <a:gd name="G36" fmla="sin G34 -8267464"/>
                <a:gd name="G37" fmla="+/ -8267464 -13506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65 G39"/>
                <a:gd name="G43" fmla="sin 79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888 w 21600"/>
                <a:gd name="T5" fmla="*/ 451 h 21600"/>
                <a:gd name="T6" fmla="*/ 5264 w 21600"/>
                <a:gd name="T7" fmla="*/ 3223 h 21600"/>
                <a:gd name="T8" fmla="*/ 13078 w 21600"/>
                <a:gd name="T9" fmla="*/ 3167 h 21600"/>
                <a:gd name="T10" fmla="*/ 23435 w 21600"/>
                <a:gd name="T11" fmla="*/ 6047 h 21600"/>
                <a:gd name="T12" fmla="*/ 21031 w 21600"/>
                <a:gd name="T13" fmla="*/ 11351 h 21600"/>
                <a:gd name="T14" fmla="*/ 15728 w 21600"/>
                <a:gd name="T15" fmla="*/ 89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255" y="7996"/>
                  </a:moveTo>
                  <a:cubicBezTo>
                    <a:pt x="17087" y="4891"/>
                    <a:pt x="14117" y="2835"/>
                    <a:pt x="10800" y="2835"/>
                  </a:cubicBezTo>
                  <a:cubicBezTo>
                    <a:pt x="9110" y="2834"/>
                    <a:pt x="7465" y="3372"/>
                    <a:pt x="6101" y="4368"/>
                  </a:cubicBezTo>
                  <a:lnTo>
                    <a:pt x="4428" y="2079"/>
                  </a:lnTo>
                  <a:cubicBezTo>
                    <a:pt x="6278" y="728"/>
                    <a:pt x="8509" y="-1"/>
                    <a:pt x="10800" y="0"/>
                  </a:cubicBezTo>
                  <a:cubicBezTo>
                    <a:pt x="15298" y="0"/>
                    <a:pt x="19325" y="2788"/>
                    <a:pt x="20908" y="6998"/>
                  </a:cubicBezTo>
                  <a:lnTo>
                    <a:pt x="23435" y="6047"/>
                  </a:lnTo>
                  <a:lnTo>
                    <a:pt x="21031" y="11351"/>
                  </a:lnTo>
                  <a:lnTo>
                    <a:pt x="15728" y="8946"/>
                  </a:lnTo>
                  <a:lnTo>
                    <a:pt x="18255" y="7996"/>
                  </a:lnTo>
                  <a:close/>
                </a:path>
              </a:pathLst>
            </a:custGeom>
            <a:noFill/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 rot="-12367673">
              <a:off x="3026" y="3456"/>
              <a:ext cx="369" cy="442"/>
            </a:xfrm>
            <a:custGeom>
              <a:avLst/>
              <a:gdLst>
                <a:gd name="G0" fmla="+- -1350692 0 0"/>
                <a:gd name="G1" fmla="+- -8267464 0 0"/>
                <a:gd name="G2" fmla="+- -1350692 0 -8267464"/>
                <a:gd name="G3" fmla="+- 10800 0 0"/>
                <a:gd name="G4" fmla="+- 0 0 -13506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65 0 0"/>
                <a:gd name="G9" fmla="+- 0 0 -8267464"/>
                <a:gd name="G10" fmla="+- 7965 0 2700"/>
                <a:gd name="G11" fmla="cos G10 -1350692"/>
                <a:gd name="G12" fmla="sin G10 -1350692"/>
                <a:gd name="G13" fmla="cos 13500 -1350692"/>
                <a:gd name="G14" fmla="sin 13500 -1350692"/>
                <a:gd name="G15" fmla="+- G11 10800 0"/>
                <a:gd name="G16" fmla="+- G12 10800 0"/>
                <a:gd name="G17" fmla="+- G13 10800 0"/>
                <a:gd name="G18" fmla="+- G14 10800 0"/>
                <a:gd name="G19" fmla="*/ 7965 1 2"/>
                <a:gd name="G20" fmla="+- G19 5400 0"/>
                <a:gd name="G21" fmla="cos G20 -1350692"/>
                <a:gd name="G22" fmla="sin G20 -1350692"/>
                <a:gd name="G23" fmla="+- G21 10800 0"/>
                <a:gd name="G24" fmla="+- G12 G23 G22"/>
                <a:gd name="G25" fmla="+- G22 G23 G11"/>
                <a:gd name="G26" fmla="cos 10800 -1350692"/>
                <a:gd name="G27" fmla="sin 10800 -1350692"/>
                <a:gd name="G28" fmla="cos 7965 -1350692"/>
                <a:gd name="G29" fmla="sin 7965 -13506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267464"/>
                <a:gd name="G36" fmla="sin G34 -8267464"/>
                <a:gd name="G37" fmla="+/ -8267464 -13506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65 G39"/>
                <a:gd name="G43" fmla="sin 79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888 w 21600"/>
                <a:gd name="T5" fmla="*/ 451 h 21600"/>
                <a:gd name="T6" fmla="*/ 5264 w 21600"/>
                <a:gd name="T7" fmla="*/ 3223 h 21600"/>
                <a:gd name="T8" fmla="*/ 13078 w 21600"/>
                <a:gd name="T9" fmla="*/ 3167 h 21600"/>
                <a:gd name="T10" fmla="*/ 23435 w 21600"/>
                <a:gd name="T11" fmla="*/ 6047 h 21600"/>
                <a:gd name="T12" fmla="*/ 21031 w 21600"/>
                <a:gd name="T13" fmla="*/ 11351 h 21600"/>
                <a:gd name="T14" fmla="*/ 15728 w 21600"/>
                <a:gd name="T15" fmla="*/ 89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255" y="7996"/>
                  </a:moveTo>
                  <a:cubicBezTo>
                    <a:pt x="17087" y="4891"/>
                    <a:pt x="14117" y="2835"/>
                    <a:pt x="10800" y="2835"/>
                  </a:cubicBezTo>
                  <a:cubicBezTo>
                    <a:pt x="9110" y="2834"/>
                    <a:pt x="7465" y="3372"/>
                    <a:pt x="6101" y="4368"/>
                  </a:cubicBezTo>
                  <a:lnTo>
                    <a:pt x="4428" y="2079"/>
                  </a:lnTo>
                  <a:cubicBezTo>
                    <a:pt x="6278" y="728"/>
                    <a:pt x="8509" y="-1"/>
                    <a:pt x="10800" y="0"/>
                  </a:cubicBezTo>
                  <a:cubicBezTo>
                    <a:pt x="15298" y="0"/>
                    <a:pt x="19325" y="2788"/>
                    <a:pt x="20908" y="6998"/>
                  </a:cubicBezTo>
                  <a:lnTo>
                    <a:pt x="23435" y="6047"/>
                  </a:lnTo>
                  <a:lnTo>
                    <a:pt x="21031" y="11351"/>
                  </a:lnTo>
                  <a:lnTo>
                    <a:pt x="15728" y="8946"/>
                  </a:lnTo>
                  <a:lnTo>
                    <a:pt x="18255" y="7996"/>
                  </a:lnTo>
                  <a:close/>
                </a:path>
              </a:pathLst>
            </a:custGeom>
            <a:noFill/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auto">
            <a:xfrm rot="-27281428">
              <a:off x="2534" y="3108"/>
              <a:ext cx="369" cy="442"/>
            </a:xfrm>
            <a:custGeom>
              <a:avLst/>
              <a:gdLst>
                <a:gd name="G0" fmla="+- -1350692 0 0"/>
                <a:gd name="G1" fmla="+- -8267464 0 0"/>
                <a:gd name="G2" fmla="+- -1350692 0 -8267464"/>
                <a:gd name="G3" fmla="+- 10800 0 0"/>
                <a:gd name="G4" fmla="+- 0 0 -135069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65 0 0"/>
                <a:gd name="G9" fmla="+- 0 0 -8267464"/>
                <a:gd name="G10" fmla="+- 7965 0 2700"/>
                <a:gd name="G11" fmla="cos G10 -1350692"/>
                <a:gd name="G12" fmla="sin G10 -1350692"/>
                <a:gd name="G13" fmla="cos 13500 -1350692"/>
                <a:gd name="G14" fmla="sin 13500 -1350692"/>
                <a:gd name="G15" fmla="+- G11 10800 0"/>
                <a:gd name="G16" fmla="+- G12 10800 0"/>
                <a:gd name="G17" fmla="+- G13 10800 0"/>
                <a:gd name="G18" fmla="+- G14 10800 0"/>
                <a:gd name="G19" fmla="*/ 7965 1 2"/>
                <a:gd name="G20" fmla="+- G19 5400 0"/>
                <a:gd name="G21" fmla="cos G20 -1350692"/>
                <a:gd name="G22" fmla="sin G20 -1350692"/>
                <a:gd name="G23" fmla="+- G21 10800 0"/>
                <a:gd name="G24" fmla="+- G12 G23 G22"/>
                <a:gd name="G25" fmla="+- G22 G23 G11"/>
                <a:gd name="G26" fmla="cos 10800 -1350692"/>
                <a:gd name="G27" fmla="sin 10800 -1350692"/>
                <a:gd name="G28" fmla="cos 7965 -1350692"/>
                <a:gd name="G29" fmla="sin 7965 -135069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267464"/>
                <a:gd name="G36" fmla="sin G34 -8267464"/>
                <a:gd name="G37" fmla="+/ -8267464 -135069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65 G39"/>
                <a:gd name="G43" fmla="sin 79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888 w 21600"/>
                <a:gd name="T5" fmla="*/ 451 h 21600"/>
                <a:gd name="T6" fmla="*/ 5264 w 21600"/>
                <a:gd name="T7" fmla="*/ 3223 h 21600"/>
                <a:gd name="T8" fmla="*/ 13078 w 21600"/>
                <a:gd name="T9" fmla="*/ 3167 h 21600"/>
                <a:gd name="T10" fmla="*/ 23435 w 21600"/>
                <a:gd name="T11" fmla="*/ 6047 h 21600"/>
                <a:gd name="T12" fmla="*/ 21031 w 21600"/>
                <a:gd name="T13" fmla="*/ 11351 h 21600"/>
                <a:gd name="T14" fmla="*/ 15728 w 21600"/>
                <a:gd name="T15" fmla="*/ 8946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255" y="7996"/>
                  </a:moveTo>
                  <a:cubicBezTo>
                    <a:pt x="17087" y="4891"/>
                    <a:pt x="14117" y="2835"/>
                    <a:pt x="10800" y="2835"/>
                  </a:cubicBezTo>
                  <a:cubicBezTo>
                    <a:pt x="9110" y="2834"/>
                    <a:pt x="7465" y="3372"/>
                    <a:pt x="6101" y="4368"/>
                  </a:cubicBezTo>
                  <a:lnTo>
                    <a:pt x="4428" y="2079"/>
                  </a:lnTo>
                  <a:cubicBezTo>
                    <a:pt x="6278" y="728"/>
                    <a:pt x="8509" y="-1"/>
                    <a:pt x="10800" y="0"/>
                  </a:cubicBezTo>
                  <a:cubicBezTo>
                    <a:pt x="15298" y="0"/>
                    <a:pt x="19325" y="2788"/>
                    <a:pt x="20908" y="6998"/>
                  </a:cubicBezTo>
                  <a:lnTo>
                    <a:pt x="23435" y="6047"/>
                  </a:lnTo>
                  <a:lnTo>
                    <a:pt x="21031" y="11351"/>
                  </a:lnTo>
                  <a:lnTo>
                    <a:pt x="15728" y="8946"/>
                  </a:lnTo>
                  <a:lnTo>
                    <a:pt x="18255" y="7996"/>
                  </a:lnTo>
                  <a:close/>
                </a:path>
              </a:pathLst>
            </a:custGeom>
            <a:noFill/>
            <a:ln w="2857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2812" y="3355975"/>
            <a:ext cx="1644650" cy="177165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</p:pic>
      <p:sp>
        <p:nvSpPr>
          <p:cNvPr id="50" name="AutoShape 18"/>
          <p:cNvSpPr>
            <a:spLocks noChangeArrowheads="1"/>
          </p:cNvSpPr>
          <p:nvPr/>
        </p:nvSpPr>
        <p:spPr bwMode="auto">
          <a:xfrm>
            <a:off x="6611937" y="3963987"/>
            <a:ext cx="552450" cy="590550"/>
          </a:xfrm>
          <a:custGeom>
            <a:avLst/>
            <a:gdLst>
              <a:gd name="G0" fmla="+- 14929 0 0"/>
              <a:gd name="G1" fmla="+- 5400 0 0"/>
              <a:gd name="G2" fmla="+- 21600 0 5400"/>
              <a:gd name="G3" fmla="+- 10800 0 5400"/>
              <a:gd name="G4" fmla="+- 21600 0 14929"/>
              <a:gd name="G5" fmla="*/ G4 G3 10800"/>
              <a:gd name="G6" fmla="+- 21600 0 G5"/>
              <a:gd name="T0" fmla="*/ 14929 w 21600"/>
              <a:gd name="T1" fmla="*/ 0 h 21600"/>
              <a:gd name="T2" fmla="*/ 0 w 21600"/>
              <a:gd name="T3" fmla="*/ 10800 h 21600"/>
              <a:gd name="T4" fmla="*/ 1492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29" y="0"/>
                </a:moveTo>
                <a:lnTo>
                  <a:pt x="14929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4929" y="16200"/>
                </a:lnTo>
                <a:lnTo>
                  <a:pt x="1492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781800" y="3078162"/>
            <a:ext cx="2236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/>
              <a:t>[Todd Austin, GSRC Sep 08]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57176" y="3207603"/>
            <a:ext cx="1038224" cy="830997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Hard </a:t>
            </a:r>
            <a:endParaRPr lang="en-GB" sz="2400" i="1" dirty="0" smtClean="0">
              <a:solidFill>
                <a:srgbClr val="323C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/>
            <a:r>
              <a:rPr lang="en-GB" sz="2400" i="1" dirty="0" smtClean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Faults</a:t>
            </a:r>
            <a:endParaRPr lang="en-GB" sz="2400" i="1" dirty="0">
              <a:solidFill>
                <a:srgbClr val="323C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299138" y="1600200"/>
            <a:ext cx="1463862" cy="830997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Parametric</a:t>
            </a:r>
            <a:r>
              <a:rPr lang="en-GB" sz="2000" i="1" dirty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endParaRPr lang="en-GB" sz="2000" i="1" dirty="0" smtClean="0">
              <a:solidFill>
                <a:srgbClr val="323C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/>
            <a:r>
              <a:rPr lang="en-GB" sz="2400" i="1" dirty="0" smtClean="0">
                <a:solidFill>
                  <a:srgbClr val="323C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Variability</a:t>
            </a:r>
            <a:endParaRPr lang="en-GB" sz="2000" i="1" dirty="0" smtClean="0">
              <a:solidFill>
                <a:srgbClr val="323C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2400" y="457200"/>
            <a:ext cx="8839200" cy="5638800"/>
          </a:xfrm>
          <a:prstGeom prst="rec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Snip Diagonal Corner Rectangle 38"/>
          <p:cNvSpPr/>
          <p:nvPr/>
        </p:nvSpPr>
        <p:spPr>
          <a:xfrm>
            <a:off x="1066800" y="3048000"/>
            <a:ext cx="6858000" cy="1143000"/>
          </a:xfrm>
          <a:prstGeom prst="snip2DiagRect">
            <a:avLst>
              <a:gd name="adj1" fmla="val 0"/>
              <a:gd name="adj2" fmla="val 38889"/>
            </a:avLst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Need mechanisms for </a:t>
            </a:r>
          </a:p>
          <a:p>
            <a:pPr marL="457200" indent="-457200" algn="ctr"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in-field silicon failures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 animBg="1"/>
      <p:bldP spid="51" grpId="0"/>
      <p:bldP spid="52" grpId="0"/>
      <p:bldP spid="53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 Isolate Broken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76461" y="1788034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918741" y="1788034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59141" y="1788034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01421" y="1788034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76461" y="2122932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918741" y="2122932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59141" y="2122932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601421" y="2122932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576461" y="2455990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918741" y="2455990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59141" y="2455990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601421" y="2455990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576461" y="2790888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918741" y="2790888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259141" y="2790888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601421" y="2790888"/>
            <a:ext cx="255770" cy="2502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407201" y="1622425"/>
            <a:ext cx="1619250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1540551" y="12192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/>
              <a:t>CORE</a:t>
            </a:r>
            <a:r>
              <a:rPr lang="en-US" dirty="0"/>
              <a:t> level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304800" y="3230563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ElastIC</a:t>
            </a:r>
            <a:r>
              <a:rPr lang="en-US" sz="1600" b="1" dirty="0"/>
              <a:t>, DT’ 06</a:t>
            </a:r>
          </a:p>
          <a:p>
            <a:pPr eaLnBrk="0" hangingPunct="0">
              <a:buFontTx/>
              <a:buChar char="•"/>
            </a:pPr>
            <a:r>
              <a:rPr lang="en-US" sz="1600" b="1" dirty="0" smtClean="0"/>
              <a:t> Configurable </a:t>
            </a:r>
            <a:r>
              <a:rPr lang="en-US" sz="1600" b="1" dirty="0"/>
              <a:t>Isolation, ISCA’07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191000" y="1230868"/>
            <a:ext cx="4953000" cy="2630507"/>
            <a:chOff x="4191000" y="1230868"/>
            <a:chExt cx="4953000" cy="2630507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5791200" y="1600200"/>
              <a:ext cx="1828800" cy="16002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495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1" dirty="0"/>
                <a:t> Online Diagnosis of Hard Faults, MICRO’ 05</a:t>
              </a:r>
            </a:p>
            <a:p>
              <a:pPr eaLnBrk="0" hangingPunct="0">
                <a:buFontTx/>
                <a:buChar char="•"/>
              </a:pPr>
              <a:r>
                <a:rPr lang="en-US" sz="1600" b="1" dirty="0"/>
                <a:t> Ultra Low-Cost Defect Protection, ASPLOS’ 06</a:t>
              </a: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5820251" y="1230868"/>
              <a:ext cx="17235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MODULE</a:t>
              </a:r>
              <a:r>
                <a:rPr lang="en-US" dirty="0" smtClean="0"/>
                <a:t> </a:t>
              </a:r>
              <a:r>
                <a:rPr lang="en-US" dirty="0"/>
                <a:t>level</a:t>
              </a:r>
            </a:p>
          </p:txBody>
        </p: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5943600" y="1676400"/>
              <a:ext cx="603250" cy="492125"/>
              <a:chOff x="4263" y="1162"/>
              <a:chExt cx="613" cy="408"/>
            </a:xfrm>
            <a:solidFill>
              <a:schemeClr val="accent1"/>
            </a:solidFill>
          </p:grpSpPr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4263" y="1162"/>
                <a:ext cx="613" cy="408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3" name="Picture 34" descr="halfadd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08" y="1196"/>
                <a:ext cx="545" cy="362"/>
              </a:xfrm>
              <a:prstGeom prst="rect">
                <a:avLst/>
              </a:prstGeom>
              <a:grpFill/>
            </p:spPr>
          </p:pic>
        </p:grp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>
              <a:off x="5994400" y="1724025"/>
              <a:ext cx="603250" cy="492125"/>
              <a:chOff x="4263" y="1162"/>
              <a:chExt cx="613" cy="408"/>
            </a:xfrm>
            <a:solidFill>
              <a:schemeClr val="accent1"/>
            </a:solidFill>
          </p:grpSpPr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4263" y="1162"/>
                <a:ext cx="613" cy="408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" name="Picture 34" descr="halfadd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08" y="1196"/>
                <a:ext cx="545" cy="362"/>
              </a:xfrm>
              <a:prstGeom prst="rect">
                <a:avLst/>
              </a:prstGeom>
              <a:grpFill/>
            </p:spPr>
          </p:pic>
        </p:grp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7010400" y="1981200"/>
              <a:ext cx="258762" cy="4572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075488" y="2044700"/>
              <a:ext cx="258762" cy="4572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172200" y="2667000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6229350" y="2724150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5800" y="4126468"/>
            <a:ext cx="8839200" cy="2022396"/>
            <a:chOff x="914400" y="4126468"/>
            <a:chExt cx="8839200" cy="2022396"/>
          </a:xfrm>
        </p:grpSpPr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1085851" y="46323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Stage1</a:t>
              </a:r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7292975" y="46323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StageN</a:t>
              </a:r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2700338" y="46323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Stage2</a:t>
              </a: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4376738" y="46323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Stage3</a:t>
              </a: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5889625" y="4848225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1219200" y="4724400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Stage1</a:t>
              </a: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7426324" y="4724400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StageN</a:t>
              </a: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2833687" y="4724400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Stage2</a:t>
              </a: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4510087" y="4724400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Stage3</a:t>
              </a:r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6022974" y="4940300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1371600" y="48609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Stage1</a:t>
              </a:r>
            </a:p>
          </p:txBody>
        </p: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7578724" y="48609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StageN</a:t>
              </a:r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2986087" y="48609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Stage2</a:t>
              </a:r>
            </a:p>
          </p:txBody>
        </p:sp>
        <p:sp>
          <p:nvSpPr>
            <p:cNvPr id="58" name="Rectangle 31"/>
            <p:cNvSpPr>
              <a:spLocks noChangeArrowheads="1"/>
            </p:cNvSpPr>
            <p:nvPr/>
          </p:nvSpPr>
          <p:spPr bwMode="auto">
            <a:xfrm>
              <a:off x="4662487" y="4860925"/>
              <a:ext cx="936625" cy="39687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Stage3</a:t>
              </a:r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>
              <a:off x="6175374" y="5076825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3832755" y="4126468"/>
              <a:ext cx="15012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STAGE</a:t>
              </a:r>
              <a:r>
                <a:rPr lang="en-US" dirty="0" smtClean="0"/>
                <a:t> </a:t>
              </a:r>
              <a:r>
                <a:rPr lang="en-US" dirty="0"/>
                <a:t>level</a:t>
              </a:r>
            </a:p>
          </p:txBody>
        </p:sp>
        <p:sp>
          <p:nvSpPr>
            <p:cNvPr id="61" name="Text Box 49"/>
            <p:cNvSpPr txBox="1">
              <a:spLocks noChangeArrowheads="1"/>
            </p:cNvSpPr>
            <p:nvPr/>
          </p:nvSpPr>
          <p:spPr bwMode="auto">
            <a:xfrm>
              <a:off x="914400" y="5410200"/>
              <a:ext cx="33345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1600" b="1" dirty="0" smtClean="0"/>
                <a:t> StageNet, MICRO 08</a:t>
              </a:r>
            </a:p>
            <a:p>
              <a:pPr eaLnBrk="0" hangingPunct="0">
                <a:buFontTx/>
                <a:buChar char="•"/>
              </a:pPr>
              <a:r>
                <a:rPr lang="en-US" sz="1600" b="1" dirty="0" smtClean="0"/>
                <a:t> Core Cannibalization, PACT 08</a:t>
              </a:r>
              <a:endParaRPr lang="en-US" sz="1600" b="1" dirty="0"/>
            </a:p>
          </p:txBody>
        </p:sp>
        <p:sp>
          <p:nvSpPr>
            <p:cNvPr id="62" name="Text Box 49"/>
            <p:cNvSpPr txBox="1">
              <a:spLocks noChangeArrowheads="1"/>
            </p:cNvSpPr>
            <p:nvPr/>
          </p:nvSpPr>
          <p:spPr bwMode="auto">
            <a:xfrm>
              <a:off x="4572000" y="5410200"/>
              <a:ext cx="5181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FontTx/>
                <a:buChar char="-"/>
              </a:pPr>
              <a:r>
                <a:rPr lang="en-US" sz="1400" b="1" dirty="0" smtClean="0"/>
                <a:t>  </a:t>
              </a:r>
              <a:r>
                <a:rPr lang="en-US" sz="1400" b="1" dirty="0" err="1" smtClean="0"/>
                <a:t>StageNet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decouples the pipeline stages</a:t>
              </a:r>
            </a:p>
            <a:p>
              <a:pPr eaLnBrk="0" hangingPunct="0">
                <a:buFontTx/>
                <a:buChar char="-"/>
              </a:pPr>
              <a:r>
                <a:rPr lang="en-US" sz="1400" dirty="0" smtClean="0"/>
                <a:t>  Regular fabric, no global interconnections</a:t>
              </a:r>
            </a:p>
            <a:p>
              <a:pPr eaLnBrk="0" hangingPunct="0">
                <a:buFontTx/>
                <a:buChar char="-"/>
              </a:pPr>
              <a:r>
                <a:rPr lang="en-US" sz="1400" dirty="0" smtClean="0"/>
                <a:t>  Any set of stages can be connected to form a pipeline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727" y="1200018"/>
            <a:ext cx="3920273" cy="22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388"/>
            <a:ext cx="8636000" cy="882650"/>
          </a:xfrm>
        </p:spPr>
        <p:txBody>
          <a:bodyPr/>
          <a:lstStyle/>
          <a:p>
            <a:pPr algn="l"/>
            <a:r>
              <a:rPr lang="en-US" dirty="0" smtClean="0"/>
              <a:t>Point Solutions: Summary and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890961" cy="216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44"/>
          <p:cNvGrpSpPr/>
          <p:nvPr/>
        </p:nvGrpSpPr>
        <p:grpSpPr>
          <a:xfrm>
            <a:off x="-76200" y="4182088"/>
            <a:ext cx="8991600" cy="1719066"/>
            <a:chOff x="-76200" y="4182088"/>
            <a:chExt cx="8991600" cy="1719066"/>
          </a:xfrm>
        </p:grpSpPr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4343400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7921487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StageN</a:t>
              </a: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396326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 dirty="0"/>
                <a:t>Stage2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6489631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7368777" y="4567448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4480062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8058149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StageN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5532989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Stage2</a:t>
              </a: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6626293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4691270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8269357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 dirty="0" err="1"/>
                <a:t>StageN</a:t>
              </a:r>
              <a:endParaRPr lang="en-US" sz="1100" b="1" dirty="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744196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Stage2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6837500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7517864" y="4838700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7714162" y="5172446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68224" y="5562600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Stage level isolation</a:t>
              </a:r>
              <a:endParaRPr lang="en-US" sz="1600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1755"/>
            <a:stretch>
              <a:fillRect/>
            </a:stretch>
          </p:blipFill>
          <p:spPr bwMode="auto">
            <a:xfrm>
              <a:off x="2057400" y="4182088"/>
              <a:ext cx="1600200" cy="160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-76200" y="4572000"/>
              <a:ext cx="2111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Fuse cores for</a:t>
              </a:r>
            </a:p>
            <a:p>
              <a:pPr algn="ctr"/>
              <a:r>
                <a:rPr lang="en-US" sz="1600" dirty="0" smtClean="0"/>
                <a:t> higher single-thread </a:t>
              </a:r>
            </a:p>
            <a:p>
              <a:pPr algn="ctr"/>
              <a:r>
                <a:rPr lang="en-US" sz="1600" dirty="0" smtClean="0"/>
                <a:t>performance</a:t>
              </a:r>
              <a:endParaRPr lang="en-US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209800" y="3581400"/>
            <a:ext cx="4724400" cy="381000"/>
            <a:chOff x="2209800" y="3581400"/>
            <a:chExt cx="4724400" cy="381000"/>
          </a:xfrm>
        </p:grpSpPr>
        <p:sp>
          <p:nvSpPr>
            <p:cNvPr id="37" name="Down Arrow 36"/>
            <p:cNvSpPr/>
            <p:nvPr/>
          </p:nvSpPr>
          <p:spPr bwMode="auto">
            <a:xfrm>
              <a:off x="2209800" y="3581400"/>
              <a:ext cx="228600" cy="381000"/>
            </a:xfrm>
            <a:prstGeom prst="downArrow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Down Arrow 37"/>
            <p:cNvSpPr/>
            <p:nvPr/>
          </p:nvSpPr>
          <p:spPr bwMode="auto">
            <a:xfrm>
              <a:off x="6705600" y="3581400"/>
              <a:ext cx="228600" cy="381000"/>
            </a:xfrm>
            <a:prstGeom prst="downArrow">
              <a:avLst/>
            </a:prstGeom>
            <a:solidFill>
              <a:schemeClr val="bg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1000" y="1143000"/>
            <a:ext cx="3886200" cy="2514600"/>
            <a:chOff x="381000" y="1143000"/>
            <a:chExt cx="3886200" cy="2514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81000" y="1143000"/>
              <a:ext cx="3886200" cy="25146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305" y="2145268"/>
              <a:ext cx="340509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Configurable Performance</a:t>
              </a:r>
              <a:endParaRPr lang="en-US" sz="2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76800" y="1066800"/>
            <a:ext cx="3886200" cy="2514600"/>
            <a:chOff x="4876800" y="1066800"/>
            <a:chExt cx="3886200" cy="25146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876800" y="1066800"/>
              <a:ext cx="3886200" cy="25146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67400" y="2133600"/>
              <a:ext cx="19812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Reliability</a:t>
              </a:r>
              <a:endParaRPr lang="en-US" sz="20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-0.212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76200" y="2743200"/>
            <a:ext cx="8991600" cy="1719066"/>
            <a:chOff x="-76200" y="4182088"/>
            <a:chExt cx="8991600" cy="1719066"/>
          </a:xfrm>
        </p:grpSpPr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343400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921487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StageN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396326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 dirty="0"/>
                <a:t>Stage2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6489631" y="434340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7368777" y="4567448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480062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8058149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StageN</a:t>
              </a: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532989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Stage2</a:t>
              </a: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6626293" y="459936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691270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Stage1</a:t>
              </a: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8269357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 dirty="0" err="1"/>
                <a:t>StageN</a:t>
              </a:r>
              <a:endParaRPr lang="en-US" sz="1100" b="1" dirty="0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5744196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Stage2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6837500" y="4918480"/>
              <a:ext cx="646043" cy="4155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b="1"/>
                <a:t>Stage3</a:t>
              </a: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V="1">
              <a:off x="7517864" y="4838700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7714162" y="5172446"/>
              <a:ext cx="269446" cy="19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8224" y="5562600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Stage level isolation</a:t>
              </a:r>
              <a:endParaRPr lang="en-US" sz="1600" dirty="0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1755"/>
            <a:stretch>
              <a:fillRect/>
            </a:stretch>
          </p:blipFill>
          <p:spPr bwMode="auto">
            <a:xfrm>
              <a:off x="2057400" y="4182088"/>
              <a:ext cx="1600200" cy="160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-76200" y="4572000"/>
              <a:ext cx="21114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Fuse cores for</a:t>
              </a:r>
            </a:p>
            <a:p>
              <a:pPr algn="ctr"/>
              <a:r>
                <a:rPr lang="en-US" sz="1600" dirty="0" smtClean="0"/>
                <a:t> higher single-thread </a:t>
              </a:r>
            </a:p>
            <a:p>
              <a:pPr algn="ctr"/>
              <a:r>
                <a:rPr lang="en-US" sz="1600" dirty="0" smtClean="0"/>
                <a:t>performance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8940800" cy="882650"/>
          </a:xfrm>
        </p:spPr>
        <p:txBody>
          <a:bodyPr/>
          <a:lstStyle/>
          <a:p>
            <a:r>
              <a:rPr lang="en-US" dirty="0" smtClean="0"/>
              <a:t>Point Solutions: Summary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49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Solve only one challenge at a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Incur additive overheads, no resource overlap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Are incompatible with one another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Tightly coupled resources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Centralized structures for data </a:t>
            </a:r>
          </a:p>
          <a:p>
            <a:r>
              <a:rPr lang="en-US" sz="1600" dirty="0" smtClean="0"/>
              <a:t>  and control 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7800" y="45720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Decoupled resources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Distributed data and control </a:t>
            </a:r>
          </a:p>
          <a:p>
            <a:r>
              <a:rPr lang="en-US" sz="1600" dirty="0" smtClean="0"/>
              <a:t>  management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6200" y="457200"/>
            <a:ext cx="8839200" cy="5638800"/>
          </a:xfrm>
          <a:prstGeom prst="rect">
            <a:avLst/>
          </a:prstGeom>
          <a:solidFill>
            <a:schemeClr val="bg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nip Diagonal Corner Rectangle 26"/>
          <p:cNvSpPr/>
          <p:nvPr/>
        </p:nvSpPr>
        <p:spPr>
          <a:xfrm>
            <a:off x="1066800" y="1981200"/>
            <a:ext cx="6781800" cy="3505200"/>
          </a:xfrm>
          <a:prstGeom prst="snip2DiagRect">
            <a:avLst>
              <a:gd name="adj1" fmla="val 0"/>
              <a:gd name="adj2" fmla="val 25556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44450"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Our Goal: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/>
              <a:t>Design an architectural solution, which</a:t>
            </a:r>
          </a:p>
          <a:p>
            <a:endParaRPr lang="en-US" sz="1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Simultaneously targets </a:t>
            </a:r>
            <a:r>
              <a:rPr lang="en-US" sz="2400" b="1" dirty="0" smtClean="0"/>
              <a:t>configurable performance</a:t>
            </a:r>
            <a:r>
              <a:rPr lang="en-US" sz="2400" dirty="0" smtClean="0"/>
              <a:t> </a:t>
            </a:r>
            <a:r>
              <a:rPr lang="en-US" sz="2000" dirty="0" smtClean="0"/>
              <a:t>and </a:t>
            </a:r>
            <a:r>
              <a:rPr lang="en-US" sz="2400" b="1" dirty="0" smtClean="0"/>
              <a:t>reliability</a:t>
            </a:r>
            <a:endParaRPr lang="en-US" sz="2000" b="1" dirty="0" smtClean="0"/>
          </a:p>
          <a:p>
            <a:pPr marL="800100" lvl="1" indent="-342900">
              <a:buFont typeface="+mj-lt"/>
              <a:buAutoNum type="arabicPeriod"/>
            </a:pPr>
            <a:endParaRPr lang="en-US" sz="1600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Overlaps hardware changes, and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Resolves any conflicting requirements</a:t>
            </a:r>
            <a:endParaRPr lang="en-US" sz="2000" b="1" dirty="0" smtClean="0"/>
          </a:p>
          <a:p>
            <a:pPr marL="457200" indent="-457200" algn="ctr">
              <a:lnSpc>
                <a:spcPct val="90000"/>
              </a:lnSpc>
            </a:pPr>
            <a:endParaRPr 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CoreGenesis (CG) Architecture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5975" y="1447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92975" y="1447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27350" y="1447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83175" y="14478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5975" y="24384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292975" y="24384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27350" y="24384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83175" y="24384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15975" y="3505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92975" y="3505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927350" y="3505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83175" y="3505200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15975" y="44799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Fetch</a:t>
            </a:r>
            <a:endParaRPr lang="en-US" sz="1400" b="1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92975" y="44799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Ex/</a:t>
            </a:r>
            <a:r>
              <a:rPr lang="en-US" sz="1400" b="1" dirty="0" err="1" smtClean="0"/>
              <a:t>Mem</a:t>
            </a:r>
            <a:endParaRPr lang="en-US" sz="1400" b="1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927350" y="44799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Decode</a:t>
            </a:r>
            <a:endParaRPr lang="en-US" sz="1400" b="1" dirty="0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083175" y="4479925"/>
            <a:ext cx="936625" cy="3968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1400" b="1" dirty="0" smtClean="0"/>
              <a:t>Issue</a:t>
            </a:r>
            <a:endParaRPr lang="en-US" sz="1400" b="1" dirty="0"/>
          </a:p>
        </p:txBody>
      </p:sp>
      <p:grpSp>
        <p:nvGrpSpPr>
          <p:cNvPr id="3" name="Group 190"/>
          <p:cNvGrpSpPr/>
          <p:nvPr/>
        </p:nvGrpSpPr>
        <p:grpSpPr>
          <a:xfrm>
            <a:off x="1752600" y="1646237"/>
            <a:ext cx="1174751" cy="3032126"/>
            <a:chOff x="1752600" y="1798637"/>
            <a:chExt cx="1174751" cy="3032126"/>
          </a:xfrm>
        </p:grpSpPr>
        <p:grpSp>
          <p:nvGrpSpPr>
            <p:cNvPr id="20" name="Group 104"/>
            <p:cNvGrpSpPr/>
            <p:nvPr/>
          </p:nvGrpSpPr>
          <p:grpSpPr>
            <a:xfrm>
              <a:off x="2057400" y="3124200"/>
              <a:ext cx="457200" cy="457200"/>
              <a:chOff x="3962400" y="2743200"/>
              <a:chExt cx="457200" cy="457200"/>
            </a:xfrm>
          </p:grpSpPr>
          <p:sp>
            <p:nvSpPr>
              <p:cNvPr id="30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2" name="Straight Arrow Connector 21"/>
            <p:cNvCxnSpPr>
              <a:endCxn id="30" idx="1"/>
            </p:cNvCxnSpPr>
            <p:nvPr/>
          </p:nvCxnSpPr>
          <p:spPr bwMode="auto">
            <a:xfrm>
              <a:off x="1752600" y="1798638"/>
              <a:ext cx="37175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>
              <a:endCxn id="31" idx="0"/>
            </p:cNvCxnSpPr>
            <p:nvPr/>
          </p:nvCxnSpPr>
          <p:spPr bwMode="auto">
            <a:xfrm>
              <a:off x="1752600" y="2789238"/>
              <a:ext cx="30480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endCxn id="36" idx="0"/>
            </p:cNvCxnSpPr>
            <p:nvPr/>
          </p:nvCxnSpPr>
          <p:spPr bwMode="auto">
            <a:xfrm flipV="1">
              <a:off x="1752600" y="3429000"/>
              <a:ext cx="30480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Arrow Connector 24"/>
            <p:cNvCxnSpPr>
              <a:endCxn id="30" idx="3"/>
            </p:cNvCxnSpPr>
            <p:nvPr/>
          </p:nvCxnSpPr>
          <p:spPr bwMode="auto">
            <a:xfrm flipV="1">
              <a:off x="1752600" y="3514445"/>
              <a:ext cx="37175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>
              <a:endCxn id="30" idx="7"/>
            </p:cNvCxnSpPr>
            <p:nvPr/>
          </p:nvCxnSpPr>
          <p:spPr bwMode="auto">
            <a:xfrm rot="10800000" flipV="1">
              <a:off x="2447646" y="1798637"/>
              <a:ext cx="47970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endCxn id="35" idx="1"/>
            </p:cNvCxnSpPr>
            <p:nvPr/>
          </p:nvCxnSpPr>
          <p:spPr bwMode="auto">
            <a:xfrm rot="10800000" flipV="1">
              <a:off x="2514600" y="2789238"/>
              <a:ext cx="41275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>
              <a:endCxn id="33" idx="1"/>
            </p:cNvCxnSpPr>
            <p:nvPr/>
          </p:nvCxnSpPr>
          <p:spPr bwMode="auto">
            <a:xfrm rot="10800000">
              <a:off x="2514600" y="3429000"/>
              <a:ext cx="41275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>
              <a:endCxn id="30" idx="5"/>
            </p:cNvCxnSpPr>
            <p:nvPr/>
          </p:nvCxnSpPr>
          <p:spPr bwMode="auto">
            <a:xfrm rot="10800000">
              <a:off x="2447646" y="3514445"/>
              <a:ext cx="47970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1" name="Group 183"/>
          <p:cNvGrpSpPr/>
          <p:nvPr/>
        </p:nvGrpSpPr>
        <p:grpSpPr>
          <a:xfrm>
            <a:off x="3863975" y="1646237"/>
            <a:ext cx="1219201" cy="3032126"/>
            <a:chOff x="3863975" y="1798637"/>
            <a:chExt cx="1219201" cy="3032126"/>
          </a:xfrm>
        </p:grpSpPr>
        <p:grpSp>
          <p:nvGrpSpPr>
            <p:cNvPr id="224" name="Group 133"/>
            <p:cNvGrpSpPr/>
            <p:nvPr/>
          </p:nvGrpSpPr>
          <p:grpSpPr>
            <a:xfrm>
              <a:off x="4191000" y="3124200"/>
              <a:ext cx="457200" cy="457200"/>
              <a:chOff x="3962400" y="2743200"/>
              <a:chExt cx="457200" cy="457200"/>
            </a:xfrm>
          </p:grpSpPr>
          <p:sp>
            <p:nvSpPr>
              <p:cNvPr id="47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9" name="Straight Arrow Connector 38"/>
            <p:cNvCxnSpPr>
              <a:endCxn id="47" idx="1"/>
            </p:cNvCxnSpPr>
            <p:nvPr/>
          </p:nvCxnSpPr>
          <p:spPr bwMode="auto">
            <a:xfrm>
              <a:off x="3863975" y="1798638"/>
              <a:ext cx="39398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endCxn id="48" idx="0"/>
            </p:cNvCxnSpPr>
            <p:nvPr/>
          </p:nvCxnSpPr>
          <p:spPr bwMode="auto">
            <a:xfrm>
              <a:off x="3863975" y="2789238"/>
              <a:ext cx="32702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>
              <a:endCxn id="53" idx="0"/>
            </p:cNvCxnSpPr>
            <p:nvPr/>
          </p:nvCxnSpPr>
          <p:spPr bwMode="auto">
            <a:xfrm flipV="1">
              <a:off x="3863975" y="3429000"/>
              <a:ext cx="32702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Straight Arrow Connector 41"/>
            <p:cNvCxnSpPr>
              <a:endCxn id="47" idx="3"/>
            </p:cNvCxnSpPr>
            <p:nvPr/>
          </p:nvCxnSpPr>
          <p:spPr bwMode="auto">
            <a:xfrm flipV="1">
              <a:off x="3863975" y="3514445"/>
              <a:ext cx="39398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3" name="Straight Arrow Connector 42"/>
            <p:cNvCxnSpPr>
              <a:endCxn id="47" idx="7"/>
            </p:cNvCxnSpPr>
            <p:nvPr/>
          </p:nvCxnSpPr>
          <p:spPr bwMode="auto">
            <a:xfrm rot="10800000" flipV="1">
              <a:off x="4581245" y="1798637"/>
              <a:ext cx="50193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>
              <a:endCxn id="52" idx="1"/>
            </p:cNvCxnSpPr>
            <p:nvPr/>
          </p:nvCxnSpPr>
          <p:spPr bwMode="auto">
            <a:xfrm rot="10800000" flipV="1">
              <a:off x="4648201" y="2789238"/>
              <a:ext cx="43497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>
              <a:endCxn id="50" idx="1"/>
            </p:cNvCxnSpPr>
            <p:nvPr/>
          </p:nvCxnSpPr>
          <p:spPr bwMode="auto">
            <a:xfrm rot="10800000">
              <a:off x="4648201" y="3429000"/>
              <a:ext cx="43497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Arrow Connector 45"/>
            <p:cNvCxnSpPr>
              <a:endCxn id="47" idx="5"/>
            </p:cNvCxnSpPr>
            <p:nvPr/>
          </p:nvCxnSpPr>
          <p:spPr bwMode="auto">
            <a:xfrm rot="10800000">
              <a:off x="4581245" y="3514445"/>
              <a:ext cx="50193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29" name="Group 182"/>
          <p:cNvGrpSpPr/>
          <p:nvPr/>
        </p:nvGrpSpPr>
        <p:grpSpPr>
          <a:xfrm>
            <a:off x="6019800" y="1646237"/>
            <a:ext cx="1273176" cy="3032126"/>
            <a:chOff x="6019800" y="1798637"/>
            <a:chExt cx="1273176" cy="3032126"/>
          </a:xfrm>
        </p:grpSpPr>
        <p:grpSp>
          <p:nvGrpSpPr>
            <p:cNvPr id="230" name="Group 141"/>
            <p:cNvGrpSpPr/>
            <p:nvPr/>
          </p:nvGrpSpPr>
          <p:grpSpPr>
            <a:xfrm>
              <a:off x="6400800" y="3124200"/>
              <a:ext cx="457200" cy="457200"/>
              <a:chOff x="3962400" y="2743200"/>
              <a:chExt cx="457200" cy="457200"/>
            </a:xfrm>
          </p:grpSpPr>
          <p:sp>
            <p:nvSpPr>
              <p:cNvPr id="64" name="Oval 96"/>
              <p:cNvSpPr>
                <a:spLocks noChangeArrowheads="1"/>
              </p:cNvSpPr>
              <p:nvPr/>
            </p:nvSpPr>
            <p:spPr bwMode="auto">
              <a:xfrm>
                <a:off x="3962400" y="2743200"/>
                <a:ext cx="457200" cy="457200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7"/>
              <p:cNvSpPr>
                <a:spLocks noChangeShapeType="1"/>
              </p:cNvSpPr>
              <p:nvPr/>
            </p:nvSpPr>
            <p:spPr bwMode="auto">
              <a:xfrm>
                <a:off x="39624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8"/>
              <p:cNvSpPr>
                <a:spLocks noChangeShapeType="1"/>
              </p:cNvSpPr>
              <p:nvPr/>
            </p:nvSpPr>
            <p:spPr bwMode="auto">
              <a:xfrm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99"/>
              <p:cNvSpPr>
                <a:spLocks noChangeShapeType="1"/>
              </p:cNvSpPr>
              <p:nvPr/>
            </p:nvSpPr>
            <p:spPr bwMode="auto">
              <a:xfrm>
                <a:off x="42672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0"/>
              <p:cNvSpPr>
                <a:spLocks noChangeShapeType="1"/>
              </p:cNvSpPr>
              <p:nvPr/>
            </p:nvSpPr>
            <p:spPr bwMode="auto">
              <a:xfrm flipH="1">
                <a:off x="4114800" y="2895600"/>
                <a:ext cx="152400" cy="15240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1"/>
              <p:cNvSpPr>
                <a:spLocks noChangeShapeType="1"/>
              </p:cNvSpPr>
              <p:nvPr/>
            </p:nvSpPr>
            <p:spPr bwMode="auto">
              <a:xfrm>
                <a:off x="4267200" y="28956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2"/>
              <p:cNvSpPr>
                <a:spLocks noChangeShapeType="1"/>
              </p:cNvSpPr>
              <p:nvPr/>
            </p:nvSpPr>
            <p:spPr bwMode="auto">
              <a:xfrm>
                <a:off x="3962400" y="3048000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alpha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6" name="Straight Arrow Connector 55"/>
            <p:cNvCxnSpPr>
              <a:endCxn id="64" idx="1"/>
            </p:cNvCxnSpPr>
            <p:nvPr/>
          </p:nvCxnSpPr>
          <p:spPr bwMode="auto">
            <a:xfrm>
              <a:off x="6019800" y="1798638"/>
              <a:ext cx="447955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>
              <a:endCxn id="65" idx="0"/>
            </p:cNvCxnSpPr>
            <p:nvPr/>
          </p:nvCxnSpPr>
          <p:spPr bwMode="auto">
            <a:xfrm>
              <a:off x="6019800" y="2789238"/>
              <a:ext cx="381000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>
              <a:endCxn id="70" idx="0"/>
            </p:cNvCxnSpPr>
            <p:nvPr/>
          </p:nvCxnSpPr>
          <p:spPr bwMode="auto">
            <a:xfrm flipV="1">
              <a:off x="6019800" y="3429000"/>
              <a:ext cx="381000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Straight Arrow Connector 58"/>
            <p:cNvCxnSpPr>
              <a:endCxn id="64" idx="3"/>
            </p:cNvCxnSpPr>
            <p:nvPr/>
          </p:nvCxnSpPr>
          <p:spPr bwMode="auto">
            <a:xfrm flipV="1">
              <a:off x="6019800" y="3514445"/>
              <a:ext cx="447955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>
              <a:endCxn id="64" idx="7"/>
            </p:cNvCxnSpPr>
            <p:nvPr/>
          </p:nvCxnSpPr>
          <p:spPr bwMode="auto">
            <a:xfrm rot="10800000" flipV="1">
              <a:off x="6791045" y="1798637"/>
              <a:ext cx="501930" cy="1392517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Arrow Connector 60"/>
            <p:cNvCxnSpPr>
              <a:endCxn id="69" idx="1"/>
            </p:cNvCxnSpPr>
            <p:nvPr/>
          </p:nvCxnSpPr>
          <p:spPr bwMode="auto">
            <a:xfrm rot="10800000" flipV="1">
              <a:off x="6858001" y="2789238"/>
              <a:ext cx="434975" cy="487362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>
              <a:endCxn id="67" idx="1"/>
            </p:cNvCxnSpPr>
            <p:nvPr/>
          </p:nvCxnSpPr>
          <p:spPr bwMode="auto">
            <a:xfrm rot="10800000">
              <a:off x="6858001" y="3429000"/>
              <a:ext cx="434975" cy="42703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Straight Arrow Connector 62"/>
            <p:cNvCxnSpPr>
              <a:endCxn id="64" idx="5"/>
            </p:cNvCxnSpPr>
            <p:nvPr/>
          </p:nvCxnSpPr>
          <p:spPr bwMode="auto">
            <a:xfrm rot="10800000">
              <a:off x="6791045" y="3514445"/>
              <a:ext cx="501930" cy="1316318"/>
            </a:xfrm>
            <a:prstGeom prst="straightConnector1">
              <a:avLst/>
            </a:prstGeom>
            <a:solidFill>
              <a:srgbClr val="99CCFF"/>
            </a:solidFill>
            <a:ln w="25400" cap="flat" cmpd="sng" algn="ctr">
              <a:solidFill>
                <a:schemeClr val="tx1">
                  <a:alpha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DD72B-C143-47ED-9D0D-6B3AB7F75F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752600" y="1646238"/>
            <a:ext cx="5540375" cy="3032126"/>
            <a:chOff x="1752600" y="1646238"/>
            <a:chExt cx="5540375" cy="3032126"/>
          </a:xfrm>
        </p:grpSpPr>
        <p:cxnSp>
          <p:nvCxnSpPr>
            <p:cNvPr id="77" name="Straight Connector 76"/>
            <p:cNvCxnSpPr>
              <a:stCxn id="6" idx="1"/>
              <a:endCxn id="4" idx="3"/>
            </p:cNvCxnSpPr>
            <p:nvPr/>
          </p:nvCxnSpPr>
          <p:spPr bwMode="auto">
            <a:xfrm rot="10800000">
              <a:off x="1752600" y="1646238"/>
              <a:ext cx="117475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6" idx="3"/>
            </p:cNvCxnSpPr>
            <p:nvPr/>
          </p:nvCxnSpPr>
          <p:spPr bwMode="auto">
            <a:xfrm>
              <a:off x="3863975" y="1646238"/>
              <a:ext cx="121920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7" idx="3"/>
            </p:cNvCxnSpPr>
            <p:nvPr/>
          </p:nvCxnSpPr>
          <p:spPr bwMode="auto">
            <a:xfrm>
              <a:off x="6019800" y="1646238"/>
              <a:ext cx="1273174" cy="1588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endCxn id="14" idx="1"/>
            </p:cNvCxnSpPr>
            <p:nvPr/>
          </p:nvCxnSpPr>
          <p:spPr bwMode="auto">
            <a:xfrm>
              <a:off x="1752600" y="3703638"/>
              <a:ext cx="117475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5" idx="1"/>
            </p:cNvCxnSpPr>
            <p:nvPr/>
          </p:nvCxnSpPr>
          <p:spPr bwMode="auto">
            <a:xfrm>
              <a:off x="3863975" y="3703638"/>
              <a:ext cx="121920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9" idx="1"/>
            </p:cNvCxnSpPr>
            <p:nvPr/>
          </p:nvCxnSpPr>
          <p:spPr bwMode="auto">
            <a:xfrm flipV="1">
              <a:off x="6019801" y="2636838"/>
              <a:ext cx="1273174" cy="2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endCxn id="18" idx="1"/>
            </p:cNvCxnSpPr>
            <p:nvPr/>
          </p:nvCxnSpPr>
          <p:spPr bwMode="auto">
            <a:xfrm>
              <a:off x="1752600" y="4678363"/>
              <a:ext cx="117475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>
              <a:endCxn id="19" idx="1"/>
            </p:cNvCxnSpPr>
            <p:nvPr/>
          </p:nvCxnSpPr>
          <p:spPr bwMode="auto">
            <a:xfrm flipV="1">
              <a:off x="3863975" y="4678363"/>
              <a:ext cx="1219200" cy="1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>
              <a:endCxn id="13" idx="1"/>
            </p:cNvCxnSpPr>
            <p:nvPr/>
          </p:nvCxnSpPr>
          <p:spPr bwMode="auto">
            <a:xfrm>
              <a:off x="6019802" y="3703638"/>
              <a:ext cx="1273173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1752600" y="2667000"/>
              <a:ext cx="117475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3886200" y="2667000"/>
              <a:ext cx="1174750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>
              <a:stCxn id="19" idx="3"/>
              <a:endCxn id="17" idx="1"/>
            </p:cNvCxnSpPr>
            <p:nvPr/>
          </p:nvCxnSpPr>
          <p:spPr bwMode="auto">
            <a:xfrm>
              <a:off x="6019800" y="4678363"/>
              <a:ext cx="1273175" cy="0"/>
            </a:xfrm>
            <a:prstGeom prst="line">
              <a:avLst/>
            </a:prstGeom>
            <a:solidFill>
              <a:srgbClr val="99CCFF"/>
            </a:solidFill>
            <a:ln w="1016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2" name="TextBox 181"/>
          <p:cNvSpPr txBox="1"/>
          <p:nvPr/>
        </p:nvSpPr>
        <p:spPr>
          <a:xfrm>
            <a:off x="990600" y="5096470"/>
            <a:ext cx="716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Regular grid of pipeline stages. </a:t>
            </a:r>
            <a:r>
              <a:rPr lang="en-US" i="1" dirty="0" smtClean="0">
                <a:solidFill>
                  <a:srgbClr val="C00000"/>
                </a:solidFill>
              </a:rPr>
              <a:t>No explicit core boundary.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Stages interconnected by full crossbars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Distributed structures for data and control management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4419600" y="228600"/>
            <a:ext cx="4105275" cy="2736850"/>
            <a:chOff x="4419600" y="228600"/>
            <a:chExt cx="4105275" cy="2736850"/>
          </a:xfrm>
        </p:grpSpPr>
        <p:sp>
          <p:nvSpPr>
            <p:cNvPr id="184" name="Freeform 102"/>
            <p:cNvSpPr>
              <a:spLocks/>
            </p:cNvSpPr>
            <p:nvPr/>
          </p:nvSpPr>
          <p:spPr bwMode="auto">
            <a:xfrm>
              <a:off x="4419600" y="1219199"/>
              <a:ext cx="2052638" cy="1746251"/>
            </a:xfrm>
            <a:custGeom>
              <a:avLst/>
              <a:gdLst/>
              <a:ahLst/>
              <a:cxnLst>
                <a:cxn ang="0">
                  <a:pos x="0" y="1293"/>
                </a:cxn>
                <a:cxn ang="0">
                  <a:pos x="0" y="0"/>
                </a:cxn>
                <a:cxn ang="0">
                  <a:pos x="1542" y="0"/>
                </a:cxn>
              </a:cxnLst>
              <a:rect l="0" t="0" r="r" b="b"/>
              <a:pathLst>
                <a:path w="1542" h="1293">
                  <a:moveTo>
                    <a:pt x="0" y="1293"/>
                  </a:moveTo>
                  <a:lnTo>
                    <a:pt x="0" y="0"/>
                  </a:lnTo>
                  <a:lnTo>
                    <a:pt x="1542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03"/>
            <p:cNvSpPr>
              <a:spLocks noChangeArrowheads="1"/>
            </p:cNvSpPr>
            <p:nvPr/>
          </p:nvSpPr>
          <p:spPr bwMode="auto">
            <a:xfrm>
              <a:off x="6508750" y="228600"/>
              <a:ext cx="2016125" cy="18002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u="sng"/>
            </a:p>
          </p:txBody>
        </p:sp>
        <p:grpSp>
          <p:nvGrpSpPr>
            <p:cNvPr id="186" name="Group 104"/>
            <p:cNvGrpSpPr>
              <a:grpSpLocks/>
            </p:cNvGrpSpPr>
            <p:nvPr/>
          </p:nvGrpSpPr>
          <p:grpSpPr bwMode="auto">
            <a:xfrm>
              <a:off x="6940550" y="769938"/>
              <a:ext cx="1184275" cy="1033463"/>
              <a:chOff x="4558" y="793"/>
              <a:chExt cx="746" cy="651"/>
            </a:xfrm>
          </p:grpSpPr>
          <p:sp>
            <p:nvSpPr>
              <p:cNvPr id="188" name="Rectangle 105"/>
              <p:cNvSpPr>
                <a:spLocks noChangeArrowheads="1"/>
              </p:cNvSpPr>
              <p:nvPr/>
            </p:nvSpPr>
            <p:spPr bwMode="auto">
              <a:xfrm>
                <a:off x="4558" y="793"/>
                <a:ext cx="746" cy="651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2117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Freeform 106"/>
              <p:cNvSpPr>
                <a:spLocks/>
              </p:cNvSpPr>
              <p:nvPr/>
            </p:nvSpPr>
            <p:spPr bwMode="auto">
              <a:xfrm>
                <a:off x="4595" y="848"/>
                <a:ext cx="684" cy="5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0"/>
                  </a:cxn>
                  <a:cxn ang="0">
                    <a:pos x="453" y="453"/>
                  </a:cxn>
                  <a:cxn ang="0">
                    <a:pos x="521" y="453"/>
                  </a:cxn>
                </a:cxnLst>
                <a:rect l="0" t="0" r="r" b="b"/>
                <a:pathLst>
                  <a:path w="521" h="453">
                    <a:moveTo>
                      <a:pt x="0" y="0"/>
                    </a:moveTo>
                    <a:lnTo>
                      <a:pt x="68" y="0"/>
                    </a:lnTo>
                    <a:lnTo>
                      <a:pt x="453" y="453"/>
                    </a:lnTo>
                    <a:lnTo>
                      <a:pt x="521" y="45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"/>
              <p:cNvSpPr>
                <a:spLocks/>
              </p:cNvSpPr>
              <p:nvPr/>
            </p:nvSpPr>
            <p:spPr bwMode="auto">
              <a:xfrm>
                <a:off x="4595" y="848"/>
                <a:ext cx="684" cy="541"/>
              </a:xfrm>
              <a:custGeom>
                <a:avLst/>
                <a:gdLst/>
                <a:ahLst/>
                <a:cxnLst>
                  <a:cxn ang="0">
                    <a:pos x="521" y="0"/>
                  </a:cxn>
                  <a:cxn ang="0">
                    <a:pos x="453" y="0"/>
                  </a:cxn>
                  <a:cxn ang="0">
                    <a:pos x="68" y="453"/>
                  </a:cxn>
                  <a:cxn ang="0">
                    <a:pos x="0" y="453"/>
                  </a:cxn>
                </a:cxnLst>
                <a:rect l="0" t="0" r="r" b="b"/>
                <a:pathLst>
                  <a:path w="521" h="453">
                    <a:moveTo>
                      <a:pt x="521" y="0"/>
                    </a:moveTo>
                    <a:lnTo>
                      <a:pt x="453" y="0"/>
                    </a:lnTo>
                    <a:lnTo>
                      <a:pt x="68" y="453"/>
                    </a:lnTo>
                    <a:lnTo>
                      <a:pt x="0" y="45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" name="Text Box 108"/>
            <p:cNvSpPr txBox="1">
              <a:spLocks noChangeArrowheads="1"/>
            </p:cNvSpPr>
            <p:nvPr/>
          </p:nvSpPr>
          <p:spPr bwMode="auto">
            <a:xfrm>
              <a:off x="6508750" y="265113"/>
              <a:ext cx="1987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Crossbar Switch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-76200" y="1493520"/>
            <a:ext cx="7543800" cy="3352800"/>
            <a:chOff x="-76200" y="1493520"/>
            <a:chExt cx="7543800" cy="3352800"/>
          </a:xfrm>
        </p:grpSpPr>
        <p:grpSp>
          <p:nvGrpSpPr>
            <p:cNvPr id="217" name="Group 216"/>
            <p:cNvGrpSpPr/>
            <p:nvPr/>
          </p:nvGrpSpPr>
          <p:grpSpPr>
            <a:xfrm>
              <a:off x="868680" y="1493520"/>
              <a:ext cx="6598920" cy="3352800"/>
              <a:chOff x="868680" y="1493520"/>
              <a:chExt cx="6598920" cy="3352800"/>
            </a:xfrm>
          </p:grpSpPr>
          <p:sp>
            <p:nvSpPr>
              <p:cNvPr id="196" name="Rectangle 195"/>
              <p:cNvSpPr/>
              <p:nvPr/>
            </p:nvSpPr>
            <p:spPr bwMode="auto">
              <a:xfrm>
                <a:off x="883920" y="248412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2964180" y="24917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158740" y="24917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7345680" y="24917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876300" y="149352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2956560" y="15011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151120" y="15011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7338060" y="150114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868680" y="356616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2948940" y="357378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143500" y="357378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7330440" y="357378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876300" y="453390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2956560" y="454152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5151120" y="454152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7338060" y="4541520"/>
                <a:ext cx="121920" cy="3048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-76200" y="2720340"/>
              <a:ext cx="1040670" cy="899160"/>
              <a:chOff x="-76200" y="2720340"/>
              <a:chExt cx="1040670" cy="899160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-76200" y="2895600"/>
                <a:ext cx="1040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Distributed</a:t>
                </a:r>
              </a:p>
              <a:p>
                <a:r>
                  <a:rPr lang="en-US" sz="1400" dirty="0" smtClean="0"/>
                  <a:t>Structures</a:t>
                </a:r>
                <a:endParaRPr lang="en-US" sz="1400" dirty="0"/>
              </a:p>
            </p:txBody>
          </p:sp>
          <p:cxnSp>
            <p:nvCxnSpPr>
              <p:cNvPr id="220" name="Straight Connector 219"/>
              <p:cNvCxnSpPr/>
              <p:nvPr/>
            </p:nvCxnSpPr>
            <p:spPr bwMode="auto">
              <a:xfrm flipV="1">
                <a:off x="609600" y="2720340"/>
                <a:ext cx="274320" cy="17526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Straight Connector 221"/>
              <p:cNvCxnSpPr>
                <a:endCxn id="209" idx="0"/>
              </p:cNvCxnSpPr>
              <p:nvPr/>
            </p:nvCxnSpPr>
            <p:spPr bwMode="auto">
              <a:xfrm>
                <a:off x="609600" y="3429000"/>
                <a:ext cx="251460" cy="190500"/>
              </a:xfrm>
              <a:prstGeom prst="line">
                <a:avLst/>
              </a:prstGeom>
              <a:solidFill>
                <a:srgbClr val="99CCFF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39" name="TextBox 238"/>
          <p:cNvSpPr txBox="1"/>
          <p:nvPr/>
        </p:nvSpPr>
        <p:spPr>
          <a:xfrm>
            <a:off x="76200" y="5634335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Throughput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allAtOnce"/>
      <p:bldP spid="239" grpId="0"/>
    </p:bldLst>
  </p:timing>
</p:sld>
</file>

<file path=ppt/theme/theme1.xml><?xml version="1.0" encoding="utf-8"?>
<a:theme xmlns:a="http://schemas.openxmlformats.org/drawingml/2006/main" name="2_shuguang_ppt">
  <a:themeElements>
    <a:clrScheme name="1_shuguang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huguang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huguang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uguang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4373</TotalTime>
  <Words>2128</Words>
  <Application>Microsoft Office PowerPoint</Application>
  <PresentationFormat>On-screen Show (4:3)</PresentationFormat>
  <Paragraphs>721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2_shuguang_ppt</vt:lpstr>
      <vt:lpstr>Worksheet</vt:lpstr>
      <vt:lpstr>Visio</vt:lpstr>
      <vt:lpstr>Erasing Core Boundaries for Robust and Configurable Performance</vt:lpstr>
      <vt:lpstr>Multicore Architectures</vt:lpstr>
      <vt:lpstr>Multicore Performance Challenge</vt:lpstr>
      <vt:lpstr>Solution: Configurable Performance</vt:lpstr>
      <vt:lpstr>Multicore Reliability Challenge</vt:lpstr>
      <vt:lpstr>Solution:  Isolate Broken Resources</vt:lpstr>
      <vt:lpstr>Point Solutions: Summary and Limitations</vt:lpstr>
      <vt:lpstr>Point Solutions: Summary and Limitations</vt:lpstr>
      <vt:lpstr>The CoreGenesis (CG) Architecture</vt:lpstr>
      <vt:lpstr>The CoreGenesis (CG) Architecture</vt:lpstr>
      <vt:lpstr>CG – Microarchitectural Hurdles</vt:lpstr>
      <vt:lpstr>CG – Overview</vt:lpstr>
      <vt:lpstr>CG – Control Flow</vt:lpstr>
      <vt:lpstr>CG – Data Flow</vt:lpstr>
      <vt:lpstr>CG – Register Data Flow: Example</vt:lpstr>
      <vt:lpstr>CG – Instruction Issue</vt:lpstr>
      <vt:lpstr>CG – Instruction Issue: Example</vt:lpstr>
      <vt:lpstr>CG – Design Summary</vt:lpstr>
      <vt:lpstr>Evaluation Methodology</vt:lpstr>
      <vt:lpstr>Sequential Performance</vt:lpstr>
      <vt:lpstr>Throughput  at varying utilization</vt:lpstr>
      <vt:lpstr>Throughput Sustainability (Reliability)</vt:lpstr>
      <vt:lpstr>Conclusions</vt:lpstr>
      <vt:lpstr>Thank you</vt:lpstr>
      <vt:lpstr>Back up slides</vt:lpstr>
      <vt:lpstr>Traditional Solutions and CoreGenesis (CG)</vt:lpstr>
      <vt:lpstr>CG Instance: A Unified Performance-Reliability Solution</vt:lpstr>
      <vt:lpstr>Decoupling Stages in a Pipeline [MICRO’08]</vt:lpstr>
      <vt:lpstr>Replays</vt:lpstr>
      <vt:lpstr>Area</vt:lpstr>
      <vt:lpstr>Power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CoreGenesis: Erasing Core Boundaries for Robust and Configurable Performance</dc:title>
  <dc:creator>shantanu</dc:creator>
  <cp:lastModifiedBy>User</cp:lastModifiedBy>
  <cp:revision>152</cp:revision>
  <dcterms:created xsi:type="dcterms:W3CDTF">2006-08-16T00:00:00Z</dcterms:created>
  <dcterms:modified xsi:type="dcterms:W3CDTF">2011-04-29T22:38:00Z</dcterms:modified>
</cp:coreProperties>
</file>