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15-17 mins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Approximately 10% of the total answers are wrong with high or very high confidence for all the networks.</a:t>
            </a:r>
          </a:p>
          <a:p>
            <a:pPr>
              <a:defRPr sz="1100"/>
            </a:pPr>
            <a:r>
              <a:t>For having less than 5% wrong answer, TPs also fall. For AlexNet -&gt; from 57% to 43%.</a:t>
            </a:r>
          </a:p>
          <a:p>
            <a:pPr>
              <a:defRPr sz="11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0" name="Shape 4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15-17 mins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Approximately 10% of the total answers are wrong with high or very high confidence for all the networks.</a:t>
            </a:r>
          </a:p>
          <a:p>
            <a:pPr>
              <a:defRPr sz="1100"/>
            </a:pPr>
            <a:r>
              <a:t>For having less than 5% wrong answer, TPs also fall. For AlexNet -&gt; from 57% to 43%.</a:t>
            </a:r>
          </a:p>
          <a:p>
            <a:pPr>
              <a:defRPr sz="11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7941"/>
            <a:ext cx="9143998" cy="7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8;p1"/>
          <p:cNvSpPr/>
          <p:nvPr/>
        </p:nvSpPr>
        <p:spPr>
          <a:xfrm>
            <a:off x="0" y="0"/>
            <a:ext cx="9144000" cy="667802"/>
          </a:xfrm>
          <a:prstGeom prst="rect">
            <a:avLst/>
          </a:prstGeom>
          <a:solidFill>
            <a:srgbClr val="00153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" name="Google Shape;16;p3" descr="Google Shape;16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72003"/>
            <a:ext cx="9143998" cy="75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18;p3" descr="Google Shape;18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0665" y="4733347"/>
            <a:ext cx="3153489" cy="34167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2304" y="4747014"/>
            <a:ext cx="261481" cy="2579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7941"/>
            <a:ext cx="9143998" cy="7501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oogle Shape;8;p1"/>
          <p:cNvSpPr/>
          <p:nvPr/>
        </p:nvSpPr>
        <p:spPr>
          <a:xfrm>
            <a:off x="0" y="0"/>
            <a:ext cx="9144000" cy="667802"/>
          </a:xfrm>
          <a:prstGeom prst="rect">
            <a:avLst/>
          </a:prstGeom>
          <a:solidFill>
            <a:srgbClr val="00153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>
              <a:buClr>
                <a:srgbClr val="000000"/>
              </a:buClr>
              <a:buSzPts val="1400"/>
              <a:buFont typeface="Arial"/>
              <a:buChar char="●"/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 anchor="ctr">
            <a:normAutofit fontScale="100000" lnSpcReduction="0"/>
          </a:bodyPr>
          <a:lstStyle>
            <a:lvl1pPr marL="457200" indent="-317500">
              <a:buClr>
                <a:srgbClr val="000000"/>
              </a:buClr>
              <a:buSzPts val="1400"/>
              <a:buFont typeface="Arial"/>
              <a:buChar char="●"/>
            </a:lvl1pPr>
            <a:lvl2pPr marL="914400" indent="-317500">
              <a:buClr>
                <a:srgbClr val="000000"/>
              </a:buClr>
              <a:buSzPts val="1400"/>
              <a:buFont typeface="Arial"/>
              <a:buChar char="○"/>
            </a:lvl2pPr>
            <a:lvl3pPr marL="1371600" indent="-317500">
              <a:buClr>
                <a:srgbClr val="000000"/>
              </a:buClr>
              <a:buSzPts val="1400"/>
              <a:buFont typeface="Arial"/>
              <a:buChar char="■"/>
            </a:lvl3pPr>
            <a:lvl4pPr marL="1828800" indent="-317500">
              <a:buClr>
                <a:srgbClr val="000000"/>
              </a:buClr>
              <a:buSzPts val="1400"/>
              <a:buFont typeface="Arial"/>
              <a:buChar char="●"/>
            </a:lvl4pPr>
            <a:lvl5pPr marL="2286000" indent="-317500">
              <a:buClr>
                <a:srgbClr val="000000"/>
              </a:buClr>
              <a:buSzPts val="1400"/>
              <a:buFont typeface="Arial"/>
              <a:buChar char="○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8472458" y="4663216"/>
            <a:ext cx="261481" cy="2579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4;p5"/>
          <p:cNvSpPr/>
          <p:nvPr/>
        </p:nvSpPr>
        <p:spPr>
          <a:xfrm>
            <a:off x="0" y="4644997"/>
            <a:ext cx="9144000" cy="498601"/>
          </a:xfrm>
          <a:prstGeom prst="rect">
            <a:avLst/>
          </a:prstGeom>
          <a:solidFill>
            <a:srgbClr val="00153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Body Level One…"/>
          <p:cNvSpPr txBox="1"/>
          <p:nvPr>
            <p:ph type="body" idx="1"/>
          </p:nvPr>
        </p:nvSpPr>
        <p:spPr>
          <a:xfrm>
            <a:off x="677862" y="920750"/>
            <a:ext cx="7080301" cy="3119400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 marL="457200" indent="-381000">
              <a:spcBef>
                <a:spcPts val="400"/>
              </a:spcBef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indent="-381000">
              <a:spcBef>
                <a:spcPts val="400"/>
              </a:spcBef>
              <a:buClr>
                <a:srgbClr val="000000"/>
              </a:buClr>
              <a:buSzPts val="2400"/>
              <a:buFont typeface="Arial"/>
              <a:buChar char="–"/>
              <a:defRPr sz="2400"/>
            </a:lvl2pPr>
            <a:lvl3pPr marL="1371600" indent="-381000">
              <a:spcBef>
                <a:spcPts val="400"/>
              </a:spcBef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marL="1828800" indent="-381000">
              <a:spcBef>
                <a:spcPts val="400"/>
              </a:spcBef>
              <a:buClr>
                <a:srgbClr val="000000"/>
              </a:buClr>
              <a:buSzPts val="2400"/>
              <a:buFont typeface="Arial"/>
              <a:buChar char="–"/>
              <a:defRPr sz="2400"/>
            </a:lvl4pPr>
            <a:lvl5pPr marL="2286000" indent="-381000">
              <a:spcBef>
                <a:spcPts val="400"/>
              </a:spcBef>
              <a:buClr>
                <a:srgbClr val="000000"/>
              </a:buClr>
              <a:buSzPts val="2400"/>
              <a:buFont typeface="Arial"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6;p5"/>
          <p:cNvSpPr txBox="1"/>
          <p:nvPr>
            <p:ph type="body" sz="quarter" idx="13"/>
          </p:nvPr>
        </p:nvSpPr>
        <p:spPr>
          <a:xfrm>
            <a:off x="677862" y="71437"/>
            <a:ext cx="7534200" cy="4917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/>
          <a:p>
            <a:pPr marL="228600">
              <a:spcBef>
                <a:spcPts val="500"/>
              </a:spcBef>
              <a:defRPr sz="2800">
                <a:solidFill>
                  <a:srgbClr val="FFFFFF"/>
                </a:solidFill>
              </a:defRPr>
            </a:pPr>
          </a:p>
        </p:txBody>
      </p:sp>
      <p:sp>
        <p:nvSpPr>
          <p:cNvPr id="45" name="Google Shape;27;p5"/>
          <p:cNvSpPr txBox="1"/>
          <p:nvPr>
            <p:ph type="body" sz="quarter" idx="14"/>
          </p:nvPr>
        </p:nvSpPr>
        <p:spPr>
          <a:xfrm>
            <a:off x="64031" y="4744641"/>
            <a:ext cx="3651301" cy="2952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/>
          <a:p>
            <a:pPr marL="228600">
              <a:spcBef>
                <a:spcPts val="30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pic>
        <p:nvPicPr>
          <p:cNvPr id="46" name="Google Shape;28;p5" descr="Google Shape;28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206" y="4743913"/>
            <a:ext cx="2109067" cy="2963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8556783" y="4749851"/>
            <a:ext cx="261482" cy="2579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7941"/>
            <a:ext cx="9143998" cy="7501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8;p1"/>
          <p:cNvSpPr/>
          <p:nvPr/>
        </p:nvSpPr>
        <p:spPr>
          <a:xfrm>
            <a:off x="0" y="0"/>
            <a:ext cx="9144000" cy="667802"/>
          </a:xfrm>
          <a:prstGeom prst="rect">
            <a:avLst/>
          </a:prstGeom>
          <a:solidFill>
            <a:srgbClr val="00153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2304" y="4758823"/>
            <a:ext cx="261481" cy="257910"/>
          </a:xfrm>
          <a:prstGeom prst="rect">
            <a:avLst/>
          </a:prstGeom>
          <a:ln w="12700">
            <a:miter lim="400000"/>
          </a:ln>
        </p:spPr>
        <p:txBody>
          <a:bodyPr wrap="none" lIns="34275" tIns="34275" rIns="34275" bIns="34275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35;p6"/>
          <p:cNvSpPr txBox="1"/>
          <p:nvPr/>
        </p:nvSpPr>
        <p:spPr>
          <a:xfrm>
            <a:off x="806826" y="1784896"/>
            <a:ext cx="7529201" cy="919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3000"/>
            </a:lvl1pPr>
          </a:lstStyle>
          <a:p>
            <a:pPr/>
            <a:r>
              <a:t>PolygraphMR: Enhancing the Reliability and Dependability of CNNs</a:t>
            </a:r>
          </a:p>
        </p:txBody>
      </p:sp>
      <p:sp>
        <p:nvSpPr>
          <p:cNvPr id="57" name="Google Shape;36;p6"/>
          <p:cNvSpPr txBox="1"/>
          <p:nvPr/>
        </p:nvSpPr>
        <p:spPr>
          <a:xfrm>
            <a:off x="1177300" y="3267411"/>
            <a:ext cx="6789401" cy="71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t>Salar Latifi, </a:t>
            </a:r>
            <a:r>
              <a:rPr b="0"/>
              <a:t>Babak Zamirai, Scott Mahlke</a:t>
            </a:r>
            <a:br>
              <a:rPr b="0"/>
            </a:br>
            <a:br>
              <a:rPr b="0"/>
            </a:br>
            <a:r>
              <a:rPr b="0" baseline="30000"/>
              <a:t> </a:t>
            </a:r>
            <a:r>
              <a:rPr b="0"/>
              <a:t>University of Michigan</a:t>
            </a:r>
          </a:p>
        </p:txBody>
      </p:sp>
      <p:sp>
        <p:nvSpPr>
          <p:cNvPr id="58" name="Google Shape;37;p6"/>
          <p:cNvSpPr/>
          <p:nvPr/>
        </p:nvSpPr>
        <p:spPr>
          <a:xfrm>
            <a:off x="-75" y="-94326"/>
            <a:ext cx="9144001" cy="10851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2" name="Google Shape;38;p6"/>
          <p:cNvGrpSpPr/>
          <p:nvPr/>
        </p:nvGrpSpPr>
        <p:grpSpPr>
          <a:xfrm>
            <a:off x="4010335" y="316237"/>
            <a:ext cx="1123346" cy="1208269"/>
            <a:chOff x="0" y="0"/>
            <a:chExt cx="1123344" cy="1208267"/>
          </a:xfrm>
        </p:grpSpPr>
        <p:sp>
          <p:nvSpPr>
            <p:cNvPr id="59" name="Google Shape;39;p6"/>
            <p:cNvSpPr/>
            <p:nvPr/>
          </p:nvSpPr>
          <p:spPr>
            <a:xfrm>
              <a:off x="0" y="-1"/>
              <a:ext cx="1123345" cy="1208269"/>
            </a:xfrm>
            <a:prstGeom prst="rect">
              <a:avLst/>
            </a:prstGeom>
            <a:solidFill>
              <a:srgbClr val="10253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808080">
                  <a:alpha val="349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60" name="Google Shape;40;p6" descr="Google Shape;40;p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9254" y="161864"/>
              <a:ext cx="803682" cy="58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Google Shape;41;p6" descr="Google Shape;41;p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9254" y="825122"/>
              <a:ext cx="803683" cy="218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05;p15"/>
          <p:cNvSpPr txBox="1"/>
          <p:nvPr>
            <p:ph type="body" sz="half" idx="1"/>
          </p:nvPr>
        </p:nvSpPr>
        <p:spPr>
          <a:xfrm>
            <a:off x="146499" y="840574"/>
            <a:ext cx="4393202" cy="22821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pPr>
            <a:r>
              <a:t>Resource-aware Modular</a:t>
            </a:r>
            <a:br/>
            <a:r>
              <a:t>Redundancy (RAMR):</a:t>
            </a:r>
          </a:p>
          <a:p>
            <a:pPr indent="-342900" algn="just">
              <a:buSzPts val="1800"/>
              <a:buFont typeface="Gill Sans Light"/>
              <a:defRPr sz="1800">
                <a:latin typeface="Corbel"/>
                <a:ea typeface="Corbel"/>
                <a:cs typeface="Corbel"/>
                <a:sym typeface="Corbel"/>
              </a:defRPr>
            </a:pPr>
            <a:r>
              <a:t>Precision of individual CNNs is reduced for lower performance footprint </a:t>
            </a:r>
            <a:r>
              <a:rPr baseline="30000">
                <a:latin typeface="Calibri"/>
                <a:ea typeface="Calibri"/>
                <a:cs typeface="Calibri"/>
                <a:sym typeface="Calibri"/>
              </a:rPr>
              <a:t>[1, 2]</a:t>
            </a:r>
            <a:r>
              <a:t>.</a:t>
            </a:r>
            <a:br/>
          </a:p>
          <a:p>
            <a:pPr indent="-342900" algn="just">
              <a:buSzPts val="1800"/>
              <a:buFont typeface="Gill Sans Light"/>
              <a:defRPr sz="1800">
                <a:latin typeface="Corbel"/>
                <a:ea typeface="Corbel"/>
                <a:cs typeface="Corbel"/>
                <a:sym typeface="Corbel"/>
              </a:defRPr>
            </a:pPr>
            <a:r>
              <a:t>MR system is more resilient against precision reduction.</a:t>
            </a:r>
          </a:p>
        </p:txBody>
      </p:sp>
      <p:sp>
        <p:nvSpPr>
          <p:cNvPr id="321" name="Google Shape;306;p15"/>
          <p:cNvSpPr/>
          <p:nvPr/>
        </p:nvSpPr>
        <p:spPr>
          <a:xfrm flipV="1">
            <a:off x="4573270" y="871375"/>
            <a:ext cx="1" cy="3839401"/>
          </a:xfrm>
          <a:prstGeom prst="line">
            <a:avLst/>
          </a:prstGeom>
          <a:ln w="19050">
            <a:solidFill>
              <a:srgbClr val="1F497D"/>
            </a:solidFill>
            <a:prstDash val="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2" name="Google Shape;307;p15"/>
          <p:cNvSpPr txBox="1"/>
          <p:nvPr/>
        </p:nvSpPr>
        <p:spPr>
          <a:xfrm>
            <a:off x="4680499" y="764374"/>
            <a:ext cx="4279501" cy="295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>
              <a:defRPr sz="2000">
                <a:latin typeface="Corbel"/>
                <a:ea typeface="Corbel"/>
                <a:cs typeface="Corbel"/>
                <a:sym typeface="Corbel"/>
              </a:defRPr>
            </a:pPr>
            <a:r>
              <a:t>Resource-aware Decision</a:t>
            </a:r>
            <a:br/>
            <a:r>
              <a:t>Engine (RADE):</a:t>
            </a:r>
            <a:endParaRPr sz="1900"/>
          </a:p>
          <a:p>
            <a:pPr marL="457200" indent="-342900" algn="just">
              <a:buClr>
                <a:srgbClr val="000000"/>
              </a:buClr>
              <a:buSzPts val="1800"/>
              <a:buFont typeface="Gill Sans Light"/>
              <a:buChar char="●"/>
              <a:defRPr sz="1800">
                <a:latin typeface="Corbel"/>
                <a:ea typeface="Corbel"/>
                <a:cs typeface="Corbel"/>
                <a:sym typeface="Corbel"/>
              </a:defRPr>
            </a:pPr>
            <a:r>
              <a:t>Speculatively reduce the number of initial active CNNs.</a:t>
            </a:r>
            <a:br/>
            <a:r>
              <a:t> </a:t>
            </a:r>
          </a:p>
          <a:p>
            <a:pPr marL="457200" indent="-342900" algn="just">
              <a:buClr>
                <a:srgbClr val="000000"/>
              </a:buClr>
              <a:buSzPts val="1800"/>
              <a:buFont typeface="Gill Sans Light"/>
              <a:buChar char="●"/>
              <a:defRPr sz="1800">
                <a:latin typeface="Corbel"/>
                <a:ea typeface="Corbel"/>
                <a:cs typeface="Corbel"/>
                <a:sym typeface="Corbel"/>
              </a:defRPr>
            </a:pPr>
            <a:r>
              <a:t>For majority of inputs, CNNs are generating the uniform outputs.</a:t>
            </a:r>
            <a:br/>
            <a:br/>
          </a:p>
        </p:txBody>
      </p:sp>
      <p:sp>
        <p:nvSpPr>
          <p:cNvPr id="323" name="Google Shape;308;p15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Reducing the Performance Overhead</a:t>
            </a:r>
          </a:p>
        </p:txBody>
      </p:sp>
      <p:sp>
        <p:nvSpPr>
          <p:cNvPr id="324" name="Google Shape;309;p15"/>
          <p:cNvSpPr txBox="1"/>
          <p:nvPr/>
        </p:nvSpPr>
        <p:spPr>
          <a:xfrm>
            <a:off x="363300" y="4778702"/>
            <a:ext cx="8780700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000"/>
            </a:pPr>
            <a:r>
              <a:t>[1] Judd et al. "Proteus: Exploiting numerical precision variability in deep neural networks." ICS 2016</a:t>
            </a:r>
          </a:p>
          <a:p>
            <a:pPr>
              <a:defRPr sz="1000"/>
            </a:pPr>
            <a:r>
              <a:t>[2] Hill et al. “Deftnn: Addressing bottlenecks for dnn execution on gpus via synapse vector elimination and near-compute data fission”, MICRO 2017</a:t>
            </a:r>
          </a:p>
        </p:txBody>
      </p:sp>
      <p:grpSp>
        <p:nvGrpSpPr>
          <p:cNvPr id="335" name="Google Shape;310;p15"/>
          <p:cNvGrpSpPr/>
          <p:nvPr/>
        </p:nvGrpSpPr>
        <p:grpSpPr>
          <a:xfrm>
            <a:off x="1074532" y="3171826"/>
            <a:ext cx="2498305" cy="1496904"/>
            <a:chOff x="0" y="0"/>
            <a:chExt cx="2498304" cy="1496902"/>
          </a:xfrm>
        </p:grpSpPr>
        <p:grpSp>
          <p:nvGrpSpPr>
            <p:cNvPr id="328" name="Google Shape;311;p15"/>
            <p:cNvGrpSpPr/>
            <p:nvPr/>
          </p:nvGrpSpPr>
          <p:grpSpPr>
            <a:xfrm>
              <a:off x="0" y="-1"/>
              <a:ext cx="786182" cy="1496904"/>
              <a:chOff x="0" y="0"/>
              <a:chExt cx="786181" cy="1496902"/>
            </a:xfrm>
          </p:grpSpPr>
          <p:pic>
            <p:nvPicPr>
              <p:cNvPr id="325" name="Google Shape;312;p15" descr="Google Shape;312;p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4062" t="11284" r="43381" b="0"/>
              <a:stretch>
                <a:fillRect/>
              </a:stretch>
            </p:blipFill>
            <p:spPr>
              <a:xfrm>
                <a:off x="0" y="-1"/>
                <a:ext cx="786182" cy="1496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6" name="Google Shape;313;p15" descr="Google Shape;313;p1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438643"/>
                <a:ext cx="786166" cy="4134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7" name="Google Shape;314;p15" descr="Google Shape;314;p1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1046908"/>
                <a:ext cx="786166" cy="4134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32" name="Google Shape;315;p15"/>
            <p:cNvGrpSpPr/>
            <p:nvPr/>
          </p:nvGrpSpPr>
          <p:grpSpPr>
            <a:xfrm>
              <a:off x="1922985" y="230907"/>
              <a:ext cx="575320" cy="1052123"/>
              <a:chOff x="0" y="0"/>
              <a:chExt cx="575319" cy="1052121"/>
            </a:xfrm>
          </p:grpSpPr>
          <p:pic>
            <p:nvPicPr>
              <p:cNvPr id="329" name="Google Shape;316;p15" descr="Google Shape;316;p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4062" t="11284" r="43381" b="0"/>
              <a:stretch>
                <a:fillRect/>
              </a:stretch>
            </p:blipFill>
            <p:spPr>
              <a:xfrm>
                <a:off x="0" y="-1"/>
                <a:ext cx="575320" cy="10521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0" name="Google Shape;317;p15" descr="Google Shape;317;p1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6" y="308307"/>
                <a:ext cx="575309" cy="2906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1" name="Google Shape;318;p15" descr="Google Shape;318;p1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6" y="735835"/>
                <a:ext cx="575309" cy="2906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33" name="Google Shape;319;p15"/>
            <p:cNvSpPr/>
            <p:nvPr/>
          </p:nvSpPr>
          <p:spPr>
            <a:xfrm>
              <a:off x="1048893" y="777122"/>
              <a:ext cx="611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34" name="Google Shape;320;p15"/>
            <p:cNvSpPr txBox="1"/>
            <p:nvPr/>
          </p:nvSpPr>
          <p:spPr>
            <a:xfrm>
              <a:off x="998493" y="429422"/>
              <a:ext cx="712201" cy="37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RAMR</a:t>
              </a:r>
            </a:p>
          </p:txBody>
        </p:sp>
      </p:grpSp>
      <p:grpSp>
        <p:nvGrpSpPr>
          <p:cNvPr id="346" name="Google Shape;321;p15"/>
          <p:cNvGrpSpPr/>
          <p:nvPr/>
        </p:nvGrpSpPr>
        <p:grpSpPr>
          <a:xfrm>
            <a:off x="5432695" y="3171826"/>
            <a:ext cx="2843580" cy="1496904"/>
            <a:chOff x="0" y="0"/>
            <a:chExt cx="2843579" cy="1496902"/>
          </a:xfrm>
        </p:grpSpPr>
        <p:grpSp>
          <p:nvGrpSpPr>
            <p:cNvPr id="339" name="Google Shape;322;p15"/>
            <p:cNvGrpSpPr/>
            <p:nvPr/>
          </p:nvGrpSpPr>
          <p:grpSpPr>
            <a:xfrm>
              <a:off x="2057398" y="68167"/>
              <a:ext cx="786182" cy="1417907"/>
              <a:chOff x="0" y="0"/>
              <a:chExt cx="786181" cy="1417905"/>
            </a:xfrm>
          </p:grpSpPr>
          <p:pic>
            <p:nvPicPr>
              <p:cNvPr id="336" name="Google Shape;323;p15" descr="Google Shape;323;p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4062" t="11285" r="43381" b="25738"/>
              <a:stretch>
                <a:fillRect/>
              </a:stretch>
            </p:blipFill>
            <p:spPr>
              <a:xfrm>
                <a:off x="0" y="-1"/>
                <a:ext cx="786182" cy="10207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7" name="Google Shape;324;p15" descr="Google Shape;324;p1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421367"/>
                <a:ext cx="786166" cy="3971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8" name="Google Shape;325;p15" descr="Google Shape;325;p15"/>
              <p:cNvPicPr>
                <a:picLocks noChangeAspect="1"/>
              </p:cNvPicPr>
              <p:nvPr/>
            </p:nvPicPr>
            <p:blipFill>
              <a:blip r:embed="rId4">
                <a:alphaModFix amt="26000"/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1020733"/>
                <a:ext cx="786166" cy="3971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43" name="Google Shape;326;p15"/>
            <p:cNvGrpSpPr/>
            <p:nvPr/>
          </p:nvGrpSpPr>
          <p:grpSpPr>
            <a:xfrm>
              <a:off x="-1" y="-1"/>
              <a:ext cx="786182" cy="1496904"/>
              <a:chOff x="0" y="0"/>
              <a:chExt cx="786181" cy="1496902"/>
            </a:xfrm>
          </p:grpSpPr>
          <p:pic>
            <p:nvPicPr>
              <p:cNvPr id="340" name="Google Shape;327;p15" descr="Google Shape;327;p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4062" t="11284" r="43381" b="0"/>
              <a:stretch>
                <a:fillRect/>
              </a:stretch>
            </p:blipFill>
            <p:spPr>
              <a:xfrm>
                <a:off x="0" y="-1"/>
                <a:ext cx="786182" cy="1496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1" name="Google Shape;328;p15" descr="Google Shape;328;p1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438643"/>
                <a:ext cx="786166" cy="4134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2" name="Google Shape;329;p15" descr="Google Shape;329;p1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4061" t="11766" r="43382" b="63730"/>
              <a:stretch>
                <a:fillRect/>
              </a:stretch>
            </p:blipFill>
            <p:spPr>
              <a:xfrm>
                <a:off x="9" y="1046908"/>
                <a:ext cx="786166" cy="4134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4" name="Google Shape;330;p15"/>
            <p:cNvSpPr/>
            <p:nvPr/>
          </p:nvSpPr>
          <p:spPr>
            <a:xfrm>
              <a:off x="1116093" y="777122"/>
              <a:ext cx="611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45" name="Google Shape;331;p15"/>
            <p:cNvSpPr txBox="1"/>
            <p:nvPr/>
          </p:nvSpPr>
          <p:spPr>
            <a:xfrm>
              <a:off x="1065692" y="429422"/>
              <a:ext cx="712201" cy="37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RADE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3"/>
      <p:bldP build="whole" bldLvl="1" animBg="1" rev="0" advAuto="0" spid="320" grpId="1"/>
      <p:bldP build="whole" bldLvl="1" animBg="1" rev="0" advAuto="0" spid="335" grpId="2"/>
      <p:bldP build="whole" bldLvl="1" animBg="1" rev="0" advAuto="0" spid="34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36;p16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Evaluation Setup</a:t>
            </a:r>
          </a:p>
        </p:txBody>
      </p:sp>
      <p:sp>
        <p:nvSpPr>
          <p:cNvPr id="349" name="Google Shape;337;p16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452627" indent="-339470" defTabSz="905255">
              <a:lnSpc>
                <a:spcPct val="90000"/>
              </a:lnSpc>
              <a:spcBef>
                <a:spcPts val="900"/>
              </a:spcBef>
              <a:buSzPts val="1700"/>
              <a:buFont typeface="Calibri"/>
              <a:defRPr b="1" sz="1782">
                <a:latin typeface="Calibri"/>
                <a:ea typeface="Calibri"/>
                <a:cs typeface="Calibri"/>
                <a:sym typeface="Calibri"/>
              </a:defRPr>
            </a:pPr>
            <a:r>
              <a:t>Benchmarks:</a:t>
            </a:r>
          </a:p>
          <a:p>
            <a:pPr lvl="1" marL="905255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6 benchmarks across three different image classification datasets:</a:t>
            </a:r>
          </a:p>
          <a:p>
            <a:pPr lvl="2" marL="1357883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MNIST</a:t>
            </a:r>
          </a:p>
          <a:p>
            <a:pPr lvl="2" marL="1357883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CIFAR-10</a:t>
            </a:r>
          </a:p>
          <a:p>
            <a:pPr lvl="2" marL="1357883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ImageNet</a:t>
            </a:r>
            <a:br/>
          </a:p>
          <a:p>
            <a:pPr marL="452627" indent="-339470" defTabSz="905255">
              <a:lnSpc>
                <a:spcPct val="90000"/>
              </a:lnSpc>
              <a:buSzPts val="1700"/>
              <a:buFont typeface="Calibri"/>
              <a:defRPr b="1" sz="1782">
                <a:latin typeface="Calibri"/>
                <a:ea typeface="Calibri"/>
                <a:cs typeface="Calibri"/>
                <a:sym typeface="Calibri"/>
              </a:defRPr>
            </a:pPr>
            <a:r>
              <a:t>Evaluation Metrics:</a:t>
            </a:r>
          </a:p>
          <a:p>
            <a:pPr lvl="1" marL="905255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# of undetected mispredictions at 100% of baseline accuracy</a:t>
            </a:r>
            <a:br/>
          </a:p>
          <a:p>
            <a:pPr marL="452627" indent="-339470" defTabSz="905255">
              <a:lnSpc>
                <a:spcPct val="90000"/>
              </a:lnSpc>
              <a:buSzPts val="1700"/>
              <a:buFont typeface="Calibri"/>
              <a:defRPr b="1" sz="1782">
                <a:latin typeface="Calibri"/>
                <a:ea typeface="Calibri"/>
                <a:cs typeface="Calibri"/>
                <a:sym typeface="Calibri"/>
              </a:defRPr>
            </a:pPr>
            <a:r>
              <a:t>Frameworks:</a:t>
            </a:r>
          </a:p>
          <a:p>
            <a:pPr lvl="1" marL="905255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Image Preprocessing:	OpenCV, MATLAB</a:t>
            </a:r>
          </a:p>
          <a:p>
            <a:pPr lvl="1" marL="905255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CNN Training and Inference:	Caffe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42;p17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Reliability Results</a:t>
            </a:r>
          </a:p>
        </p:txBody>
      </p:sp>
      <p:sp>
        <p:nvSpPr>
          <p:cNvPr id="352" name="Google Shape;343;p17"/>
          <p:cNvSpPr txBox="1"/>
          <p:nvPr>
            <p:ph type="body" sz="quarter" idx="1"/>
          </p:nvPr>
        </p:nvSpPr>
        <p:spPr>
          <a:xfrm>
            <a:off x="311699" y="705600"/>
            <a:ext cx="8520602" cy="994200"/>
          </a:xfrm>
          <a:prstGeom prst="rect">
            <a:avLst/>
          </a:prstGeom>
        </p:spPr>
        <p:txBody>
          <a:bodyPr/>
          <a:lstStyle/>
          <a:p>
            <a:pPr marL="352043" indent="-264032" defTabSz="704087">
              <a:lnSpc>
                <a:spcPct val="90000"/>
              </a:lnSpc>
              <a:spcBef>
                <a:spcPts val="700"/>
              </a:spcBef>
              <a:buSzPts val="1300"/>
              <a:buFont typeface="Calibri"/>
              <a:defRPr b="1" sz="1386">
                <a:latin typeface="Calibri"/>
                <a:ea typeface="Calibri"/>
                <a:cs typeface="Calibri"/>
                <a:sym typeface="Calibri"/>
              </a:defRPr>
            </a:pPr>
            <a:r>
              <a:t>Comparisons:</a:t>
            </a:r>
          </a:p>
          <a:p>
            <a:pPr lvl="1" marL="704087" indent="-264032" defTabSz="704087">
              <a:lnSpc>
                <a:spcPct val="90000"/>
              </a:lnSpc>
              <a:buSzPts val="1300"/>
              <a:buFont typeface="Calibri"/>
              <a:defRPr b="1" sz="1386">
                <a:latin typeface="Calibri"/>
                <a:ea typeface="Calibri"/>
                <a:cs typeface="Calibri"/>
                <a:sym typeface="Calibri"/>
              </a:defRPr>
            </a:pPr>
            <a:r>
              <a:t>ORG: </a:t>
            </a:r>
            <a:r>
              <a:rPr b="0"/>
              <a:t>Original baseline network with confidence threshold.</a:t>
            </a:r>
          </a:p>
          <a:p>
            <a:pPr lvl="1" marL="704087" indent="-264032" defTabSz="704087">
              <a:lnSpc>
                <a:spcPct val="90000"/>
              </a:lnSpc>
              <a:buSzPts val="1300"/>
              <a:buFont typeface="Calibri"/>
              <a:defRPr b="1" i="1" sz="1386"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  <a:r>
              <a:rPr i="0"/>
              <a:t>_MR: </a:t>
            </a:r>
            <a:r>
              <a:rPr b="0" i="0"/>
              <a:t>Traditional MR system with N networks and majority voting.</a:t>
            </a:r>
          </a:p>
          <a:p>
            <a:pPr lvl="1" marL="704087" indent="-264032" defTabSz="704087">
              <a:lnSpc>
                <a:spcPct val="90000"/>
              </a:lnSpc>
              <a:buSzPts val="1300"/>
              <a:buFont typeface="Calibri"/>
              <a:defRPr b="1" i="1" sz="1386"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  <a:r>
              <a:rPr i="0"/>
              <a:t>_PGMR: </a:t>
            </a:r>
            <a:r>
              <a:rPr b="0" i="0"/>
              <a:t>PolygraphMR system with N networks.</a:t>
            </a:r>
          </a:p>
        </p:txBody>
      </p:sp>
      <p:sp>
        <p:nvSpPr>
          <p:cNvPr id="353" name="Google Shape;344;p17"/>
          <p:cNvSpPr txBox="1"/>
          <p:nvPr/>
        </p:nvSpPr>
        <p:spPr>
          <a:xfrm>
            <a:off x="311699" y="1725950"/>
            <a:ext cx="8520602" cy="11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On average, 4_PGMR can detect 40.8% of the baseline CNN mispredictions. </a:t>
            </a:r>
            <a:br/>
          </a:p>
          <a:p>
            <a:pPr marL="457200" indent="-342900">
              <a:lnSpc>
                <a:spcPct val="90000"/>
              </a:lnSpc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4_PGMR offers 16.6% higher detection rate compared to traditional MR.</a:t>
            </a:r>
          </a:p>
        </p:txBody>
      </p:sp>
      <p:grpSp>
        <p:nvGrpSpPr>
          <p:cNvPr id="362" name="Google Shape;345;p17"/>
          <p:cNvGrpSpPr/>
          <p:nvPr/>
        </p:nvGrpSpPr>
        <p:grpSpPr>
          <a:xfrm>
            <a:off x="792150" y="3171400"/>
            <a:ext cx="7559710" cy="1972100"/>
            <a:chOff x="0" y="0"/>
            <a:chExt cx="7559709" cy="1972099"/>
          </a:xfrm>
        </p:grpSpPr>
        <p:pic>
          <p:nvPicPr>
            <p:cNvPr id="354" name="Google Shape;346;p17" descr="Google Shape;346;p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559710" cy="197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Google Shape;347;p17"/>
            <p:cNvSpPr/>
            <p:nvPr/>
          </p:nvSpPr>
          <p:spPr>
            <a:xfrm>
              <a:off x="1069400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348;p17"/>
            <p:cNvSpPr/>
            <p:nvPr/>
          </p:nvSpPr>
          <p:spPr>
            <a:xfrm>
              <a:off x="2013924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349;p17"/>
            <p:cNvSpPr/>
            <p:nvPr/>
          </p:nvSpPr>
          <p:spPr>
            <a:xfrm>
              <a:off x="2958450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350;p17"/>
            <p:cNvSpPr/>
            <p:nvPr/>
          </p:nvSpPr>
          <p:spPr>
            <a:xfrm>
              <a:off x="3902974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351;p17"/>
            <p:cNvSpPr/>
            <p:nvPr/>
          </p:nvSpPr>
          <p:spPr>
            <a:xfrm>
              <a:off x="4847500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352;p17"/>
            <p:cNvSpPr/>
            <p:nvPr/>
          </p:nvSpPr>
          <p:spPr>
            <a:xfrm>
              <a:off x="5792025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353;p17"/>
            <p:cNvSpPr/>
            <p:nvPr/>
          </p:nvSpPr>
          <p:spPr>
            <a:xfrm>
              <a:off x="6736550" y="1382550"/>
              <a:ext cx="650101" cy="18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63" name="Google Shape;354;p17"/>
          <p:cNvSpPr/>
          <p:nvPr/>
        </p:nvSpPr>
        <p:spPr>
          <a:xfrm>
            <a:off x="2994424" y="4537174"/>
            <a:ext cx="474901" cy="2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2" name="Google Shape;355;p17"/>
          <p:cNvGrpSpPr/>
          <p:nvPr/>
        </p:nvGrpSpPr>
        <p:grpSpPr>
          <a:xfrm>
            <a:off x="792150" y="3171395"/>
            <a:ext cx="7559700" cy="1972105"/>
            <a:chOff x="0" y="0"/>
            <a:chExt cx="7559699" cy="1972103"/>
          </a:xfrm>
        </p:grpSpPr>
        <p:pic>
          <p:nvPicPr>
            <p:cNvPr id="364" name="Google Shape;356;p17" descr="Google Shape;356;p1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559700" cy="1972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5" name="Google Shape;357;p17"/>
            <p:cNvSpPr/>
            <p:nvPr/>
          </p:nvSpPr>
          <p:spPr>
            <a:xfrm>
              <a:off x="1260349" y="1365779"/>
              <a:ext cx="474901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358;p17"/>
            <p:cNvSpPr/>
            <p:nvPr/>
          </p:nvSpPr>
          <p:spPr>
            <a:xfrm>
              <a:off x="2202274" y="1365779"/>
              <a:ext cx="474901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359;p17"/>
            <p:cNvSpPr/>
            <p:nvPr/>
          </p:nvSpPr>
          <p:spPr>
            <a:xfrm>
              <a:off x="3144199" y="1365779"/>
              <a:ext cx="474901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360;p17"/>
            <p:cNvSpPr/>
            <p:nvPr/>
          </p:nvSpPr>
          <p:spPr>
            <a:xfrm>
              <a:off x="4086125" y="1365779"/>
              <a:ext cx="474900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361;p17"/>
            <p:cNvSpPr/>
            <p:nvPr/>
          </p:nvSpPr>
          <p:spPr>
            <a:xfrm>
              <a:off x="5038375" y="1365779"/>
              <a:ext cx="474901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362;p17"/>
            <p:cNvSpPr/>
            <p:nvPr/>
          </p:nvSpPr>
          <p:spPr>
            <a:xfrm>
              <a:off x="5981600" y="1365779"/>
              <a:ext cx="441600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363;p17"/>
            <p:cNvSpPr/>
            <p:nvPr/>
          </p:nvSpPr>
          <p:spPr>
            <a:xfrm>
              <a:off x="6926099" y="1365779"/>
              <a:ext cx="474901" cy="20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1" name="Google Shape;364;p17"/>
          <p:cNvGrpSpPr/>
          <p:nvPr/>
        </p:nvGrpSpPr>
        <p:grpSpPr>
          <a:xfrm>
            <a:off x="792150" y="3171394"/>
            <a:ext cx="7559700" cy="1972082"/>
            <a:chOff x="0" y="0"/>
            <a:chExt cx="7559699" cy="1972081"/>
          </a:xfrm>
        </p:grpSpPr>
        <p:pic>
          <p:nvPicPr>
            <p:cNvPr id="373" name="Google Shape;365;p17" descr="Google Shape;365;p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559700" cy="197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Google Shape;366;p17"/>
            <p:cNvSpPr/>
            <p:nvPr/>
          </p:nvSpPr>
          <p:spPr>
            <a:xfrm>
              <a:off x="144867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367;p17"/>
            <p:cNvSpPr/>
            <p:nvPr/>
          </p:nvSpPr>
          <p:spPr>
            <a:xfrm>
              <a:off x="239187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368;p17"/>
            <p:cNvSpPr/>
            <p:nvPr/>
          </p:nvSpPr>
          <p:spPr>
            <a:xfrm>
              <a:off x="333507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369;p17"/>
            <p:cNvSpPr/>
            <p:nvPr/>
          </p:nvSpPr>
          <p:spPr>
            <a:xfrm>
              <a:off x="427827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370;p17"/>
            <p:cNvSpPr/>
            <p:nvPr/>
          </p:nvSpPr>
          <p:spPr>
            <a:xfrm>
              <a:off x="5221475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371;p17"/>
            <p:cNvSpPr/>
            <p:nvPr/>
          </p:nvSpPr>
          <p:spPr>
            <a:xfrm>
              <a:off x="616467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372;p17"/>
            <p:cNvSpPr/>
            <p:nvPr/>
          </p:nvSpPr>
          <p:spPr>
            <a:xfrm>
              <a:off x="7114324" y="1377480"/>
              <a:ext cx="209101" cy="194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82" name="Google Shape;373;p17" descr="Google Shape;373;p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150" y="3171400"/>
            <a:ext cx="7559700" cy="1972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Google Shape;374;p17"/>
          <p:cNvGrpSpPr/>
          <p:nvPr/>
        </p:nvGrpSpPr>
        <p:grpSpPr>
          <a:xfrm>
            <a:off x="500624" y="3209774"/>
            <a:ext cx="526201" cy="1857601"/>
            <a:chOff x="0" y="0"/>
            <a:chExt cx="526200" cy="1857600"/>
          </a:xfrm>
        </p:grpSpPr>
        <p:sp>
          <p:nvSpPr>
            <p:cNvPr id="383" name="Rectangle"/>
            <p:cNvSpPr/>
            <p:nvPr/>
          </p:nvSpPr>
          <p:spPr>
            <a:xfrm rot="16200000">
              <a:off x="-665700" y="665699"/>
              <a:ext cx="1857601" cy="526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1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4" name="Undetected Mispredictions [%]"/>
            <p:cNvSpPr txBox="1"/>
            <p:nvPr/>
          </p:nvSpPr>
          <p:spPr>
            <a:xfrm rot="16200000">
              <a:off x="-687692" y="687691"/>
              <a:ext cx="1857601" cy="482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1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Undetected</a:t>
              </a:r>
              <a:br/>
              <a:r>
                <a:t>Mispredictions [%]</a:t>
              </a:r>
            </a:p>
          </p:txBody>
        </p:sp>
      </p:grpSp>
      <p:sp>
        <p:nvSpPr>
          <p:cNvPr id="386" name="Google Shape;375;p17"/>
          <p:cNvSpPr txBox="1"/>
          <p:nvPr/>
        </p:nvSpPr>
        <p:spPr>
          <a:xfrm>
            <a:off x="311699" y="2855562"/>
            <a:ext cx="8520602" cy="6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L="420623" indent="-315468" defTabSz="841247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ts val="1600"/>
              <a:buFont typeface="Calibri"/>
              <a:buChar char="●"/>
              <a:defRPr sz="1656">
                <a:latin typeface="Calibri"/>
                <a:ea typeface="Calibri"/>
                <a:cs typeface="Calibri"/>
                <a:sym typeface="Calibri"/>
              </a:defRPr>
            </a:pPr>
            <a:r>
              <a:t>On average, 6_PGMR can identify 48.2% of the mispredictions. </a:t>
            </a:r>
            <a:br/>
          </a:p>
        </p:txBody>
      </p:sp>
      <p:sp>
        <p:nvSpPr>
          <p:cNvPr id="387" name="Google Shape;376;p17"/>
          <p:cNvSpPr/>
          <p:nvPr/>
        </p:nvSpPr>
        <p:spPr>
          <a:xfrm>
            <a:off x="5179624" y="3283199"/>
            <a:ext cx="216601" cy="18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77;p17"/>
          <p:cNvSpPr/>
          <p:nvPr/>
        </p:nvSpPr>
        <p:spPr>
          <a:xfrm>
            <a:off x="6324074" y="3283199"/>
            <a:ext cx="216601" cy="18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78;p17"/>
          <p:cNvSpPr txBox="1"/>
          <p:nvPr/>
        </p:nvSpPr>
        <p:spPr>
          <a:xfrm>
            <a:off x="6233624" y="3194299"/>
            <a:ext cx="577801" cy="29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PGMR</a:t>
            </a:r>
          </a:p>
        </p:txBody>
      </p:sp>
      <p:sp>
        <p:nvSpPr>
          <p:cNvPr id="390" name="Google Shape;379;p17"/>
          <p:cNvSpPr txBox="1"/>
          <p:nvPr/>
        </p:nvSpPr>
        <p:spPr>
          <a:xfrm>
            <a:off x="5090900" y="3194299"/>
            <a:ext cx="577801" cy="29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PGMR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2"/>
      <p:bldP build="whole" bldLvl="1" animBg="1" rev="0" advAuto="0" spid="353" grpId="3"/>
      <p:bldP build="whole" bldLvl="1" animBg="1" rev="0" advAuto="0" spid="382" grpId="4"/>
      <p:bldP build="whole" bldLvl="1" animBg="1" rev="0" advAuto="0" spid="372" grpId="1"/>
      <p:bldP build="whole" bldLvl="1" animBg="1" rev="0" advAuto="0" spid="386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84;p18"/>
          <p:cNvSpPr txBox="1"/>
          <p:nvPr/>
        </p:nvSpPr>
        <p:spPr>
          <a:xfrm>
            <a:off x="239388" y="1764825"/>
            <a:ext cx="8665200" cy="1094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With RAMR and RADE optimizations:</a:t>
            </a:r>
          </a:p>
          <a:p>
            <a:pPr lvl="1" marL="914400" indent="-342900">
              <a:lnSpc>
                <a:spcPct val="115000"/>
              </a:lnSpc>
              <a:buClr>
                <a:srgbClr val="000000"/>
              </a:buClr>
              <a:buSzPts val="1800"/>
              <a:buFont typeface="Calibri"/>
              <a:buChar char="−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Less than 2x energy overhead,</a:t>
            </a:r>
          </a:p>
          <a:p>
            <a:pPr lvl="1" marL="914400" indent="-342900">
              <a:buClr>
                <a:srgbClr val="000000"/>
              </a:buClr>
              <a:buSzPts val="1800"/>
              <a:buFont typeface="Calibri"/>
              <a:buChar char="−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33.5% detection in mispredictions.</a:t>
            </a:r>
          </a:p>
        </p:txBody>
      </p:sp>
      <p:sp>
        <p:nvSpPr>
          <p:cNvPr id="393" name="Google Shape;385;p18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Energy Optimizations</a:t>
            </a:r>
          </a:p>
        </p:txBody>
      </p:sp>
      <p:pic>
        <p:nvPicPr>
          <p:cNvPr id="394" name="Google Shape;386;p18" descr="Google Shape;386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324" y="2953099"/>
            <a:ext cx="7301326" cy="219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Google Shape;387;p18" descr="Google Shape;387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324" y="2953111"/>
            <a:ext cx="7301326" cy="219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Google Shape;388;p18" descr="Google Shape;388;p18"/>
          <p:cNvPicPr>
            <a:picLocks noChangeAspect="1"/>
          </p:cNvPicPr>
          <p:nvPr/>
        </p:nvPicPr>
        <p:blipFill>
          <a:blip r:embed="rId4">
            <a:extLst/>
          </a:blip>
          <a:srcRect l="11691" t="0" r="0" b="0"/>
          <a:stretch>
            <a:fillRect/>
          </a:stretch>
        </p:blipFill>
        <p:spPr>
          <a:xfrm>
            <a:off x="1775113" y="2953099"/>
            <a:ext cx="6447550" cy="219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Google Shape;389;p18"/>
          <p:cNvSpPr txBox="1"/>
          <p:nvPr/>
        </p:nvSpPr>
        <p:spPr>
          <a:xfrm>
            <a:off x="239388" y="677149"/>
            <a:ext cx="8665200" cy="109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With RAMR optimizations:</a:t>
            </a:r>
          </a:p>
          <a:p>
            <a:pPr lvl="1" marL="914400" indent="-342900">
              <a:lnSpc>
                <a:spcPct val="115000"/>
              </a:lnSpc>
              <a:buClr>
                <a:srgbClr val="000000"/>
              </a:buClr>
              <a:buSzPts val="1800"/>
              <a:buFont typeface="Calibri"/>
              <a:buChar char="−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23.5% reduction in energy overhead,</a:t>
            </a:r>
          </a:p>
          <a:p>
            <a:pPr lvl="1" marL="914400" indent="-342900">
              <a:buClr>
                <a:srgbClr val="000000"/>
              </a:buClr>
              <a:buSzPts val="1800"/>
              <a:buFont typeface="Calibri"/>
              <a:buChar char="−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35.4% detection in mispredictions.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1"/>
      <p:bldP build="whole" bldLvl="1" animBg="1" rev="0" advAuto="0" spid="392" grpId="4"/>
      <p:bldP build="whole" bldLvl="1" animBg="1" rev="0" advAuto="0" spid="396" grpId="3"/>
      <p:bldP build="whole" bldLvl="1" animBg="1" rev="0" advAuto="0" spid="39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4;p19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400" name="Google Shape;395;p19"/>
          <p:cNvSpPr txBox="1"/>
          <p:nvPr>
            <p:ph type="body" idx="1"/>
          </p:nvPr>
        </p:nvSpPr>
        <p:spPr>
          <a:xfrm>
            <a:off x="311699" y="10000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 algn="just" defTabSz="905255">
              <a:spcBef>
                <a:spcPts val="300"/>
              </a:spcBef>
              <a:buSzTx/>
              <a:buNone/>
              <a:defRPr sz="1386"/>
            </a:pPr>
            <a:endParaRPr sz="1782">
              <a:latin typeface="Calibri"/>
              <a:ea typeface="Calibri"/>
              <a:cs typeface="Calibri"/>
              <a:sym typeface="Calibri"/>
            </a:endParaRPr>
          </a:p>
          <a:p>
            <a:pPr marL="452627" indent="-339470" algn="just" defTabSz="905255">
              <a:spcBef>
                <a:spcPts val="300"/>
              </a:spcBef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Softmax probabilities are failing to assure reliability for mission-critical applications.</a:t>
            </a:r>
            <a:br/>
          </a:p>
          <a:p>
            <a:pPr marL="452627" indent="-339470" algn="just" defTabSz="905255"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Modular redundancy and behavior diversity provided by preprocessing can help to detect mispredictions.</a:t>
            </a:r>
            <a:br/>
          </a:p>
          <a:p>
            <a:pPr marL="452627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On average, PolygraphMR can detect mispredictions by up to </a:t>
            </a:r>
            <a:r>
              <a:rPr sz="1683"/>
              <a:t>48.2%</a:t>
            </a:r>
            <a:r>
              <a:t> while keeping correct predictions untouched.</a:t>
            </a:r>
            <a:br/>
          </a:p>
          <a:p>
            <a:pPr marL="452627" indent="-339470" defTabSz="905255">
              <a:lnSpc>
                <a:spcPct val="90000"/>
              </a:lnSpc>
              <a:buSzPts val="1700"/>
              <a:buFont typeface="Calibri"/>
              <a:defRPr sz="1782">
                <a:latin typeface="Calibri"/>
                <a:ea typeface="Calibri"/>
                <a:cs typeface="Calibri"/>
                <a:sym typeface="Calibri"/>
              </a:defRPr>
            </a:pPr>
            <a:r>
              <a:t>With RAMR and RADE optimizations, PolygraphMR can still detect 33.5% of the mispredictions with less than 2x performance overhead.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1;p20"/>
          <p:cNvSpPr txBox="1"/>
          <p:nvPr/>
        </p:nvSpPr>
        <p:spPr>
          <a:xfrm>
            <a:off x="806826" y="1784896"/>
            <a:ext cx="7529201" cy="85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5500"/>
            </a:lvl1pPr>
          </a:lstStyle>
          <a:p>
            <a:pPr/>
            <a:r>
              <a:t>Q&amp;A</a:t>
            </a:r>
          </a:p>
        </p:txBody>
      </p:sp>
      <p:sp>
        <p:nvSpPr>
          <p:cNvPr id="403" name="Google Shape;402;p20"/>
          <p:cNvSpPr txBox="1"/>
          <p:nvPr/>
        </p:nvSpPr>
        <p:spPr>
          <a:xfrm>
            <a:off x="1177300" y="3267411"/>
            <a:ext cx="6789401" cy="25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Email: salar@umich.edu</a:t>
            </a:r>
          </a:p>
        </p:txBody>
      </p:sp>
      <p:sp>
        <p:nvSpPr>
          <p:cNvPr id="404" name="Google Shape;403;p20"/>
          <p:cNvSpPr/>
          <p:nvPr/>
        </p:nvSpPr>
        <p:spPr>
          <a:xfrm>
            <a:off x="-75" y="-94326"/>
            <a:ext cx="9144001" cy="10851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08" name="Google Shape;404;p20"/>
          <p:cNvGrpSpPr/>
          <p:nvPr/>
        </p:nvGrpSpPr>
        <p:grpSpPr>
          <a:xfrm>
            <a:off x="58" y="4637801"/>
            <a:ext cx="470318" cy="505691"/>
            <a:chOff x="0" y="0"/>
            <a:chExt cx="470316" cy="505690"/>
          </a:xfrm>
        </p:grpSpPr>
        <p:sp>
          <p:nvSpPr>
            <p:cNvPr id="405" name="Google Shape;405;p20"/>
            <p:cNvSpPr/>
            <p:nvPr/>
          </p:nvSpPr>
          <p:spPr>
            <a:xfrm>
              <a:off x="-1" y="-1"/>
              <a:ext cx="470318" cy="505692"/>
            </a:xfrm>
            <a:prstGeom prst="rect">
              <a:avLst/>
            </a:prstGeom>
            <a:solidFill>
              <a:srgbClr val="10253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808080">
                  <a:alpha val="349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406" name="Google Shape;406;p20" descr="Google Shape;406;p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675" y="67744"/>
              <a:ext cx="336482" cy="243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Google Shape;407;p20" descr="Google Shape;407;p2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675" y="345335"/>
              <a:ext cx="336482" cy="9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370331" indent="-277749" defTabSz="740663">
              <a:lnSpc>
                <a:spcPct val="90000"/>
              </a:lnSpc>
              <a:spcBef>
                <a:spcPts val="800"/>
              </a:spcBef>
              <a:buFont typeface="Calibri"/>
              <a:defRPr sz="1458">
                <a:latin typeface="Calibri"/>
                <a:ea typeface="Calibri"/>
                <a:cs typeface="Calibri"/>
                <a:sym typeface="Calibri"/>
              </a:defRPr>
            </a:pPr>
            <a:r>
              <a:t>Mispredictions and corresponding softmax probabilities are profiled over validation set of ImageNet dataset.</a:t>
            </a:r>
            <a:br/>
          </a:p>
          <a:p>
            <a:pPr marL="370331" indent="-277749" defTabSz="740663">
              <a:lnSpc>
                <a:spcPct val="90000"/>
              </a:lnSpc>
              <a:buFont typeface="Calibri"/>
              <a:defRPr sz="1458">
                <a:latin typeface="Calibri"/>
                <a:ea typeface="Calibri"/>
                <a:cs typeface="Calibri"/>
                <a:sym typeface="Calibri"/>
              </a:defRPr>
            </a:pPr>
            <a:r>
              <a:t>More than 10% of the mispredictions have either high or very high confidence.</a:t>
            </a:r>
            <a:br/>
          </a:p>
          <a:p>
            <a:pPr marL="370331" indent="-277749" defTabSz="740663">
              <a:lnSpc>
                <a:spcPct val="90000"/>
              </a:lnSpc>
              <a:buFont typeface="Calibri"/>
              <a:defRPr sz="1458">
                <a:latin typeface="Calibri"/>
                <a:ea typeface="Calibri"/>
                <a:cs typeface="Calibri"/>
                <a:sym typeface="Calibri"/>
              </a:defRPr>
            </a:pPr>
            <a:r>
              <a:t>Undesirable trend of increasing high confidence mispredictions with CNN accuracy.</a:t>
            </a:r>
            <a:br/>
          </a:p>
          <a:p>
            <a:pPr marL="0" indent="0" defTabSz="740663">
              <a:lnSpc>
                <a:spcPct val="90000"/>
              </a:lnSpc>
              <a:spcBef>
                <a:spcPts val="800"/>
              </a:spcBef>
              <a:buSzTx/>
              <a:buNone/>
              <a:defRPr sz="1134"/>
            </a:pPr>
            <a:endParaRPr sz="1782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40663">
              <a:lnSpc>
                <a:spcPct val="90000"/>
              </a:lnSpc>
              <a:spcBef>
                <a:spcPts val="800"/>
              </a:spcBef>
              <a:buSzTx/>
              <a:buNone/>
              <a:defRPr sz="1134"/>
            </a:pPr>
            <a:endParaRPr sz="1782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40663">
              <a:lnSpc>
                <a:spcPct val="90000"/>
              </a:lnSpc>
              <a:spcBef>
                <a:spcPts val="800"/>
              </a:spcBef>
              <a:buSzTx/>
              <a:buNone/>
              <a:defRPr sz="1134"/>
            </a:pPr>
            <a:endParaRPr sz="1782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40663">
              <a:lnSpc>
                <a:spcPct val="90000"/>
              </a:lnSpc>
              <a:spcBef>
                <a:spcPts val="800"/>
              </a:spcBef>
              <a:buSzTx/>
              <a:buNone/>
              <a:defRPr sz="1134"/>
            </a:pPr>
            <a:endParaRPr sz="178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1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Unreliability of Softmax Prediction Probability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8;p22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425195" indent="-342518" defTabSz="850391">
              <a:buSzPts val="2000"/>
              <a:buFontTx/>
              <a:buAutoNum type="arabicPeriod" startAt="1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Have a systematic approach to detect mispredictions made by CNNs.</a:t>
            </a:r>
            <a:br/>
          </a:p>
          <a:p>
            <a:pPr marL="425195" indent="-342518" defTabSz="850391">
              <a:buSzPts val="2000"/>
              <a:buFontTx/>
              <a:buAutoNum type="arabicPeriod" startAt="1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Keep the correct predictions untouched.</a:t>
            </a:r>
            <a:br/>
          </a:p>
          <a:p>
            <a:pPr marL="425195" indent="-342518" defTabSz="850391">
              <a:buSzPts val="2000"/>
              <a:buFontTx/>
              <a:buAutoNum type="arabicPeriod" startAt="1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Reduce the performance overhead of the proposed solution.</a:t>
            </a:r>
          </a:p>
          <a:p>
            <a:pPr marL="0" indent="0" defTabSz="850391"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9;p22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Our Goals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4;p23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Resource-aware Modular Redundancy (RAMR)</a:t>
            </a:r>
          </a:p>
        </p:txBody>
      </p:sp>
      <p:grpSp>
        <p:nvGrpSpPr>
          <p:cNvPr id="425" name="Google Shape;425;p23"/>
          <p:cNvGrpSpPr/>
          <p:nvPr/>
        </p:nvGrpSpPr>
        <p:grpSpPr>
          <a:xfrm>
            <a:off x="2009287" y="1947443"/>
            <a:ext cx="5125416" cy="2586462"/>
            <a:chOff x="0" y="0"/>
            <a:chExt cx="5125415" cy="2586460"/>
          </a:xfrm>
        </p:grpSpPr>
        <p:pic>
          <p:nvPicPr>
            <p:cNvPr id="421" name="Google Shape;426;p23" descr="Google Shape;426;p2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25416" cy="2586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4" name="Google Shape;427;p23"/>
            <p:cNvGrpSpPr/>
            <p:nvPr/>
          </p:nvGrpSpPr>
          <p:grpSpPr>
            <a:xfrm>
              <a:off x="95638" y="338266"/>
              <a:ext cx="317119" cy="1697141"/>
              <a:chOff x="0" y="0"/>
              <a:chExt cx="317117" cy="1697140"/>
            </a:xfrm>
          </p:grpSpPr>
          <p:sp>
            <p:nvSpPr>
              <p:cNvPr id="422" name="Rectangle"/>
              <p:cNvSpPr/>
              <p:nvPr/>
            </p:nvSpPr>
            <p:spPr>
              <a:xfrm rot="16200000">
                <a:off x="-724228" y="724227"/>
                <a:ext cx="1697141" cy="24868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3" name="Normalized Accuracy [%]"/>
              <p:cNvSpPr txBox="1"/>
              <p:nvPr/>
            </p:nvSpPr>
            <p:spPr>
              <a:xfrm rot="16200000">
                <a:off x="-690012" y="690011"/>
                <a:ext cx="1697141" cy="317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t">
                <a:spAutoFit/>
              </a:bodyPr>
              <a:lstStyle>
                <a:lvl1pPr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Normalized Accuracy [%]</a:t>
                </a:r>
              </a:p>
            </p:txBody>
          </p:sp>
        </p:grpSp>
      </p:grpSp>
      <p:sp>
        <p:nvSpPr>
          <p:cNvPr id="426" name="Google Shape;428;p23"/>
          <p:cNvSpPr txBox="1"/>
          <p:nvPr/>
        </p:nvSpPr>
        <p:spPr>
          <a:xfrm>
            <a:off x="337499" y="4468000"/>
            <a:ext cx="8469002" cy="3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Effect of precision reduction on original and PolygraphMR system using AlexNet and ImageNet dataset.</a:t>
            </a:r>
          </a:p>
        </p:txBody>
      </p:sp>
      <p:sp>
        <p:nvSpPr>
          <p:cNvPr id="427" name="Google Shape;429;p23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352043" indent="-264032" defTabSz="704087">
              <a:lnSpc>
                <a:spcPct val="90000"/>
              </a:lnSpc>
              <a:spcBef>
                <a:spcPts val="700"/>
              </a:spcBef>
              <a:buSzPts val="1300"/>
              <a:buFont typeface="Calibri"/>
              <a:defRPr sz="1386">
                <a:latin typeface="Calibri"/>
                <a:ea typeface="Calibri"/>
                <a:cs typeface="Calibri"/>
                <a:sym typeface="Calibri"/>
              </a:defRPr>
            </a:pPr>
            <a:r>
              <a:t>All CNN weights and intermediate values are using narrow-precision representation to reduce the data transfer overhead </a:t>
            </a:r>
            <a:r>
              <a:rPr baseline="29402"/>
              <a:t>[1, 2]</a:t>
            </a:r>
            <a:r>
              <a:t>.</a:t>
            </a:r>
            <a:br/>
          </a:p>
          <a:p>
            <a:pPr marL="352043" indent="-264032" defTabSz="704087">
              <a:lnSpc>
                <a:spcPct val="90000"/>
              </a:lnSpc>
              <a:buSzPts val="1300"/>
              <a:buFont typeface="Calibri"/>
              <a:defRPr sz="1386">
                <a:latin typeface="Calibri"/>
                <a:ea typeface="Calibri"/>
                <a:cs typeface="Calibri"/>
                <a:sym typeface="Calibri"/>
              </a:defRPr>
            </a:pPr>
            <a:r>
              <a:t>The redundancy in PolygraphMR allows to further reduce the precision compared to the baseline single CNN.</a:t>
            </a:r>
            <a:br/>
            <a:br/>
            <a:br/>
            <a:br/>
            <a:br/>
          </a:p>
          <a:p>
            <a:pPr marL="0" indent="0" defTabSz="704087">
              <a:lnSpc>
                <a:spcPct val="90000"/>
              </a:lnSpc>
              <a:spcBef>
                <a:spcPts val="700"/>
              </a:spcBef>
              <a:buSzTx/>
              <a:buNone/>
              <a:defRPr sz="1078"/>
            </a:pP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04087">
              <a:lnSpc>
                <a:spcPct val="90000"/>
              </a:lnSpc>
              <a:spcBef>
                <a:spcPts val="700"/>
              </a:spcBef>
              <a:buSzTx/>
              <a:buNone/>
              <a:defRPr sz="1078"/>
            </a:pPr>
            <a:endParaRPr sz="138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04087">
              <a:lnSpc>
                <a:spcPct val="90000"/>
              </a:lnSpc>
              <a:spcBef>
                <a:spcPts val="700"/>
              </a:spcBef>
              <a:buSzTx/>
              <a:buNone/>
              <a:defRPr sz="1386">
                <a:latin typeface="Calibri"/>
                <a:ea typeface="Calibri"/>
                <a:cs typeface="Calibri"/>
                <a:sym typeface="Calibri"/>
              </a:defRPr>
            </a:pPr>
            <a:br/>
          </a:p>
        </p:txBody>
      </p:sp>
      <p:sp>
        <p:nvSpPr>
          <p:cNvPr id="428" name="Google Shape;430;p23"/>
          <p:cNvSpPr txBox="1"/>
          <p:nvPr/>
        </p:nvSpPr>
        <p:spPr>
          <a:xfrm>
            <a:off x="363300" y="4778702"/>
            <a:ext cx="8780700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000"/>
            </a:pPr>
            <a:r>
              <a:t>[1] Judd et al. "Proteus: Exploiting numerical precision variability in deep neural networks." ICS 2016</a:t>
            </a:r>
          </a:p>
          <a:p>
            <a:pPr>
              <a:defRPr sz="1000"/>
            </a:pPr>
            <a:r>
              <a:t>[2] Hill et al. “Deftnn: Addressing bottlenecks for dnn execution on gpus via synapse vector elimination and near-compute data fission”, MICRO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5;p24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384047" indent="-288035" defTabSz="768095">
              <a:lnSpc>
                <a:spcPct val="90000"/>
              </a:lnSpc>
              <a:spcBef>
                <a:spcPts val="800"/>
              </a:spcBef>
              <a:buSzPts val="1500"/>
              <a:buFont typeface="Calibri"/>
              <a:defRPr sz="1512">
                <a:latin typeface="Calibri"/>
                <a:ea typeface="Calibri"/>
                <a:cs typeface="Calibri"/>
                <a:sym typeface="Calibri"/>
              </a:defRPr>
            </a:pPr>
            <a:r>
              <a:t>In more than 50% of the predictions, we don’t need to activate all CNNs since their prediction results are in harmony with each other.</a:t>
            </a:r>
            <a:br/>
          </a:p>
          <a:p>
            <a:pPr marL="384047" indent="-288035" defTabSz="768095">
              <a:lnSpc>
                <a:spcPct val="90000"/>
              </a:lnSpc>
              <a:buSzPts val="1500"/>
              <a:buFont typeface="Calibri"/>
              <a:defRPr sz="1512">
                <a:latin typeface="Calibri"/>
                <a:ea typeface="Calibri"/>
                <a:cs typeface="Calibri"/>
                <a:sym typeface="Calibri"/>
              </a:defRPr>
            </a:pPr>
            <a:r>
              <a:t>Activate CNNs in a staged fashion, and add more CNNs if </a:t>
            </a:r>
            <a:r>
              <a:rPr b="1" i="1"/>
              <a:t>Thr_Freq </a:t>
            </a:r>
            <a:r>
              <a:t>criterion is not met by earlier activations.</a:t>
            </a:r>
            <a:br/>
            <a:br/>
            <a:br/>
            <a:br/>
            <a:br/>
          </a:p>
          <a:p>
            <a:pPr marL="0" indent="0" defTabSz="768095">
              <a:lnSpc>
                <a:spcPct val="90000"/>
              </a:lnSpc>
              <a:spcBef>
                <a:spcPts val="800"/>
              </a:spcBef>
              <a:buSzTx/>
              <a:buNone/>
              <a:defRPr sz="1175"/>
            </a:pPr>
            <a:endParaRPr sz="1512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68095">
              <a:lnSpc>
                <a:spcPct val="90000"/>
              </a:lnSpc>
              <a:spcBef>
                <a:spcPts val="800"/>
              </a:spcBef>
              <a:buSzTx/>
              <a:buNone/>
              <a:defRPr sz="1512">
                <a:latin typeface="Calibri"/>
                <a:ea typeface="Calibri"/>
                <a:cs typeface="Calibri"/>
                <a:sym typeface="Calibri"/>
              </a:defRPr>
            </a:pPr>
            <a:br/>
          </a:p>
        </p:txBody>
      </p:sp>
      <p:sp>
        <p:nvSpPr>
          <p:cNvPr id="431" name="Google Shape;436;p24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Resource-aware Decision Engine (RADE)</a:t>
            </a:r>
          </a:p>
        </p:txBody>
      </p:sp>
      <p:sp>
        <p:nvSpPr>
          <p:cNvPr id="432" name="Google Shape;437;p24"/>
          <p:cNvSpPr txBox="1"/>
          <p:nvPr/>
        </p:nvSpPr>
        <p:spPr>
          <a:xfrm>
            <a:off x="389099" y="4762474"/>
            <a:ext cx="8469002" cy="3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Histogram of prediction agreements in a system with 4 CNNs, profiled on LeNet-5, ConvNet, and AlexNet.</a:t>
            </a:r>
          </a:p>
        </p:txBody>
      </p:sp>
      <p:pic>
        <p:nvPicPr>
          <p:cNvPr id="433" name="Google Shape;438;p24" descr="Google Shape;438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9288" y="2526077"/>
            <a:ext cx="5125428" cy="2308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46;p7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425195" indent="-342518" defTabSz="850391">
              <a:lnSpc>
                <a:spcPct val="90000"/>
              </a:lnSpc>
              <a:buSzPts val="2000"/>
              <a:buFont typeface="Calibri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CNNs are emerging in mission-critical applications.</a:t>
            </a:r>
            <a:br/>
          </a:p>
          <a:p>
            <a:pPr marL="425195" indent="-342518" defTabSz="850391">
              <a:lnSpc>
                <a:spcPct val="90000"/>
              </a:lnSpc>
              <a:buSzPts val="2000"/>
              <a:buFont typeface="Calibri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Network accuracy by itself is not assuring the reliability.</a:t>
            </a:r>
            <a:br/>
          </a:p>
          <a:p>
            <a:pPr marL="425195" indent="-342518" defTabSz="850391">
              <a:lnSpc>
                <a:spcPct val="90000"/>
              </a:lnSpc>
              <a:buSzPts val="2000"/>
              <a:buFont typeface="Calibri"/>
              <a:defRPr sz="2046">
                <a:latin typeface="Calibri"/>
                <a:ea typeface="Calibri"/>
                <a:cs typeface="Calibri"/>
                <a:sym typeface="Calibri"/>
              </a:defRPr>
            </a:pPr>
            <a:r>
              <a:t>CNNs are like black boxes.</a:t>
            </a:r>
          </a:p>
          <a:p>
            <a:pPr marL="0" indent="0" defTabSz="850391">
              <a:lnSpc>
                <a:spcPct val="90000"/>
              </a:lnSpc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lnSpc>
                <a:spcPct val="90000"/>
              </a:lnSpc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lnSpc>
                <a:spcPct val="90000"/>
              </a:lnSpc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lnSpc>
                <a:spcPct val="90000"/>
              </a:lnSpc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0391">
              <a:lnSpc>
                <a:spcPct val="90000"/>
              </a:lnSpc>
              <a:buSzTx/>
              <a:buNone/>
              <a:defRPr sz="1302"/>
            </a:pPr>
            <a:endParaRPr sz="2046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47;p7" descr="Google Shape;47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9072" y="3094980"/>
            <a:ext cx="1647020" cy="160822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Google Shape;48;p7"/>
          <p:cNvSpPr txBox="1"/>
          <p:nvPr/>
        </p:nvSpPr>
        <p:spPr>
          <a:xfrm>
            <a:off x="409024" y="4677424"/>
            <a:ext cx="2651750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69" name="Google Shape;49;p7"/>
          <p:cNvSpPr txBox="1"/>
          <p:nvPr/>
        </p:nvSpPr>
        <p:spPr>
          <a:xfrm>
            <a:off x="3542611" y="4677424"/>
            <a:ext cx="2651751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CNN</a:t>
            </a:r>
          </a:p>
        </p:txBody>
      </p:sp>
      <p:sp>
        <p:nvSpPr>
          <p:cNvPr id="70" name="Google Shape;50;p7"/>
          <p:cNvSpPr txBox="1"/>
          <p:nvPr/>
        </p:nvSpPr>
        <p:spPr>
          <a:xfrm>
            <a:off x="6676173" y="4677433"/>
            <a:ext cx="2651751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71" name="Google Shape;51;p7"/>
          <p:cNvSpPr txBox="1"/>
          <p:nvPr/>
        </p:nvSpPr>
        <p:spPr>
          <a:xfrm>
            <a:off x="6676179" y="3654108"/>
            <a:ext cx="2651751" cy="48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Truck</a:t>
            </a:r>
          </a:p>
        </p:txBody>
      </p:sp>
      <p:sp>
        <p:nvSpPr>
          <p:cNvPr id="72" name="Google Shape;52;p7"/>
          <p:cNvSpPr/>
          <p:nvPr/>
        </p:nvSpPr>
        <p:spPr>
          <a:xfrm>
            <a:off x="2982327" y="3717406"/>
            <a:ext cx="739201" cy="363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75" name="Google Shape;53;p7"/>
          <p:cNvGrpSpPr/>
          <p:nvPr/>
        </p:nvGrpSpPr>
        <p:grpSpPr>
          <a:xfrm>
            <a:off x="6975450" y="3654094"/>
            <a:ext cx="1930801" cy="489913"/>
            <a:chOff x="0" y="0"/>
            <a:chExt cx="1930799" cy="489912"/>
          </a:xfrm>
        </p:grpSpPr>
        <p:sp>
          <p:nvSpPr>
            <p:cNvPr id="73" name="Rectangle"/>
            <p:cNvSpPr/>
            <p:nvPr/>
          </p:nvSpPr>
          <p:spPr>
            <a:xfrm>
              <a:off x="0" y="71856"/>
              <a:ext cx="1930800" cy="346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/>
              </a:pPr>
            </a:p>
          </p:txBody>
        </p:sp>
        <p:sp>
          <p:nvSpPr>
            <p:cNvPr id="74" name="Pedestrian"/>
            <p:cNvSpPr txBox="1"/>
            <p:nvPr/>
          </p:nvSpPr>
          <p:spPr>
            <a:xfrm>
              <a:off x="45724" y="0"/>
              <a:ext cx="1839351" cy="489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b="1" sz="3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Pedestrian</a:t>
              </a:r>
            </a:p>
          </p:txBody>
        </p:sp>
      </p:grpSp>
      <p:sp>
        <p:nvSpPr>
          <p:cNvPr id="76" name="Google Shape;54;p7"/>
          <p:cNvSpPr/>
          <p:nvPr/>
        </p:nvSpPr>
        <p:spPr>
          <a:xfrm>
            <a:off x="6015451" y="3717406"/>
            <a:ext cx="739201" cy="363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7" name="Google Shape;55;p7" descr="Google Shape;55;p7"/>
          <p:cNvPicPr>
            <a:picLocks noChangeAspect="1"/>
          </p:cNvPicPr>
          <p:nvPr/>
        </p:nvPicPr>
        <p:blipFill>
          <a:blip r:embed="rId3">
            <a:extLst/>
          </a:blip>
          <a:srcRect l="7280" t="0" r="9984" b="0"/>
          <a:stretch>
            <a:fillRect/>
          </a:stretch>
        </p:blipFill>
        <p:spPr>
          <a:xfrm>
            <a:off x="406650" y="3341113"/>
            <a:ext cx="2451276" cy="1111089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Google Shape;56;p7"/>
          <p:cNvSpPr/>
          <p:nvPr/>
        </p:nvSpPr>
        <p:spPr>
          <a:xfrm>
            <a:off x="2117075" y="3380844"/>
            <a:ext cx="610801" cy="409201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" name="Google Shape;57;p7"/>
          <p:cNvSpPr/>
          <p:nvPr/>
        </p:nvSpPr>
        <p:spPr>
          <a:xfrm>
            <a:off x="1669125" y="3472905"/>
            <a:ext cx="390901" cy="29520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" name="Google Shape;58;p7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Problem Statement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63;p8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429768" indent="-346202" defTabSz="859536">
              <a:lnSpc>
                <a:spcPct val="90000"/>
              </a:lnSpc>
              <a:spcBef>
                <a:spcPts val="900"/>
              </a:spcBef>
              <a:buSzPts val="2000"/>
              <a:buFont typeface="Calibri"/>
              <a:defRPr sz="2068">
                <a:latin typeface="Calibri"/>
                <a:ea typeface="Calibri"/>
                <a:cs typeface="Calibri"/>
                <a:sym typeface="Calibri"/>
              </a:defRPr>
            </a:pPr>
            <a:r>
              <a:t>Need to know when the prediction is unreliable.</a:t>
            </a: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59536">
              <a:lnSpc>
                <a:spcPct val="90000"/>
              </a:lnSpc>
              <a:spcBef>
                <a:spcPts val="900"/>
              </a:spcBef>
              <a:buSzTx/>
              <a:buNone/>
              <a:defRPr sz="1316"/>
            </a:pPr>
            <a:endParaRPr sz="2068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64;p8" descr="Google Shape;64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2951" y="2145839"/>
            <a:ext cx="1356301" cy="1324355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Google Shape;65;p8"/>
          <p:cNvSpPr txBox="1"/>
          <p:nvPr/>
        </p:nvSpPr>
        <p:spPr>
          <a:xfrm>
            <a:off x="190399" y="1766839"/>
            <a:ext cx="2651750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85" name="Google Shape;66;p8"/>
          <p:cNvSpPr txBox="1"/>
          <p:nvPr/>
        </p:nvSpPr>
        <p:spPr>
          <a:xfrm>
            <a:off x="2892674" y="1766829"/>
            <a:ext cx="2651750" cy="30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CNN</a:t>
            </a:r>
          </a:p>
        </p:txBody>
      </p:sp>
      <p:sp>
        <p:nvSpPr>
          <p:cNvPr id="86" name="Google Shape;67;p8"/>
          <p:cNvSpPr txBox="1"/>
          <p:nvPr/>
        </p:nvSpPr>
        <p:spPr>
          <a:xfrm>
            <a:off x="6512298" y="1766840"/>
            <a:ext cx="2651751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87" name="Google Shape;68;p8"/>
          <p:cNvSpPr txBox="1"/>
          <p:nvPr/>
        </p:nvSpPr>
        <p:spPr>
          <a:xfrm>
            <a:off x="6515203" y="2563033"/>
            <a:ext cx="2651751" cy="48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b="1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Truck</a:t>
            </a:r>
          </a:p>
        </p:txBody>
      </p:sp>
      <p:sp>
        <p:nvSpPr>
          <p:cNvPr id="88" name="Google Shape;69;p8"/>
          <p:cNvSpPr/>
          <p:nvPr/>
        </p:nvSpPr>
        <p:spPr>
          <a:xfrm>
            <a:off x="2670095" y="2626330"/>
            <a:ext cx="465601" cy="363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91" name="Google Shape;70;p8"/>
          <p:cNvGrpSpPr/>
          <p:nvPr/>
        </p:nvGrpSpPr>
        <p:grpSpPr>
          <a:xfrm>
            <a:off x="6866074" y="2563018"/>
            <a:ext cx="1950001" cy="489914"/>
            <a:chOff x="0" y="0"/>
            <a:chExt cx="1949999" cy="489912"/>
          </a:xfrm>
        </p:grpSpPr>
        <p:sp>
          <p:nvSpPr>
            <p:cNvPr id="89" name="Rectangle"/>
            <p:cNvSpPr/>
            <p:nvPr/>
          </p:nvSpPr>
          <p:spPr>
            <a:xfrm>
              <a:off x="0" y="71856"/>
              <a:ext cx="1950000" cy="346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/>
              </a:pPr>
            </a:p>
          </p:txBody>
        </p:sp>
        <p:sp>
          <p:nvSpPr>
            <p:cNvPr id="90" name="Pedestrian"/>
            <p:cNvSpPr txBox="1"/>
            <p:nvPr/>
          </p:nvSpPr>
          <p:spPr>
            <a:xfrm>
              <a:off x="45724" y="0"/>
              <a:ext cx="1858551" cy="489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b="1" sz="3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Pedestrian</a:t>
              </a:r>
            </a:p>
          </p:txBody>
        </p:sp>
      </p:grpSp>
      <p:pic>
        <p:nvPicPr>
          <p:cNvPr id="92" name="Google Shape;71;p8" descr="Google Shape;71;p8"/>
          <p:cNvPicPr>
            <a:picLocks noChangeAspect="1"/>
          </p:cNvPicPr>
          <p:nvPr/>
        </p:nvPicPr>
        <p:blipFill>
          <a:blip r:embed="rId3">
            <a:extLst/>
          </a:blip>
          <a:srcRect l="7280" t="0" r="9984" b="0"/>
          <a:stretch>
            <a:fillRect/>
          </a:stretch>
        </p:blipFill>
        <p:spPr>
          <a:xfrm>
            <a:off x="657950" y="2418975"/>
            <a:ext cx="1716622" cy="7780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Google Shape;72;p8"/>
          <p:cNvSpPr/>
          <p:nvPr/>
        </p:nvSpPr>
        <p:spPr>
          <a:xfrm>
            <a:off x="5301410" y="2626330"/>
            <a:ext cx="1585201" cy="363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73;p8"/>
          <p:cNvSpPr/>
          <p:nvPr/>
        </p:nvSpPr>
        <p:spPr>
          <a:xfrm rot="5400000">
            <a:off x="4116525" y="3448275"/>
            <a:ext cx="717901" cy="75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474"/>
                </a:moveTo>
                <a:lnTo>
                  <a:pt x="13500" y="16474"/>
                </a:lnTo>
                <a:lnTo>
                  <a:pt x="13500" y="5103"/>
                </a:lnTo>
                <a:lnTo>
                  <a:pt x="10800" y="5103"/>
                </a:lnTo>
                <a:lnTo>
                  <a:pt x="16200" y="0"/>
                </a:lnTo>
                <a:lnTo>
                  <a:pt x="21600" y="5103"/>
                </a:lnTo>
                <a:lnTo>
                  <a:pt x="18900" y="5103"/>
                </a:lnTo>
                <a:lnTo>
                  <a:pt x="189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4;p8"/>
          <p:cNvSpPr/>
          <p:nvPr/>
        </p:nvSpPr>
        <p:spPr>
          <a:xfrm>
            <a:off x="6344696" y="3829180"/>
            <a:ext cx="465601" cy="3633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Google Shape;75;p8"/>
          <p:cNvSpPr txBox="1"/>
          <p:nvPr/>
        </p:nvSpPr>
        <p:spPr>
          <a:xfrm>
            <a:off x="4311363" y="4476984"/>
            <a:ext cx="2651751" cy="55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Quality</a:t>
            </a:r>
            <a:br/>
            <a:r>
              <a:t>Inspector</a:t>
            </a:r>
          </a:p>
        </p:txBody>
      </p:sp>
      <p:sp>
        <p:nvSpPr>
          <p:cNvPr id="97" name="Google Shape;76;p8"/>
          <p:cNvSpPr/>
          <p:nvPr/>
        </p:nvSpPr>
        <p:spPr>
          <a:xfrm>
            <a:off x="1864599" y="2445862"/>
            <a:ext cx="389701" cy="311401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8" name="Google Shape;77;p8"/>
          <p:cNvSpPr/>
          <p:nvPr/>
        </p:nvSpPr>
        <p:spPr>
          <a:xfrm>
            <a:off x="1539775" y="2525447"/>
            <a:ext cx="284101" cy="21870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9" name="Google Shape;78;p8"/>
          <p:cNvSpPr txBox="1"/>
          <p:nvPr/>
        </p:nvSpPr>
        <p:spPr>
          <a:xfrm>
            <a:off x="6439004" y="3751450"/>
            <a:ext cx="2651751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b="1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Reliable</a:t>
            </a:r>
          </a:p>
        </p:txBody>
      </p:sp>
      <p:grpSp>
        <p:nvGrpSpPr>
          <p:cNvPr id="102" name="Google Shape;79;p8"/>
          <p:cNvGrpSpPr/>
          <p:nvPr/>
        </p:nvGrpSpPr>
        <p:grpSpPr>
          <a:xfrm>
            <a:off x="6887525" y="3751441"/>
            <a:ext cx="1907101" cy="444719"/>
            <a:chOff x="0" y="0"/>
            <a:chExt cx="1907100" cy="444717"/>
          </a:xfrm>
        </p:grpSpPr>
        <p:sp>
          <p:nvSpPr>
            <p:cNvPr id="100" name="Rectangle"/>
            <p:cNvSpPr/>
            <p:nvPr/>
          </p:nvSpPr>
          <p:spPr>
            <a:xfrm>
              <a:off x="0" y="49258"/>
              <a:ext cx="1907101" cy="3462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101" name="Unreliable"/>
            <p:cNvSpPr txBox="1"/>
            <p:nvPr/>
          </p:nvSpPr>
          <p:spPr>
            <a:xfrm>
              <a:off x="45724" y="-1"/>
              <a:ext cx="1815652" cy="444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b="1" sz="2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Unreliable</a:t>
              </a:r>
            </a:p>
          </p:txBody>
        </p:sp>
      </p:grpSp>
      <p:sp>
        <p:nvSpPr>
          <p:cNvPr id="103" name="Google Shape;80;p8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Problem Statement</a:t>
            </a:r>
          </a:p>
        </p:txBody>
      </p:sp>
      <p:pic>
        <p:nvPicPr>
          <p:cNvPr id="104" name="Google Shape;81;p8" descr="Google Shape;81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9108" y="3518696"/>
            <a:ext cx="756301" cy="958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6"/>
      <p:bldP build="whole" bldLvl="1" animBg="1" rev="0" advAuto="0" spid="95" grpId="2"/>
      <p:bldP build="whole" bldLvl="1" animBg="1" rev="0" advAuto="0" spid="87" grpId="5"/>
      <p:bldP build="whole" bldLvl="1" animBg="1" rev="0" advAuto="0" spid="102" grpId="8"/>
      <p:bldP build="whole" bldLvl="1" animBg="1" rev="0" advAuto="0" spid="91" grpId="7"/>
      <p:bldP build="whole" bldLvl="1" animBg="1" rev="0" advAuto="0" spid="94" grpId="1"/>
      <p:bldP build="whole" bldLvl="1" animBg="1" rev="0" advAuto="0" spid="104" grpId="4"/>
      <p:bldP build="whole" bldLvl="1" animBg="1" rev="0" advAuto="0" spid="9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86;p9"/>
          <p:cNvSpPr txBox="1"/>
          <p:nvPr>
            <p:ph type="body" idx="1"/>
          </p:nvPr>
        </p:nvSpPr>
        <p:spPr>
          <a:xfrm>
            <a:off x="311699" y="1152474"/>
            <a:ext cx="8520602" cy="36363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Tx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buSzPts val="1800"/>
              <a:buFont typeface="Calibri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Confidence Check:</a:t>
            </a:r>
            <a:r>
              <a:rPr b="0"/>
              <a:t> Put a threshold on softmax probability </a:t>
            </a:r>
            <a:br>
              <a:rPr b="0"/>
            </a:br>
            <a:r>
              <a:rPr b="0"/>
              <a:t>outputs for accepting a reliable prediction </a:t>
            </a:r>
            <a:r>
              <a:rPr b="0" baseline="30000"/>
              <a:t>[1, 2]</a:t>
            </a:r>
            <a:r>
              <a:rPr b="0"/>
              <a:t>.</a:t>
            </a:r>
          </a:p>
        </p:txBody>
      </p:sp>
      <p:sp>
        <p:nvSpPr>
          <p:cNvPr id="107" name="Google Shape;87;p9"/>
          <p:cNvSpPr/>
          <p:nvPr/>
        </p:nvSpPr>
        <p:spPr>
          <a:xfrm>
            <a:off x="7877474" y="1647269"/>
            <a:ext cx="548701" cy="1452301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" name="Google Shape;88;p9"/>
          <p:cNvGrpSpPr/>
          <p:nvPr/>
        </p:nvGrpSpPr>
        <p:grpSpPr>
          <a:xfrm>
            <a:off x="7031845" y="1728388"/>
            <a:ext cx="137459" cy="1293753"/>
            <a:chOff x="0" y="0"/>
            <a:chExt cx="137458" cy="1293751"/>
          </a:xfrm>
        </p:grpSpPr>
        <p:sp>
          <p:nvSpPr>
            <p:cNvPr id="108" name="Google Shape;89;p9"/>
            <p:cNvSpPr/>
            <p:nvPr/>
          </p:nvSpPr>
          <p:spPr>
            <a:xfrm rot="18900000">
              <a:off x="26485" y="18341"/>
              <a:ext cx="88564" cy="88564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90;p9"/>
            <p:cNvSpPr/>
            <p:nvPr/>
          </p:nvSpPr>
          <p:spPr>
            <a:xfrm rot="18900000">
              <a:off x="30553" y="307287"/>
              <a:ext cx="88564" cy="88564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91;p9"/>
            <p:cNvSpPr/>
            <p:nvPr/>
          </p:nvSpPr>
          <p:spPr>
            <a:xfrm rot="18900000">
              <a:off x="26485" y="596256"/>
              <a:ext cx="88564" cy="88564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92;p9"/>
            <p:cNvSpPr/>
            <p:nvPr/>
          </p:nvSpPr>
          <p:spPr>
            <a:xfrm rot="18900000">
              <a:off x="22413" y="897901"/>
              <a:ext cx="88564" cy="88563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93;p9"/>
            <p:cNvSpPr/>
            <p:nvPr/>
          </p:nvSpPr>
          <p:spPr>
            <a:xfrm rot="18900000">
              <a:off x="18341" y="1186847"/>
              <a:ext cx="88564" cy="88563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4" name="Google Shape;94;p9"/>
          <p:cNvSpPr/>
          <p:nvPr/>
        </p:nvSpPr>
        <p:spPr>
          <a:xfrm rot="5400000">
            <a:off x="7556200" y="787262"/>
            <a:ext cx="256501" cy="150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346"/>
                  <a:pt x="10800" y="18798"/>
                </a:cubicBezTo>
                <a:lnTo>
                  <a:pt x="10800" y="13610"/>
                </a:lnTo>
                <a:cubicBezTo>
                  <a:pt x="10800" y="12063"/>
                  <a:pt x="5965" y="10808"/>
                  <a:pt x="0" y="10808"/>
                </a:cubicBezTo>
                <a:cubicBezTo>
                  <a:pt x="5965" y="10808"/>
                  <a:pt x="10800" y="9554"/>
                  <a:pt x="10800" y="8007"/>
                </a:cubicBezTo>
                <a:lnTo>
                  <a:pt x="10800" y="2802"/>
                </a:lnTo>
                <a:cubicBezTo>
                  <a:pt x="10800" y="1254"/>
                  <a:pt x="15635" y="0"/>
                  <a:pt x="21600" y="0"/>
                </a:cubicBezTo>
              </a:path>
            </a:pathLst>
          </a:custGeom>
          <a:ln w="19050">
            <a:solidFill>
              <a:srgbClr val="1F497D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B5394"/>
                </a:solidFill>
              </a:defRPr>
            </a:pPr>
          </a:p>
        </p:txBody>
      </p:sp>
      <p:sp>
        <p:nvSpPr>
          <p:cNvPr id="115" name="Google Shape;95;p9"/>
          <p:cNvSpPr txBox="1"/>
          <p:nvPr/>
        </p:nvSpPr>
        <p:spPr>
          <a:xfrm>
            <a:off x="6342850" y="744033"/>
            <a:ext cx="2683201" cy="708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1800">
                <a:solidFill>
                  <a:srgbClr val="0B5394"/>
                </a:solidFill>
              </a:defRPr>
            </a:pPr>
            <a:r>
              <a:t>Softmax</a:t>
            </a:r>
            <a:br/>
            <a:r>
              <a:t>Probabilities</a:t>
            </a:r>
          </a:p>
        </p:txBody>
      </p:sp>
      <p:pic>
        <p:nvPicPr>
          <p:cNvPr id="116" name="Google Shape;98;p9" descr="Google Shape;98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999" y="3278230"/>
            <a:ext cx="1852164" cy="67879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99;p9"/>
          <p:cNvSpPr txBox="1"/>
          <p:nvPr/>
        </p:nvSpPr>
        <p:spPr>
          <a:xfrm>
            <a:off x="7526049" y="3982000"/>
            <a:ext cx="17838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i="1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for j = 1 to 5.</a:t>
            </a:r>
          </a:p>
        </p:txBody>
      </p:sp>
      <p:grpSp>
        <p:nvGrpSpPr>
          <p:cNvPr id="123" name="Google Shape;100;p9"/>
          <p:cNvGrpSpPr/>
          <p:nvPr/>
        </p:nvGrpSpPr>
        <p:grpSpPr>
          <a:xfrm>
            <a:off x="7819425" y="1596545"/>
            <a:ext cx="664801" cy="1549979"/>
            <a:chOff x="0" y="0"/>
            <a:chExt cx="664800" cy="1549977"/>
          </a:xfrm>
        </p:grpSpPr>
        <p:sp>
          <p:nvSpPr>
            <p:cNvPr id="118" name="Google Shape;101;p9"/>
            <p:cNvSpPr txBox="1"/>
            <p:nvPr/>
          </p:nvSpPr>
          <p:spPr>
            <a:xfrm>
              <a:off x="0" y="0"/>
              <a:ext cx="664801" cy="404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0B5394"/>
                  </a:solidFill>
                </a:defRPr>
              </a:lvl1pPr>
            </a:lstStyle>
            <a:p>
              <a:pPr/>
              <a:r>
                <a:t>0.05</a:t>
              </a:r>
            </a:p>
          </p:txBody>
        </p:sp>
        <p:sp>
          <p:nvSpPr>
            <p:cNvPr id="119" name="Google Shape;102;p9"/>
            <p:cNvSpPr txBox="1"/>
            <p:nvPr/>
          </p:nvSpPr>
          <p:spPr>
            <a:xfrm>
              <a:off x="0" y="300693"/>
              <a:ext cx="664801" cy="404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0B5394"/>
                  </a:solidFill>
                </a:defRPr>
              </a:lvl1pPr>
            </a:lstStyle>
            <a:p>
              <a:pPr/>
              <a:r>
                <a:t>0.05</a:t>
              </a:r>
            </a:p>
          </p:txBody>
        </p:sp>
        <p:sp>
          <p:nvSpPr>
            <p:cNvPr id="120" name="Google Shape;103;p9"/>
            <p:cNvSpPr txBox="1"/>
            <p:nvPr/>
          </p:nvSpPr>
          <p:spPr>
            <a:xfrm>
              <a:off x="0" y="586837"/>
              <a:ext cx="664801" cy="404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0B5394"/>
                  </a:solidFill>
                </a:defRPr>
              </a:lvl1pPr>
            </a:lstStyle>
            <a:p>
              <a:pPr/>
              <a:r>
                <a:t>0.70</a:t>
              </a:r>
            </a:p>
          </p:txBody>
        </p:sp>
        <p:sp>
          <p:nvSpPr>
            <p:cNvPr id="121" name="Google Shape;104;p9"/>
            <p:cNvSpPr txBox="1"/>
            <p:nvPr/>
          </p:nvSpPr>
          <p:spPr>
            <a:xfrm>
              <a:off x="0" y="862883"/>
              <a:ext cx="664801" cy="404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0B5394"/>
                  </a:solidFill>
                </a:defRPr>
              </a:lvl1pPr>
            </a:lstStyle>
            <a:p>
              <a:pPr/>
              <a:r>
                <a:t>0.05</a:t>
              </a:r>
            </a:p>
          </p:txBody>
        </p:sp>
        <p:sp>
          <p:nvSpPr>
            <p:cNvPr id="122" name="Google Shape;105;p9"/>
            <p:cNvSpPr txBox="1"/>
            <p:nvPr/>
          </p:nvSpPr>
          <p:spPr>
            <a:xfrm>
              <a:off x="0" y="1145175"/>
              <a:ext cx="664801" cy="404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0B5394"/>
                  </a:solidFill>
                </a:defRPr>
              </a:lvl1pPr>
            </a:lstStyle>
            <a:p>
              <a:pPr/>
              <a:r>
                <a:t>0.15</a:t>
              </a:r>
            </a:p>
          </p:txBody>
        </p:sp>
      </p:grpSp>
      <p:grpSp>
        <p:nvGrpSpPr>
          <p:cNvPr id="129" name="Google Shape;106;p9"/>
          <p:cNvGrpSpPr/>
          <p:nvPr/>
        </p:nvGrpSpPr>
        <p:grpSpPr>
          <a:xfrm>
            <a:off x="7108325" y="1631605"/>
            <a:ext cx="889276" cy="1496696"/>
            <a:chOff x="0" y="0"/>
            <a:chExt cx="889275" cy="1496695"/>
          </a:xfrm>
        </p:grpSpPr>
        <p:sp>
          <p:nvSpPr>
            <p:cNvPr id="124" name="Google Shape;107;p9"/>
            <p:cNvSpPr txBox="1"/>
            <p:nvPr/>
          </p:nvSpPr>
          <p:spPr>
            <a:xfrm>
              <a:off x="20475" y="-1"/>
              <a:ext cx="868801" cy="355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200">
                  <a:solidFill>
                    <a:srgbClr val="073763"/>
                  </a:solidFill>
                </a:defRPr>
              </a:lvl1pPr>
            </a:lstStyle>
            <a:p>
              <a:pPr/>
              <a:r>
                <a:t>Airplane</a:t>
              </a:r>
            </a:p>
          </p:txBody>
        </p:sp>
        <p:sp>
          <p:nvSpPr>
            <p:cNvPr id="125" name="Google Shape;108;p9"/>
            <p:cNvSpPr txBox="1"/>
            <p:nvPr/>
          </p:nvSpPr>
          <p:spPr>
            <a:xfrm>
              <a:off x="20475" y="264693"/>
              <a:ext cx="782100" cy="355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200">
                  <a:solidFill>
                    <a:srgbClr val="073763"/>
                  </a:solidFill>
                </a:defRPr>
              </a:lvl1pPr>
            </a:lstStyle>
            <a:p>
              <a:pPr/>
              <a:r>
                <a:t>Bicycle </a:t>
              </a:r>
            </a:p>
          </p:txBody>
        </p:sp>
        <p:sp>
          <p:nvSpPr>
            <p:cNvPr id="126" name="Google Shape;109;p9"/>
            <p:cNvSpPr txBox="1"/>
            <p:nvPr/>
          </p:nvSpPr>
          <p:spPr>
            <a:xfrm>
              <a:off x="20475" y="564018"/>
              <a:ext cx="548701" cy="355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200">
                  <a:solidFill>
                    <a:srgbClr val="073763"/>
                  </a:solidFill>
                </a:defRPr>
              </a:lvl1pPr>
            </a:lstStyle>
            <a:p>
              <a:pPr/>
              <a:r>
                <a:t>Car </a:t>
              </a:r>
            </a:p>
          </p:txBody>
        </p:sp>
        <p:sp>
          <p:nvSpPr>
            <p:cNvPr id="127" name="Google Shape;110;p9"/>
            <p:cNvSpPr txBox="1"/>
            <p:nvPr/>
          </p:nvSpPr>
          <p:spPr>
            <a:xfrm>
              <a:off x="20474" y="848999"/>
              <a:ext cx="575102" cy="355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200">
                  <a:solidFill>
                    <a:srgbClr val="073763"/>
                  </a:solidFill>
                </a:defRPr>
              </a:lvl1pPr>
            </a:lstStyle>
            <a:p>
              <a:pPr/>
              <a:r>
                <a:t>Ship </a:t>
              </a:r>
            </a:p>
          </p:txBody>
        </p:sp>
        <p:sp>
          <p:nvSpPr>
            <p:cNvPr id="128" name="Google Shape;111;p9"/>
            <p:cNvSpPr txBox="1"/>
            <p:nvPr/>
          </p:nvSpPr>
          <p:spPr>
            <a:xfrm>
              <a:off x="0" y="1141031"/>
              <a:ext cx="664801" cy="355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200">
                  <a:solidFill>
                    <a:srgbClr val="073763"/>
                  </a:solidFill>
                </a:defRPr>
              </a:lvl1pPr>
            </a:lstStyle>
            <a:p>
              <a:pPr/>
              <a:r>
                <a:t>Truck</a:t>
              </a:r>
            </a:p>
          </p:txBody>
        </p:sp>
      </p:grpSp>
      <p:pic>
        <p:nvPicPr>
          <p:cNvPr id="130" name="Google Shape;112;p9" descr="Google Shape;112;p9"/>
          <p:cNvPicPr>
            <a:picLocks noChangeAspect="1"/>
          </p:cNvPicPr>
          <p:nvPr/>
        </p:nvPicPr>
        <p:blipFill>
          <a:blip r:embed="rId3">
            <a:extLst/>
          </a:blip>
          <a:srcRect l="0" t="0" r="13" b="0"/>
          <a:stretch>
            <a:fillRect/>
          </a:stretch>
        </p:blipFill>
        <p:spPr>
          <a:xfrm>
            <a:off x="768900" y="2005800"/>
            <a:ext cx="1189038" cy="78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5" y="0"/>
                </a:moveTo>
                <a:cubicBezTo>
                  <a:pt x="468" y="0"/>
                  <a:pt x="0" y="712"/>
                  <a:pt x="0" y="1590"/>
                </a:cubicBezTo>
                <a:lnTo>
                  <a:pt x="0" y="20010"/>
                </a:lnTo>
                <a:cubicBezTo>
                  <a:pt x="0" y="20888"/>
                  <a:pt x="468" y="21600"/>
                  <a:pt x="1045" y="21600"/>
                </a:cubicBezTo>
                <a:lnTo>
                  <a:pt x="20562" y="21600"/>
                </a:lnTo>
                <a:cubicBezTo>
                  <a:pt x="21139" y="21600"/>
                  <a:pt x="21600" y="20888"/>
                  <a:pt x="21600" y="20010"/>
                </a:cubicBezTo>
                <a:lnTo>
                  <a:pt x="21600" y="1590"/>
                </a:lnTo>
                <a:cubicBezTo>
                  <a:pt x="21600" y="712"/>
                  <a:pt x="21139" y="0"/>
                  <a:pt x="20562" y="0"/>
                </a:cubicBezTo>
                <a:lnTo>
                  <a:pt x="1045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3" name="Google Shape;113;p9"/>
          <p:cNvGrpSpPr/>
          <p:nvPr/>
        </p:nvGrpSpPr>
        <p:grpSpPr>
          <a:xfrm>
            <a:off x="8228162" y="3482773"/>
            <a:ext cx="349201" cy="330680"/>
            <a:chOff x="0" y="0"/>
            <a:chExt cx="349200" cy="330679"/>
          </a:xfrm>
        </p:grpSpPr>
        <p:sp>
          <p:nvSpPr>
            <p:cNvPr id="131" name="Rectangle"/>
            <p:cNvSpPr/>
            <p:nvPr/>
          </p:nvSpPr>
          <p:spPr>
            <a:xfrm>
              <a:off x="0" y="84489"/>
              <a:ext cx="349201" cy="161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just">
                <a:defRPr i="1" sz="1100"/>
              </a:pPr>
            </a:p>
          </p:txBody>
        </p:sp>
        <p:sp>
          <p:nvSpPr>
            <p:cNvPr id="132" name="5"/>
            <p:cNvSpPr txBox="1"/>
            <p:nvPr/>
          </p:nvSpPr>
          <p:spPr>
            <a:xfrm>
              <a:off x="0" y="0"/>
              <a:ext cx="349201" cy="330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just">
                <a:defRPr i="1" sz="1100"/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134" name="Google Shape;114;p9"/>
          <p:cNvSpPr txBox="1"/>
          <p:nvPr/>
        </p:nvSpPr>
        <p:spPr>
          <a:xfrm>
            <a:off x="363300" y="4778702"/>
            <a:ext cx="7649699" cy="45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000"/>
            </a:pPr>
            <a:r>
              <a:t>[1] He et al. "Recognition confidence analysis of handwritten Chinese character with CNN." ICDAR 2015 </a:t>
            </a:r>
          </a:p>
          <a:p>
            <a:pPr>
              <a:defRPr sz="1000"/>
            </a:pPr>
            <a:r>
              <a:t>[2] Hendrycks et al. “A Baseline for Detecting Misclassified and Out-of-Distribution Examples in Neural Networks”, ICLR 2017</a:t>
            </a:r>
          </a:p>
        </p:txBody>
      </p:sp>
      <p:sp>
        <p:nvSpPr>
          <p:cNvPr id="135" name="Google Shape;115;p9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Softmax Prediction Probability as Baseline</a:t>
            </a:r>
          </a:p>
        </p:txBody>
      </p:sp>
      <p:sp>
        <p:nvSpPr>
          <p:cNvPr id="136" name="Google Shape;116;p9"/>
          <p:cNvSpPr/>
          <p:nvPr/>
        </p:nvSpPr>
        <p:spPr>
          <a:xfrm>
            <a:off x="7232199" y="3494399"/>
            <a:ext cx="141601" cy="161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117;p9"/>
          <p:cNvSpPr txBox="1"/>
          <p:nvPr/>
        </p:nvSpPr>
        <p:spPr>
          <a:xfrm>
            <a:off x="6321249" y="3365942"/>
            <a:ext cx="1344301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1200">
                <a:solidFill>
                  <a:srgbClr val="434343"/>
                </a:solidFill>
              </a:defRPr>
            </a:lvl1pPr>
          </a:lstStyle>
          <a:p>
            <a:pPr/>
            <a:r>
              <a:t>Softmax</a:t>
            </a:r>
          </a:p>
        </p:txBody>
      </p:sp>
      <p:grpSp>
        <p:nvGrpSpPr>
          <p:cNvPr id="140" name="Google Shape;118;p9"/>
          <p:cNvGrpSpPr/>
          <p:nvPr/>
        </p:nvGrpSpPr>
        <p:grpSpPr>
          <a:xfrm>
            <a:off x="2690024" y="2005800"/>
            <a:ext cx="1448701" cy="781801"/>
            <a:chOff x="0" y="0"/>
            <a:chExt cx="1448700" cy="781800"/>
          </a:xfrm>
        </p:grpSpPr>
        <p:sp>
          <p:nvSpPr>
            <p:cNvPr id="138" name="Rounded Rectangle"/>
            <p:cNvSpPr/>
            <p:nvPr/>
          </p:nvSpPr>
          <p:spPr>
            <a:xfrm>
              <a:off x="0" y="0"/>
              <a:ext cx="1448701" cy="781801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139" name="CNN"/>
            <p:cNvSpPr txBox="1"/>
            <p:nvPr/>
          </p:nvSpPr>
          <p:spPr>
            <a:xfrm>
              <a:off x="38163" y="200783"/>
              <a:ext cx="137237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CNN</a:t>
              </a:r>
            </a:p>
          </p:txBody>
        </p:sp>
      </p:grpSp>
      <p:grpSp>
        <p:nvGrpSpPr>
          <p:cNvPr id="143" name="Google Shape;119;p9"/>
          <p:cNvGrpSpPr/>
          <p:nvPr/>
        </p:nvGrpSpPr>
        <p:grpSpPr>
          <a:xfrm>
            <a:off x="4870649" y="2005800"/>
            <a:ext cx="1448702" cy="781801"/>
            <a:chOff x="0" y="0"/>
            <a:chExt cx="1448700" cy="781800"/>
          </a:xfrm>
        </p:grpSpPr>
        <p:sp>
          <p:nvSpPr>
            <p:cNvPr id="141" name="Rounded Rectangle"/>
            <p:cNvSpPr/>
            <p:nvPr/>
          </p:nvSpPr>
          <p:spPr>
            <a:xfrm>
              <a:off x="0" y="0"/>
              <a:ext cx="1448701" cy="781801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142" name="Softmax"/>
            <p:cNvSpPr txBox="1"/>
            <p:nvPr/>
          </p:nvSpPr>
          <p:spPr>
            <a:xfrm>
              <a:off x="38163" y="200783"/>
              <a:ext cx="137237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Softmax</a:t>
              </a:r>
            </a:p>
          </p:txBody>
        </p:sp>
      </p:grpSp>
      <p:sp>
        <p:nvSpPr>
          <p:cNvPr id="144" name="Google Shape;120;p9"/>
          <p:cNvSpPr/>
          <p:nvPr/>
        </p:nvSpPr>
        <p:spPr>
          <a:xfrm>
            <a:off x="4245488" y="2396700"/>
            <a:ext cx="518401" cy="1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5" name="Google Shape;126;p9"/>
          <p:cNvSpPr/>
          <p:nvPr/>
        </p:nvSpPr>
        <p:spPr>
          <a:xfrm>
            <a:off x="2064849" y="2396700"/>
            <a:ext cx="518401" cy="1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6" name="Google Shape;127;p9"/>
          <p:cNvSpPr/>
          <p:nvPr/>
        </p:nvSpPr>
        <p:spPr>
          <a:xfrm>
            <a:off x="7033349" y="2260624"/>
            <a:ext cx="1392901" cy="216602"/>
          </a:xfrm>
          <a:prstGeom prst="rect">
            <a:avLst/>
          </a:prstGeom>
          <a:ln w="19050">
            <a:solidFill>
              <a:srgbClr val="000000"/>
            </a:solidFill>
            <a:prstDash val="dash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120;p9"/>
          <p:cNvSpPr/>
          <p:nvPr/>
        </p:nvSpPr>
        <p:spPr>
          <a:xfrm flipV="1">
            <a:off x="6315601" y="1812239"/>
            <a:ext cx="713620" cy="561181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8" name="Google Shape;120;p9"/>
          <p:cNvSpPr/>
          <p:nvPr/>
        </p:nvSpPr>
        <p:spPr>
          <a:xfrm flipV="1">
            <a:off x="6320195" y="2094694"/>
            <a:ext cx="700556" cy="279056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9" name="Google Shape;120;p9"/>
          <p:cNvSpPr/>
          <p:nvPr/>
        </p:nvSpPr>
        <p:spPr>
          <a:xfrm>
            <a:off x="6316654" y="2372371"/>
            <a:ext cx="690201" cy="1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0" name="Google Shape;120;p9"/>
          <p:cNvSpPr/>
          <p:nvPr/>
        </p:nvSpPr>
        <p:spPr>
          <a:xfrm>
            <a:off x="6322021" y="2362994"/>
            <a:ext cx="671379" cy="317573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1" name="Google Shape;120;p9"/>
          <p:cNvSpPr/>
          <p:nvPr/>
        </p:nvSpPr>
        <p:spPr>
          <a:xfrm>
            <a:off x="6333409" y="2348480"/>
            <a:ext cx="695798" cy="606898"/>
          </a:xfrm>
          <a:prstGeom prst="line">
            <a:avLst/>
          </a:prstGeom>
          <a:ln w="28575">
            <a:solidFill>
              <a:srgbClr val="999999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32;p10"/>
          <p:cNvSpPr txBox="1"/>
          <p:nvPr>
            <p:ph type="body" sz="quarter" idx="1"/>
          </p:nvPr>
        </p:nvSpPr>
        <p:spPr>
          <a:xfrm>
            <a:off x="311699" y="1124925"/>
            <a:ext cx="8520602" cy="691501"/>
          </a:xfrm>
          <a:prstGeom prst="rect">
            <a:avLst/>
          </a:prstGeom>
        </p:spPr>
        <p:txBody>
          <a:bodyPr/>
          <a:lstStyle>
            <a:lvl1pPr marL="388620" indent="-291465" defTabSz="777240">
              <a:lnSpc>
                <a:spcPct val="90000"/>
              </a:lnSpc>
              <a:spcBef>
                <a:spcPts val="800"/>
              </a:spcBef>
              <a:buSzPts val="1500"/>
              <a:buFont typeface="Calibri"/>
              <a:defRPr sz="153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Mispredictions and softmax probabilities are profiled on ImageNet dataset.</a:t>
            </a:r>
          </a:p>
        </p:txBody>
      </p:sp>
      <p:sp>
        <p:nvSpPr>
          <p:cNvPr id="154" name="Google Shape;133;p10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Unreliability of Softmax Probabilities</a:t>
            </a:r>
          </a:p>
        </p:txBody>
      </p:sp>
      <p:sp>
        <p:nvSpPr>
          <p:cNvPr id="155" name="Google Shape;134;p10"/>
          <p:cNvSpPr txBox="1"/>
          <p:nvPr/>
        </p:nvSpPr>
        <p:spPr>
          <a:xfrm>
            <a:off x="311699" y="1674374"/>
            <a:ext cx="8520602" cy="66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Undesirable trend of increasing high confidence mispredictions with CNN accuracy.</a:t>
            </a:r>
          </a:p>
        </p:txBody>
      </p:sp>
      <p:pic>
        <p:nvPicPr>
          <p:cNvPr id="156" name="Google Shape;135;p10" descr="Google Shape;135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699" y="2439674"/>
            <a:ext cx="8520602" cy="26513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oogle Shape;136;p10"/>
          <p:cNvGrpSpPr/>
          <p:nvPr/>
        </p:nvGrpSpPr>
        <p:grpSpPr>
          <a:xfrm>
            <a:off x="311699" y="2439674"/>
            <a:ext cx="8520601" cy="2651401"/>
            <a:chOff x="0" y="0"/>
            <a:chExt cx="8520599" cy="2651399"/>
          </a:xfrm>
        </p:grpSpPr>
        <p:pic>
          <p:nvPicPr>
            <p:cNvPr id="157" name="Google Shape;137;p10" descr="Google Shape;137;p10"/>
            <p:cNvPicPr>
              <a:picLocks noChangeAspect="1"/>
            </p:cNvPicPr>
            <p:nvPr/>
          </p:nvPicPr>
          <p:blipFill>
            <a:blip r:embed="rId3">
              <a:alphaModFix amt="36000"/>
              <a:extLst/>
            </a:blip>
            <a:srcRect l="12087" t="0" r="47336" b="0"/>
            <a:stretch>
              <a:fillRect/>
            </a:stretch>
          </p:blipFill>
          <p:spPr>
            <a:xfrm>
              <a:off x="1033924" y="0"/>
              <a:ext cx="3457379" cy="265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Google Shape;138;p10" descr="Google Shape;138;p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3148" t="0" r="0" b="0"/>
            <a:stretch>
              <a:fillRect/>
            </a:stretch>
          </p:blipFill>
          <p:spPr>
            <a:xfrm>
              <a:off x="4528600" y="0"/>
              <a:ext cx="3991999" cy="265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Google Shape;139;p10" descr="Google Shape;139;p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87762" b="0"/>
            <a:stretch>
              <a:fillRect/>
            </a:stretch>
          </p:blipFill>
          <p:spPr>
            <a:xfrm>
              <a:off x="-1" y="0"/>
              <a:ext cx="1042699" cy="265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Google Shape;140;p10"/>
          <p:cNvSpPr/>
          <p:nvPr/>
        </p:nvSpPr>
        <p:spPr>
          <a:xfrm>
            <a:off x="1269425" y="3921800"/>
            <a:ext cx="5150101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5" grpId="4"/>
      <p:bldP build="whole" bldLvl="1" animBg="1" rev="0" advAuto="0" spid="161" grpId="1"/>
      <p:bldP build="whole" bldLvl="1" animBg="1" rev="0" advAuto="0" spid="16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45;p11"/>
          <p:cNvGrpSpPr/>
          <p:nvPr/>
        </p:nvGrpSpPr>
        <p:grpSpPr>
          <a:xfrm>
            <a:off x="5473912" y="965969"/>
            <a:ext cx="3523425" cy="3098358"/>
            <a:chOff x="0" y="0"/>
            <a:chExt cx="3523424" cy="3098357"/>
          </a:xfrm>
        </p:grpSpPr>
        <p:sp>
          <p:nvSpPr>
            <p:cNvPr id="165" name="Google Shape;146;p11"/>
            <p:cNvSpPr txBox="1"/>
            <p:nvPr/>
          </p:nvSpPr>
          <p:spPr>
            <a:xfrm>
              <a:off x="121737" y="-1"/>
              <a:ext cx="24633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Decision Engine</a:t>
              </a:r>
            </a:p>
          </p:txBody>
        </p:sp>
        <p:grpSp>
          <p:nvGrpSpPr>
            <p:cNvPr id="170" name="Google Shape;147;p11"/>
            <p:cNvGrpSpPr/>
            <p:nvPr/>
          </p:nvGrpSpPr>
          <p:grpSpPr>
            <a:xfrm>
              <a:off x="0" y="648334"/>
              <a:ext cx="3523425" cy="2450024"/>
              <a:chOff x="0" y="0"/>
              <a:chExt cx="3523424" cy="2450022"/>
            </a:xfrm>
          </p:grpSpPr>
          <p:pic>
            <p:nvPicPr>
              <p:cNvPr id="166" name="Google Shape;148;p11" descr="Google Shape;148;p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60138" t="0" r="0" b="0"/>
              <a:stretch>
                <a:fillRect/>
              </a:stretch>
            </p:blipFill>
            <p:spPr>
              <a:xfrm>
                <a:off x="0" y="68191"/>
                <a:ext cx="3523425" cy="23818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69" name="Google Shape;149;p11"/>
              <p:cNvGrpSpPr/>
              <p:nvPr/>
            </p:nvGrpSpPr>
            <p:grpSpPr>
              <a:xfrm>
                <a:off x="754137" y="0"/>
                <a:ext cx="911401" cy="372209"/>
                <a:chOff x="0" y="0"/>
                <a:chExt cx="911399" cy="372208"/>
              </a:xfrm>
            </p:grpSpPr>
            <p:sp>
              <p:nvSpPr>
                <p:cNvPr id="167" name="Rectangle"/>
                <p:cNvSpPr/>
                <p:nvPr/>
              </p:nvSpPr>
              <p:spPr>
                <a:xfrm>
                  <a:off x="0" y="26021"/>
                  <a:ext cx="911400" cy="32016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8" name="Layer 3"/>
                <p:cNvSpPr txBox="1"/>
                <p:nvPr/>
              </p:nvSpPr>
              <p:spPr>
                <a:xfrm>
                  <a:off x="0" y="0"/>
                  <a:ext cx="911400" cy="3722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spAutoFit/>
                </a:bodyPr>
                <a:lstStyle>
                  <a:lvl1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Layer 3</a:t>
                  </a:r>
                </a:p>
              </p:txBody>
            </p:sp>
          </p:grpSp>
        </p:grpSp>
      </p:grpSp>
      <p:grpSp>
        <p:nvGrpSpPr>
          <p:cNvPr id="178" name="Google Shape;150;p11"/>
          <p:cNvGrpSpPr/>
          <p:nvPr/>
        </p:nvGrpSpPr>
        <p:grpSpPr>
          <a:xfrm>
            <a:off x="161424" y="965969"/>
            <a:ext cx="3562929" cy="3025162"/>
            <a:chOff x="0" y="0"/>
            <a:chExt cx="3562927" cy="3025160"/>
          </a:xfrm>
        </p:grpSpPr>
        <p:sp>
          <p:nvSpPr>
            <p:cNvPr id="172" name="Google Shape;151;p11"/>
            <p:cNvSpPr txBox="1"/>
            <p:nvPr/>
          </p:nvSpPr>
          <p:spPr>
            <a:xfrm>
              <a:off x="573575" y="-1"/>
              <a:ext cx="2463301" cy="38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Pool of Preprocessors</a:t>
              </a:r>
            </a:p>
          </p:txBody>
        </p:sp>
        <p:grpSp>
          <p:nvGrpSpPr>
            <p:cNvPr id="177" name="Google Shape;152;p11"/>
            <p:cNvGrpSpPr/>
            <p:nvPr/>
          </p:nvGrpSpPr>
          <p:grpSpPr>
            <a:xfrm>
              <a:off x="0" y="615914"/>
              <a:ext cx="3562928" cy="2409247"/>
              <a:chOff x="0" y="0"/>
              <a:chExt cx="3562927" cy="2409245"/>
            </a:xfrm>
          </p:grpSpPr>
          <p:pic>
            <p:nvPicPr>
              <p:cNvPr id="173" name="Google Shape;153;p11" descr="Google Shape;153;p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59692" b="0"/>
              <a:stretch>
                <a:fillRect/>
              </a:stretch>
            </p:blipFill>
            <p:spPr>
              <a:xfrm>
                <a:off x="0" y="27413"/>
                <a:ext cx="3562928" cy="2381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76" name="Google Shape;154;p11"/>
              <p:cNvGrpSpPr/>
              <p:nvPr/>
            </p:nvGrpSpPr>
            <p:grpSpPr>
              <a:xfrm>
                <a:off x="1512425" y="0"/>
                <a:ext cx="911401" cy="372209"/>
                <a:chOff x="0" y="0"/>
                <a:chExt cx="911399" cy="372208"/>
              </a:xfrm>
            </p:grpSpPr>
            <p:sp>
              <p:nvSpPr>
                <p:cNvPr id="174" name="Rectangle"/>
                <p:cNvSpPr/>
                <p:nvPr/>
              </p:nvSpPr>
              <p:spPr>
                <a:xfrm>
                  <a:off x="0" y="58440"/>
                  <a:ext cx="911400" cy="25532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5" name="Layer 1"/>
                <p:cNvSpPr txBox="1"/>
                <p:nvPr/>
              </p:nvSpPr>
              <p:spPr>
                <a:xfrm>
                  <a:off x="0" y="0"/>
                  <a:ext cx="911400" cy="3722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spAutoFit/>
                </a:bodyPr>
                <a:lstStyle>
                  <a:lvl1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Layer 1</a:t>
                  </a:r>
                </a:p>
              </p:txBody>
            </p:sp>
          </p:grpSp>
        </p:grpSp>
      </p:grpSp>
      <p:sp>
        <p:nvSpPr>
          <p:cNvPr id="179" name="Google Shape;155;p11"/>
          <p:cNvSpPr txBox="1"/>
          <p:nvPr/>
        </p:nvSpPr>
        <p:spPr>
          <a:xfrm>
            <a:off x="711237" y="3965662"/>
            <a:ext cx="2463302" cy="369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marL="457200" indent="-323850">
              <a:buClr>
                <a:srgbClr val="000000"/>
              </a:buClr>
              <a:buSzPts val="1500"/>
              <a:buFont typeface="Calibri"/>
              <a:buChar char="●"/>
              <a:defRPr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Provide Diversity.</a:t>
            </a:r>
          </a:p>
        </p:txBody>
      </p:sp>
      <p:sp>
        <p:nvSpPr>
          <p:cNvPr id="180" name="Google Shape;156;p11"/>
          <p:cNvSpPr txBox="1"/>
          <p:nvPr/>
        </p:nvSpPr>
        <p:spPr>
          <a:xfrm>
            <a:off x="5662727" y="3965662"/>
            <a:ext cx="3027002" cy="105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23850">
              <a:buClr>
                <a:srgbClr val="000000"/>
              </a:buClr>
              <a:buSzPts val="1500"/>
              <a:buFont typeface="Calibri"/>
              <a:buChar char="●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Generate Outputs:</a:t>
            </a:r>
          </a:p>
          <a:p>
            <a:pPr lvl="1" marL="914400" indent="-323850">
              <a:buClr>
                <a:srgbClr val="000000"/>
              </a:buClr>
              <a:buSzPts val="1500"/>
              <a:buFont typeface="Calibri"/>
              <a:buChar char="○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Label</a:t>
            </a:r>
          </a:p>
          <a:p>
            <a:pPr lvl="1" marL="914400" indent="-323850">
              <a:buClr>
                <a:srgbClr val="000000"/>
              </a:buClr>
              <a:buSzPts val="1500"/>
              <a:buFont typeface="Calibri"/>
              <a:buChar char="○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Reliability</a:t>
            </a:r>
          </a:p>
          <a:p>
            <a:pPr marL="457200" indent="-323850">
              <a:buClr>
                <a:srgbClr val="000000"/>
              </a:buClr>
              <a:buSzPts val="1500"/>
              <a:buFont typeface="Calibri"/>
              <a:buChar char="●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Tunable by user requirements.</a:t>
            </a:r>
          </a:p>
        </p:txBody>
      </p:sp>
      <p:grpSp>
        <p:nvGrpSpPr>
          <p:cNvPr id="190" name="Google Shape;157;p11"/>
          <p:cNvGrpSpPr/>
          <p:nvPr/>
        </p:nvGrpSpPr>
        <p:grpSpPr>
          <a:xfrm>
            <a:off x="3340349" y="864369"/>
            <a:ext cx="2463302" cy="3126131"/>
            <a:chOff x="0" y="0"/>
            <a:chExt cx="2463300" cy="3126129"/>
          </a:xfrm>
        </p:grpSpPr>
        <p:sp>
          <p:nvSpPr>
            <p:cNvPr id="181" name="Google Shape;158;p11"/>
            <p:cNvSpPr txBox="1"/>
            <p:nvPr/>
          </p:nvSpPr>
          <p:spPr>
            <a:xfrm>
              <a:off x="0" y="0"/>
              <a:ext cx="2463301" cy="583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Heterogeneous Modular Redundancy (MR)</a:t>
              </a:r>
            </a:p>
          </p:txBody>
        </p:sp>
        <p:grpSp>
          <p:nvGrpSpPr>
            <p:cNvPr id="189" name="Google Shape;159;p11"/>
            <p:cNvGrpSpPr/>
            <p:nvPr/>
          </p:nvGrpSpPr>
          <p:grpSpPr>
            <a:xfrm>
              <a:off x="384000" y="717514"/>
              <a:ext cx="1746575" cy="2408616"/>
              <a:chOff x="0" y="111921"/>
              <a:chExt cx="1746574" cy="2408614"/>
            </a:xfrm>
          </p:grpSpPr>
          <p:grpSp>
            <p:nvGrpSpPr>
              <p:cNvPr id="185" name="Google Shape;160;p11"/>
              <p:cNvGrpSpPr/>
              <p:nvPr/>
            </p:nvGrpSpPr>
            <p:grpSpPr>
              <a:xfrm>
                <a:off x="0" y="138649"/>
                <a:ext cx="1746575" cy="2381888"/>
                <a:chOff x="0" y="138649"/>
                <a:chExt cx="1746574" cy="2381886"/>
              </a:xfrm>
            </p:grpSpPr>
            <p:pic>
              <p:nvPicPr>
                <p:cNvPr id="182" name="Google Shape;161;p11" descr="Google Shape;161;p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40305" t="0" r="39933" b="0"/>
                <a:stretch>
                  <a:fillRect/>
                </a:stretch>
              </p:blipFill>
              <p:spPr>
                <a:xfrm>
                  <a:off x="0" y="138649"/>
                  <a:ext cx="1746575" cy="23818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3" name="Google Shape;162;p11" descr="Google Shape;162;p11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44061" t="11766" r="43382" b="63730"/>
                <a:stretch>
                  <a:fillRect/>
                </a:stretch>
              </p:blipFill>
              <p:spPr>
                <a:xfrm>
                  <a:off x="331987" y="1026628"/>
                  <a:ext cx="1109777" cy="5836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4" name="Google Shape;163;p11" descr="Google Shape;163;p11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4061" t="11766" r="43382" b="63730"/>
                <a:stretch>
                  <a:fillRect/>
                </a:stretch>
              </p:blipFill>
              <p:spPr>
                <a:xfrm>
                  <a:off x="331987" y="1885261"/>
                  <a:ext cx="1109777" cy="5836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88" name="Google Shape;164;p11"/>
              <p:cNvGrpSpPr/>
              <p:nvPr/>
            </p:nvGrpSpPr>
            <p:grpSpPr>
              <a:xfrm>
                <a:off x="469924" y="111921"/>
                <a:ext cx="911401" cy="372210"/>
                <a:chOff x="0" y="0"/>
                <a:chExt cx="911399" cy="372208"/>
              </a:xfrm>
            </p:grpSpPr>
            <p:sp>
              <p:nvSpPr>
                <p:cNvPr id="186" name="Rectangle"/>
                <p:cNvSpPr/>
                <p:nvPr/>
              </p:nvSpPr>
              <p:spPr>
                <a:xfrm>
                  <a:off x="0" y="58440"/>
                  <a:ext cx="911400" cy="25532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7" name="Layer 2"/>
                <p:cNvSpPr txBox="1"/>
                <p:nvPr/>
              </p:nvSpPr>
              <p:spPr>
                <a:xfrm>
                  <a:off x="0" y="0"/>
                  <a:ext cx="911400" cy="3722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ctr">
                  <a:spAutoFit/>
                </a:bodyPr>
                <a:lstStyle>
                  <a:lvl1pPr algn="ctr">
                    <a:defRPr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Layer 2</a:t>
                  </a:r>
                </a:p>
              </p:txBody>
            </p:sp>
          </p:grpSp>
        </p:grpSp>
      </p:grpSp>
      <p:sp>
        <p:nvSpPr>
          <p:cNvPr id="191" name="Google Shape;165;p11"/>
          <p:cNvSpPr txBox="1"/>
          <p:nvPr/>
        </p:nvSpPr>
        <p:spPr>
          <a:xfrm>
            <a:off x="3471324" y="3965662"/>
            <a:ext cx="2270401" cy="128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23850">
              <a:buClr>
                <a:srgbClr val="000000"/>
              </a:buClr>
              <a:buSzPts val="1500"/>
              <a:buFont typeface="Calibri"/>
              <a:buChar char="●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Same topology as original network.</a:t>
            </a:r>
          </a:p>
          <a:p>
            <a:pPr marL="457200" indent="-323850">
              <a:buClr>
                <a:srgbClr val="000000"/>
              </a:buClr>
              <a:buSzPts val="1500"/>
              <a:buFont typeface="Calibri"/>
              <a:buChar char="●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Opportunity to detect irregularities.</a:t>
            </a:r>
          </a:p>
        </p:txBody>
      </p:sp>
      <p:sp>
        <p:nvSpPr>
          <p:cNvPr id="192" name="Google Shape;166;p11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indent="-368300">
              <a:buSzPts val="2200"/>
              <a:buFont typeface="Calibri"/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Our Goals:</a:t>
            </a:r>
          </a:p>
          <a:p>
            <a:pPr lvl="1" indent="-368300">
              <a:buSzPts val="2200"/>
              <a:buFont typeface="Calibri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Detect mispredictions.</a:t>
            </a:r>
          </a:p>
          <a:p>
            <a:pPr lvl="1" indent="-368300">
              <a:buSzPts val="2200"/>
              <a:buFont typeface="Calibri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Keep the correct predictions untouched.</a:t>
            </a:r>
          </a:p>
        </p:txBody>
      </p:sp>
      <p:sp>
        <p:nvSpPr>
          <p:cNvPr id="193" name="Google Shape;167;p11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Overview of the PolygraphMR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1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78" grpId="4"/>
      <p:bldP build="whole" bldLvl="1" animBg="1" rev="0" advAuto="0" spid="192" grpId="1"/>
      <p:bldP build="whole" bldLvl="1" animBg="1" rev="0" advAuto="0" spid="179" grpId="5"/>
      <p:bldP build="whole" bldLvl="1" animBg="1" rev="0" advAuto="0" spid="180" grpId="7"/>
      <p:bldP build="whole" bldLvl="1" animBg="1" rev="0" advAuto="0" spid="171" grpId="6"/>
      <p:bldP build="whole" bldLvl="1" animBg="1" rev="0" advAuto="0" spid="19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72;p12"/>
          <p:cNvGrpSpPr/>
          <p:nvPr/>
        </p:nvGrpSpPr>
        <p:grpSpPr>
          <a:xfrm>
            <a:off x="2644075" y="3060617"/>
            <a:ext cx="823501" cy="339716"/>
            <a:chOff x="0" y="0"/>
            <a:chExt cx="823500" cy="339714"/>
          </a:xfrm>
        </p:grpSpPr>
        <p:sp>
          <p:nvSpPr>
            <p:cNvPr id="195" name="Google Shape;173;p12"/>
            <p:cNvSpPr/>
            <p:nvPr/>
          </p:nvSpPr>
          <p:spPr>
            <a:xfrm>
              <a:off x="0" y="45057"/>
              <a:ext cx="823501" cy="244801"/>
            </a:xfrm>
            <a:prstGeom prst="diamond">
              <a:avLst/>
            </a:prstGeom>
            <a:solidFill>
              <a:srgbClr val="9FC5E8"/>
            </a:solidFill>
            <a:ln w="9525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74;p12"/>
            <p:cNvSpPr txBox="1"/>
            <p:nvPr/>
          </p:nvSpPr>
          <p:spPr>
            <a:xfrm>
              <a:off x="79337" y="-1"/>
              <a:ext cx="664802" cy="339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PP_1</a:t>
              </a:r>
            </a:p>
          </p:txBody>
        </p:sp>
      </p:grpSp>
      <p:grpSp>
        <p:nvGrpSpPr>
          <p:cNvPr id="200" name="Google Shape;175;p12"/>
          <p:cNvGrpSpPr/>
          <p:nvPr/>
        </p:nvGrpSpPr>
        <p:grpSpPr>
          <a:xfrm>
            <a:off x="2644075" y="3616217"/>
            <a:ext cx="823501" cy="339716"/>
            <a:chOff x="0" y="0"/>
            <a:chExt cx="823500" cy="339714"/>
          </a:xfrm>
        </p:grpSpPr>
        <p:sp>
          <p:nvSpPr>
            <p:cNvPr id="198" name="Google Shape;176;p12"/>
            <p:cNvSpPr/>
            <p:nvPr/>
          </p:nvSpPr>
          <p:spPr>
            <a:xfrm>
              <a:off x="0" y="47457"/>
              <a:ext cx="823501" cy="244801"/>
            </a:xfrm>
            <a:prstGeom prst="diamond">
              <a:avLst/>
            </a:prstGeom>
            <a:solidFill>
              <a:srgbClr val="EA9999"/>
            </a:solidFill>
            <a:ln w="9525" cap="flat">
              <a:solidFill>
                <a:srgbClr val="434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77;p12"/>
            <p:cNvSpPr txBox="1"/>
            <p:nvPr/>
          </p:nvSpPr>
          <p:spPr>
            <a:xfrm>
              <a:off x="79324" y="-1"/>
              <a:ext cx="664802" cy="339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PP_2</a:t>
              </a:r>
            </a:p>
          </p:txBody>
        </p:sp>
      </p:grpSp>
      <p:grpSp>
        <p:nvGrpSpPr>
          <p:cNvPr id="203" name="Google Shape;178;p12"/>
          <p:cNvGrpSpPr/>
          <p:nvPr/>
        </p:nvGrpSpPr>
        <p:grpSpPr>
          <a:xfrm>
            <a:off x="2644075" y="4472242"/>
            <a:ext cx="823501" cy="339716"/>
            <a:chOff x="0" y="0"/>
            <a:chExt cx="823500" cy="339714"/>
          </a:xfrm>
        </p:grpSpPr>
        <p:sp>
          <p:nvSpPr>
            <p:cNvPr id="201" name="Google Shape;179;p12"/>
            <p:cNvSpPr/>
            <p:nvPr/>
          </p:nvSpPr>
          <p:spPr>
            <a:xfrm>
              <a:off x="0" y="49857"/>
              <a:ext cx="823501" cy="244801"/>
            </a:xfrm>
            <a:prstGeom prst="diamond">
              <a:avLst/>
            </a:prstGeom>
            <a:solidFill>
              <a:srgbClr val="B6D7A8"/>
            </a:solidFill>
            <a:ln w="9525" cap="flat">
              <a:solidFill>
                <a:srgbClr val="434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80;p12"/>
            <p:cNvSpPr txBox="1"/>
            <p:nvPr/>
          </p:nvSpPr>
          <p:spPr>
            <a:xfrm>
              <a:off x="79324" y="-1"/>
              <a:ext cx="664802" cy="3397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algn="ctr"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PP_</a:t>
              </a:r>
              <a:r>
                <a:rPr i="1"/>
                <a:t>n</a:t>
              </a:r>
            </a:p>
          </p:txBody>
        </p:sp>
      </p:grpSp>
      <p:sp>
        <p:nvSpPr>
          <p:cNvPr id="204" name="Google Shape;181;p12"/>
          <p:cNvSpPr/>
          <p:nvPr/>
        </p:nvSpPr>
        <p:spPr>
          <a:xfrm>
            <a:off x="1281975" y="3686624"/>
            <a:ext cx="823501" cy="572701"/>
          </a:xfrm>
          <a:prstGeom prst="roundRect">
            <a:avLst>
              <a:gd name="adj" fmla="val 16667"/>
            </a:avLst>
          </a:prstGeom>
          <a:ln>
            <a:solidFill>
              <a:srgbClr val="1F497D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" name="Google Shape;182;p12"/>
          <p:cNvSpPr txBox="1"/>
          <p:nvPr/>
        </p:nvSpPr>
        <p:spPr>
          <a:xfrm>
            <a:off x="1281975" y="3672570"/>
            <a:ext cx="823501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Input Image</a:t>
            </a:r>
          </a:p>
        </p:txBody>
      </p:sp>
      <p:sp>
        <p:nvSpPr>
          <p:cNvPr id="233" name="Google Shape;183;p12"/>
          <p:cNvSpPr/>
          <p:nvPr/>
        </p:nvSpPr>
        <p:spPr>
          <a:xfrm>
            <a:off x="2105475" y="3338353"/>
            <a:ext cx="617976" cy="2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rgbClr val="B7B7B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34" name="Google Shape;184;p12"/>
          <p:cNvSpPr/>
          <p:nvPr/>
        </p:nvSpPr>
        <p:spPr>
          <a:xfrm>
            <a:off x="2105475" y="3706881"/>
            <a:ext cx="616719" cy="51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B7B7B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35" name="Google Shape;185;p12"/>
          <p:cNvSpPr/>
          <p:nvPr/>
        </p:nvSpPr>
        <p:spPr>
          <a:xfrm>
            <a:off x="2105475" y="3965650"/>
            <a:ext cx="711716" cy="506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B7B7B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09" name="Google Shape;186;p12"/>
          <p:cNvSpPr/>
          <p:nvPr/>
        </p:nvSpPr>
        <p:spPr>
          <a:xfrm>
            <a:off x="3467575" y="3228075"/>
            <a:ext cx="646801" cy="48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0" name="Google Shape;188;p12"/>
          <p:cNvSpPr/>
          <p:nvPr/>
        </p:nvSpPr>
        <p:spPr>
          <a:xfrm>
            <a:off x="3467575" y="3786074"/>
            <a:ext cx="657601" cy="186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1" name="Google Shape;189;p12"/>
          <p:cNvSpPr/>
          <p:nvPr/>
        </p:nvSpPr>
        <p:spPr>
          <a:xfrm flipV="1">
            <a:off x="3467575" y="4639699"/>
            <a:ext cx="646801" cy="48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2" name="Google Shape;191;p12"/>
          <p:cNvSpPr/>
          <p:nvPr/>
        </p:nvSpPr>
        <p:spPr>
          <a:xfrm>
            <a:off x="5291725" y="3228075"/>
            <a:ext cx="646801" cy="48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3" name="Google Shape;192;p12"/>
          <p:cNvSpPr/>
          <p:nvPr/>
        </p:nvSpPr>
        <p:spPr>
          <a:xfrm>
            <a:off x="5283925" y="3795374"/>
            <a:ext cx="662401" cy="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4" name="Google Shape;193;p12"/>
          <p:cNvSpPr/>
          <p:nvPr/>
        </p:nvSpPr>
        <p:spPr>
          <a:xfrm flipV="1">
            <a:off x="5291725" y="4639699"/>
            <a:ext cx="646801" cy="48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218" name="Google Shape;194;p12"/>
          <p:cNvGrpSpPr/>
          <p:nvPr/>
        </p:nvGrpSpPr>
        <p:grpSpPr>
          <a:xfrm>
            <a:off x="5801724" y="3041958"/>
            <a:ext cx="1177501" cy="1786247"/>
            <a:chOff x="0" y="0"/>
            <a:chExt cx="1177500" cy="1786246"/>
          </a:xfrm>
        </p:grpSpPr>
        <p:sp>
          <p:nvSpPr>
            <p:cNvPr id="215" name="Google Shape;195;p12"/>
            <p:cNvSpPr txBox="1"/>
            <p:nvPr/>
          </p:nvSpPr>
          <p:spPr>
            <a:xfrm>
              <a:off x="0" y="-1"/>
              <a:ext cx="1177501" cy="37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Outputs_1</a:t>
              </a:r>
            </a:p>
          </p:txBody>
        </p:sp>
        <p:sp>
          <p:nvSpPr>
            <p:cNvPr id="216" name="Google Shape;196;p12"/>
            <p:cNvSpPr txBox="1"/>
            <p:nvPr/>
          </p:nvSpPr>
          <p:spPr>
            <a:xfrm>
              <a:off x="0" y="558012"/>
              <a:ext cx="1177501" cy="37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Outputs_2</a:t>
              </a:r>
            </a:p>
          </p:txBody>
        </p:sp>
        <p:sp>
          <p:nvSpPr>
            <p:cNvPr id="217" name="Google Shape;197;p12"/>
            <p:cNvSpPr txBox="1"/>
            <p:nvPr/>
          </p:nvSpPr>
          <p:spPr>
            <a:xfrm>
              <a:off x="0" y="1414037"/>
              <a:ext cx="1177501" cy="37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Outputs_</a:t>
              </a:r>
              <a:r>
                <a:rPr i="1"/>
                <a:t>n</a:t>
              </a:r>
            </a:p>
          </p:txBody>
        </p:sp>
      </p:grpSp>
      <p:sp>
        <p:nvSpPr>
          <p:cNvPr id="219" name="Google Shape;198;p12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Layer 2: Heterogeneous Modular Redundancy</a:t>
            </a:r>
          </a:p>
        </p:txBody>
      </p:sp>
      <p:grpSp>
        <p:nvGrpSpPr>
          <p:cNvPr id="223" name="Google Shape;199;p12"/>
          <p:cNvGrpSpPr/>
          <p:nvPr/>
        </p:nvGrpSpPr>
        <p:grpSpPr>
          <a:xfrm>
            <a:off x="4181924" y="2875972"/>
            <a:ext cx="1109799" cy="2113044"/>
            <a:chOff x="0" y="0"/>
            <a:chExt cx="1109797" cy="2113042"/>
          </a:xfrm>
        </p:grpSpPr>
        <p:pic>
          <p:nvPicPr>
            <p:cNvPr id="220" name="Google Shape;200;p12" descr="Google Shape;200;p1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062" t="11284" r="43381" b="0"/>
            <a:stretch>
              <a:fillRect/>
            </a:stretch>
          </p:blipFill>
          <p:spPr>
            <a:xfrm>
              <a:off x="0" y="-1"/>
              <a:ext cx="1109798" cy="2113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Google Shape;201;p12" descr="Google Shape;201;p1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4061" t="11766" r="43382" b="63730"/>
            <a:stretch>
              <a:fillRect/>
            </a:stretch>
          </p:blipFill>
          <p:spPr>
            <a:xfrm>
              <a:off x="13" y="619193"/>
              <a:ext cx="1109777" cy="583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Google Shape;202;p12" descr="Google Shape;202;p1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061" t="11766" r="43382" b="63730"/>
            <a:stretch>
              <a:fillRect/>
            </a:stretch>
          </p:blipFill>
          <p:spPr>
            <a:xfrm>
              <a:off x="13" y="1477825"/>
              <a:ext cx="1109777" cy="583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Google Shape;203;p12" descr="Google Shape;203;p12"/>
          <p:cNvPicPr>
            <a:picLocks noChangeAspect="1"/>
          </p:cNvPicPr>
          <p:nvPr/>
        </p:nvPicPr>
        <p:blipFill>
          <a:blip r:embed="rId2">
            <a:extLst/>
          </a:blip>
          <a:srcRect l="44062" t="61832" r="43381" b="26668"/>
          <a:stretch>
            <a:fillRect/>
          </a:stretch>
        </p:blipFill>
        <p:spPr>
          <a:xfrm>
            <a:off x="2449450" y="4077148"/>
            <a:ext cx="1109798" cy="27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Google Shape;204;p12" descr="Google Shape;204;p12"/>
          <p:cNvPicPr>
            <a:picLocks noChangeAspect="1"/>
          </p:cNvPicPr>
          <p:nvPr/>
        </p:nvPicPr>
        <p:blipFill>
          <a:blip r:embed="rId5">
            <a:extLst/>
          </a:blip>
          <a:srcRect l="44061" t="11765" r="43382" b="63730"/>
          <a:stretch>
            <a:fillRect/>
          </a:stretch>
        </p:blipFill>
        <p:spPr>
          <a:xfrm>
            <a:off x="4181937" y="1587023"/>
            <a:ext cx="1109776" cy="58363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Google Shape;205;p12"/>
          <p:cNvSpPr/>
          <p:nvPr/>
        </p:nvSpPr>
        <p:spPr>
          <a:xfrm>
            <a:off x="2576525" y="1594750"/>
            <a:ext cx="823501" cy="572701"/>
          </a:xfrm>
          <a:prstGeom prst="roundRect">
            <a:avLst>
              <a:gd name="adj" fmla="val 16667"/>
            </a:avLst>
          </a:prstGeom>
          <a:ln>
            <a:solidFill>
              <a:srgbClr val="1F497D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7" name="Google Shape;206;p12"/>
          <p:cNvSpPr txBox="1"/>
          <p:nvPr/>
        </p:nvSpPr>
        <p:spPr>
          <a:xfrm>
            <a:off x="2576525" y="1580708"/>
            <a:ext cx="823501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Input Image</a:t>
            </a:r>
          </a:p>
        </p:txBody>
      </p:sp>
      <p:sp>
        <p:nvSpPr>
          <p:cNvPr id="228" name="Google Shape;207;p12"/>
          <p:cNvSpPr txBox="1"/>
          <p:nvPr/>
        </p:nvSpPr>
        <p:spPr>
          <a:xfrm>
            <a:off x="5801724" y="1736683"/>
            <a:ext cx="1177501" cy="3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Outputs_1</a:t>
            </a:r>
          </a:p>
        </p:txBody>
      </p:sp>
      <p:sp>
        <p:nvSpPr>
          <p:cNvPr id="229" name="Google Shape;208;p12"/>
          <p:cNvSpPr/>
          <p:nvPr/>
        </p:nvSpPr>
        <p:spPr>
          <a:xfrm>
            <a:off x="5291725" y="1920400"/>
            <a:ext cx="646801" cy="4801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0" name="Google Shape;209;p12"/>
          <p:cNvSpPr/>
          <p:nvPr/>
        </p:nvSpPr>
        <p:spPr>
          <a:xfrm>
            <a:off x="3467575" y="1876424"/>
            <a:ext cx="646801" cy="4802"/>
          </a:xfrm>
          <a:prstGeom prst="line">
            <a:avLst/>
          </a:prstGeom>
          <a:ln>
            <a:solidFill>
              <a:srgbClr val="B7B7B7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1" name="Google Shape;210;p12"/>
          <p:cNvSpPr txBox="1"/>
          <p:nvPr>
            <p:ph type="body" sz="quarter" idx="1"/>
          </p:nvPr>
        </p:nvSpPr>
        <p:spPr>
          <a:xfrm>
            <a:off x="311699" y="875650"/>
            <a:ext cx="8520602" cy="691501"/>
          </a:xfrm>
          <a:prstGeom prst="rect">
            <a:avLst/>
          </a:prstGeom>
        </p:spPr>
        <p:txBody>
          <a:bodyPr/>
          <a:lstStyle>
            <a:lvl1pPr marL="388620" indent="-291465" defTabSz="777240">
              <a:lnSpc>
                <a:spcPct val="90000"/>
              </a:lnSpc>
              <a:spcBef>
                <a:spcPts val="800"/>
              </a:spcBef>
              <a:buSzPts val="1500"/>
              <a:buFont typeface="Calibri"/>
              <a:defRPr sz="153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Traditional image classification:</a:t>
            </a:r>
          </a:p>
        </p:txBody>
      </p:sp>
      <p:sp>
        <p:nvSpPr>
          <p:cNvPr id="232" name="Google Shape;211;p12"/>
          <p:cNvSpPr txBox="1"/>
          <p:nvPr/>
        </p:nvSpPr>
        <p:spPr>
          <a:xfrm>
            <a:off x="363299" y="2404562"/>
            <a:ext cx="8520602" cy="6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L="388620" indent="-291465" defTabSz="77724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1500"/>
              <a:buFont typeface="Calibri"/>
              <a:buChar char="●"/>
              <a:defRPr sz="153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Modular redundant image classification: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16;p13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361188" indent="-270890" defTabSz="722376">
              <a:lnSpc>
                <a:spcPct val="90000"/>
              </a:lnSpc>
              <a:spcBef>
                <a:spcPts val="700"/>
              </a:spcBef>
              <a:buFont typeface="Calibri"/>
              <a:defRPr b="1" sz="1422">
                <a:latin typeface="Calibri"/>
                <a:ea typeface="Calibri"/>
                <a:cs typeface="Calibri"/>
                <a:sym typeface="Calibri"/>
              </a:defRPr>
            </a:pPr>
            <a:r>
              <a:t>Goal:</a:t>
            </a:r>
            <a:r>
              <a:rPr b="0"/>
              <a:t> Inject more diversity in the predictions of the MR CNNs.</a:t>
            </a:r>
            <a:br>
              <a:rPr b="0"/>
            </a:br>
          </a:p>
          <a:p>
            <a:pPr marL="361188" indent="-270890" defTabSz="722376">
              <a:lnSpc>
                <a:spcPct val="90000"/>
              </a:lnSpc>
              <a:buFont typeface="Calibri"/>
              <a:defRPr sz="1422">
                <a:latin typeface="Calibri"/>
                <a:ea typeface="Calibri"/>
                <a:cs typeface="Calibri"/>
                <a:sym typeface="Calibri"/>
              </a:defRPr>
            </a:pPr>
            <a:r>
              <a:t>A number of examples for more beneficial preprocessors:</a:t>
            </a:r>
            <a:br/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722376">
              <a:lnSpc>
                <a:spcPct val="90000"/>
              </a:lnSpc>
              <a:spcBef>
                <a:spcPts val="700"/>
              </a:spcBef>
              <a:buSzTx/>
              <a:buNone/>
              <a:defRPr sz="1106"/>
            </a:pPr>
            <a:endParaRPr sz="1738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17;p13"/>
          <p:cNvGrpSpPr/>
          <p:nvPr/>
        </p:nvGrpSpPr>
        <p:grpSpPr>
          <a:xfrm>
            <a:off x="1331401" y="2037515"/>
            <a:ext cx="6335979" cy="3057708"/>
            <a:chOff x="0" y="0"/>
            <a:chExt cx="6335978" cy="3057707"/>
          </a:xfrm>
        </p:grpSpPr>
        <p:sp>
          <p:nvSpPr>
            <p:cNvPr id="238" name="Google Shape;218;p13"/>
            <p:cNvSpPr/>
            <p:nvPr/>
          </p:nvSpPr>
          <p:spPr>
            <a:xfrm flipH="1" flipV="1">
              <a:off x="962420" y="1368277"/>
              <a:ext cx="1401627" cy="8441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39" name="Google Shape;220;p13"/>
            <p:cNvSpPr/>
            <p:nvPr/>
          </p:nvSpPr>
          <p:spPr>
            <a:xfrm flipH="1" flipV="1">
              <a:off x="1770303" y="635510"/>
              <a:ext cx="970675" cy="13603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0" name="Google Shape;221;p13"/>
            <p:cNvSpPr/>
            <p:nvPr/>
          </p:nvSpPr>
          <p:spPr>
            <a:xfrm flipV="1">
              <a:off x="3601506" y="640613"/>
              <a:ext cx="1063906" cy="135039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1" name="Google Shape;223;p13"/>
            <p:cNvSpPr/>
            <p:nvPr/>
          </p:nvSpPr>
          <p:spPr>
            <a:xfrm flipV="1">
              <a:off x="3971931" y="1368278"/>
              <a:ext cx="1401627" cy="8441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pic>
          <p:nvPicPr>
            <p:cNvPr id="242" name="Google Shape;225;p13" descr="Google Shape;225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16"/>
            <a:stretch>
              <a:fillRect/>
            </a:stretch>
          </p:blipFill>
          <p:spPr>
            <a:xfrm>
              <a:off x="2361557" y="1986939"/>
              <a:ext cx="1612855" cy="107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2" y="0"/>
                  </a:moveTo>
                  <a:cubicBezTo>
                    <a:pt x="470" y="0"/>
                    <a:pt x="0" y="708"/>
                    <a:pt x="0" y="1585"/>
                  </a:cubicBezTo>
                  <a:lnTo>
                    <a:pt x="0" y="20015"/>
                  </a:lnTo>
                  <a:cubicBezTo>
                    <a:pt x="0" y="20892"/>
                    <a:pt x="470" y="21600"/>
                    <a:pt x="1052" y="21600"/>
                  </a:cubicBezTo>
                  <a:lnTo>
                    <a:pt x="20542" y="21600"/>
                  </a:lnTo>
                  <a:cubicBezTo>
                    <a:pt x="21125" y="21600"/>
                    <a:pt x="21600" y="20892"/>
                    <a:pt x="21600" y="20015"/>
                  </a:cubicBezTo>
                  <a:lnTo>
                    <a:pt x="21600" y="1585"/>
                  </a:lnTo>
                  <a:cubicBezTo>
                    <a:pt x="21600" y="708"/>
                    <a:pt x="21125" y="0"/>
                    <a:pt x="20542" y="0"/>
                  </a:cubicBezTo>
                  <a:lnTo>
                    <a:pt x="105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3" name="Google Shape;226;p13" descr="Google Shape;226;p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2202107"/>
              <a:ext cx="962421" cy="64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Google Shape;222;p13" descr="Google Shape;222;p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84202" y="2"/>
              <a:ext cx="962420" cy="64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Google Shape;227;p13" descr="Google Shape;227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 flipH="1">
              <a:off x="2686775" y="788"/>
              <a:ext cx="962420" cy="639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Google Shape;224;p13" descr="Google Shape;224;p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73558" y="1047963"/>
              <a:ext cx="962420" cy="640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Google Shape;219;p13" descr="Google Shape;219;p1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1047973"/>
              <a:ext cx="962421" cy="640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Google Shape;228;p13" descr="Google Shape;228;p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73549" y="2202104"/>
              <a:ext cx="962421" cy="64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Google Shape;229;p13" descr="Google Shape;229;p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89347" y="0"/>
              <a:ext cx="962420" cy="640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Google Shape;230;p13"/>
            <p:cNvSpPr/>
            <p:nvPr/>
          </p:nvSpPr>
          <p:spPr>
            <a:xfrm flipH="1">
              <a:off x="962359" y="2523682"/>
              <a:ext cx="139919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51" name="Google Shape;231;p13"/>
            <p:cNvSpPr/>
            <p:nvPr/>
          </p:nvSpPr>
          <p:spPr>
            <a:xfrm>
              <a:off x="3974411" y="2522412"/>
              <a:ext cx="139919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52" name="Google Shape;232;p13"/>
            <p:cNvSpPr/>
            <p:nvPr/>
          </p:nvSpPr>
          <p:spPr>
            <a:xfrm flipV="1">
              <a:off x="3169254" y="639941"/>
              <a:ext cx="1" cy="134699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53" name="Google Shape;233;p13"/>
            <p:cNvSpPr txBox="1"/>
            <p:nvPr/>
          </p:nvSpPr>
          <p:spPr>
            <a:xfrm>
              <a:off x="1176651" y="2209770"/>
              <a:ext cx="970675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AdHist</a:t>
              </a:r>
            </a:p>
          </p:txBody>
        </p:sp>
        <p:sp>
          <p:nvSpPr>
            <p:cNvPr id="254" name="Google Shape;234;p13"/>
            <p:cNvSpPr txBox="1"/>
            <p:nvPr/>
          </p:nvSpPr>
          <p:spPr>
            <a:xfrm>
              <a:off x="1176611" y="1578112"/>
              <a:ext cx="970675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Hist</a:t>
              </a:r>
            </a:p>
          </p:txBody>
        </p:sp>
        <p:sp>
          <p:nvSpPr>
            <p:cNvPr id="255" name="Google Shape;235;p13"/>
            <p:cNvSpPr txBox="1"/>
            <p:nvPr/>
          </p:nvSpPr>
          <p:spPr>
            <a:xfrm>
              <a:off x="1644522" y="1101518"/>
              <a:ext cx="1234588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ConNorm</a:t>
              </a:r>
            </a:p>
          </p:txBody>
        </p:sp>
        <p:sp>
          <p:nvSpPr>
            <p:cNvPr id="256" name="Google Shape;236;p13"/>
            <p:cNvSpPr txBox="1"/>
            <p:nvPr/>
          </p:nvSpPr>
          <p:spPr>
            <a:xfrm>
              <a:off x="2696557" y="1101130"/>
              <a:ext cx="970675" cy="424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FlipX</a:t>
              </a:r>
            </a:p>
          </p:txBody>
        </p:sp>
        <p:sp>
          <p:nvSpPr>
            <p:cNvPr id="257" name="Google Shape;237;p13"/>
            <p:cNvSpPr txBox="1"/>
            <p:nvPr/>
          </p:nvSpPr>
          <p:spPr>
            <a:xfrm>
              <a:off x="3661030" y="1103437"/>
              <a:ext cx="970675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FlipY</a:t>
              </a:r>
            </a:p>
          </p:txBody>
        </p:sp>
        <p:sp>
          <p:nvSpPr>
            <p:cNvPr id="258" name="Google Shape;238;p13"/>
            <p:cNvSpPr txBox="1"/>
            <p:nvPr/>
          </p:nvSpPr>
          <p:spPr>
            <a:xfrm>
              <a:off x="4126894" y="1578102"/>
              <a:ext cx="970675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Gamma</a:t>
              </a:r>
            </a:p>
          </p:txBody>
        </p:sp>
        <p:sp>
          <p:nvSpPr>
            <p:cNvPr id="259" name="Google Shape;239;p13"/>
            <p:cNvSpPr txBox="1"/>
            <p:nvPr/>
          </p:nvSpPr>
          <p:spPr>
            <a:xfrm>
              <a:off x="4188633" y="2216842"/>
              <a:ext cx="970675" cy="42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ImAdj</a:t>
              </a:r>
            </a:p>
          </p:txBody>
        </p:sp>
      </p:grpSp>
      <p:sp>
        <p:nvSpPr>
          <p:cNvPr id="261" name="Google Shape;240;p13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Layer 1: Pool of Preprocessors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45;p14"/>
          <p:cNvSpPr txBox="1"/>
          <p:nvPr>
            <p:ph type="title"/>
          </p:nvPr>
        </p:nvSpPr>
        <p:spPr>
          <a:xfrm>
            <a:off x="363299" y="42524"/>
            <a:ext cx="8520602" cy="572702"/>
          </a:xfrm>
          <a:prstGeom prst="rect">
            <a:avLst/>
          </a:prstGeom>
        </p:spPr>
        <p:txBody>
          <a:bodyPr/>
          <a:lstStyle>
            <a:lvl1pPr defTabSz="850391">
              <a:buSzTx/>
              <a:buNone/>
              <a:defRPr sz="29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Layer 3: Decision Engine</a:t>
            </a:r>
          </a:p>
        </p:txBody>
      </p:sp>
      <p:sp>
        <p:nvSpPr>
          <p:cNvPr id="264" name="Google Shape;246;p14"/>
          <p:cNvSpPr/>
          <p:nvPr/>
        </p:nvSpPr>
        <p:spPr>
          <a:xfrm>
            <a:off x="1424649" y="2065875"/>
            <a:ext cx="2790901" cy="2876401"/>
          </a:xfrm>
          <a:prstGeom prst="roundRect">
            <a:avLst>
              <a:gd name="adj" fmla="val 5631"/>
            </a:avLst>
          </a:prstGeom>
          <a:ln>
            <a:solidFill>
              <a:srgbClr val="B7B7B7"/>
            </a:solidFill>
            <a:prstDash val="dash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7" name="Google Shape;247;p14"/>
          <p:cNvGrpSpPr/>
          <p:nvPr/>
        </p:nvGrpSpPr>
        <p:grpSpPr>
          <a:xfrm>
            <a:off x="2125775" y="2304575"/>
            <a:ext cx="800401" cy="2202726"/>
            <a:chOff x="0" y="0"/>
            <a:chExt cx="800400" cy="2202725"/>
          </a:xfrm>
        </p:grpSpPr>
        <p:sp>
          <p:nvSpPr>
            <p:cNvPr id="265" name="Google Shape;248;p14"/>
            <p:cNvSpPr/>
            <p:nvPr/>
          </p:nvSpPr>
          <p:spPr>
            <a:xfrm>
              <a:off x="-1" y="0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249;p14"/>
            <p:cNvSpPr/>
            <p:nvPr/>
          </p:nvSpPr>
          <p:spPr>
            <a:xfrm>
              <a:off x="-1" y="167800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67" name="Google Shape;250;p14"/>
            <p:cNvSpPr/>
            <p:nvPr/>
          </p:nvSpPr>
          <p:spPr>
            <a:xfrm>
              <a:off x="-1" y="35097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251;p14"/>
            <p:cNvSpPr/>
            <p:nvPr/>
          </p:nvSpPr>
          <p:spPr>
            <a:xfrm>
              <a:off x="-1" y="495700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69" name="Google Shape;252;p14"/>
            <p:cNvSpPr/>
            <p:nvPr/>
          </p:nvSpPr>
          <p:spPr>
            <a:xfrm>
              <a:off x="-1" y="854274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253;p14"/>
            <p:cNvSpPr/>
            <p:nvPr/>
          </p:nvSpPr>
          <p:spPr>
            <a:xfrm>
              <a:off x="-1" y="102207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254;p14"/>
            <p:cNvSpPr/>
            <p:nvPr/>
          </p:nvSpPr>
          <p:spPr>
            <a:xfrm>
              <a:off x="-1" y="1205249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255;p14"/>
            <p:cNvSpPr/>
            <p:nvPr/>
          </p:nvSpPr>
          <p:spPr>
            <a:xfrm>
              <a:off x="-1" y="134997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256;p14"/>
            <p:cNvSpPr/>
            <p:nvPr/>
          </p:nvSpPr>
          <p:spPr>
            <a:xfrm>
              <a:off x="-1" y="170702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257;p14"/>
            <p:cNvSpPr/>
            <p:nvPr/>
          </p:nvSpPr>
          <p:spPr>
            <a:xfrm>
              <a:off x="-1" y="187482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258;p14"/>
            <p:cNvSpPr/>
            <p:nvPr/>
          </p:nvSpPr>
          <p:spPr>
            <a:xfrm>
              <a:off x="-1" y="2057999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259;p14"/>
            <p:cNvSpPr/>
            <p:nvPr/>
          </p:nvSpPr>
          <p:spPr>
            <a:xfrm>
              <a:off x="-1" y="2202725"/>
              <a:ext cx="8004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278" name="Google Shape;260;p14"/>
          <p:cNvSpPr txBox="1"/>
          <p:nvPr/>
        </p:nvSpPr>
        <p:spPr>
          <a:xfrm>
            <a:off x="1511949" y="2384092"/>
            <a:ext cx="669601" cy="33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CNN_1</a:t>
            </a:r>
          </a:p>
        </p:txBody>
      </p:sp>
      <p:sp>
        <p:nvSpPr>
          <p:cNvPr id="279" name="Google Shape;261;p14"/>
          <p:cNvSpPr txBox="1"/>
          <p:nvPr/>
        </p:nvSpPr>
        <p:spPr>
          <a:xfrm>
            <a:off x="1511949" y="3236842"/>
            <a:ext cx="669601" cy="33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CNN_2</a:t>
            </a:r>
          </a:p>
        </p:txBody>
      </p:sp>
      <p:sp>
        <p:nvSpPr>
          <p:cNvPr id="280" name="Google Shape;262;p14"/>
          <p:cNvSpPr txBox="1"/>
          <p:nvPr/>
        </p:nvSpPr>
        <p:spPr>
          <a:xfrm>
            <a:off x="1511949" y="4089592"/>
            <a:ext cx="669601" cy="33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CNN_3</a:t>
            </a:r>
          </a:p>
        </p:txBody>
      </p:sp>
      <p:sp>
        <p:nvSpPr>
          <p:cNvPr id="281" name="Google Shape;263;p14"/>
          <p:cNvSpPr txBox="1"/>
          <p:nvPr/>
        </p:nvSpPr>
        <p:spPr>
          <a:xfrm>
            <a:off x="2712199" y="4576366"/>
            <a:ext cx="800401" cy="31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i="1"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Thr_Conf</a:t>
            </a:r>
          </a:p>
        </p:txBody>
      </p:sp>
      <p:sp>
        <p:nvSpPr>
          <p:cNvPr id="282" name="Google Shape;264;p14"/>
          <p:cNvSpPr/>
          <p:nvPr/>
        </p:nvSpPr>
        <p:spPr>
          <a:xfrm>
            <a:off x="5031649" y="2065863"/>
            <a:ext cx="2790901" cy="2876401"/>
          </a:xfrm>
          <a:prstGeom prst="roundRect">
            <a:avLst>
              <a:gd name="adj" fmla="val 5631"/>
            </a:avLst>
          </a:prstGeom>
          <a:ln>
            <a:solidFill>
              <a:srgbClr val="B7B7B7"/>
            </a:solidFill>
            <a:prstDash val="dash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265;p14"/>
          <p:cNvSpPr/>
          <p:nvPr/>
        </p:nvSpPr>
        <p:spPr>
          <a:xfrm>
            <a:off x="4408049" y="3504074"/>
            <a:ext cx="431101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84" name="Points scoredGoogle Shape;266;p14" descr="Points scoredGoogle Shape;266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838" y="2621376"/>
            <a:ext cx="2532526" cy="1765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8" name="Google Shape;267;p14"/>
          <p:cNvGrpSpPr/>
          <p:nvPr/>
        </p:nvGrpSpPr>
        <p:grpSpPr>
          <a:xfrm>
            <a:off x="2118200" y="2304575"/>
            <a:ext cx="1887075" cy="2202726"/>
            <a:chOff x="0" y="0"/>
            <a:chExt cx="1887073" cy="2202725"/>
          </a:xfrm>
        </p:grpSpPr>
        <p:grpSp>
          <p:nvGrpSpPr>
            <p:cNvPr id="296" name="Google Shape;268;p14"/>
            <p:cNvGrpSpPr/>
            <p:nvPr/>
          </p:nvGrpSpPr>
          <p:grpSpPr>
            <a:xfrm>
              <a:off x="0" y="0"/>
              <a:ext cx="1887075" cy="2202726"/>
              <a:chOff x="0" y="0"/>
              <a:chExt cx="1887074" cy="2202725"/>
            </a:xfrm>
          </p:grpSpPr>
          <p:sp>
            <p:nvSpPr>
              <p:cNvPr id="285" name="Google Shape;269;p14"/>
              <p:cNvSpPr/>
              <p:nvPr/>
            </p:nvSpPr>
            <p:spPr>
              <a:xfrm>
                <a:off x="7575" y="0"/>
                <a:ext cx="9867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6" name="Google Shape;270;p14"/>
              <p:cNvSpPr/>
              <p:nvPr/>
            </p:nvSpPr>
            <p:spPr>
              <a:xfrm>
                <a:off x="7575" y="165475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Google Shape;271;p14"/>
              <p:cNvSpPr/>
              <p:nvPr/>
            </p:nvSpPr>
            <p:spPr>
              <a:xfrm>
                <a:off x="3825" y="497225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8" name="Google Shape;272;p14"/>
              <p:cNvSpPr/>
              <p:nvPr/>
            </p:nvSpPr>
            <p:spPr>
              <a:xfrm>
                <a:off x="0" y="1023000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9" name="Google Shape;273;p14"/>
              <p:cNvSpPr/>
              <p:nvPr/>
            </p:nvSpPr>
            <p:spPr>
              <a:xfrm>
                <a:off x="7575" y="854274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Google Shape;274;p14"/>
              <p:cNvSpPr/>
              <p:nvPr/>
            </p:nvSpPr>
            <p:spPr>
              <a:xfrm>
                <a:off x="7575" y="1877900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Google Shape;275;p14"/>
              <p:cNvSpPr/>
              <p:nvPr/>
            </p:nvSpPr>
            <p:spPr>
              <a:xfrm>
                <a:off x="7575" y="2202725"/>
                <a:ext cx="994200" cy="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276;p14"/>
              <p:cNvSpPr/>
              <p:nvPr/>
            </p:nvSpPr>
            <p:spPr>
              <a:xfrm>
                <a:off x="7575" y="348875"/>
                <a:ext cx="1879500" cy="1"/>
              </a:xfrm>
              <a:prstGeom prst="line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277;p14"/>
              <p:cNvSpPr/>
              <p:nvPr/>
            </p:nvSpPr>
            <p:spPr>
              <a:xfrm>
                <a:off x="3775" y="1355725"/>
                <a:ext cx="1879500" cy="0"/>
              </a:xfrm>
              <a:prstGeom prst="line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278;p14"/>
              <p:cNvSpPr/>
              <p:nvPr/>
            </p:nvSpPr>
            <p:spPr>
              <a:xfrm>
                <a:off x="7575" y="1202975"/>
                <a:ext cx="1879500" cy="1"/>
              </a:xfrm>
              <a:prstGeom prst="line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279;p14"/>
              <p:cNvSpPr/>
              <p:nvPr/>
            </p:nvSpPr>
            <p:spPr>
              <a:xfrm>
                <a:off x="7575" y="1707025"/>
                <a:ext cx="1879500" cy="1"/>
              </a:xfrm>
              <a:prstGeom prst="line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97" name="Google Shape;280;p14"/>
            <p:cNvSpPr/>
            <p:nvPr/>
          </p:nvSpPr>
          <p:spPr>
            <a:xfrm>
              <a:off x="7575" y="2058324"/>
              <a:ext cx="1879500" cy="1"/>
            </a:xfrm>
            <a:prstGeom prst="line">
              <a:avLst/>
            </a:prstGeom>
            <a:noFill/>
            <a:ln w="9525" cap="flat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5" name="Google Shape;281;p14"/>
          <p:cNvGrpSpPr/>
          <p:nvPr/>
        </p:nvGrpSpPr>
        <p:grpSpPr>
          <a:xfrm>
            <a:off x="3112399" y="2142825"/>
            <a:ext cx="1" cy="2472676"/>
            <a:chOff x="0" y="0"/>
            <a:chExt cx="0" cy="2472675"/>
          </a:xfrm>
        </p:grpSpPr>
        <p:sp>
          <p:nvSpPr>
            <p:cNvPr id="299" name="Google Shape;282;p14"/>
            <p:cNvSpPr/>
            <p:nvPr/>
          </p:nvSpPr>
          <p:spPr>
            <a:xfrm flipH="1">
              <a:off x="-1" y="0"/>
              <a:ext cx="2" cy="423300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283;p14"/>
            <p:cNvSpPr/>
            <p:nvPr/>
          </p:nvSpPr>
          <p:spPr>
            <a:xfrm flipH="1">
              <a:off x="-1" y="600474"/>
              <a:ext cx="2" cy="36180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284;p14"/>
            <p:cNvSpPr/>
            <p:nvPr/>
          </p:nvSpPr>
          <p:spPr>
            <a:xfrm flipH="1">
              <a:off x="-1" y="889099"/>
              <a:ext cx="2" cy="39060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285;p14"/>
            <p:cNvSpPr/>
            <p:nvPr/>
          </p:nvSpPr>
          <p:spPr>
            <a:xfrm flipH="1">
              <a:off x="-1" y="1608224"/>
              <a:ext cx="2" cy="20070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286;p14"/>
            <p:cNvSpPr/>
            <p:nvPr/>
          </p:nvSpPr>
          <p:spPr>
            <a:xfrm flipH="1">
              <a:off x="-1" y="1953350"/>
              <a:ext cx="2" cy="17520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287;p14"/>
            <p:cNvSpPr/>
            <p:nvPr/>
          </p:nvSpPr>
          <p:spPr>
            <a:xfrm flipH="1">
              <a:off x="-1" y="2268975"/>
              <a:ext cx="2" cy="20370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306" name="Google Shape;288;p14"/>
          <p:cNvSpPr txBox="1"/>
          <p:nvPr/>
        </p:nvSpPr>
        <p:spPr>
          <a:xfrm>
            <a:off x="5665113" y="4436433"/>
            <a:ext cx="15240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/>
          </a:lstStyle>
          <a:p>
            <a:pPr/>
            <a:r>
              <a:t>Histogram</a:t>
            </a:r>
          </a:p>
        </p:txBody>
      </p:sp>
      <p:grpSp>
        <p:nvGrpSpPr>
          <p:cNvPr id="309" name="Google Shape;289;p14"/>
          <p:cNvGrpSpPr/>
          <p:nvPr/>
        </p:nvGrpSpPr>
        <p:grpSpPr>
          <a:xfrm>
            <a:off x="5422350" y="3224870"/>
            <a:ext cx="2191800" cy="1"/>
            <a:chOff x="0" y="0"/>
            <a:chExt cx="2191799" cy="0"/>
          </a:xfrm>
        </p:grpSpPr>
        <p:sp>
          <p:nvSpPr>
            <p:cNvPr id="307" name="Google Shape;290;p14"/>
            <p:cNvSpPr/>
            <p:nvPr/>
          </p:nvSpPr>
          <p:spPr>
            <a:xfrm flipH="1" flipV="1">
              <a:off x="1598699" y="0"/>
              <a:ext cx="593101" cy="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291;p14"/>
            <p:cNvSpPr/>
            <p:nvPr/>
          </p:nvSpPr>
          <p:spPr>
            <a:xfrm flipH="1" flipV="1">
              <a:off x="0" y="0"/>
              <a:ext cx="1085701" cy="1"/>
            </a:xfrm>
            <a:prstGeom prst="line">
              <a:avLst/>
            </a:prstGeom>
            <a:noFill/>
            <a:ln w="28575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310" name="Google Shape;292;p14"/>
          <p:cNvSpPr txBox="1"/>
          <p:nvPr/>
        </p:nvSpPr>
        <p:spPr>
          <a:xfrm>
            <a:off x="6983675" y="2931791"/>
            <a:ext cx="800401" cy="31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i="1"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Thr_Freq</a:t>
            </a:r>
          </a:p>
        </p:txBody>
      </p:sp>
      <p:sp>
        <p:nvSpPr>
          <p:cNvPr id="311" name="Google Shape;293;p14"/>
          <p:cNvSpPr/>
          <p:nvPr/>
        </p:nvSpPr>
        <p:spPr>
          <a:xfrm>
            <a:off x="6602724" y="2768200"/>
            <a:ext cx="332101" cy="1366801"/>
          </a:xfrm>
          <a:prstGeom prst="roundRect">
            <a:avLst>
              <a:gd name="adj" fmla="val 1971"/>
            </a:avLst>
          </a:pr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2" name="Google Shape;294;p14"/>
          <p:cNvSpPr/>
          <p:nvPr/>
        </p:nvSpPr>
        <p:spPr>
          <a:xfrm>
            <a:off x="7109200" y="3676899"/>
            <a:ext cx="332101" cy="458101"/>
          </a:xfrm>
          <a:prstGeom prst="roundRect">
            <a:avLst>
              <a:gd name="adj" fmla="val 1971"/>
            </a:avLst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3" name="Google Shape;295;p14"/>
          <p:cNvSpPr/>
          <p:nvPr/>
        </p:nvSpPr>
        <p:spPr>
          <a:xfrm>
            <a:off x="5593274" y="3676899"/>
            <a:ext cx="332101" cy="458101"/>
          </a:xfrm>
          <a:prstGeom prst="roundRect">
            <a:avLst>
              <a:gd name="adj" fmla="val 1971"/>
            </a:avLst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4" name="Google Shape;296;p14"/>
          <p:cNvSpPr/>
          <p:nvPr/>
        </p:nvSpPr>
        <p:spPr>
          <a:xfrm flipH="1">
            <a:off x="3112399" y="2143313"/>
            <a:ext cx="1" cy="2471700"/>
          </a:xfrm>
          <a:prstGeom prst="line">
            <a:avLst/>
          </a:prstGeom>
          <a:ln w="28575">
            <a:solidFill>
              <a:srgbClr val="1F497D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5" name="Google Shape;297;p14"/>
          <p:cNvSpPr txBox="1"/>
          <p:nvPr/>
        </p:nvSpPr>
        <p:spPr>
          <a:xfrm>
            <a:off x="79839" y="963726"/>
            <a:ext cx="7686900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i="1" sz="1800">
                <a:latin typeface="Calibri"/>
                <a:ea typeface="Calibri"/>
                <a:cs typeface="Calibri"/>
                <a:sym typeface="Calibri"/>
              </a:defRPr>
            </a:pPr>
            <a:r>
              <a:t>Thr_Conf:   </a:t>
            </a:r>
            <a:r>
              <a:rPr i="0"/>
              <a:t>Conf</a:t>
            </a:r>
            <a:r>
              <a:rPr b="0" i="0"/>
              <a:t>idence </a:t>
            </a:r>
            <a:r>
              <a:rPr i="0"/>
              <a:t>thr</a:t>
            </a:r>
            <a:r>
              <a:rPr b="0" i="0"/>
              <a:t>eshold for filtering low confidence predictions.</a:t>
            </a:r>
          </a:p>
        </p:txBody>
      </p:sp>
      <p:sp>
        <p:nvSpPr>
          <p:cNvPr id="316" name="Google Shape;298;p14"/>
          <p:cNvSpPr txBox="1"/>
          <p:nvPr/>
        </p:nvSpPr>
        <p:spPr>
          <a:xfrm>
            <a:off x="79838" y="1430601"/>
            <a:ext cx="7811100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i="1" sz="1800">
                <a:latin typeface="Calibri"/>
                <a:ea typeface="Calibri"/>
                <a:cs typeface="Calibri"/>
                <a:sym typeface="Calibri"/>
              </a:defRPr>
            </a:pPr>
            <a:r>
              <a:t>Thr_Freq:   </a:t>
            </a:r>
            <a:r>
              <a:rPr i="0"/>
              <a:t>Freq</a:t>
            </a:r>
            <a:r>
              <a:rPr b="0" i="0"/>
              <a:t>uency </a:t>
            </a:r>
            <a:r>
              <a:rPr i="0"/>
              <a:t>thr</a:t>
            </a:r>
            <a:r>
              <a:rPr b="0" i="0"/>
              <a:t>eshold for minimum frequency of a reliable answer.</a:t>
            </a:r>
          </a:p>
        </p:txBody>
      </p:sp>
      <p:sp>
        <p:nvSpPr>
          <p:cNvPr id="317" name="Google Shape;299;p14"/>
          <p:cNvSpPr/>
          <p:nvPr/>
        </p:nvSpPr>
        <p:spPr>
          <a:xfrm>
            <a:off x="7388100" y="1089925"/>
            <a:ext cx="192301" cy="63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2418"/>
                  <a:pt x="10800" y="5400"/>
                </a:cubicBezTo>
                <a:lnTo>
                  <a:pt x="10800" y="5400"/>
                </a:lnTo>
                <a:cubicBezTo>
                  <a:pt x="10800" y="8382"/>
                  <a:pt x="15635" y="10800"/>
                  <a:pt x="21600" y="10800"/>
                </a:cubicBezTo>
                <a:cubicBezTo>
                  <a:pt x="15635" y="10800"/>
                  <a:pt x="10800" y="13218"/>
                  <a:pt x="10800" y="16200"/>
                </a:cubicBezTo>
                <a:lnTo>
                  <a:pt x="10800" y="16200"/>
                </a:lnTo>
                <a:cubicBezTo>
                  <a:pt x="10800" y="19182"/>
                  <a:pt x="5965" y="21600"/>
                  <a:pt x="0" y="21600"/>
                </a:cubicBezTo>
              </a:path>
            </a:pathLst>
          </a:custGeom>
          <a:ln>
            <a:solidFill>
              <a:srgbClr val="1F497D"/>
            </a:solidFill>
          </a:ln>
        </p:spPr>
        <p:txBody>
          <a:bodyPr lIns="0" tIns="0" rIns="0" bIns="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8" name="Google Shape;300;p14"/>
          <p:cNvSpPr txBox="1"/>
          <p:nvPr/>
        </p:nvSpPr>
        <p:spPr>
          <a:xfrm>
            <a:off x="7540148" y="1051126"/>
            <a:ext cx="1524001" cy="71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User Requirements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