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9"/>
  </p:notesMasterIdLst>
  <p:handoutMasterIdLst>
    <p:handoutMasterId r:id="rId30"/>
  </p:handoutMasterIdLst>
  <p:sldIdLst>
    <p:sldId id="256" r:id="rId2"/>
    <p:sldId id="260" r:id="rId3"/>
    <p:sldId id="258" r:id="rId4"/>
    <p:sldId id="257" r:id="rId5"/>
    <p:sldId id="259" r:id="rId6"/>
    <p:sldId id="410" r:id="rId7"/>
    <p:sldId id="404" r:id="rId8"/>
    <p:sldId id="405" r:id="rId9"/>
    <p:sldId id="406" r:id="rId10"/>
    <p:sldId id="425" r:id="rId11"/>
    <p:sldId id="408" r:id="rId12"/>
    <p:sldId id="412" r:id="rId13"/>
    <p:sldId id="413" r:id="rId14"/>
    <p:sldId id="414" r:id="rId15"/>
    <p:sldId id="415" r:id="rId16"/>
    <p:sldId id="416" r:id="rId17"/>
    <p:sldId id="417" r:id="rId18"/>
    <p:sldId id="418" r:id="rId19"/>
    <p:sldId id="419" r:id="rId20"/>
    <p:sldId id="421" r:id="rId21"/>
    <p:sldId id="422" r:id="rId22"/>
    <p:sldId id="426" r:id="rId23"/>
    <p:sldId id="423" r:id="rId24"/>
    <p:sldId id="424" r:id="rId25"/>
    <p:sldId id="429" r:id="rId26"/>
    <p:sldId id="428" r:id="rId27"/>
    <p:sldId id="427" r:id="rId28"/>
  </p:sldIdLst>
  <p:sldSz cx="9144000" cy="6858000" type="screen4x3"/>
  <p:notesSz cx="68580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FFF"/>
    <a:srgbClr val="D1FFCA"/>
    <a:srgbClr val="CAE7FF"/>
    <a:srgbClr val="9434FC"/>
    <a:srgbClr val="FFE8DA"/>
    <a:srgbClr val="8EC4D5"/>
    <a:srgbClr val="F5FFFF"/>
    <a:srgbClr val="D0FFCA"/>
    <a:srgbClr val="EDFFFF"/>
    <a:srgbClr val="FD3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51" autoAdjust="0"/>
    <p:restoredTop sz="90272" autoAdjust="0"/>
  </p:normalViewPr>
  <p:slideViewPr>
    <p:cSldViewPr snapToGrid="0">
      <p:cViewPr varScale="1">
        <p:scale>
          <a:sx n="136" d="100"/>
          <a:sy n="136" d="100"/>
        </p:scale>
        <p:origin x="1088" y="200"/>
      </p:cViewPr>
      <p:guideLst/>
    </p:cSldViewPr>
  </p:slideViewPr>
  <p:outlineViewPr>
    <p:cViewPr>
      <p:scale>
        <a:sx n="33" d="100"/>
        <a:sy n="33" d="100"/>
      </p:scale>
      <p:origin x="0" y="-700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8" d="100"/>
          <a:sy n="98" d="100"/>
        </p:scale>
        <p:origin x="2304"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iecaoyu/Dropbox/research/defense/presentation/pics/low_precis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jiecaoyu/Dropbox%20(Facebook)/CASES/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jiecaoyu/Dropbox/research/papers/cases19/presentation/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tx>
            <c:strRef>
              <c:f>NIN_accuracy!$F$10</c:f>
              <c:strCache>
                <c:ptCount val="1"/>
                <c:pt idx="0">
                  <c:v>Ter</c:v>
                </c:pt>
              </c:strCache>
            </c:strRef>
          </c:tx>
          <c:spPr>
            <a:ln w="28575" cap="rnd">
              <a:solidFill>
                <a:schemeClr val="accent1"/>
              </a:solidFill>
              <a:round/>
            </a:ln>
            <a:effectLst/>
          </c:spPr>
          <c:marker>
            <c:symbol val="circle"/>
            <c:size val="12"/>
            <c:spPr>
              <a:solidFill>
                <a:schemeClr val="accent1"/>
              </a:solidFill>
              <a:ln w="9525">
                <a:solidFill>
                  <a:schemeClr val="accent1"/>
                </a:solidFill>
              </a:ln>
              <a:effectLst/>
            </c:spPr>
          </c:marker>
          <c:xVal>
            <c:numRef>
              <c:f>NIN_accuracy!$D$19:$D$24</c:f>
              <c:numCache>
                <c:formatCode>General</c:formatCode>
                <c:ptCount val="6"/>
                <c:pt idx="0">
                  <c:v>10</c:v>
                </c:pt>
                <c:pt idx="1">
                  <c:v>8</c:v>
                </c:pt>
                <c:pt idx="2">
                  <c:v>6</c:v>
                </c:pt>
                <c:pt idx="3">
                  <c:v>4</c:v>
                </c:pt>
                <c:pt idx="4">
                  <c:v>2</c:v>
                </c:pt>
                <c:pt idx="5">
                  <c:v>1</c:v>
                </c:pt>
              </c:numCache>
            </c:numRef>
          </c:xVal>
          <c:yVal>
            <c:numRef>
              <c:f>NIN_accuracy!$E$19:$E$24</c:f>
              <c:numCache>
                <c:formatCode>General</c:formatCode>
                <c:ptCount val="6"/>
                <c:pt idx="0">
                  <c:v>-0.70999999999999375</c:v>
                </c:pt>
                <c:pt idx="1">
                  <c:v>-0.87999999999999545</c:v>
                </c:pt>
                <c:pt idx="2">
                  <c:v>-0.60999999999999943</c:v>
                </c:pt>
                <c:pt idx="3">
                  <c:v>-0.88999999999998636</c:v>
                </c:pt>
                <c:pt idx="4">
                  <c:v>-4.3499999999999943</c:v>
                </c:pt>
                <c:pt idx="5">
                  <c:v>-5.0899999999999892</c:v>
                </c:pt>
              </c:numCache>
            </c:numRef>
          </c:yVal>
          <c:smooth val="0"/>
          <c:extLst>
            <c:ext xmlns:c16="http://schemas.microsoft.com/office/drawing/2014/chart" uri="{C3380CC4-5D6E-409C-BE32-E72D297353CC}">
              <c16:uniqueId val="{00000000-9BB2-A945-A92E-95372B8C77CB}"/>
            </c:ext>
          </c:extLst>
        </c:ser>
        <c:dLbls>
          <c:showLegendKey val="0"/>
          <c:showVal val="0"/>
          <c:showCatName val="0"/>
          <c:showSerName val="0"/>
          <c:showPercent val="0"/>
          <c:showBubbleSize val="0"/>
        </c:dLbls>
        <c:axId val="144113136"/>
        <c:axId val="142823648"/>
      </c:scatterChart>
      <c:valAx>
        <c:axId val="144113136"/>
        <c:scaling>
          <c:orientation val="maxMin"/>
          <c:max val="11"/>
          <c:min val="1"/>
        </c:scaling>
        <c:delete val="0"/>
        <c:axPos val="b"/>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ltLang="zh-CN"/>
                  <a:t>Input</a:t>
                </a:r>
                <a:r>
                  <a:rPr lang="zh-CN" altLang="en-US"/>
                  <a:t> </a:t>
                </a:r>
                <a:r>
                  <a:rPr lang="en-US" altLang="zh-CN"/>
                  <a:t>Precision</a:t>
                </a:r>
                <a:endParaRPr lang="en-US"/>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2823648"/>
        <c:crosses val="autoZero"/>
        <c:crossBetween val="midCat"/>
        <c:majorUnit val="1"/>
      </c:valAx>
      <c:valAx>
        <c:axId val="142823648"/>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4113136"/>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decoding_overhead!$C$6</c:f>
              <c:strCache>
                <c:ptCount val="1"/>
                <c:pt idx="0">
                  <c:v>MAC + Others</c:v>
                </c:pt>
              </c:strCache>
            </c:strRef>
          </c:tx>
          <c:spPr>
            <a:solidFill>
              <a:schemeClr val="accent1">
                <a:lumMod val="60000"/>
                <a:lumOff val="40000"/>
              </a:schemeClr>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0-C022-424F-B90D-06E241FEDDE1}"/>
              </c:ext>
            </c:extLst>
          </c:dPt>
          <c:cat>
            <c:strRef>
              <c:f>decoding_overhead!$B$7:$B$13</c:f>
              <c:strCache>
                <c:ptCount val="7"/>
                <c:pt idx="0">
                  <c:v>16-16</c:v>
                </c:pt>
                <c:pt idx="1">
                  <c:v>8-2</c:v>
                </c:pt>
                <c:pt idx="2">
                  <c:v>4-2</c:v>
                </c:pt>
                <c:pt idx="3">
                  <c:v>1-2</c:v>
                </c:pt>
                <c:pt idx="4">
                  <c:v>8-1</c:v>
                </c:pt>
                <c:pt idx="5">
                  <c:v>4-1</c:v>
                </c:pt>
                <c:pt idx="6">
                  <c:v>1-1</c:v>
                </c:pt>
              </c:strCache>
            </c:strRef>
          </c:cat>
          <c:val>
            <c:numRef>
              <c:f>decoding_overhead!$C$7:$C$13</c:f>
              <c:numCache>
                <c:formatCode>General</c:formatCode>
                <c:ptCount val="7"/>
                <c:pt idx="0">
                  <c:v>1</c:v>
                </c:pt>
                <c:pt idx="1">
                  <c:v>1.724746745</c:v>
                </c:pt>
                <c:pt idx="2">
                  <c:v>1.616012534</c:v>
                </c:pt>
                <c:pt idx="3">
                  <c:v>1.1791723080000001</c:v>
                </c:pt>
                <c:pt idx="4">
                  <c:v>1.593078596</c:v>
                </c:pt>
                <c:pt idx="5">
                  <c:v>1.0952203199999999</c:v>
                </c:pt>
                <c:pt idx="6">
                  <c:v>0.4889158508</c:v>
                </c:pt>
              </c:numCache>
            </c:numRef>
          </c:val>
          <c:extLst>
            <c:ext xmlns:c16="http://schemas.microsoft.com/office/drawing/2014/chart" uri="{C3380CC4-5D6E-409C-BE32-E72D297353CC}">
              <c16:uniqueId val="{00000000-ADDF-744A-A923-3CF00892B521}"/>
            </c:ext>
          </c:extLst>
        </c:ser>
        <c:ser>
          <c:idx val="1"/>
          <c:order val="1"/>
          <c:tx>
            <c:strRef>
              <c:f>decoding_overhead!$D$6</c:f>
              <c:strCache>
                <c:ptCount val="1"/>
                <c:pt idx="0">
                  <c:v>Weight Decomp.</c:v>
                </c:pt>
              </c:strCache>
            </c:strRef>
          </c:tx>
          <c:spPr>
            <a:solidFill>
              <a:schemeClr val="accent1">
                <a:lumMod val="60000"/>
                <a:lumOff val="40000"/>
              </a:schemeClr>
            </a:solidFill>
            <a:ln>
              <a:noFill/>
            </a:ln>
            <a:effectLst/>
          </c:spPr>
          <c:invertIfNegative val="0"/>
          <c:cat>
            <c:strRef>
              <c:f>decoding_overhead!$B$7:$B$13</c:f>
              <c:strCache>
                <c:ptCount val="7"/>
                <c:pt idx="0">
                  <c:v>16-16</c:v>
                </c:pt>
                <c:pt idx="1">
                  <c:v>8-2</c:v>
                </c:pt>
                <c:pt idx="2">
                  <c:v>4-2</c:v>
                </c:pt>
                <c:pt idx="3">
                  <c:v>1-2</c:v>
                </c:pt>
                <c:pt idx="4">
                  <c:v>8-1</c:v>
                </c:pt>
                <c:pt idx="5">
                  <c:v>4-1</c:v>
                </c:pt>
                <c:pt idx="6">
                  <c:v>1-1</c:v>
                </c:pt>
              </c:strCache>
            </c:strRef>
          </c:cat>
          <c:val>
            <c:numRef>
              <c:f>decoding_overhead!$D$7:$D$13</c:f>
              <c:numCache>
                <c:formatCode>General</c:formatCode>
                <c:ptCount val="7"/>
                <c:pt idx="0">
                  <c:v>0</c:v>
                </c:pt>
                <c:pt idx="1">
                  <c:v>0.69998630299999975</c:v>
                </c:pt>
                <c:pt idx="2">
                  <c:v>0.69998630400000006</c:v>
                </c:pt>
                <c:pt idx="3">
                  <c:v>0.69998630299999998</c:v>
                </c:pt>
                <c:pt idx="4">
                  <c:v>0.9751009300000002</c:v>
                </c:pt>
                <c:pt idx="5">
                  <c:v>0.9751009300000002</c:v>
                </c:pt>
                <c:pt idx="6">
                  <c:v>0</c:v>
                </c:pt>
              </c:numCache>
            </c:numRef>
          </c:val>
          <c:extLst>
            <c:ext xmlns:c16="http://schemas.microsoft.com/office/drawing/2014/chart" uri="{C3380CC4-5D6E-409C-BE32-E72D297353CC}">
              <c16:uniqueId val="{00000001-ADDF-744A-A923-3CF00892B521}"/>
            </c:ext>
          </c:extLst>
        </c:ser>
        <c:ser>
          <c:idx val="2"/>
          <c:order val="2"/>
          <c:tx>
            <c:strRef>
              <c:f>decoding_overhead!$E$6</c:f>
              <c:strCache>
                <c:ptCount val="1"/>
                <c:pt idx="0">
                  <c:v>Input Decomp.</c:v>
                </c:pt>
              </c:strCache>
            </c:strRef>
          </c:tx>
          <c:spPr>
            <a:solidFill>
              <a:schemeClr val="accent1">
                <a:lumMod val="60000"/>
                <a:lumOff val="40000"/>
              </a:schemeClr>
            </a:solidFill>
            <a:ln>
              <a:noFill/>
            </a:ln>
            <a:effectLst/>
          </c:spPr>
          <c:invertIfNegative val="0"/>
          <c:cat>
            <c:strRef>
              <c:f>decoding_overhead!$B$7:$B$13</c:f>
              <c:strCache>
                <c:ptCount val="7"/>
                <c:pt idx="0">
                  <c:v>16-16</c:v>
                </c:pt>
                <c:pt idx="1">
                  <c:v>8-2</c:v>
                </c:pt>
                <c:pt idx="2">
                  <c:v>4-2</c:v>
                </c:pt>
                <c:pt idx="3">
                  <c:v>1-2</c:v>
                </c:pt>
                <c:pt idx="4">
                  <c:v>8-1</c:v>
                </c:pt>
                <c:pt idx="5">
                  <c:v>4-1</c:v>
                </c:pt>
                <c:pt idx="6">
                  <c:v>1-1</c:v>
                </c:pt>
              </c:strCache>
            </c:strRef>
          </c:cat>
          <c:val>
            <c:numRef>
              <c:f>decoding_overhead!$E$7:$E$13</c:f>
              <c:numCache>
                <c:formatCode>General</c:formatCode>
                <c:ptCount val="7"/>
                <c:pt idx="0">
                  <c:v>0</c:v>
                </c:pt>
                <c:pt idx="1">
                  <c:v>0</c:v>
                </c:pt>
                <c:pt idx="2">
                  <c:v>1.4867714410000001</c:v>
                </c:pt>
                <c:pt idx="3">
                  <c:v>1.7338354449999998</c:v>
                </c:pt>
                <c:pt idx="4">
                  <c:v>0</c:v>
                </c:pt>
                <c:pt idx="5">
                  <c:v>1.862355993</c:v>
                </c:pt>
                <c:pt idx="6">
                  <c:v>0</c:v>
                </c:pt>
              </c:numCache>
            </c:numRef>
          </c:val>
          <c:extLst>
            <c:ext xmlns:c16="http://schemas.microsoft.com/office/drawing/2014/chart" uri="{C3380CC4-5D6E-409C-BE32-E72D297353CC}">
              <c16:uniqueId val="{00000002-ADDF-744A-A923-3CF00892B521}"/>
            </c:ext>
          </c:extLst>
        </c:ser>
        <c:dLbls>
          <c:showLegendKey val="0"/>
          <c:showVal val="0"/>
          <c:showCatName val="0"/>
          <c:showSerName val="0"/>
          <c:showPercent val="0"/>
          <c:showBubbleSize val="0"/>
        </c:dLbls>
        <c:gapWidth val="271"/>
        <c:overlap val="100"/>
        <c:axId val="1466618719"/>
        <c:axId val="1466620143"/>
      </c:barChart>
      <c:catAx>
        <c:axId val="1466618719"/>
        <c:scaling>
          <c:orientation val="minMax"/>
        </c:scaling>
        <c:delete val="0"/>
        <c:axPos val="b"/>
        <c:title>
          <c:tx>
            <c:rich>
              <a:bodyPr rot="0" spcFirstLastPara="1" vertOverflow="ellipsis" vert="horz" wrap="square" anchor="ctr" anchorCtr="1"/>
              <a:lstStyle/>
              <a:p>
                <a:pPr algn="ctr" rtl="0">
                  <a:defRPr sz="1600" b="0" i="0" u="none" strike="noStrike" kern="1200" baseline="0">
                    <a:solidFill>
                      <a:schemeClr val="tx1"/>
                    </a:solidFill>
                    <a:latin typeface="+mn-lt"/>
                    <a:ea typeface="+mn-ea"/>
                    <a:cs typeface="+mn-cs"/>
                  </a:defRPr>
                </a:pPr>
                <a:r>
                  <a:rPr lang="en-US"/>
                  <a:t>&lt;Input Bits&gt; - &lt;Weight Bits&gt;</a:t>
                </a:r>
              </a:p>
            </c:rich>
          </c:tx>
          <c:overlay val="0"/>
          <c:spPr>
            <a:noFill/>
            <a:ln>
              <a:noFill/>
            </a:ln>
            <a:effectLst/>
          </c:spPr>
          <c:txPr>
            <a:bodyPr rot="0" spcFirstLastPara="1" vertOverflow="ellipsis" vert="horz" wrap="square" anchor="ctr" anchorCtr="1"/>
            <a:lstStyle/>
            <a:p>
              <a:pPr algn="ctr" rtl="0">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66620143"/>
        <c:crosses val="autoZero"/>
        <c:auto val="1"/>
        <c:lblAlgn val="ctr"/>
        <c:lblOffset val="100"/>
        <c:noMultiLvlLbl val="0"/>
      </c:catAx>
      <c:valAx>
        <c:axId val="1466620143"/>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Reative</a:t>
                </a:r>
                <a:r>
                  <a:rPr lang="zh-CN"/>
                  <a:t> </a:t>
                </a:r>
                <a:r>
                  <a:rPr lang="en-US"/>
                  <a:t>Exec.</a:t>
                </a:r>
                <a:r>
                  <a:rPr lang="zh-CN"/>
                  <a:t> </a:t>
                </a:r>
                <a:r>
                  <a:rPr lang="en-US"/>
                  <a:t>Time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46661871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NIN_Perf!$C$7</c:f>
              <c:strCache>
                <c:ptCount val="1"/>
                <c:pt idx="0">
                  <c:v>Unpacking</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9796-0745-874F-652807F3BE3A}"/>
              </c:ext>
            </c:extLst>
          </c:dPt>
          <c:cat>
            <c:strRef>
              <c:f>NIN_Perf!$D$6:$E$6</c:f>
              <c:strCache>
                <c:ptCount val="2"/>
                <c:pt idx="0">
                  <c:v>16-Bit Baseline                    </c:v>
                </c:pt>
                <c:pt idx="1">
                  <c:v>Ternary Weights / Four-Bit Inputs</c:v>
                </c:pt>
              </c:strCache>
            </c:strRef>
          </c:cat>
          <c:val>
            <c:numRef>
              <c:f>NIN_Perf!$D$7:$E$7</c:f>
              <c:numCache>
                <c:formatCode>General</c:formatCode>
                <c:ptCount val="2"/>
                <c:pt idx="0">
                  <c:v>1</c:v>
                </c:pt>
                <c:pt idx="1">
                  <c:v>0.26296618691964907</c:v>
                </c:pt>
              </c:numCache>
            </c:numRef>
          </c:val>
          <c:extLst>
            <c:ext xmlns:c16="http://schemas.microsoft.com/office/drawing/2014/chart" uri="{C3380CC4-5D6E-409C-BE32-E72D297353CC}">
              <c16:uniqueId val="{00000002-9796-0745-874F-652807F3BE3A}"/>
            </c:ext>
          </c:extLst>
        </c:ser>
        <c:ser>
          <c:idx val="1"/>
          <c:order val="1"/>
          <c:tx>
            <c:strRef>
              <c:f>NIN_Perf!$C$8</c:f>
              <c:strCache>
                <c:ptCount val="1"/>
                <c:pt idx="0">
                  <c:v>Direct Buffer Conv. </c:v>
                </c:pt>
              </c:strCache>
            </c:strRef>
          </c:tx>
          <c:spPr>
            <a:solidFill>
              <a:schemeClr val="accent2"/>
            </a:solidFill>
            <a:ln>
              <a:noFill/>
            </a:ln>
            <a:effectLst/>
          </c:spPr>
          <c:invertIfNegative val="0"/>
          <c:cat>
            <c:strRef>
              <c:f>NIN_Perf!$D$6:$E$6</c:f>
              <c:strCache>
                <c:ptCount val="2"/>
                <c:pt idx="0">
                  <c:v>16-Bit Baseline                    </c:v>
                </c:pt>
                <c:pt idx="1">
                  <c:v>Ternary Weights / Four-Bit Inputs</c:v>
                </c:pt>
              </c:strCache>
            </c:strRef>
          </c:cat>
          <c:val>
            <c:numRef>
              <c:f>NIN_Perf!$D$8:$E$8</c:f>
              <c:numCache>
                <c:formatCode>General</c:formatCode>
                <c:ptCount val="2"/>
                <c:pt idx="0">
                  <c:v>0</c:v>
                </c:pt>
                <c:pt idx="1">
                  <c:v>0.70899459196933701</c:v>
                </c:pt>
              </c:numCache>
            </c:numRef>
          </c:val>
          <c:extLst>
            <c:ext xmlns:c16="http://schemas.microsoft.com/office/drawing/2014/chart" uri="{C3380CC4-5D6E-409C-BE32-E72D297353CC}">
              <c16:uniqueId val="{00000003-9796-0745-874F-652807F3BE3A}"/>
            </c:ext>
          </c:extLst>
        </c:ser>
        <c:dLbls>
          <c:showLegendKey val="0"/>
          <c:showVal val="0"/>
          <c:showCatName val="0"/>
          <c:showSerName val="0"/>
          <c:showPercent val="0"/>
          <c:showBubbleSize val="0"/>
        </c:dLbls>
        <c:gapWidth val="219"/>
        <c:overlap val="-27"/>
        <c:axId val="1124292432"/>
        <c:axId val="1124414688"/>
      </c:barChart>
      <c:catAx>
        <c:axId val="112429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24414688"/>
        <c:crosses val="autoZero"/>
        <c:auto val="1"/>
        <c:lblAlgn val="ctr"/>
        <c:lblOffset val="100"/>
        <c:noMultiLvlLbl val="0"/>
      </c:catAx>
      <c:valAx>
        <c:axId val="11244146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Relative</a:t>
                </a:r>
                <a:r>
                  <a:rPr lang="zh-CN"/>
                  <a:t> </a:t>
                </a:r>
                <a:r>
                  <a:rPr lang="en-US"/>
                  <a:t>Perf.</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24292432"/>
        <c:crosses val="autoZero"/>
        <c:crossBetween val="between"/>
        <c:majorUnit val="0.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NIN_Perf!$C$13</c:f>
              <c:strCache>
                <c:ptCount val="1"/>
                <c:pt idx="0">
                  <c:v>Unpacking</c:v>
                </c:pt>
              </c:strCache>
            </c:strRef>
          </c:tx>
          <c:spPr>
            <a:solidFill>
              <a:schemeClr val="accent1"/>
            </a:solidFill>
            <a:ln>
              <a:noFill/>
            </a:ln>
            <a:effectLst/>
          </c:spPr>
          <c:invertIfNegative val="0"/>
          <c:cat>
            <c:strRef>
              <c:f>NIN_Perf!$D$12:$E$12</c:f>
              <c:strCache>
                <c:ptCount val="2"/>
                <c:pt idx="0">
                  <c:v>16-Bit Baseline</c:v>
                </c:pt>
                <c:pt idx="1">
                  <c:v>Ternary Weights / Four-Bit Inputs</c:v>
                </c:pt>
              </c:strCache>
            </c:strRef>
          </c:cat>
          <c:val>
            <c:numRef>
              <c:f>NIN_Perf!$D$13:$E$13</c:f>
              <c:numCache>
                <c:formatCode>General</c:formatCode>
                <c:ptCount val="2"/>
                <c:pt idx="0">
                  <c:v>0</c:v>
                </c:pt>
                <c:pt idx="1">
                  <c:v>0.26296618691964907</c:v>
                </c:pt>
              </c:numCache>
            </c:numRef>
          </c:val>
          <c:extLst>
            <c:ext xmlns:c16="http://schemas.microsoft.com/office/drawing/2014/chart" uri="{C3380CC4-5D6E-409C-BE32-E72D297353CC}">
              <c16:uniqueId val="{00000000-602E-E046-A8F3-EE042087A281}"/>
            </c:ext>
          </c:extLst>
        </c:ser>
        <c:ser>
          <c:idx val="1"/>
          <c:order val="1"/>
          <c:tx>
            <c:strRef>
              <c:f>NIN_Perf!$C$14</c:f>
              <c:strCache>
                <c:ptCount val="1"/>
                <c:pt idx="0">
                  <c:v>Direct Buffer Conv. </c:v>
                </c:pt>
              </c:strCache>
            </c:strRef>
          </c:tx>
          <c:spPr>
            <a:solidFill>
              <a:schemeClr val="accent2"/>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2-602E-E046-A8F3-EE042087A281}"/>
              </c:ext>
            </c:extLst>
          </c:dPt>
          <c:cat>
            <c:strRef>
              <c:f>NIN_Perf!$D$12:$E$12</c:f>
              <c:strCache>
                <c:ptCount val="2"/>
                <c:pt idx="0">
                  <c:v>16-Bit Baseline</c:v>
                </c:pt>
                <c:pt idx="1">
                  <c:v>Ternary Weights / Four-Bit Inputs</c:v>
                </c:pt>
              </c:strCache>
            </c:strRef>
          </c:cat>
          <c:val>
            <c:numRef>
              <c:f>NIN_Perf!$D$14:$E$14</c:f>
              <c:numCache>
                <c:formatCode>General</c:formatCode>
                <c:ptCount val="2"/>
                <c:pt idx="0">
                  <c:v>1</c:v>
                </c:pt>
                <c:pt idx="1">
                  <c:v>0.70899459196933701</c:v>
                </c:pt>
              </c:numCache>
            </c:numRef>
          </c:val>
          <c:extLst>
            <c:ext xmlns:c16="http://schemas.microsoft.com/office/drawing/2014/chart" uri="{C3380CC4-5D6E-409C-BE32-E72D297353CC}">
              <c16:uniqueId val="{00000003-602E-E046-A8F3-EE042087A281}"/>
            </c:ext>
          </c:extLst>
        </c:ser>
        <c:ser>
          <c:idx val="2"/>
          <c:order val="2"/>
          <c:tx>
            <c:strRef>
              <c:f>NIN_Perf!$C$15</c:f>
              <c:strCache>
                <c:ptCount val="1"/>
                <c:pt idx="0">
                  <c:v>Packed MAC</c:v>
                </c:pt>
              </c:strCache>
            </c:strRef>
          </c:tx>
          <c:spPr>
            <a:solidFill>
              <a:schemeClr val="accent3"/>
            </a:solidFill>
            <a:ln>
              <a:noFill/>
            </a:ln>
            <a:effectLst/>
          </c:spPr>
          <c:invertIfNegative val="0"/>
          <c:cat>
            <c:strRef>
              <c:f>NIN_Perf!$D$12:$E$12</c:f>
              <c:strCache>
                <c:ptCount val="2"/>
                <c:pt idx="0">
                  <c:v>16-Bit Baseline</c:v>
                </c:pt>
                <c:pt idx="1">
                  <c:v>Ternary Weights / Four-Bit Inputs</c:v>
                </c:pt>
              </c:strCache>
            </c:strRef>
          </c:cat>
          <c:val>
            <c:numRef>
              <c:f>NIN_Perf!$D$15:$E$15</c:f>
              <c:numCache>
                <c:formatCode>General</c:formatCode>
                <c:ptCount val="2"/>
                <c:pt idx="0">
                  <c:v>0</c:v>
                </c:pt>
                <c:pt idx="1">
                  <c:v>1.3599461500000001</c:v>
                </c:pt>
              </c:numCache>
            </c:numRef>
          </c:val>
          <c:extLst>
            <c:ext xmlns:c16="http://schemas.microsoft.com/office/drawing/2014/chart" uri="{C3380CC4-5D6E-409C-BE32-E72D297353CC}">
              <c16:uniqueId val="{00000004-602E-E046-A8F3-EE042087A281}"/>
            </c:ext>
          </c:extLst>
        </c:ser>
        <c:dLbls>
          <c:showLegendKey val="0"/>
          <c:showVal val="0"/>
          <c:showCatName val="0"/>
          <c:showSerName val="0"/>
          <c:showPercent val="0"/>
          <c:showBubbleSize val="0"/>
        </c:dLbls>
        <c:gapWidth val="219"/>
        <c:overlap val="-27"/>
        <c:axId val="1227230975"/>
        <c:axId val="1227163679"/>
      </c:barChart>
      <c:catAx>
        <c:axId val="1227230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27163679"/>
        <c:crosses val="autoZero"/>
        <c:auto val="1"/>
        <c:lblAlgn val="ctr"/>
        <c:lblOffset val="100"/>
        <c:noMultiLvlLbl val="0"/>
      </c:catAx>
      <c:valAx>
        <c:axId val="1227163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600" b="0" i="0" u="none" strike="noStrike" kern="1200" baseline="0">
                    <a:solidFill>
                      <a:schemeClr val="tx1"/>
                    </a:solidFill>
                    <a:latin typeface="+mn-lt"/>
                    <a:ea typeface="+mn-ea"/>
                    <a:cs typeface="+mn-cs"/>
                  </a:defRPr>
                </a:pPr>
                <a:r>
                  <a:rPr lang="en-US"/>
                  <a:t>Relative Perf.</a:t>
                </a:r>
              </a:p>
            </c:rich>
          </c:tx>
          <c:overlay val="0"/>
          <c:spPr>
            <a:noFill/>
            <a:ln>
              <a:noFill/>
            </a:ln>
            <a:effectLst/>
          </c:spPr>
          <c:txPr>
            <a:bodyPr rot="-5400000" spcFirstLastPara="1" vertOverflow="ellipsis" vert="horz" wrap="square" anchor="ctr" anchorCtr="1"/>
            <a:lstStyle/>
            <a:p>
              <a:pPr algn="ctr" rtl="0">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2723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accuracy!$J$6</c:f>
              <c:strCache>
                <c:ptCount val="1"/>
                <c:pt idx="0">
                  <c:v>Binary Weights/Inputs</c:v>
                </c:pt>
              </c:strCache>
            </c:strRef>
          </c:tx>
          <c:spPr>
            <a:solidFill>
              <a:schemeClr val="accent1"/>
            </a:solidFill>
            <a:ln>
              <a:noFill/>
            </a:ln>
            <a:effectLst/>
          </c:spPr>
          <c:invertIfNegative val="0"/>
          <c:cat>
            <c:strRef>
              <c:f>accuracy!$I$7:$I$10</c:f>
              <c:strCache>
                <c:ptCount val="4"/>
                <c:pt idx="0">
                  <c:v>NIN</c:v>
                </c:pt>
                <c:pt idx="1">
                  <c:v>VGG-8</c:v>
                </c:pt>
                <c:pt idx="2">
                  <c:v>ResNet-20</c:v>
                </c:pt>
                <c:pt idx="3">
                  <c:v>Average</c:v>
                </c:pt>
              </c:strCache>
            </c:strRef>
          </c:cat>
          <c:val>
            <c:numRef>
              <c:f>accuracy!$J$7:$J$10</c:f>
              <c:numCache>
                <c:formatCode>General</c:formatCode>
                <c:ptCount val="4"/>
                <c:pt idx="0">
                  <c:v>7</c:v>
                </c:pt>
                <c:pt idx="1">
                  <c:v>4.6399999999999864</c:v>
                </c:pt>
                <c:pt idx="2">
                  <c:v>14.649999999999991</c:v>
                </c:pt>
                <c:pt idx="3">
                  <c:v>8.7633333333333265</c:v>
                </c:pt>
              </c:numCache>
            </c:numRef>
          </c:val>
          <c:extLst>
            <c:ext xmlns:c16="http://schemas.microsoft.com/office/drawing/2014/chart" uri="{C3380CC4-5D6E-409C-BE32-E72D297353CC}">
              <c16:uniqueId val="{00000000-977F-F64B-B677-1A29B6C3DD7D}"/>
            </c:ext>
          </c:extLst>
        </c:ser>
        <c:ser>
          <c:idx val="1"/>
          <c:order val="1"/>
          <c:tx>
            <c:strRef>
              <c:f>accuracy!$K$6</c:f>
              <c:strCache>
                <c:ptCount val="1"/>
                <c:pt idx="0">
                  <c:v>Ternary Weights/Four-Bit Inputs</c:v>
                </c:pt>
              </c:strCache>
            </c:strRef>
          </c:tx>
          <c:spPr>
            <a:solidFill>
              <a:schemeClr val="accent2"/>
            </a:solidFill>
            <a:ln>
              <a:noFill/>
            </a:ln>
            <a:effectLst/>
          </c:spPr>
          <c:invertIfNegative val="0"/>
          <c:cat>
            <c:strRef>
              <c:f>accuracy!$I$7:$I$10</c:f>
              <c:strCache>
                <c:ptCount val="4"/>
                <c:pt idx="0">
                  <c:v>NIN</c:v>
                </c:pt>
                <c:pt idx="1">
                  <c:v>VGG-8</c:v>
                </c:pt>
                <c:pt idx="2">
                  <c:v>ResNet-20</c:v>
                </c:pt>
                <c:pt idx="3">
                  <c:v>Average</c:v>
                </c:pt>
              </c:strCache>
            </c:strRef>
          </c:cat>
          <c:val>
            <c:numRef>
              <c:f>accuracy!$K$7:$K$10</c:f>
              <c:numCache>
                <c:formatCode>General</c:formatCode>
                <c:ptCount val="4"/>
                <c:pt idx="0">
                  <c:v>0.88999999999998636</c:v>
                </c:pt>
                <c:pt idx="1">
                  <c:v>1.3399999999999892</c:v>
                </c:pt>
                <c:pt idx="2">
                  <c:v>2.5699999999999932</c:v>
                </c:pt>
                <c:pt idx="3">
                  <c:v>1.5999999999999897</c:v>
                </c:pt>
              </c:numCache>
            </c:numRef>
          </c:val>
          <c:extLst>
            <c:ext xmlns:c16="http://schemas.microsoft.com/office/drawing/2014/chart" uri="{C3380CC4-5D6E-409C-BE32-E72D297353CC}">
              <c16:uniqueId val="{00000001-977F-F64B-B677-1A29B6C3DD7D}"/>
            </c:ext>
          </c:extLst>
        </c:ser>
        <c:dLbls>
          <c:showLegendKey val="0"/>
          <c:showVal val="0"/>
          <c:showCatName val="0"/>
          <c:showSerName val="0"/>
          <c:showPercent val="0"/>
          <c:showBubbleSize val="0"/>
        </c:dLbls>
        <c:gapWidth val="219"/>
        <c:overlap val="-27"/>
        <c:axId val="1978695663"/>
        <c:axId val="1979686655"/>
      </c:barChart>
      <c:catAx>
        <c:axId val="197869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79686655"/>
        <c:crosses val="autoZero"/>
        <c:auto val="1"/>
        <c:lblAlgn val="ctr"/>
        <c:lblOffset val="100"/>
        <c:noMultiLvlLbl val="0"/>
      </c:catAx>
      <c:valAx>
        <c:axId val="1979686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Accuracy</a:t>
                </a:r>
                <a:r>
                  <a:rPr lang="zh-CN"/>
                  <a:t> </a:t>
                </a:r>
                <a:r>
                  <a:rPr lang="en-US"/>
                  <a:t>Loss</a:t>
                </a:r>
                <a:r>
                  <a:rPr lang="zh-CN"/>
                  <a:t> </a:t>
                </a:r>
                <a:r>
                  <a:rPr lang="en-US"/>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786956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'Relative Perf.'!$C$4</c:f>
              <c:strCache>
                <c:ptCount val="1"/>
                <c:pt idx="0">
                  <c:v>16-bit Baseline</c:v>
                </c:pt>
              </c:strCache>
            </c:strRef>
          </c:tx>
          <c:spPr>
            <a:solidFill>
              <a:schemeClr val="accent1"/>
            </a:solidFill>
            <a:ln>
              <a:noFill/>
            </a:ln>
            <a:effectLst/>
          </c:spPr>
          <c:invertIfNegative val="0"/>
          <c:cat>
            <c:strRef>
              <c:f>'Relative Perf.'!$B$5:$B$8</c:f>
              <c:strCache>
                <c:ptCount val="4"/>
                <c:pt idx="0">
                  <c:v>NIN</c:v>
                </c:pt>
                <c:pt idx="1">
                  <c:v>VGG-8</c:v>
                </c:pt>
                <c:pt idx="2">
                  <c:v>ResNet-20</c:v>
                </c:pt>
                <c:pt idx="3">
                  <c:v>geomean</c:v>
                </c:pt>
              </c:strCache>
            </c:strRef>
          </c:cat>
          <c:val>
            <c:numRef>
              <c:f>'Relative Perf.'!$C$5:$C$8</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D11C-1C4A-BB16-0368EF2DC965}"/>
            </c:ext>
          </c:extLst>
        </c:ser>
        <c:ser>
          <c:idx val="1"/>
          <c:order val="1"/>
          <c:tx>
            <c:strRef>
              <c:f>'Relative Perf.'!$D$4</c:f>
              <c:strCache>
                <c:ptCount val="1"/>
                <c:pt idx="0">
                  <c:v>Unpacking</c:v>
                </c:pt>
              </c:strCache>
            </c:strRef>
          </c:tx>
          <c:spPr>
            <a:solidFill>
              <a:schemeClr val="accent2"/>
            </a:solidFill>
            <a:ln>
              <a:noFill/>
            </a:ln>
            <a:effectLst/>
          </c:spPr>
          <c:invertIfNegative val="0"/>
          <c:cat>
            <c:strRef>
              <c:f>'Relative Perf.'!$B$5:$B$8</c:f>
              <c:strCache>
                <c:ptCount val="4"/>
                <c:pt idx="0">
                  <c:v>NIN</c:v>
                </c:pt>
                <c:pt idx="1">
                  <c:v>VGG-8</c:v>
                </c:pt>
                <c:pt idx="2">
                  <c:v>ResNet-20</c:v>
                </c:pt>
                <c:pt idx="3">
                  <c:v>geomean</c:v>
                </c:pt>
              </c:strCache>
            </c:strRef>
          </c:cat>
          <c:val>
            <c:numRef>
              <c:f>'Relative Perf.'!$D$5:$D$8</c:f>
              <c:numCache>
                <c:formatCode>General</c:formatCode>
                <c:ptCount val="4"/>
                <c:pt idx="0">
                  <c:v>0.26296618700000002</c:v>
                </c:pt>
                <c:pt idx="1">
                  <c:v>0.25005340310000002</c:v>
                </c:pt>
                <c:pt idx="2">
                  <c:v>0.26882888030000002</c:v>
                </c:pt>
                <c:pt idx="3">
                  <c:v>0.26049708459999998</c:v>
                </c:pt>
              </c:numCache>
            </c:numRef>
          </c:val>
          <c:extLst>
            <c:ext xmlns:c16="http://schemas.microsoft.com/office/drawing/2014/chart" uri="{C3380CC4-5D6E-409C-BE32-E72D297353CC}">
              <c16:uniqueId val="{00000001-D11C-1C4A-BB16-0368EF2DC965}"/>
            </c:ext>
          </c:extLst>
        </c:ser>
        <c:ser>
          <c:idx val="2"/>
          <c:order val="2"/>
          <c:tx>
            <c:strRef>
              <c:f>'Relative Perf.'!$E$4</c:f>
              <c:strCache>
                <c:ptCount val="1"/>
                <c:pt idx="0">
                  <c:v>Direct Buffer Conv. + Packed MAC</c:v>
                </c:pt>
              </c:strCache>
            </c:strRef>
          </c:tx>
          <c:spPr>
            <a:solidFill>
              <a:schemeClr val="accent3"/>
            </a:solidFill>
            <a:ln>
              <a:noFill/>
            </a:ln>
            <a:effectLst/>
          </c:spPr>
          <c:invertIfNegative val="0"/>
          <c:cat>
            <c:strRef>
              <c:f>'Relative Perf.'!$B$5:$B$8</c:f>
              <c:strCache>
                <c:ptCount val="4"/>
                <c:pt idx="0">
                  <c:v>NIN</c:v>
                </c:pt>
                <c:pt idx="1">
                  <c:v>VGG-8</c:v>
                </c:pt>
                <c:pt idx="2">
                  <c:v>ResNet-20</c:v>
                </c:pt>
                <c:pt idx="3">
                  <c:v>geomean</c:v>
                </c:pt>
              </c:strCache>
            </c:strRef>
          </c:cat>
          <c:val>
            <c:numRef>
              <c:f>'Relative Perf.'!$E$5:$E$8</c:f>
              <c:numCache>
                <c:formatCode>General</c:formatCode>
                <c:ptCount val="4"/>
                <c:pt idx="0">
                  <c:v>1.3599461500000001</c:v>
                </c:pt>
                <c:pt idx="1">
                  <c:v>1.5155946010000001</c:v>
                </c:pt>
                <c:pt idx="2">
                  <c:v>1.3319191539999999</c:v>
                </c:pt>
                <c:pt idx="3">
                  <c:v>1.4002133329999999</c:v>
                </c:pt>
              </c:numCache>
            </c:numRef>
          </c:val>
          <c:extLst>
            <c:ext xmlns:c16="http://schemas.microsoft.com/office/drawing/2014/chart" uri="{C3380CC4-5D6E-409C-BE32-E72D297353CC}">
              <c16:uniqueId val="{00000002-D11C-1C4A-BB16-0368EF2DC965}"/>
            </c:ext>
          </c:extLst>
        </c:ser>
        <c:ser>
          <c:idx val="3"/>
          <c:order val="3"/>
          <c:tx>
            <c:strRef>
              <c:f>'Relative Perf.'!$F$4</c:f>
              <c:strCache>
                <c:ptCount val="1"/>
                <c:pt idx="0">
                  <c:v>ISA Extension</c:v>
                </c:pt>
              </c:strCache>
            </c:strRef>
          </c:tx>
          <c:spPr>
            <a:solidFill>
              <a:schemeClr val="accent4"/>
            </a:solidFill>
            <a:ln>
              <a:noFill/>
            </a:ln>
            <a:effectLst/>
          </c:spPr>
          <c:invertIfNegative val="0"/>
          <c:cat>
            <c:strRef>
              <c:f>'Relative Perf.'!$B$5:$B$8</c:f>
              <c:strCache>
                <c:ptCount val="4"/>
                <c:pt idx="0">
                  <c:v>NIN</c:v>
                </c:pt>
                <c:pt idx="1">
                  <c:v>VGG-8</c:v>
                </c:pt>
                <c:pt idx="2">
                  <c:v>ResNet-20</c:v>
                </c:pt>
                <c:pt idx="3">
                  <c:v>geomean</c:v>
                </c:pt>
              </c:strCache>
            </c:strRef>
          </c:cat>
          <c:val>
            <c:numRef>
              <c:f>'Relative Perf.'!$F$5:$F$8</c:f>
              <c:numCache>
                <c:formatCode>General</c:formatCode>
                <c:ptCount val="4"/>
                <c:pt idx="0">
                  <c:v>1.7564127890000001</c:v>
                </c:pt>
                <c:pt idx="1">
                  <c:v>2.076754218</c:v>
                </c:pt>
                <c:pt idx="2">
                  <c:v>1.6807061400000001</c:v>
                </c:pt>
                <c:pt idx="3">
                  <c:v>1.8302109929999999</c:v>
                </c:pt>
              </c:numCache>
            </c:numRef>
          </c:val>
          <c:extLst>
            <c:ext xmlns:c16="http://schemas.microsoft.com/office/drawing/2014/chart" uri="{C3380CC4-5D6E-409C-BE32-E72D297353CC}">
              <c16:uniqueId val="{00000003-D11C-1C4A-BB16-0368EF2DC965}"/>
            </c:ext>
          </c:extLst>
        </c:ser>
        <c:dLbls>
          <c:showLegendKey val="0"/>
          <c:showVal val="0"/>
          <c:showCatName val="0"/>
          <c:showSerName val="0"/>
          <c:showPercent val="0"/>
          <c:showBubbleSize val="0"/>
        </c:dLbls>
        <c:gapWidth val="219"/>
        <c:overlap val="-27"/>
        <c:axId val="2052183615"/>
        <c:axId val="2092114991"/>
      </c:barChart>
      <c:catAx>
        <c:axId val="2052183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92114991"/>
        <c:crosses val="autoZero"/>
        <c:auto val="1"/>
        <c:lblAlgn val="ctr"/>
        <c:lblOffset val="100"/>
        <c:noMultiLvlLbl val="0"/>
      </c:catAx>
      <c:valAx>
        <c:axId val="20921149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Relative</a:t>
                </a:r>
                <a:r>
                  <a:rPr lang="zh-CN"/>
                  <a:t> </a:t>
                </a:r>
                <a:r>
                  <a:rPr lang="en-US"/>
                  <a:t>Perf.</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521836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'Energy Efficiency'!$C$4</c:f>
              <c:strCache>
                <c:ptCount val="1"/>
                <c:pt idx="0">
                  <c:v>16-bit Baseline</c:v>
                </c:pt>
              </c:strCache>
            </c:strRef>
          </c:tx>
          <c:spPr>
            <a:solidFill>
              <a:schemeClr val="accent1"/>
            </a:solidFill>
            <a:ln>
              <a:noFill/>
            </a:ln>
            <a:effectLst/>
          </c:spPr>
          <c:invertIfNegative val="0"/>
          <c:cat>
            <c:strRef>
              <c:f>'Energy Efficiency'!$B$5:$B$8</c:f>
              <c:strCache>
                <c:ptCount val="4"/>
                <c:pt idx="0">
                  <c:v>NIN</c:v>
                </c:pt>
                <c:pt idx="1">
                  <c:v>VGG-8</c:v>
                </c:pt>
                <c:pt idx="2">
                  <c:v>ResNet-20</c:v>
                </c:pt>
                <c:pt idx="3">
                  <c:v>geomean</c:v>
                </c:pt>
              </c:strCache>
            </c:strRef>
          </c:cat>
          <c:val>
            <c:numRef>
              <c:f>'Energy Efficiency'!$C$5:$C$8</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0-9F6B-C547-90F6-D126A0CE6857}"/>
            </c:ext>
          </c:extLst>
        </c:ser>
        <c:ser>
          <c:idx val="1"/>
          <c:order val="1"/>
          <c:tx>
            <c:strRef>
              <c:f>'Energy Efficiency'!$D$4</c:f>
              <c:strCache>
                <c:ptCount val="1"/>
                <c:pt idx="0">
                  <c:v>Unpacking</c:v>
                </c:pt>
              </c:strCache>
            </c:strRef>
          </c:tx>
          <c:spPr>
            <a:solidFill>
              <a:schemeClr val="accent2"/>
            </a:solidFill>
            <a:ln>
              <a:noFill/>
            </a:ln>
            <a:effectLst/>
          </c:spPr>
          <c:invertIfNegative val="0"/>
          <c:cat>
            <c:strRef>
              <c:f>'Energy Efficiency'!$B$5:$B$8</c:f>
              <c:strCache>
                <c:ptCount val="4"/>
                <c:pt idx="0">
                  <c:v>NIN</c:v>
                </c:pt>
                <c:pt idx="1">
                  <c:v>VGG-8</c:v>
                </c:pt>
                <c:pt idx="2">
                  <c:v>ResNet-20</c:v>
                </c:pt>
                <c:pt idx="3">
                  <c:v>geomean</c:v>
                </c:pt>
              </c:strCache>
            </c:strRef>
          </c:cat>
          <c:val>
            <c:numRef>
              <c:f>'Energy Efficiency'!$D$5:$D$8</c:f>
              <c:numCache>
                <c:formatCode>General</c:formatCode>
                <c:ptCount val="4"/>
                <c:pt idx="0">
                  <c:v>0.33760940950000001</c:v>
                </c:pt>
                <c:pt idx="1">
                  <c:v>0.31552849849999998</c:v>
                </c:pt>
                <c:pt idx="2">
                  <c:v>0.33214087930000002</c:v>
                </c:pt>
                <c:pt idx="3">
                  <c:v>0.32829063050000001</c:v>
                </c:pt>
              </c:numCache>
            </c:numRef>
          </c:val>
          <c:extLst>
            <c:ext xmlns:c16="http://schemas.microsoft.com/office/drawing/2014/chart" uri="{C3380CC4-5D6E-409C-BE32-E72D297353CC}">
              <c16:uniqueId val="{00000001-9F6B-C547-90F6-D126A0CE6857}"/>
            </c:ext>
          </c:extLst>
        </c:ser>
        <c:ser>
          <c:idx val="2"/>
          <c:order val="2"/>
          <c:tx>
            <c:strRef>
              <c:f>'Energy Efficiency'!$E$4</c:f>
              <c:strCache>
                <c:ptCount val="1"/>
                <c:pt idx="0">
                  <c:v>Direct Buffer Conv. + Packed MAC</c:v>
                </c:pt>
              </c:strCache>
            </c:strRef>
          </c:tx>
          <c:spPr>
            <a:solidFill>
              <a:schemeClr val="accent3"/>
            </a:solidFill>
            <a:ln>
              <a:noFill/>
            </a:ln>
            <a:effectLst/>
          </c:spPr>
          <c:invertIfNegative val="0"/>
          <c:cat>
            <c:strRef>
              <c:f>'Energy Efficiency'!$B$5:$B$8</c:f>
              <c:strCache>
                <c:ptCount val="4"/>
                <c:pt idx="0">
                  <c:v>NIN</c:v>
                </c:pt>
                <c:pt idx="1">
                  <c:v>VGG-8</c:v>
                </c:pt>
                <c:pt idx="2">
                  <c:v>ResNet-20</c:v>
                </c:pt>
                <c:pt idx="3">
                  <c:v>geomean</c:v>
                </c:pt>
              </c:strCache>
            </c:strRef>
          </c:cat>
          <c:val>
            <c:numRef>
              <c:f>'Energy Efficiency'!$E$5:$E$8</c:f>
              <c:numCache>
                <c:formatCode>General</c:formatCode>
                <c:ptCount val="4"/>
                <c:pt idx="0">
                  <c:v>1.8190508780000001</c:v>
                </c:pt>
                <c:pt idx="1">
                  <c:v>2.063931722</c:v>
                </c:pt>
                <c:pt idx="2">
                  <c:v>1.749060633</c:v>
                </c:pt>
                <c:pt idx="3">
                  <c:v>1.872614344</c:v>
                </c:pt>
              </c:numCache>
            </c:numRef>
          </c:val>
          <c:extLst>
            <c:ext xmlns:c16="http://schemas.microsoft.com/office/drawing/2014/chart" uri="{C3380CC4-5D6E-409C-BE32-E72D297353CC}">
              <c16:uniqueId val="{00000002-9F6B-C547-90F6-D126A0CE6857}"/>
            </c:ext>
          </c:extLst>
        </c:ser>
        <c:ser>
          <c:idx val="3"/>
          <c:order val="3"/>
          <c:tx>
            <c:strRef>
              <c:f>'Energy Efficiency'!$F$4</c:f>
              <c:strCache>
                <c:ptCount val="1"/>
                <c:pt idx="0">
                  <c:v>ISA Extension</c:v>
                </c:pt>
              </c:strCache>
            </c:strRef>
          </c:tx>
          <c:spPr>
            <a:solidFill>
              <a:schemeClr val="accent4"/>
            </a:solidFill>
            <a:ln>
              <a:noFill/>
            </a:ln>
            <a:effectLst/>
          </c:spPr>
          <c:invertIfNegative val="0"/>
          <c:cat>
            <c:strRef>
              <c:f>'Energy Efficiency'!$B$5:$B$8</c:f>
              <c:strCache>
                <c:ptCount val="4"/>
                <c:pt idx="0">
                  <c:v>NIN</c:v>
                </c:pt>
                <c:pt idx="1">
                  <c:v>VGG-8</c:v>
                </c:pt>
                <c:pt idx="2">
                  <c:v>ResNet-20</c:v>
                </c:pt>
                <c:pt idx="3">
                  <c:v>geomean</c:v>
                </c:pt>
              </c:strCache>
            </c:strRef>
          </c:cat>
          <c:val>
            <c:numRef>
              <c:f>'Energy Efficiency'!$F$5:$F$8</c:f>
              <c:numCache>
                <c:formatCode>General</c:formatCode>
                <c:ptCount val="4"/>
                <c:pt idx="0">
                  <c:v>2.190837857</c:v>
                </c:pt>
                <c:pt idx="1">
                  <c:v>2.6349541460000001</c:v>
                </c:pt>
                <c:pt idx="2">
                  <c:v>2.0589288369999998</c:v>
                </c:pt>
                <c:pt idx="3">
                  <c:v>2.2821361210000002</c:v>
                </c:pt>
              </c:numCache>
            </c:numRef>
          </c:val>
          <c:extLst>
            <c:ext xmlns:c16="http://schemas.microsoft.com/office/drawing/2014/chart" uri="{C3380CC4-5D6E-409C-BE32-E72D297353CC}">
              <c16:uniqueId val="{00000003-9F6B-C547-90F6-D126A0CE6857}"/>
            </c:ext>
          </c:extLst>
        </c:ser>
        <c:dLbls>
          <c:showLegendKey val="0"/>
          <c:showVal val="0"/>
          <c:showCatName val="0"/>
          <c:showSerName val="0"/>
          <c:showPercent val="0"/>
          <c:showBubbleSize val="0"/>
        </c:dLbls>
        <c:gapWidth val="219"/>
        <c:overlap val="-27"/>
        <c:axId val="2054073023"/>
        <c:axId val="2054074655"/>
      </c:barChart>
      <c:catAx>
        <c:axId val="20540730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54074655"/>
        <c:crosses val="autoZero"/>
        <c:auto val="1"/>
        <c:lblAlgn val="ctr"/>
        <c:lblOffset val="100"/>
        <c:noMultiLvlLbl val="0"/>
      </c:catAx>
      <c:valAx>
        <c:axId val="2054074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Relative</a:t>
                </a:r>
                <a:r>
                  <a:rPr lang="zh-CN"/>
                  <a:t> </a:t>
                </a:r>
                <a:r>
                  <a:rPr lang="en-US"/>
                  <a:t>Energy</a:t>
                </a:r>
                <a:r>
                  <a:rPr lang="zh-CN"/>
                  <a:t> </a:t>
                </a:r>
                <a:r>
                  <a:rPr lang="en-US"/>
                  <a:t>Efficiency</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05407302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SRAM!$D$10</c:f>
              <c:strCache>
                <c:ptCount val="1"/>
                <c:pt idx="0">
                  <c:v>16-bit Baseline </c:v>
                </c:pt>
              </c:strCache>
            </c:strRef>
          </c:tx>
          <c:spPr>
            <a:solidFill>
              <a:schemeClr val="accent1"/>
            </a:solidFill>
            <a:ln>
              <a:noFill/>
            </a:ln>
            <a:effectLst/>
          </c:spPr>
          <c:invertIfNegative val="0"/>
          <c:cat>
            <c:strRef>
              <c:f>SRAM!$C$11:$C$22</c:f>
              <c:strCache>
                <c:ptCount val="12"/>
                <c:pt idx="0">
                  <c:v>16</c:v>
                </c:pt>
                <c:pt idx="1">
                  <c:v>   4</c:v>
                </c:pt>
                <c:pt idx="2">
                  <c:v>   2</c:v>
                </c:pt>
                <c:pt idx="3">
                  <c:v>   1</c:v>
                </c:pt>
                <c:pt idx="4">
                  <c:v>16</c:v>
                </c:pt>
                <c:pt idx="5">
                  <c:v>   4</c:v>
                </c:pt>
                <c:pt idx="6">
                  <c:v>   2</c:v>
                </c:pt>
                <c:pt idx="7">
                  <c:v>   1</c:v>
                </c:pt>
                <c:pt idx="8">
                  <c:v>16</c:v>
                </c:pt>
                <c:pt idx="9">
                  <c:v>   4</c:v>
                </c:pt>
                <c:pt idx="10">
                  <c:v>   2</c:v>
                </c:pt>
                <c:pt idx="11">
                  <c:v>   1</c:v>
                </c:pt>
              </c:strCache>
            </c:strRef>
          </c:cat>
          <c:val>
            <c:numRef>
              <c:f>SRAM!$D$11:$D$22</c:f>
              <c:numCache>
                <c:formatCode>General</c:formatCode>
                <c:ptCount val="12"/>
                <c:pt idx="0">
                  <c:v>0</c:v>
                </c:pt>
                <c:pt idx="1">
                  <c:v>0</c:v>
                </c:pt>
                <c:pt idx="2">
                  <c:v>0</c:v>
                </c:pt>
                <c:pt idx="3">
                  <c:v>0</c:v>
                </c:pt>
                <c:pt idx="4">
                  <c:v>0</c:v>
                </c:pt>
                <c:pt idx="5">
                  <c:v>0</c:v>
                </c:pt>
                <c:pt idx="6">
                  <c:v>0</c:v>
                </c:pt>
                <c:pt idx="7">
                  <c:v>0</c:v>
                </c:pt>
                <c:pt idx="8">
                  <c:v>0</c:v>
                </c:pt>
                <c:pt idx="9">
                  <c:v>0</c:v>
                </c:pt>
                <c:pt idx="10">
                  <c:v>0</c:v>
                </c:pt>
                <c:pt idx="11">
                  <c:v>0</c:v>
                </c:pt>
              </c:numCache>
            </c:numRef>
          </c:val>
          <c:extLst>
            <c:ext xmlns:c16="http://schemas.microsoft.com/office/drawing/2014/chart" uri="{C3380CC4-5D6E-409C-BE32-E72D297353CC}">
              <c16:uniqueId val="{00000000-EECF-9D4E-83DB-AF9C619AC889}"/>
            </c:ext>
          </c:extLst>
        </c:ser>
        <c:ser>
          <c:idx val="1"/>
          <c:order val="1"/>
          <c:tx>
            <c:strRef>
              <c:f>SRAM!$E$10</c:f>
              <c:strCache>
                <c:ptCount val="1"/>
                <c:pt idx="0">
                  <c:v>Unpacking</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EECF-9D4E-83DB-AF9C619AC889}"/>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4-EECF-9D4E-83DB-AF9C619AC889}"/>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6-EECF-9D4E-83DB-AF9C619AC889}"/>
              </c:ext>
            </c:extLst>
          </c:dPt>
          <c:cat>
            <c:strRef>
              <c:f>SRAM!$C$11:$C$22</c:f>
              <c:strCache>
                <c:ptCount val="12"/>
                <c:pt idx="0">
                  <c:v>16</c:v>
                </c:pt>
                <c:pt idx="1">
                  <c:v>   4</c:v>
                </c:pt>
                <c:pt idx="2">
                  <c:v>   2</c:v>
                </c:pt>
                <c:pt idx="3">
                  <c:v>   1</c:v>
                </c:pt>
                <c:pt idx="4">
                  <c:v>16</c:v>
                </c:pt>
                <c:pt idx="5">
                  <c:v>   4</c:v>
                </c:pt>
                <c:pt idx="6">
                  <c:v>   2</c:v>
                </c:pt>
                <c:pt idx="7">
                  <c:v>   1</c:v>
                </c:pt>
                <c:pt idx="8">
                  <c:v>16</c:v>
                </c:pt>
                <c:pt idx="9">
                  <c:v>   4</c:v>
                </c:pt>
                <c:pt idx="10">
                  <c:v>   2</c:v>
                </c:pt>
                <c:pt idx="11">
                  <c:v>   1</c:v>
                </c:pt>
              </c:strCache>
            </c:strRef>
          </c:cat>
          <c:val>
            <c:numRef>
              <c:f>SRAM!$E$11:$E$22</c:f>
              <c:numCache>
                <c:formatCode>General</c:formatCode>
                <c:ptCount val="12"/>
                <c:pt idx="0">
                  <c:v>1584</c:v>
                </c:pt>
                <c:pt idx="1">
                  <c:v>396</c:v>
                </c:pt>
                <c:pt idx="2">
                  <c:v>198</c:v>
                </c:pt>
                <c:pt idx="3">
                  <c:v>174</c:v>
                </c:pt>
                <c:pt idx="4">
                  <c:v>2560</c:v>
                </c:pt>
                <c:pt idx="5">
                  <c:v>640</c:v>
                </c:pt>
                <c:pt idx="6">
                  <c:v>320</c:v>
                </c:pt>
                <c:pt idx="7">
                  <c:v>160</c:v>
                </c:pt>
                <c:pt idx="8">
                  <c:v>356.5625</c:v>
                </c:pt>
                <c:pt idx="9">
                  <c:v>116.5625</c:v>
                </c:pt>
                <c:pt idx="10">
                  <c:v>96.5625</c:v>
                </c:pt>
                <c:pt idx="11">
                  <c:v>96.5625</c:v>
                </c:pt>
              </c:numCache>
            </c:numRef>
          </c:val>
          <c:extLst>
            <c:ext xmlns:c16="http://schemas.microsoft.com/office/drawing/2014/chart" uri="{C3380CC4-5D6E-409C-BE32-E72D297353CC}">
              <c16:uniqueId val="{00000007-EECF-9D4E-83DB-AF9C619AC889}"/>
            </c:ext>
          </c:extLst>
        </c:ser>
        <c:ser>
          <c:idx val="2"/>
          <c:order val="2"/>
          <c:tx>
            <c:strRef>
              <c:f>SRAM!$F$10</c:f>
              <c:strCache>
                <c:ptCount val="1"/>
                <c:pt idx="0">
                  <c:v>Direct Buffer Conv. </c:v>
                </c:pt>
              </c:strCache>
            </c:strRef>
          </c:tx>
          <c:spPr>
            <a:solidFill>
              <a:schemeClr val="accent3"/>
            </a:solidFill>
            <a:ln>
              <a:noFill/>
            </a:ln>
            <a:effectLst/>
          </c:spPr>
          <c:invertIfNegative val="0"/>
          <c:cat>
            <c:strRef>
              <c:f>SRAM!$C$11:$C$22</c:f>
              <c:strCache>
                <c:ptCount val="12"/>
                <c:pt idx="0">
                  <c:v>16</c:v>
                </c:pt>
                <c:pt idx="1">
                  <c:v>   4</c:v>
                </c:pt>
                <c:pt idx="2">
                  <c:v>   2</c:v>
                </c:pt>
                <c:pt idx="3">
                  <c:v>   1</c:v>
                </c:pt>
                <c:pt idx="4">
                  <c:v>16</c:v>
                </c:pt>
                <c:pt idx="5">
                  <c:v>   4</c:v>
                </c:pt>
                <c:pt idx="6">
                  <c:v>   2</c:v>
                </c:pt>
                <c:pt idx="7">
                  <c:v>   1</c:v>
                </c:pt>
                <c:pt idx="8">
                  <c:v>16</c:v>
                </c:pt>
                <c:pt idx="9">
                  <c:v>   4</c:v>
                </c:pt>
                <c:pt idx="10">
                  <c:v>   2</c:v>
                </c:pt>
                <c:pt idx="11">
                  <c:v>   1</c:v>
                </c:pt>
              </c:strCache>
            </c:strRef>
          </c:cat>
          <c:val>
            <c:numRef>
              <c:f>SRAM!$F$11:$F$22</c:f>
              <c:numCache>
                <c:formatCode>General</c:formatCode>
                <c:ptCount val="12"/>
                <c:pt idx="0">
                  <c:v>0</c:v>
                </c:pt>
                <c:pt idx="1">
                  <c:v>176</c:v>
                </c:pt>
                <c:pt idx="2">
                  <c:v>88</c:v>
                </c:pt>
                <c:pt idx="3">
                  <c:v>44</c:v>
                </c:pt>
                <c:pt idx="4">
                  <c:v>0</c:v>
                </c:pt>
                <c:pt idx="5">
                  <c:v>128</c:v>
                </c:pt>
                <c:pt idx="6">
                  <c:v>64</c:v>
                </c:pt>
                <c:pt idx="7">
                  <c:v>32</c:v>
                </c:pt>
                <c:pt idx="8">
                  <c:v>0</c:v>
                </c:pt>
                <c:pt idx="9">
                  <c:v>53.125</c:v>
                </c:pt>
                <c:pt idx="10">
                  <c:v>47.8125</c:v>
                </c:pt>
                <c:pt idx="11">
                  <c:v>47.3125</c:v>
                </c:pt>
              </c:numCache>
            </c:numRef>
          </c:val>
          <c:extLst>
            <c:ext xmlns:c16="http://schemas.microsoft.com/office/drawing/2014/chart" uri="{C3380CC4-5D6E-409C-BE32-E72D297353CC}">
              <c16:uniqueId val="{00000008-EECF-9D4E-83DB-AF9C619AC889}"/>
            </c:ext>
          </c:extLst>
        </c:ser>
        <c:dLbls>
          <c:showLegendKey val="0"/>
          <c:showVal val="0"/>
          <c:showCatName val="0"/>
          <c:showSerName val="0"/>
          <c:showPercent val="0"/>
          <c:showBubbleSize val="0"/>
        </c:dLbls>
        <c:gapWidth val="219"/>
        <c:overlap val="-27"/>
        <c:axId val="1316307071"/>
        <c:axId val="1316785999"/>
      </c:barChart>
      <c:catAx>
        <c:axId val="1316307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16785999"/>
        <c:crosses val="autoZero"/>
        <c:auto val="1"/>
        <c:lblAlgn val="ctr"/>
        <c:lblOffset val="100"/>
        <c:noMultiLvlLbl val="0"/>
      </c:catAx>
      <c:valAx>
        <c:axId val="1316785999"/>
        <c:scaling>
          <c:orientation val="minMax"/>
          <c:max val="8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ltLang="zh-CN" dirty="0"/>
                  <a:t>SRAM</a:t>
                </a:r>
                <a:r>
                  <a:rPr lang="zh-CN" altLang="en-US" dirty="0"/>
                  <a:t> </a:t>
                </a:r>
                <a:r>
                  <a:rPr lang="en-US" altLang="zh-CN" dirty="0"/>
                  <a:t>Requirement</a:t>
                </a:r>
                <a:r>
                  <a:rPr lang="zh-CN" altLang="en-US" baseline="0" dirty="0"/>
                  <a:t> </a:t>
                </a:r>
                <a:r>
                  <a:rPr lang="en-US" altLang="zh-CN" baseline="0" dirty="0"/>
                  <a:t>(KB)</a:t>
                </a:r>
                <a:endParaRPr lang="en-US"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3163070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accuracy_2w4i!$J$6</c:f>
              <c:strCache>
                <c:ptCount val="1"/>
                <c:pt idx="0">
                  <c:v>Binay Weights/Inputs</c:v>
                </c:pt>
              </c:strCache>
            </c:strRef>
          </c:tx>
          <c:spPr>
            <a:solidFill>
              <a:schemeClr val="accent1"/>
            </a:solidFill>
            <a:ln>
              <a:noFill/>
            </a:ln>
            <a:effectLst/>
          </c:spPr>
          <c:invertIfNegative val="0"/>
          <c:cat>
            <c:strRef>
              <c:f>accuracy_2w4i!$I$7:$I$10</c:f>
              <c:strCache>
                <c:ptCount val="4"/>
                <c:pt idx="0">
                  <c:v>NIN</c:v>
                </c:pt>
                <c:pt idx="1">
                  <c:v>VGG-8</c:v>
                </c:pt>
                <c:pt idx="2">
                  <c:v>ResNet-20</c:v>
                </c:pt>
                <c:pt idx="3">
                  <c:v>Average</c:v>
                </c:pt>
              </c:strCache>
            </c:strRef>
          </c:cat>
          <c:val>
            <c:numRef>
              <c:f>accuracy_2w4i!$J$7:$J$10</c:f>
              <c:numCache>
                <c:formatCode>General</c:formatCode>
                <c:ptCount val="4"/>
                <c:pt idx="0">
                  <c:v>4.6799999999999926</c:v>
                </c:pt>
                <c:pt idx="1">
                  <c:v>2.0799999999999983</c:v>
                </c:pt>
                <c:pt idx="2">
                  <c:v>7.539999999999992</c:v>
                </c:pt>
                <c:pt idx="3">
                  <c:v>4.7666666666666613</c:v>
                </c:pt>
              </c:numCache>
            </c:numRef>
          </c:val>
          <c:extLst>
            <c:ext xmlns:c16="http://schemas.microsoft.com/office/drawing/2014/chart" uri="{C3380CC4-5D6E-409C-BE32-E72D297353CC}">
              <c16:uniqueId val="{00000000-BBA9-C942-846C-2C7708D218F3}"/>
            </c:ext>
          </c:extLst>
        </c:ser>
        <c:ser>
          <c:idx val="1"/>
          <c:order val="1"/>
          <c:tx>
            <c:strRef>
              <c:f>accuracy_2w4i!$K$6</c:f>
              <c:strCache>
                <c:ptCount val="1"/>
                <c:pt idx="0">
                  <c:v>Ternary Weights/4-Bit Inputs</c:v>
                </c:pt>
              </c:strCache>
            </c:strRef>
          </c:tx>
          <c:spPr>
            <a:solidFill>
              <a:schemeClr val="accent2"/>
            </a:solidFill>
            <a:ln>
              <a:noFill/>
            </a:ln>
            <a:effectLst/>
          </c:spPr>
          <c:invertIfNegative val="0"/>
          <c:cat>
            <c:strRef>
              <c:f>accuracy_2w4i!$I$7:$I$10</c:f>
              <c:strCache>
                <c:ptCount val="4"/>
                <c:pt idx="0">
                  <c:v>NIN</c:v>
                </c:pt>
                <c:pt idx="1">
                  <c:v>VGG-8</c:v>
                </c:pt>
                <c:pt idx="2">
                  <c:v>ResNet-20</c:v>
                </c:pt>
                <c:pt idx="3">
                  <c:v>Average</c:v>
                </c:pt>
              </c:strCache>
            </c:strRef>
          </c:cat>
          <c:val>
            <c:numRef>
              <c:f>accuracy_2w4i!$K$7:$K$10</c:f>
              <c:numCache>
                <c:formatCode>General</c:formatCode>
                <c:ptCount val="4"/>
                <c:pt idx="0">
                  <c:v>0.62999999999999545</c:v>
                </c:pt>
                <c:pt idx="1">
                  <c:v>0.31999999999999318</c:v>
                </c:pt>
                <c:pt idx="2">
                  <c:v>0.75999999999999091</c:v>
                </c:pt>
                <c:pt idx="3">
                  <c:v>0.56999999999999318</c:v>
                </c:pt>
              </c:numCache>
            </c:numRef>
          </c:val>
          <c:extLst>
            <c:ext xmlns:c16="http://schemas.microsoft.com/office/drawing/2014/chart" uri="{C3380CC4-5D6E-409C-BE32-E72D297353CC}">
              <c16:uniqueId val="{00000001-BBA9-C942-846C-2C7708D218F3}"/>
            </c:ext>
          </c:extLst>
        </c:ser>
        <c:ser>
          <c:idx val="2"/>
          <c:order val="2"/>
          <c:tx>
            <c:strRef>
              <c:f>accuracy_2w4i!$L$6</c:f>
              <c:strCache>
                <c:ptCount val="1"/>
                <c:pt idx="0">
                  <c:v>2-Bit Weights/4-Bit Inputs</c:v>
                </c:pt>
              </c:strCache>
            </c:strRef>
          </c:tx>
          <c:spPr>
            <a:solidFill>
              <a:schemeClr val="accent3"/>
            </a:solidFill>
            <a:ln>
              <a:noFill/>
            </a:ln>
            <a:effectLst/>
          </c:spPr>
          <c:invertIfNegative val="0"/>
          <c:cat>
            <c:strRef>
              <c:f>accuracy_2w4i!$I$7:$I$10</c:f>
              <c:strCache>
                <c:ptCount val="4"/>
                <c:pt idx="0">
                  <c:v>NIN</c:v>
                </c:pt>
                <c:pt idx="1">
                  <c:v>VGG-8</c:v>
                </c:pt>
                <c:pt idx="2">
                  <c:v>ResNet-20</c:v>
                </c:pt>
                <c:pt idx="3">
                  <c:v>Average</c:v>
                </c:pt>
              </c:strCache>
            </c:strRef>
          </c:cat>
          <c:val>
            <c:numRef>
              <c:f>accuracy_2w4i!$L$7:$L$10</c:f>
              <c:numCache>
                <c:formatCode>General</c:formatCode>
                <c:ptCount val="4"/>
                <c:pt idx="0">
                  <c:v>-8.0000000000012506E-2</c:v>
                </c:pt>
                <c:pt idx="1">
                  <c:v>1.9999999999996021E-2</c:v>
                </c:pt>
                <c:pt idx="2">
                  <c:v>-0.27000000000001023</c:v>
                </c:pt>
                <c:pt idx="3">
                  <c:v>-0.11000000000000891</c:v>
                </c:pt>
              </c:numCache>
            </c:numRef>
          </c:val>
          <c:extLst>
            <c:ext xmlns:c16="http://schemas.microsoft.com/office/drawing/2014/chart" uri="{C3380CC4-5D6E-409C-BE32-E72D297353CC}">
              <c16:uniqueId val="{00000002-BBA9-C942-846C-2C7708D218F3}"/>
            </c:ext>
          </c:extLst>
        </c:ser>
        <c:dLbls>
          <c:showLegendKey val="0"/>
          <c:showVal val="0"/>
          <c:showCatName val="0"/>
          <c:showSerName val="0"/>
          <c:showPercent val="0"/>
          <c:showBubbleSize val="0"/>
        </c:dLbls>
        <c:gapWidth val="219"/>
        <c:overlap val="-27"/>
        <c:axId val="1978695663"/>
        <c:axId val="1979686655"/>
      </c:barChart>
      <c:catAx>
        <c:axId val="197869566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79686655"/>
        <c:crosses val="autoZero"/>
        <c:auto val="1"/>
        <c:lblAlgn val="ctr"/>
        <c:lblOffset val="100"/>
        <c:noMultiLvlLbl val="0"/>
      </c:catAx>
      <c:valAx>
        <c:axId val="1979686655"/>
        <c:scaling>
          <c:orientation val="minMax"/>
          <c:max val="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Accuracy</a:t>
                </a:r>
                <a:r>
                  <a:rPr lang="zh-CN"/>
                  <a:t> </a:t>
                </a:r>
                <a:r>
                  <a:rPr lang="en-US"/>
                  <a:t>Loss</a:t>
                </a:r>
                <a:r>
                  <a:rPr lang="zh-CN"/>
                  <a:t> </a:t>
                </a:r>
                <a:r>
                  <a:rPr lang="en-US"/>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9786956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35849"/>
          </a:xfrm>
          <a:prstGeom prst="rect">
            <a:avLst/>
          </a:prstGeom>
        </p:spPr>
        <p:txBody>
          <a:bodyPr vert="horz" lIns="91440" tIns="45720" rIns="91440" bIns="45720" rtlCol="0"/>
          <a:lstStyle>
            <a:lvl1pPr algn="r">
              <a:defRPr sz="1200"/>
            </a:lvl1pPr>
          </a:lstStyle>
          <a:p>
            <a:fld id="{6CE7CA59-84EB-4A89-BB86-8EAD5E30CD47}" type="datetimeFigureOut">
              <a:rPr lang="en-US" smtClean="0"/>
              <a:t>10/13/19</a:t>
            </a:fld>
            <a:endParaRPr lang="en-US"/>
          </a:p>
        </p:txBody>
      </p:sp>
      <p:sp>
        <p:nvSpPr>
          <p:cNvPr id="4" name="Footer Placeholder 3"/>
          <p:cNvSpPr>
            <a:spLocks noGrp="1"/>
          </p:cNvSpPr>
          <p:nvPr>
            <p:ph type="ftr" sz="quarter" idx="2"/>
          </p:nvPr>
        </p:nvSpPr>
        <p:spPr>
          <a:xfrm>
            <a:off x="0" y="8250953"/>
            <a:ext cx="2971800" cy="43584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250953"/>
            <a:ext cx="2971800" cy="435848"/>
          </a:xfrm>
          <a:prstGeom prst="rect">
            <a:avLst/>
          </a:prstGeom>
        </p:spPr>
        <p:txBody>
          <a:bodyPr vert="horz" lIns="91440" tIns="45720" rIns="91440" bIns="45720" rtlCol="0" anchor="b"/>
          <a:lstStyle>
            <a:lvl1pPr algn="r">
              <a:defRPr sz="1200"/>
            </a:lvl1pPr>
          </a:lstStyle>
          <a:p>
            <a:fld id="{838B2FD3-20C2-4B53-B996-B37931C0B8BF}" type="slidenum">
              <a:rPr lang="en-US" smtClean="0"/>
              <a:t>‹#›</a:t>
            </a:fld>
            <a:endParaRPr lang="en-US"/>
          </a:p>
        </p:txBody>
      </p:sp>
    </p:spTree>
    <p:extLst>
      <p:ext uri="{BB962C8B-B14F-4D97-AF65-F5344CB8AC3E}">
        <p14:creationId xmlns:p14="http://schemas.microsoft.com/office/powerpoint/2010/main" val="179618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3584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35849"/>
          </a:xfrm>
          <a:prstGeom prst="rect">
            <a:avLst/>
          </a:prstGeom>
        </p:spPr>
        <p:txBody>
          <a:bodyPr vert="horz" lIns="91440" tIns="45720" rIns="91440" bIns="45720" rtlCol="0"/>
          <a:lstStyle>
            <a:lvl1pPr algn="r">
              <a:defRPr sz="1200"/>
            </a:lvl1pPr>
          </a:lstStyle>
          <a:p>
            <a:fld id="{2642A9F3-A275-4B69-97C5-DBE7FED69905}" type="datetimeFigureOut">
              <a:rPr lang="en-US" smtClean="0"/>
              <a:t>10/13/19</a:t>
            </a:fld>
            <a:endParaRPr lang="en-US"/>
          </a:p>
        </p:txBody>
      </p:sp>
      <p:sp>
        <p:nvSpPr>
          <p:cNvPr id="4" name="Slide Image Placeholder 3"/>
          <p:cNvSpPr>
            <a:spLocks noGrp="1" noRot="1" noChangeAspect="1"/>
          </p:cNvSpPr>
          <p:nvPr>
            <p:ph type="sldImg" idx="2"/>
          </p:nvPr>
        </p:nvSpPr>
        <p:spPr>
          <a:xfrm>
            <a:off x="1474788" y="1085850"/>
            <a:ext cx="3908425" cy="2932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180522"/>
            <a:ext cx="5486400" cy="342042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2971800" cy="43584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250953"/>
            <a:ext cx="2971800" cy="435848"/>
          </a:xfrm>
          <a:prstGeom prst="rect">
            <a:avLst/>
          </a:prstGeom>
        </p:spPr>
        <p:txBody>
          <a:bodyPr vert="horz" lIns="91440" tIns="45720" rIns="91440" bIns="45720" rtlCol="0" anchor="b"/>
          <a:lstStyle>
            <a:lvl1pPr algn="r">
              <a:defRPr sz="1200"/>
            </a:lvl1pPr>
          </a:lstStyle>
          <a:p>
            <a:fld id="{C1A39693-3D32-46D6-9BCB-644FD74EEB3F}" type="slidenum">
              <a:rPr lang="en-US" smtClean="0"/>
              <a:t>‹#›</a:t>
            </a:fld>
            <a:endParaRPr lang="en-US"/>
          </a:p>
        </p:txBody>
      </p:sp>
    </p:spTree>
    <p:extLst>
      <p:ext uri="{BB962C8B-B14F-4D97-AF65-F5344CB8AC3E}">
        <p14:creationId xmlns:p14="http://schemas.microsoft.com/office/powerpoint/2010/main" val="2126306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Hi everyone, I am Jiecao Yu from the University of Michigan</a:t>
            </a:r>
            <a:r>
              <a:rPr lang="en-US" altLang="zh-CN" sz="1200" b="0" i="0"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Today I am presenting my work TF-Net: Deploying Sub-Byte Deep Neural Networks on Microcontrollers.</a:t>
            </a:r>
          </a:p>
        </p:txBody>
      </p:sp>
      <p:sp>
        <p:nvSpPr>
          <p:cNvPr id="4" name="Slide Number Placeholder 3"/>
          <p:cNvSpPr>
            <a:spLocks noGrp="1"/>
          </p:cNvSpPr>
          <p:nvPr>
            <p:ph type="sldNum" sz="quarter" idx="5"/>
          </p:nvPr>
        </p:nvSpPr>
        <p:spPr/>
        <p:txBody>
          <a:bodyPr/>
          <a:lstStyle/>
          <a:p>
            <a:fld id="{C1A39693-3D32-46D6-9BCB-644FD74EEB3F}" type="slidenum">
              <a:rPr lang="en-US" smtClean="0"/>
              <a:t>1</a:t>
            </a:fld>
            <a:endParaRPr lang="en-US"/>
          </a:p>
        </p:txBody>
      </p:sp>
    </p:spTree>
    <p:extLst>
      <p:ext uri="{BB962C8B-B14F-4D97-AF65-F5344CB8AC3E}">
        <p14:creationId xmlns:p14="http://schemas.microsoft.com/office/powerpoint/2010/main" val="85596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structure of a basic building block of convolutional layers. The activation values from the previous layers first go through the batch normalization, and then get quantized. The quantized activations are fed into the convolutional layers for computation. For the convolutional layers, the weight</a:t>
            </a:r>
            <a:r>
              <a:rPr lang="zh-CN" altLang="en-US" dirty="0"/>
              <a:t> </a:t>
            </a:r>
            <a:r>
              <a:rPr lang="en-US" altLang="zh-CN" dirty="0"/>
              <a:t>values</a:t>
            </a:r>
            <a:r>
              <a:rPr lang="en-US" dirty="0"/>
              <a:t> are also quantized. </a:t>
            </a:r>
            <a:r>
              <a:rPr lang="en-US" altLang="zh-CN" dirty="0"/>
              <a:t>Our</a:t>
            </a:r>
            <a:r>
              <a:rPr lang="zh-CN" altLang="en-US" dirty="0"/>
              <a:t> </a:t>
            </a:r>
            <a:r>
              <a:rPr lang="en-US" altLang="zh-CN" dirty="0"/>
              <a:t>training</a:t>
            </a:r>
            <a:r>
              <a:rPr lang="zh-CN" altLang="en-US" dirty="0"/>
              <a:t> </a:t>
            </a:r>
            <a:r>
              <a:rPr lang="en-US" altLang="zh-CN" dirty="0"/>
              <a:t>framework</a:t>
            </a:r>
            <a:r>
              <a:rPr lang="zh-CN" altLang="en-US" dirty="0"/>
              <a:t> </a:t>
            </a:r>
            <a:r>
              <a:rPr lang="en-US" altLang="zh-CN" dirty="0"/>
              <a:t>supports</a:t>
            </a:r>
            <a:r>
              <a:rPr lang="zh-CN" altLang="en-US" dirty="0"/>
              <a:t> </a:t>
            </a:r>
            <a:r>
              <a:rPr lang="en-US" dirty="0"/>
              <a:t>binary and ternary weights with 1 to 8-bit inputs. For both weights and inputs, they are represented as the step value times with an unsigned integer plus the lower bound. Both</a:t>
            </a:r>
            <a:r>
              <a:rPr lang="zh-CN" altLang="en-US" dirty="0"/>
              <a:t> </a:t>
            </a:r>
            <a:r>
              <a:rPr lang="en-US" altLang="zh-CN" dirty="0"/>
              <a:t>the</a:t>
            </a:r>
            <a:r>
              <a:rPr lang="en-US" dirty="0"/>
              <a:t> step and lower bound </a:t>
            </a:r>
            <a:r>
              <a:rPr lang="en-US" altLang="zh-CN" dirty="0"/>
              <a:t>values</a:t>
            </a:r>
            <a:r>
              <a:rPr lang="zh-CN" altLang="en-US" dirty="0"/>
              <a:t> </a:t>
            </a:r>
            <a:r>
              <a:rPr lang="en-US" dirty="0"/>
              <a:t>are floating-point numbers. </a:t>
            </a:r>
            <a:r>
              <a:rPr lang="en-US" altLang="zh-CN" dirty="0"/>
              <a:t>T</a:t>
            </a:r>
            <a:r>
              <a:rPr lang="en-US" dirty="0"/>
              <a:t>he same step and lower bound values</a:t>
            </a:r>
            <a:r>
              <a:rPr lang="zh-CN" altLang="en-US" dirty="0"/>
              <a:t> </a:t>
            </a:r>
            <a:r>
              <a:rPr lang="en-US" altLang="zh-CN" dirty="0"/>
              <a:t>are</a:t>
            </a:r>
            <a:r>
              <a:rPr lang="zh-CN" altLang="en-US" dirty="0"/>
              <a:t> </a:t>
            </a:r>
            <a:r>
              <a:rPr lang="en-US" altLang="zh-CN" dirty="0"/>
              <a:t>shared</a:t>
            </a:r>
            <a:r>
              <a:rPr lang="zh-CN" altLang="en-US" dirty="0"/>
              <a:t> </a:t>
            </a:r>
            <a:r>
              <a:rPr lang="en-US" altLang="zh-CN" dirty="0"/>
              <a:t>inside</a:t>
            </a:r>
            <a:r>
              <a:rPr lang="zh-CN" altLang="en-US" dirty="0"/>
              <a:t> </a:t>
            </a:r>
            <a:r>
              <a:rPr lang="en-US" altLang="zh-CN" dirty="0"/>
              <a:t>the</a:t>
            </a:r>
            <a:r>
              <a:rPr lang="zh-CN" altLang="en-US" dirty="0"/>
              <a:t> </a:t>
            </a:r>
            <a:r>
              <a:rPr lang="en-US" altLang="zh-CN" dirty="0"/>
              <a:t>activations</a:t>
            </a:r>
            <a:r>
              <a:rPr lang="zh-CN" altLang="en-US" dirty="0"/>
              <a:t> </a:t>
            </a:r>
            <a:r>
              <a:rPr lang="en-US" altLang="zh-CN" dirty="0"/>
              <a:t>or</a:t>
            </a:r>
            <a:r>
              <a:rPr lang="zh-CN" altLang="en-US" dirty="0"/>
              <a:t> </a:t>
            </a:r>
            <a:r>
              <a:rPr lang="en-US" altLang="zh-CN" dirty="0"/>
              <a:t>every</a:t>
            </a:r>
            <a:r>
              <a:rPr lang="zh-CN" altLang="en-US" dirty="0"/>
              <a:t> </a:t>
            </a:r>
            <a:r>
              <a:rPr lang="en-US" altLang="zh-CN" dirty="0"/>
              <a:t>weight</a:t>
            </a:r>
            <a:r>
              <a:rPr lang="zh-CN" altLang="en-US" dirty="0"/>
              <a:t> </a:t>
            </a:r>
            <a:r>
              <a:rPr lang="en-US" altLang="zh-CN" dirty="0"/>
              <a:t>filter</a:t>
            </a:r>
            <a:r>
              <a:rPr lang="en-US" dirty="0"/>
              <a:t>. In this case, the main computation we need to perform </a:t>
            </a:r>
            <a:r>
              <a:rPr lang="en-US" altLang="zh-CN" dirty="0"/>
              <a:t>in</a:t>
            </a:r>
            <a:r>
              <a:rPr lang="en-US" dirty="0"/>
              <a:t> the convolutional layers is multiply-accumulate of unsigned integers.</a:t>
            </a:r>
          </a:p>
        </p:txBody>
      </p:sp>
      <p:sp>
        <p:nvSpPr>
          <p:cNvPr id="4" name="Slide Number Placeholder 3"/>
          <p:cNvSpPr>
            <a:spLocks noGrp="1"/>
          </p:cNvSpPr>
          <p:nvPr>
            <p:ph type="sldNum" sz="quarter" idx="5"/>
          </p:nvPr>
        </p:nvSpPr>
        <p:spPr/>
        <p:txBody>
          <a:bodyPr/>
          <a:lstStyle/>
          <a:p>
            <a:fld id="{C1A39693-3D32-46D6-9BCB-644FD74EEB3F}" type="slidenum">
              <a:rPr lang="en-US" smtClean="0"/>
              <a:t>10</a:t>
            </a:fld>
            <a:endParaRPr lang="en-US"/>
          </a:p>
        </p:txBody>
      </p:sp>
    </p:spTree>
    <p:extLst>
      <p:ext uri="{BB962C8B-B14F-4D97-AF65-F5344CB8AC3E}">
        <p14:creationId xmlns:p14="http://schemas.microsoft.com/office/powerpoint/2010/main" val="165842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sub-byte DNN model is trained, we then provide support for deploying the models efficiently.</a:t>
            </a:r>
          </a:p>
        </p:txBody>
      </p:sp>
      <p:sp>
        <p:nvSpPr>
          <p:cNvPr id="4" name="Slide Number Placeholder 3"/>
          <p:cNvSpPr>
            <a:spLocks noGrp="1"/>
          </p:cNvSpPr>
          <p:nvPr>
            <p:ph type="sldNum" sz="quarter" idx="5"/>
          </p:nvPr>
        </p:nvSpPr>
        <p:spPr/>
        <p:txBody>
          <a:bodyPr/>
          <a:lstStyle/>
          <a:p>
            <a:fld id="{C1A39693-3D32-46D6-9BCB-644FD74EEB3F}" type="slidenum">
              <a:rPr lang="en-US" smtClean="0"/>
              <a:t>11</a:t>
            </a:fld>
            <a:endParaRPr lang="en-US"/>
          </a:p>
        </p:txBody>
      </p:sp>
    </p:spTree>
    <p:extLst>
      <p:ext uri="{BB962C8B-B14F-4D97-AF65-F5344CB8AC3E}">
        <p14:creationId xmlns:p14="http://schemas.microsoft.com/office/powerpoint/2010/main" val="251787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technique is the direct buffer convolution. Start with the weight filters and input feature maps, we first fetch the input values in the first convolution window. We unpack those input values into 16-bit integers and store the unpacked values in the window buffer. In this case, the input windows will be stored in the window buffer and we don't need to generate the input matrix. After this, we perform multiply-accumulate between the weight filters and the window buffer to generate the output pixels. For the last step, we write the output pixels into the output feature maps. As shown here, direct buffer convolution can help amortize the input unpacking overhead. Each input value is only unpacked once and the unpacked value is cached in the window buffer. At the same time, direct buffer convolution can also help reduce SRAM requirement because we don't need to allocate the space for the input matrix. For conventional convolutional layers, the input matrix costs much more SRAM space than input and output feature maps.</a:t>
            </a:r>
          </a:p>
        </p:txBody>
      </p:sp>
      <p:sp>
        <p:nvSpPr>
          <p:cNvPr id="4" name="Slide Number Placeholder 3"/>
          <p:cNvSpPr>
            <a:spLocks noGrp="1"/>
          </p:cNvSpPr>
          <p:nvPr>
            <p:ph type="sldNum" sz="quarter" idx="5"/>
          </p:nvPr>
        </p:nvSpPr>
        <p:spPr/>
        <p:txBody>
          <a:bodyPr/>
          <a:lstStyle/>
          <a:p>
            <a:fld id="{C1A39693-3D32-46D6-9BCB-644FD74EEB3F}" type="slidenum">
              <a:rPr lang="en-US" smtClean="0"/>
              <a:t>12</a:t>
            </a:fld>
            <a:endParaRPr lang="en-US"/>
          </a:p>
        </p:txBody>
      </p:sp>
    </p:spTree>
    <p:extLst>
      <p:ext uri="{BB962C8B-B14F-4D97-AF65-F5344CB8AC3E}">
        <p14:creationId xmlns:p14="http://schemas.microsoft.com/office/powerpoint/2010/main" val="1062608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then test the performance of NIN with direct buffer convolution. This figure shows the results. We still use 16-bit integers for inputs and weights as the baseline, which is shown as the black bar. The blue bar shows the relative performance with the original unpacking algorithm. Using ternary weights and 4-bit inputs, the performance is reduced to only 0.26x. Now with the direct buffer convolution, the relative performance is significantly increased to 0.71x. However, with the direct buffer convolution, the relative performance is still much lower than the baseline because of two reasons. For the first reason, although the input unpacking overhead is amortized, the current computation still suffers from the weight unpacking overhead. For the second reason, we still need to use 16-bit or 32-bit integers when we do the multiply-accumulate operations. But the inputs and weights we use are only sub-byte values</a:t>
            </a:r>
            <a:r>
              <a:rPr lang="en-US" altLang="zh-CN" dirty="0"/>
              <a:t>,</a:t>
            </a:r>
            <a:r>
              <a:rPr lang="zh-CN" altLang="en-US" dirty="0"/>
              <a:t> </a:t>
            </a:r>
            <a:r>
              <a:rPr lang="en-US" altLang="zh-CN" dirty="0"/>
              <a:t>which</a:t>
            </a:r>
            <a:r>
              <a:rPr lang="zh-CN" altLang="en-US" dirty="0"/>
              <a:t> </a:t>
            </a:r>
            <a:r>
              <a:rPr lang="en-US" altLang="zh-CN" dirty="0"/>
              <a:t>means</a:t>
            </a:r>
            <a:r>
              <a:rPr lang="zh-CN" altLang="en-US" dirty="0"/>
              <a:t> </a:t>
            </a:r>
            <a:r>
              <a:rPr lang="en-US" altLang="zh-CN" dirty="0"/>
              <a:t>much</a:t>
            </a:r>
            <a:r>
              <a:rPr lang="zh-CN" altLang="en-US" dirty="0"/>
              <a:t> </a:t>
            </a:r>
            <a:r>
              <a:rPr lang="en-US" altLang="zh-CN" dirty="0"/>
              <a:t>computation</a:t>
            </a:r>
            <a:r>
              <a:rPr lang="zh-CN" altLang="en-US" dirty="0"/>
              <a:t> </a:t>
            </a:r>
            <a:r>
              <a:rPr lang="en-US" altLang="zh-CN" dirty="0"/>
              <a:t>is</a:t>
            </a:r>
            <a:r>
              <a:rPr lang="zh-CN" altLang="en-US" dirty="0"/>
              <a:t> </a:t>
            </a:r>
            <a:r>
              <a:rPr lang="en-US" altLang="zh-CN" dirty="0"/>
              <a:t>actually</a:t>
            </a:r>
            <a:r>
              <a:rPr lang="zh-CN" altLang="en-US" dirty="0"/>
              <a:t> </a:t>
            </a:r>
            <a:r>
              <a:rPr lang="en-US" altLang="zh-CN" dirty="0"/>
              <a:t>wasted.</a:t>
            </a:r>
            <a:endParaRPr lang="en-US" dirty="0"/>
          </a:p>
        </p:txBody>
      </p:sp>
      <p:sp>
        <p:nvSpPr>
          <p:cNvPr id="4" name="Slide Number Placeholder 3"/>
          <p:cNvSpPr>
            <a:spLocks noGrp="1"/>
          </p:cNvSpPr>
          <p:nvPr>
            <p:ph type="sldNum" sz="quarter" idx="5"/>
          </p:nvPr>
        </p:nvSpPr>
        <p:spPr/>
        <p:txBody>
          <a:bodyPr/>
          <a:lstStyle/>
          <a:p>
            <a:fld id="{C1A39693-3D32-46D6-9BCB-644FD74EEB3F}" type="slidenum">
              <a:rPr lang="en-US" smtClean="0"/>
              <a:t>13</a:t>
            </a:fld>
            <a:endParaRPr lang="en-US"/>
          </a:p>
        </p:txBody>
      </p:sp>
    </p:spTree>
    <p:extLst>
      <p:ext uri="{BB962C8B-B14F-4D97-AF65-F5344CB8AC3E}">
        <p14:creationId xmlns:p14="http://schemas.microsoft.com/office/powerpoint/2010/main" val="137934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fully utilize the precision reduction, we propose a new computation algorithm called packed multiply-accumulate. It can help perform the MAC operation for four pairs of inputs and weights in parallel. Assume we now have 4 inputs and 4 weights. Inputs are 4-bit and weights are ternary. The multiply-accumulate result equals to 38. On microcontrollers, the inputs are stored in two bytes and the weights can be stored in one byte. For the first </a:t>
            </a:r>
            <a:r>
              <a:rPr lang="en-US" altLang="zh-CN" dirty="0"/>
              <a:t>step</a:t>
            </a:r>
            <a:r>
              <a:rPr lang="en-US" dirty="0"/>
              <a:t>, we unpack the inputs into </a:t>
            </a:r>
            <a:r>
              <a:rPr lang="en-US" altLang="zh-CN" dirty="0"/>
              <a:t>a</a:t>
            </a:r>
            <a:r>
              <a:rPr lang="en-US" dirty="0"/>
              <a:t> 32-bit register. The unpacked inputs are cached in the window buffer. For the second step, we unpack the weight values into another 32-bit register. But here the weights are unpacked in the reversed order. For the third step, we need to perform the unsigned integer multiplication between these two </a:t>
            </a:r>
            <a:r>
              <a:rPr lang="en-US" altLang="zh-CN" dirty="0"/>
              <a:t>unpacked</a:t>
            </a:r>
            <a:r>
              <a:rPr lang="zh-CN" altLang="en-US" dirty="0"/>
              <a:t> </a:t>
            </a:r>
            <a:r>
              <a:rPr lang="en-US" dirty="0"/>
              <a:t>registers. This multiplication process can be shown </a:t>
            </a:r>
            <a:r>
              <a:rPr lang="en-US" altLang="zh-CN" dirty="0"/>
              <a:t>as</a:t>
            </a:r>
            <a:r>
              <a:rPr lang="en-US" dirty="0"/>
              <a:t> a vertical method. For weight 0, each input is timed with 0. Then for weight 1, each input is timed with 1 but </a:t>
            </a:r>
            <a:r>
              <a:rPr lang="en-US" altLang="zh-CN" dirty="0"/>
              <a:t>the</a:t>
            </a:r>
            <a:r>
              <a:rPr lang="en-US" dirty="0"/>
              <a:t> result value</a:t>
            </a:r>
            <a:r>
              <a:rPr lang="en-US" altLang="zh-CN" dirty="0"/>
              <a:t>s</a:t>
            </a:r>
            <a:r>
              <a:rPr lang="en-US" dirty="0"/>
              <a:t> move left by 8 bits. For the remaining weights 2 and 3, we can do the same thing. Now we have completed the multiplication for each 8 bits of the weight register. To finish the integer multiplication, we need to sum</a:t>
            </a:r>
            <a:r>
              <a:rPr lang="zh-CN" altLang="en-US" dirty="0"/>
              <a:t> </a:t>
            </a:r>
            <a:r>
              <a:rPr lang="en-US" altLang="zh-CN" dirty="0"/>
              <a:t>up</a:t>
            </a:r>
            <a:r>
              <a:rPr lang="en-US" dirty="0"/>
              <a:t> the results. In this case, the highest 8 bits</a:t>
            </a:r>
            <a:r>
              <a:rPr lang="zh-CN" altLang="en-US" dirty="0"/>
              <a:t> </a:t>
            </a:r>
            <a:r>
              <a:rPr lang="en-US" altLang="zh-CN" dirty="0"/>
              <a:t>of</a:t>
            </a:r>
            <a:r>
              <a:rPr lang="zh-CN" altLang="en-US" dirty="0"/>
              <a:t> </a:t>
            </a:r>
            <a:r>
              <a:rPr lang="en-US" altLang="zh-CN" dirty="0"/>
              <a:t>the</a:t>
            </a:r>
            <a:r>
              <a:rPr lang="zh-CN" altLang="en-US" dirty="0"/>
              <a:t> </a:t>
            </a:r>
            <a:r>
              <a:rPr lang="en-US" altLang="zh-CN" dirty="0"/>
              <a:t>output</a:t>
            </a:r>
            <a:r>
              <a:rPr lang="en-US" dirty="0"/>
              <a:t> will </a:t>
            </a:r>
            <a:r>
              <a:rPr lang="en-US" altLang="zh-CN" dirty="0"/>
              <a:t>be</a:t>
            </a:r>
            <a:r>
              <a:rPr lang="en-US" dirty="0"/>
              <a:t> the multiply-accumulate result we need. For the last step, we can right shift the output register by 24 bits to get the final output. Because we are using 2-bit weights and 4-bit inputs, there will be no overflow in the lowest 24 bits and the higher 8 bits, which ensures the correctness of the packed MAC.</a:t>
            </a:r>
          </a:p>
        </p:txBody>
      </p:sp>
      <p:sp>
        <p:nvSpPr>
          <p:cNvPr id="4" name="Slide Number Placeholder 3"/>
          <p:cNvSpPr>
            <a:spLocks noGrp="1"/>
          </p:cNvSpPr>
          <p:nvPr>
            <p:ph type="sldNum" sz="quarter" idx="5"/>
          </p:nvPr>
        </p:nvSpPr>
        <p:spPr/>
        <p:txBody>
          <a:bodyPr/>
          <a:lstStyle/>
          <a:p>
            <a:fld id="{C1A39693-3D32-46D6-9BCB-644FD74EEB3F}" type="slidenum">
              <a:rPr lang="en-US" smtClean="0"/>
              <a:t>14</a:t>
            </a:fld>
            <a:endParaRPr lang="en-US"/>
          </a:p>
        </p:txBody>
      </p:sp>
    </p:spTree>
    <p:extLst>
      <p:ext uri="{BB962C8B-B14F-4D97-AF65-F5344CB8AC3E}">
        <p14:creationId xmlns:p14="http://schemas.microsoft.com/office/powerpoint/2010/main" val="312097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packed MAC can help improve the computation performance because it can achieve a higher computation parallelism. Four MAC operations are performed in parallel. Because we are unpacking four weights at the same time, the weight unpacking overhead can be reduced. Also, because four input values are stored in the same register, the input access</a:t>
            </a:r>
            <a:r>
              <a:rPr lang="zh-CN" altLang="en-US" dirty="0"/>
              <a:t> </a:t>
            </a:r>
            <a:r>
              <a:rPr lang="en-US" altLang="zh-CN" dirty="0"/>
              <a:t>is</a:t>
            </a:r>
            <a:r>
              <a:rPr lang="zh-CN" altLang="en-US" dirty="0"/>
              <a:t> </a:t>
            </a:r>
            <a:r>
              <a:rPr lang="en-US" altLang="zh-CN" dirty="0"/>
              <a:t>reduced</a:t>
            </a:r>
            <a:r>
              <a:rPr lang="en-US" dirty="0"/>
              <a:t>. We test</a:t>
            </a:r>
            <a:r>
              <a:rPr lang="zh-CN" altLang="en-US" dirty="0"/>
              <a:t> </a:t>
            </a:r>
            <a:r>
              <a:rPr lang="en-US" altLang="zh-CN" dirty="0"/>
              <a:t>the</a:t>
            </a:r>
            <a:r>
              <a:rPr lang="zh-CN" altLang="en-US" dirty="0"/>
              <a:t> </a:t>
            </a:r>
            <a:r>
              <a:rPr lang="en-US" altLang="zh-CN" dirty="0"/>
              <a:t>computation</a:t>
            </a:r>
            <a:r>
              <a:rPr lang="zh-CN" altLang="en-US" dirty="0"/>
              <a:t> </a:t>
            </a:r>
            <a:r>
              <a:rPr lang="en-US" altLang="zh-CN" dirty="0"/>
              <a:t>performance</a:t>
            </a:r>
            <a:r>
              <a:rPr lang="en-US" dirty="0"/>
              <a:t> the packed MAC, and this figure shows the result. The black bar and the blue bar are the results for the 16-bit baseline and the original unpacking algorithm. The orange bar is for the direct buffer convolution. The relative performance is improved to 0.71x. Now with the packed MAC, we can further improve the computation performance to 1.36x, which is shown as the gray bar. Here, to use the direct buffer convolution and packed MAC, the only requirement we need to meet is that there is no overflow in the lowest 24 bits and higher 8 bits when we do the packed MAC. Therefore, our pipeline can provide support for sub-byte networks with input precision plus weight precision lower than or equal to 6-bit.</a:t>
            </a:r>
          </a:p>
        </p:txBody>
      </p:sp>
      <p:sp>
        <p:nvSpPr>
          <p:cNvPr id="4" name="Slide Number Placeholder 3"/>
          <p:cNvSpPr>
            <a:spLocks noGrp="1"/>
          </p:cNvSpPr>
          <p:nvPr>
            <p:ph type="sldNum" sz="quarter" idx="5"/>
          </p:nvPr>
        </p:nvSpPr>
        <p:spPr/>
        <p:txBody>
          <a:bodyPr/>
          <a:lstStyle/>
          <a:p>
            <a:fld id="{C1A39693-3D32-46D6-9BCB-644FD74EEB3F}" type="slidenum">
              <a:rPr lang="en-US" smtClean="0"/>
              <a:t>15</a:t>
            </a:fld>
            <a:endParaRPr lang="en-US"/>
          </a:p>
        </p:txBody>
      </p:sp>
    </p:spTree>
    <p:extLst>
      <p:ext uri="{BB962C8B-B14F-4D97-AF65-F5344CB8AC3E}">
        <p14:creationId xmlns:p14="http://schemas.microsoft.com/office/powerpoint/2010/main" val="3737945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accelerate the computation, we propose to extend the existing ISA</a:t>
            </a:r>
            <a:r>
              <a:rPr lang="zh-CN" altLang="en-US" dirty="0"/>
              <a:t> </a:t>
            </a:r>
            <a:r>
              <a:rPr lang="en-US" altLang="zh-CN" dirty="0"/>
              <a:t>of</a:t>
            </a:r>
            <a:r>
              <a:rPr lang="zh-CN" altLang="en-US" dirty="0"/>
              <a:t> </a:t>
            </a:r>
            <a:r>
              <a:rPr lang="en-US" altLang="zh-CN" dirty="0"/>
              <a:t>microcontrollers</a:t>
            </a:r>
            <a:r>
              <a:rPr lang="en-US" dirty="0"/>
              <a:t>. </a:t>
            </a:r>
            <a:r>
              <a:rPr lang="en-US" altLang="zh-CN" dirty="0"/>
              <a:t>It</a:t>
            </a:r>
            <a:r>
              <a:rPr lang="en-US" dirty="0"/>
              <a:t> can help improve the computation performance </a:t>
            </a:r>
            <a:r>
              <a:rPr lang="en-US" altLang="zh-CN" dirty="0"/>
              <a:t>with</a:t>
            </a:r>
            <a:r>
              <a:rPr lang="zh-CN" altLang="en-US" dirty="0"/>
              <a:t> </a:t>
            </a:r>
            <a:r>
              <a:rPr lang="en-US" altLang="zh-CN" dirty="0"/>
              <a:t>the</a:t>
            </a:r>
            <a:r>
              <a:rPr lang="zh-CN" altLang="en-US" dirty="0"/>
              <a:t> </a:t>
            </a:r>
            <a:r>
              <a:rPr lang="en-US" altLang="zh-CN" dirty="0"/>
              <a:t>lowest</a:t>
            </a:r>
            <a:r>
              <a:rPr lang="zh-CN" altLang="en-US" dirty="0"/>
              <a:t> </a:t>
            </a:r>
            <a:r>
              <a:rPr lang="en-US" dirty="0"/>
              <a:t>hardware overhead. If we look at the packed MAC, for the last step, the output register actually need to be</a:t>
            </a:r>
            <a:r>
              <a:rPr lang="zh-CN" altLang="en-US" dirty="0"/>
              <a:t> </a:t>
            </a:r>
            <a:r>
              <a:rPr lang="en-US" altLang="zh-CN" dirty="0"/>
              <a:t>shifted</a:t>
            </a:r>
            <a:r>
              <a:rPr lang="zh-CN" altLang="en-US" dirty="0"/>
              <a:t> </a:t>
            </a:r>
            <a:r>
              <a:rPr lang="en-US" altLang="zh-CN" dirty="0"/>
              <a:t>and</a:t>
            </a:r>
            <a:r>
              <a:rPr lang="en-US" dirty="0"/>
              <a:t> added on to the temporary output value generated from</a:t>
            </a:r>
            <a:r>
              <a:rPr lang="zh-CN" altLang="en-US" dirty="0"/>
              <a:t> </a:t>
            </a:r>
            <a:r>
              <a:rPr lang="en-US" altLang="zh-CN" dirty="0"/>
              <a:t>the</a:t>
            </a:r>
            <a:r>
              <a:rPr lang="en-US" dirty="0"/>
              <a:t> previous MAC operations. </a:t>
            </a:r>
            <a:r>
              <a:rPr lang="en-US" altLang="zh-CN" dirty="0"/>
              <a:t>Here </a:t>
            </a:r>
            <a:r>
              <a:rPr lang="en-US" dirty="0"/>
              <a:t>the first instruction we propose combines the third and fourth steps. This new instruction is called multiply-shift-accumulate. On conventional microcontrollers, the ALU already contains</a:t>
            </a:r>
            <a:r>
              <a:rPr lang="zh-CN" altLang="en-US" dirty="0"/>
              <a:t> </a:t>
            </a:r>
            <a:r>
              <a:rPr lang="en-US" altLang="zh-CN" dirty="0"/>
              <a:t>the</a:t>
            </a:r>
            <a:r>
              <a:rPr lang="en-US" dirty="0"/>
              <a:t> circuit module for the 32-bit multiply-accumulate opera</a:t>
            </a:r>
            <a:r>
              <a:rPr lang="en-US" altLang="zh-CN" dirty="0"/>
              <a:t>tion</a:t>
            </a:r>
            <a:r>
              <a:rPr lang="en-US" dirty="0"/>
              <a:t>. </a:t>
            </a:r>
            <a:r>
              <a:rPr lang="en-US" altLang="zh-CN" dirty="0"/>
              <a:t>In</a:t>
            </a:r>
            <a:r>
              <a:rPr lang="zh-CN" altLang="en-US" dirty="0"/>
              <a:t> </a:t>
            </a:r>
            <a:r>
              <a:rPr lang="en-US" altLang="zh-CN" dirty="0"/>
              <a:t>this</a:t>
            </a:r>
            <a:r>
              <a:rPr lang="zh-CN" altLang="en-US" dirty="0"/>
              <a:t> </a:t>
            </a:r>
            <a:r>
              <a:rPr lang="en-US" altLang="zh-CN" dirty="0"/>
              <a:t>case</a:t>
            </a:r>
            <a:r>
              <a:rPr lang="en-US" dirty="0"/>
              <a:t>, we only need to add circuits for the shift operation, which can help minimize the hardware overhead.</a:t>
            </a:r>
          </a:p>
        </p:txBody>
      </p:sp>
      <p:sp>
        <p:nvSpPr>
          <p:cNvPr id="4" name="Slide Number Placeholder 3"/>
          <p:cNvSpPr>
            <a:spLocks noGrp="1"/>
          </p:cNvSpPr>
          <p:nvPr>
            <p:ph type="sldNum" sz="quarter" idx="5"/>
          </p:nvPr>
        </p:nvSpPr>
        <p:spPr/>
        <p:txBody>
          <a:bodyPr/>
          <a:lstStyle/>
          <a:p>
            <a:fld id="{C1A39693-3D32-46D6-9BCB-644FD74EEB3F}" type="slidenum">
              <a:rPr lang="en-US" smtClean="0"/>
              <a:t>16</a:t>
            </a:fld>
            <a:endParaRPr lang="en-US"/>
          </a:p>
        </p:txBody>
      </p:sp>
    </p:spTree>
    <p:extLst>
      <p:ext uri="{BB962C8B-B14F-4D97-AF65-F5344CB8AC3E}">
        <p14:creationId xmlns:p14="http://schemas.microsoft.com/office/powerpoint/2010/main" val="2880536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for the packed MAC, we already provide hardware support for the third and fourth steps. </a:t>
            </a:r>
            <a:r>
              <a:rPr lang="en-US" altLang="zh-CN" dirty="0"/>
              <a:t>And</a:t>
            </a:r>
            <a:r>
              <a:rPr lang="zh-CN" altLang="en-US" dirty="0"/>
              <a:t> </a:t>
            </a:r>
            <a:r>
              <a:rPr lang="en-US" dirty="0"/>
              <a:t>the direct buffer convolution can already help reduce the</a:t>
            </a:r>
            <a:r>
              <a:rPr lang="zh-CN" altLang="en-US" dirty="0"/>
              <a:t> </a:t>
            </a:r>
            <a:r>
              <a:rPr lang="en-US" altLang="zh-CN" dirty="0"/>
              <a:t>input</a:t>
            </a:r>
            <a:r>
              <a:rPr lang="en-US" dirty="0"/>
              <a:t> unpacking overhead</a:t>
            </a:r>
            <a:r>
              <a:rPr lang="en-US" altLang="zh-CN" dirty="0"/>
              <a:t>,</a:t>
            </a:r>
            <a:r>
              <a:rPr lang="zh-CN" altLang="en-US" dirty="0"/>
              <a:t> </a:t>
            </a:r>
            <a:r>
              <a:rPr lang="en-US" altLang="zh-CN" dirty="0"/>
              <a:t>which</a:t>
            </a:r>
            <a:r>
              <a:rPr lang="zh-CN" altLang="en-US" dirty="0"/>
              <a:t> </a:t>
            </a:r>
            <a:r>
              <a:rPr lang="en-US" altLang="zh-CN" dirty="0"/>
              <a:t>corresponds</a:t>
            </a:r>
            <a:r>
              <a:rPr lang="zh-CN" altLang="en-US" dirty="0"/>
              <a:t> </a:t>
            </a:r>
            <a:r>
              <a:rPr lang="en-US" altLang="zh-CN" dirty="0"/>
              <a:t>to</a:t>
            </a:r>
            <a:r>
              <a:rPr lang="zh-CN" altLang="en-US" dirty="0"/>
              <a:t> </a:t>
            </a:r>
            <a:r>
              <a:rPr lang="en-US" altLang="zh-CN" dirty="0"/>
              <a:t>the</a:t>
            </a:r>
            <a:r>
              <a:rPr lang="zh-CN" altLang="en-US" dirty="0"/>
              <a:t> </a:t>
            </a:r>
            <a:r>
              <a:rPr lang="en-US" altLang="zh-CN" dirty="0"/>
              <a:t>first</a:t>
            </a:r>
            <a:r>
              <a:rPr lang="zh-CN" altLang="en-US" dirty="0"/>
              <a:t> </a:t>
            </a:r>
            <a:r>
              <a:rPr lang="en-US" altLang="zh-CN" dirty="0"/>
              <a:t>step</a:t>
            </a:r>
            <a:r>
              <a:rPr lang="en-US" dirty="0"/>
              <a:t>. The only remaining operation </a:t>
            </a:r>
            <a:r>
              <a:rPr lang="en-US" altLang="zh-CN" dirty="0"/>
              <a:t>which</a:t>
            </a:r>
            <a:r>
              <a:rPr lang="zh-CN" altLang="en-US" dirty="0"/>
              <a:t> </a:t>
            </a:r>
            <a:r>
              <a:rPr lang="en-US" dirty="0"/>
              <a:t>requires acceleration is the </a:t>
            </a:r>
            <a:r>
              <a:rPr lang="en-US" altLang="zh-CN" dirty="0"/>
              <a:t>second</a:t>
            </a:r>
            <a:r>
              <a:rPr lang="zh-CN" altLang="en-US" dirty="0"/>
              <a:t> </a:t>
            </a:r>
            <a:r>
              <a:rPr lang="en-US" altLang="zh-CN" dirty="0"/>
              <a:t>step</a:t>
            </a:r>
            <a:r>
              <a:rPr lang="zh-CN" altLang="en-US" dirty="0"/>
              <a:t> </a:t>
            </a:r>
            <a:r>
              <a:rPr lang="en-US" altLang="zh-CN" dirty="0"/>
              <a:t>which</a:t>
            </a:r>
            <a:r>
              <a:rPr lang="zh-CN" altLang="en-US" dirty="0"/>
              <a:t> </a:t>
            </a:r>
            <a:r>
              <a:rPr lang="en-US" altLang="zh-CN" dirty="0"/>
              <a:t>is</a:t>
            </a:r>
            <a:r>
              <a:rPr lang="zh-CN" altLang="en-US" dirty="0"/>
              <a:t> </a:t>
            </a:r>
            <a:r>
              <a:rPr lang="en-US" altLang="zh-CN" dirty="0"/>
              <a:t>the</a:t>
            </a:r>
            <a:r>
              <a:rPr lang="zh-CN" altLang="en-US" dirty="0"/>
              <a:t> </a:t>
            </a:r>
            <a:r>
              <a:rPr lang="en-US" dirty="0"/>
              <a:t>reversed unpacking. In this case, </a:t>
            </a:r>
            <a:r>
              <a:rPr lang="en-US" altLang="zh-CN" dirty="0"/>
              <a:t>the</a:t>
            </a:r>
            <a:r>
              <a:rPr lang="zh-CN" altLang="en-US" dirty="0"/>
              <a:t> </a:t>
            </a:r>
            <a:r>
              <a:rPr lang="en-US" altLang="zh-CN" dirty="0"/>
              <a:t>second</a:t>
            </a:r>
            <a:r>
              <a:rPr lang="zh-CN" altLang="en-US" dirty="0"/>
              <a:t> </a:t>
            </a:r>
            <a:r>
              <a:rPr lang="en-US" altLang="zh-CN" dirty="0"/>
              <a:t>instruction</a:t>
            </a:r>
            <a:r>
              <a:rPr lang="zh-CN" altLang="en-US" dirty="0"/>
              <a:t> </a:t>
            </a:r>
            <a:r>
              <a:rPr lang="en-US" dirty="0"/>
              <a:t>we propose</a:t>
            </a:r>
            <a:r>
              <a:rPr lang="zh-CN" altLang="en-US" dirty="0"/>
              <a:t> </a:t>
            </a:r>
            <a:r>
              <a:rPr lang="en-US" altLang="zh-CN" dirty="0"/>
              <a:t>is</a:t>
            </a:r>
            <a:r>
              <a:rPr lang="en-US" dirty="0"/>
              <a:t> the unpack instruction. Besides ternary weights, we also provide unpacking support for binary weights. </a:t>
            </a:r>
            <a:r>
              <a:rPr lang="en-US" altLang="zh-CN" dirty="0"/>
              <a:t>T</a:t>
            </a:r>
            <a:r>
              <a:rPr lang="en-US" dirty="0"/>
              <a:t>he proposed unpack instruction has 3 modes which can be configured with an immediate number. For mode 0, it can do the reversed unpacking of ternary weights. And for mode 1 and mode 2, the unpack instruction can do the reversed unpacking for the lower 4 bits and the higher 4 bit</a:t>
            </a:r>
            <a:r>
              <a:rPr lang="en-US" altLang="zh-CN" dirty="0"/>
              <a:t>s</a:t>
            </a:r>
            <a:r>
              <a:rPr lang="en-US" dirty="0"/>
              <a:t> of the target byte, respectively. With the unpack instruction, we can dramatically reduce the weight unpacking overhead for both ternary and binary weights.</a:t>
            </a:r>
          </a:p>
        </p:txBody>
      </p:sp>
      <p:sp>
        <p:nvSpPr>
          <p:cNvPr id="4" name="Slide Number Placeholder 3"/>
          <p:cNvSpPr>
            <a:spLocks noGrp="1"/>
          </p:cNvSpPr>
          <p:nvPr>
            <p:ph type="sldNum" sz="quarter" idx="5"/>
          </p:nvPr>
        </p:nvSpPr>
        <p:spPr/>
        <p:txBody>
          <a:bodyPr/>
          <a:lstStyle/>
          <a:p>
            <a:fld id="{C1A39693-3D32-46D6-9BCB-644FD74EEB3F}" type="slidenum">
              <a:rPr lang="en-US" smtClean="0"/>
              <a:t>17</a:t>
            </a:fld>
            <a:endParaRPr lang="en-US"/>
          </a:p>
        </p:txBody>
      </p:sp>
    </p:spTree>
    <p:extLst>
      <p:ext uri="{BB962C8B-B14F-4D97-AF65-F5344CB8AC3E}">
        <p14:creationId xmlns:p14="http://schemas.microsoft.com/office/powerpoint/2010/main" val="3977202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For evaluation, we test three networks on the CIFAR-10 dataset. We use the test board with a Cortex-m4 microcontroller running at 100MHz. To measure power consumption, we use the Power Shield board. For the DNN computation with the ISA extension, to measure the performance, we can use the existing instructions to hold the cycles consumed by the proposed instructions and perform the necessary memory access. For the energy numbers, we synthesize the hardware modules added for the proposed instructions, then use the results to adjust the power numbers we get from the power shield board.</a:t>
            </a:r>
          </a:p>
        </p:txBody>
      </p:sp>
      <p:sp>
        <p:nvSpPr>
          <p:cNvPr id="4" name="Slide Number Placeholder 3"/>
          <p:cNvSpPr>
            <a:spLocks noGrp="1"/>
          </p:cNvSpPr>
          <p:nvPr>
            <p:ph type="sldNum" sz="quarter" idx="5"/>
          </p:nvPr>
        </p:nvSpPr>
        <p:spPr/>
        <p:txBody>
          <a:bodyPr/>
          <a:lstStyle/>
          <a:p>
            <a:fld id="{C1A39693-3D32-46D6-9BCB-644FD74EEB3F}" type="slidenum">
              <a:rPr lang="en-US" smtClean="0"/>
              <a:t>18</a:t>
            </a:fld>
            <a:endParaRPr lang="en-US"/>
          </a:p>
        </p:txBody>
      </p:sp>
    </p:spTree>
    <p:extLst>
      <p:ext uri="{BB962C8B-B14F-4D97-AF65-F5344CB8AC3E}">
        <p14:creationId xmlns:p14="http://schemas.microsoft.com/office/powerpoint/2010/main" val="1208391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first step, we test the accuracy loss when using sub-byte values for inputs and weights. This figure gives the results. The y-axis is the accuracy loss in percentage. The blue bars are the accuracy loss when using binary values for both inputs and weights. </a:t>
            </a:r>
            <a:r>
              <a:rPr lang="en-US" altLang="zh-CN" dirty="0"/>
              <a:t>The</a:t>
            </a:r>
            <a:r>
              <a:rPr lang="zh-CN" altLang="en-US" dirty="0"/>
              <a:t> </a:t>
            </a:r>
            <a:r>
              <a:rPr lang="en-US" altLang="zh-CN" dirty="0"/>
              <a:t>accuracy</a:t>
            </a:r>
            <a:r>
              <a:rPr lang="zh-CN" altLang="en-US" dirty="0"/>
              <a:t> </a:t>
            </a:r>
            <a:r>
              <a:rPr lang="en-US" altLang="zh-CN" dirty="0"/>
              <a:t>is</a:t>
            </a:r>
            <a:r>
              <a:rPr lang="zh-CN" altLang="en-US" dirty="0"/>
              <a:t> </a:t>
            </a:r>
            <a:r>
              <a:rPr lang="en-US" altLang="zh-CN" dirty="0"/>
              <a:t>decreased</a:t>
            </a:r>
            <a:r>
              <a:rPr lang="zh-CN" altLang="en-US" dirty="0"/>
              <a:t> </a:t>
            </a:r>
            <a:r>
              <a:rPr lang="en-US" altLang="zh-CN" dirty="0"/>
              <a:t>by</a:t>
            </a:r>
            <a:r>
              <a:rPr lang="zh-CN" altLang="en-US" dirty="0"/>
              <a:t> </a:t>
            </a:r>
            <a:r>
              <a:rPr lang="en-US" altLang="zh-CN" dirty="0"/>
              <a:t>up</a:t>
            </a:r>
            <a:r>
              <a:rPr lang="zh-CN" altLang="en-US" dirty="0"/>
              <a:t> </a:t>
            </a:r>
            <a:r>
              <a:rPr lang="en-US" altLang="zh-CN" dirty="0"/>
              <a:t>to</a:t>
            </a:r>
            <a:r>
              <a:rPr lang="zh-CN" altLang="en-US" dirty="0"/>
              <a:t> </a:t>
            </a:r>
            <a:r>
              <a:rPr lang="en-US" altLang="zh-CN" dirty="0"/>
              <a:t>15%</a:t>
            </a:r>
            <a:r>
              <a:rPr lang="en-US" dirty="0"/>
              <a:t>. The orange bars show the results with ternary weights and four-bit inputs. T</a:t>
            </a:r>
            <a:r>
              <a:rPr lang="en-US" altLang="zh-CN" dirty="0"/>
              <a:t>h</a:t>
            </a:r>
            <a:r>
              <a:rPr lang="en-US" dirty="0"/>
              <a:t>e accuracy loss is</a:t>
            </a:r>
            <a:r>
              <a:rPr lang="zh-CN" altLang="en-US" dirty="0"/>
              <a:t> </a:t>
            </a:r>
            <a:r>
              <a:rPr lang="en-US" dirty="0"/>
              <a:t>reduced</a:t>
            </a:r>
            <a:r>
              <a:rPr lang="zh-CN" altLang="en-US" dirty="0"/>
              <a:t> </a:t>
            </a:r>
            <a:r>
              <a:rPr lang="en-US" altLang="zh-CN" dirty="0"/>
              <a:t>significantly</a:t>
            </a:r>
            <a:r>
              <a:rPr lang="en-US" dirty="0"/>
              <a:t>. On average, the accuracy loss can be reduced to only 1.6%. Therefore, with TF-Net, we can limit the accuracy loss to a small level </a:t>
            </a:r>
            <a:r>
              <a:rPr lang="en-US" altLang="zh-CN" dirty="0"/>
              <a:t>when</a:t>
            </a:r>
            <a:r>
              <a:rPr lang="en-US" dirty="0"/>
              <a:t> using sub-byte values for inputs and weights.</a:t>
            </a:r>
          </a:p>
        </p:txBody>
      </p:sp>
      <p:sp>
        <p:nvSpPr>
          <p:cNvPr id="4" name="Slide Number Placeholder 3"/>
          <p:cNvSpPr>
            <a:spLocks noGrp="1"/>
          </p:cNvSpPr>
          <p:nvPr>
            <p:ph type="sldNum" sz="quarter" idx="5"/>
          </p:nvPr>
        </p:nvSpPr>
        <p:spPr/>
        <p:txBody>
          <a:bodyPr/>
          <a:lstStyle/>
          <a:p>
            <a:fld id="{C1A39693-3D32-46D6-9BCB-644FD74EEB3F}" type="slidenum">
              <a:rPr lang="en-US" smtClean="0"/>
              <a:t>19</a:t>
            </a:fld>
            <a:endParaRPr lang="en-US"/>
          </a:p>
        </p:txBody>
      </p:sp>
    </p:spTree>
    <p:extLst>
      <p:ext uri="{BB962C8B-B14F-4D97-AF65-F5344CB8AC3E}">
        <p14:creationId xmlns:p14="http://schemas.microsoft.com/office/powerpoint/2010/main" val="106110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Nowadays, many AI applications are used in our daily life. For example, we use hand gesture detection for better interaction. Keyword spotting is used to wake up the speech assistant without touching the cell phone. And language translation can help us read documents in different languages.</a:t>
            </a:r>
          </a:p>
          <a:p>
            <a:endParaRPr lang="en-US" dirty="0"/>
          </a:p>
        </p:txBody>
      </p:sp>
      <p:sp>
        <p:nvSpPr>
          <p:cNvPr id="4" name="Slide Number Placeholder 3"/>
          <p:cNvSpPr>
            <a:spLocks noGrp="1"/>
          </p:cNvSpPr>
          <p:nvPr>
            <p:ph type="sldNum" sz="quarter" idx="5"/>
          </p:nvPr>
        </p:nvSpPr>
        <p:spPr/>
        <p:txBody>
          <a:bodyPr/>
          <a:lstStyle/>
          <a:p>
            <a:fld id="{C1A39693-3D32-46D6-9BCB-644FD74EEB3F}" type="slidenum">
              <a:rPr lang="en-US" smtClean="0"/>
              <a:t>2</a:t>
            </a:fld>
            <a:endParaRPr lang="en-US"/>
          </a:p>
        </p:txBody>
      </p:sp>
    </p:spTree>
    <p:extLst>
      <p:ext uri="{BB962C8B-B14F-4D97-AF65-F5344CB8AC3E}">
        <p14:creationId xmlns:p14="http://schemas.microsoft.com/office/powerpoint/2010/main" val="2488946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next step, we test the computation performance and this figure shows the results. The y-axis is the relative performance. Higher is better. Here we </a:t>
            </a:r>
            <a:r>
              <a:rPr lang="en-US" altLang="zh-CN" dirty="0"/>
              <a:t>still</a:t>
            </a:r>
            <a:r>
              <a:rPr lang="en-US" dirty="0"/>
              <a:t> use 16-bit integers for both inputs and weights as the baseline, which are the blue bars. The orange bars are the results with the original unpacking algorithm. On average, the performance is reduced to only 0.26x. Then the gray bars are the results with direct buffer convolution and the packed MAC. The performance can be dramatically increased to 1.40x. </a:t>
            </a:r>
            <a:r>
              <a:rPr lang="en-US" altLang="zh-CN" dirty="0"/>
              <a:t>After</a:t>
            </a:r>
            <a:r>
              <a:rPr lang="zh-CN" altLang="en-US" dirty="0"/>
              <a:t> </a:t>
            </a:r>
            <a:r>
              <a:rPr lang="en-US" altLang="zh-CN" dirty="0"/>
              <a:t>this</a:t>
            </a:r>
            <a:r>
              <a:rPr lang="en-US" dirty="0"/>
              <a:t>, with the ISA extension, the performance can be further improved to 1.83x. We also measure the </a:t>
            </a:r>
            <a:r>
              <a:rPr lang="en-US" altLang="zh-CN" dirty="0"/>
              <a:t>area</a:t>
            </a:r>
            <a:r>
              <a:rPr lang="en-US" dirty="0"/>
              <a:t> overhead of the new instructions. The multiply-shift-accumulate instruction has an area overhead of 1.26% compared with the microcontroller excluding the SRAM and DSP unit. The unpack instruction leads to</a:t>
            </a:r>
            <a:r>
              <a:rPr lang="zh-CN" altLang="en-US" dirty="0"/>
              <a:t> </a:t>
            </a:r>
            <a:r>
              <a:rPr lang="en-US" altLang="zh-CN" dirty="0"/>
              <a:t>a</a:t>
            </a:r>
            <a:r>
              <a:rPr lang="en-US" dirty="0"/>
              <a:t> 0.14% overhead. In total, the new instructions only require 1.4%</a:t>
            </a:r>
            <a:r>
              <a:rPr lang="zh-CN" altLang="en-US" dirty="0"/>
              <a:t> </a:t>
            </a:r>
            <a:r>
              <a:rPr lang="en-US" altLang="zh-CN" dirty="0"/>
              <a:t>area</a:t>
            </a:r>
            <a:r>
              <a:rPr lang="zh-CN" altLang="en-US" dirty="0"/>
              <a:t> </a:t>
            </a:r>
            <a:r>
              <a:rPr lang="en-US" altLang="zh-CN" dirty="0"/>
              <a:t>overhead.</a:t>
            </a:r>
            <a:endParaRPr lang="en-US" dirty="0"/>
          </a:p>
        </p:txBody>
      </p:sp>
      <p:sp>
        <p:nvSpPr>
          <p:cNvPr id="4" name="Slide Number Placeholder 3"/>
          <p:cNvSpPr>
            <a:spLocks noGrp="1"/>
          </p:cNvSpPr>
          <p:nvPr>
            <p:ph type="sldNum" sz="quarter" idx="5"/>
          </p:nvPr>
        </p:nvSpPr>
        <p:spPr/>
        <p:txBody>
          <a:bodyPr/>
          <a:lstStyle/>
          <a:p>
            <a:fld id="{C1A39693-3D32-46D6-9BCB-644FD74EEB3F}" type="slidenum">
              <a:rPr lang="en-US" smtClean="0"/>
              <a:t>20</a:t>
            </a:fld>
            <a:endParaRPr lang="en-US"/>
          </a:p>
        </p:txBody>
      </p:sp>
    </p:spTree>
    <p:extLst>
      <p:ext uri="{BB962C8B-B14F-4D97-AF65-F5344CB8AC3E}">
        <p14:creationId xmlns:p14="http://schemas.microsoft.com/office/powerpoint/2010/main" val="4014450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After</a:t>
            </a:r>
            <a:r>
              <a:rPr lang="zh-CN" altLang="en-US" dirty="0"/>
              <a:t> </a:t>
            </a:r>
            <a:r>
              <a:rPr lang="en-US" altLang="zh-CN" dirty="0"/>
              <a:t>this</a:t>
            </a:r>
            <a:r>
              <a:rPr lang="en-US" dirty="0"/>
              <a:t>, we </a:t>
            </a:r>
            <a:r>
              <a:rPr lang="en-US" altLang="zh-CN" dirty="0"/>
              <a:t>also</a:t>
            </a:r>
            <a:r>
              <a:rPr lang="zh-CN" altLang="en-US" dirty="0"/>
              <a:t> </a:t>
            </a:r>
            <a:r>
              <a:rPr lang="en-US" dirty="0"/>
              <a:t>test the energy efficiency. Here we define the energy efficiency to be the number of images processed per joule. This figure shows the results. The y-axis is the relative energy efficiency. With the original unpacking algorithm, the energy efficiency is reduced to only 0.33x. Then, with the TF-Net, the energy efficiency can be improved to 2.28x. Here, the improvement in energy efficiency is higher than that in computation performance. There are two reasons. First, the execution time of DNN models is reduced. Second, using sub-byte values can help reduce the memory access and, therefore, the dynamic </a:t>
            </a:r>
            <a:r>
              <a:rPr lang="en-US" altLang="zh-CN" dirty="0"/>
              <a:t>power</a:t>
            </a:r>
            <a:r>
              <a:rPr lang="zh-CN" altLang="en-US" dirty="0"/>
              <a:t> </a:t>
            </a:r>
            <a:r>
              <a:rPr lang="en-US" altLang="zh-CN" dirty="0"/>
              <a:t>consumption</a:t>
            </a:r>
            <a:r>
              <a:rPr lang="zh-CN" altLang="en-US" dirty="0"/>
              <a:t> </a:t>
            </a:r>
            <a:r>
              <a:rPr lang="en-US" altLang="zh-CN" dirty="0"/>
              <a:t>also</a:t>
            </a:r>
            <a:r>
              <a:rPr lang="en-US" dirty="0"/>
              <a:t> becomes lower.</a:t>
            </a:r>
          </a:p>
        </p:txBody>
      </p:sp>
      <p:sp>
        <p:nvSpPr>
          <p:cNvPr id="4" name="Slide Number Placeholder 3"/>
          <p:cNvSpPr>
            <a:spLocks noGrp="1"/>
          </p:cNvSpPr>
          <p:nvPr>
            <p:ph type="sldNum" sz="quarter" idx="5"/>
          </p:nvPr>
        </p:nvSpPr>
        <p:spPr/>
        <p:txBody>
          <a:bodyPr/>
          <a:lstStyle/>
          <a:p>
            <a:fld id="{C1A39693-3D32-46D6-9BCB-644FD74EEB3F}" type="slidenum">
              <a:rPr lang="en-US" smtClean="0"/>
              <a:t>21</a:t>
            </a:fld>
            <a:endParaRPr lang="en-US"/>
          </a:p>
        </p:txBody>
      </p:sp>
    </p:spTree>
    <p:extLst>
      <p:ext uri="{BB962C8B-B14F-4D97-AF65-F5344CB8AC3E}">
        <p14:creationId xmlns:p14="http://schemas.microsoft.com/office/powerpoint/2010/main" val="369527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test TF-Net on microcontrollers with lower</a:t>
            </a:r>
            <a:r>
              <a:rPr lang="zh-CN" altLang="en-US" dirty="0"/>
              <a:t> </a:t>
            </a:r>
            <a:r>
              <a:rPr lang="en-US" altLang="zh-CN" dirty="0"/>
              <a:t>clock</a:t>
            </a:r>
            <a:r>
              <a:rPr lang="en-US" dirty="0"/>
              <a:t> frequency. We </a:t>
            </a:r>
            <a:r>
              <a:rPr lang="en-US" altLang="zh-CN" dirty="0"/>
              <a:t>reduce</a:t>
            </a:r>
            <a:r>
              <a:rPr lang="en-US" dirty="0"/>
              <a:t> the clock frequency from 100MHz to 40MHz. In this case, the wait states for flash fetching decreases from 3 to 0. It means the flash read now only takes 1 cycle. For the computation performance, the improvement decrease</a:t>
            </a:r>
            <a:r>
              <a:rPr lang="en-US" altLang="zh-CN" dirty="0"/>
              <a:t>s</a:t>
            </a:r>
            <a:r>
              <a:rPr lang="en-US" dirty="0"/>
              <a:t> from 1.83x to 1.72x</a:t>
            </a:r>
            <a:r>
              <a:rPr lang="en-US" altLang="zh-CN" dirty="0"/>
              <a:t>.</a:t>
            </a:r>
            <a:r>
              <a:rPr lang="zh-CN" altLang="en-US" dirty="0"/>
              <a:t> </a:t>
            </a:r>
            <a:r>
              <a:rPr lang="en-US" altLang="zh-CN" dirty="0"/>
              <a:t>This</a:t>
            </a:r>
            <a:r>
              <a:rPr lang="zh-CN" altLang="en-US" dirty="0"/>
              <a:t> </a:t>
            </a:r>
            <a:r>
              <a:rPr lang="en-US" altLang="zh-CN" dirty="0"/>
              <a:t>is</a:t>
            </a:r>
            <a:r>
              <a:rPr lang="en-US" dirty="0"/>
              <a:t> because</a:t>
            </a:r>
            <a:r>
              <a:rPr lang="zh-CN" altLang="en-US" dirty="0"/>
              <a:t> </a:t>
            </a:r>
            <a:r>
              <a:rPr lang="en-US" altLang="zh-CN" dirty="0"/>
              <a:t>some</a:t>
            </a:r>
            <a:r>
              <a:rPr lang="zh-CN" altLang="en-US" dirty="0"/>
              <a:t> </a:t>
            </a:r>
            <a:r>
              <a:rPr lang="en-US" altLang="zh-CN" dirty="0"/>
              <a:t>performance</a:t>
            </a:r>
            <a:r>
              <a:rPr lang="zh-CN" altLang="en-US" dirty="0"/>
              <a:t> </a:t>
            </a:r>
            <a:r>
              <a:rPr lang="en-US" altLang="zh-CN" dirty="0"/>
              <a:t>benefit</a:t>
            </a:r>
            <a:r>
              <a:rPr lang="zh-CN" altLang="en-US" dirty="0"/>
              <a:t> </a:t>
            </a:r>
            <a:r>
              <a:rPr lang="en-US" altLang="zh-CN" dirty="0"/>
              <a:t>of</a:t>
            </a:r>
            <a:r>
              <a:rPr lang="en-US" dirty="0"/>
              <a:t> TF-Net </a:t>
            </a:r>
            <a:r>
              <a:rPr lang="en-US" altLang="zh-CN" dirty="0"/>
              <a:t>comes</a:t>
            </a:r>
            <a:r>
              <a:rPr lang="zh-CN" altLang="en-US" dirty="0"/>
              <a:t> </a:t>
            </a:r>
            <a:r>
              <a:rPr lang="en-US" altLang="zh-CN" dirty="0"/>
              <a:t>from</a:t>
            </a:r>
            <a:r>
              <a:rPr lang="zh-CN" altLang="en-US" dirty="0"/>
              <a:t> </a:t>
            </a:r>
            <a:r>
              <a:rPr lang="en-US" altLang="zh-CN" dirty="0"/>
              <a:t>the</a:t>
            </a:r>
            <a:r>
              <a:rPr lang="en-US" dirty="0"/>
              <a:t> reduc</a:t>
            </a:r>
            <a:r>
              <a:rPr lang="en-US" altLang="zh-CN" dirty="0"/>
              <a:t>tion</a:t>
            </a:r>
            <a:r>
              <a:rPr lang="zh-CN" altLang="en-US" dirty="0"/>
              <a:t> </a:t>
            </a:r>
            <a:r>
              <a:rPr lang="en-US" altLang="zh-CN" dirty="0"/>
              <a:t>of</a:t>
            </a:r>
            <a:r>
              <a:rPr lang="en-US" dirty="0"/>
              <a:t> the flash access but, with</a:t>
            </a:r>
            <a:r>
              <a:rPr lang="zh-CN" altLang="en-US" dirty="0"/>
              <a:t> </a:t>
            </a:r>
            <a:r>
              <a:rPr lang="en-US" altLang="zh-CN" dirty="0"/>
              <a:t>a</a:t>
            </a:r>
            <a:r>
              <a:rPr lang="en-US" dirty="0"/>
              <a:t> lower frequency, the flash access costs fewer cycles. In comparison, for energy efficiency, the improvement from TF-Net increases from 2.28x to 2.41x. With a lower frequency, the energy consumption for the CPU decreases a lot but the flash access</a:t>
            </a:r>
            <a:r>
              <a:rPr lang="zh-CN" altLang="en-US" dirty="0"/>
              <a:t> </a:t>
            </a:r>
            <a:r>
              <a:rPr lang="en-US" altLang="zh-CN" dirty="0"/>
              <a:t>still</a:t>
            </a:r>
            <a:r>
              <a:rPr lang="en-US" dirty="0"/>
              <a:t> requires similar energy. The relative energy consumed by flash access will increase. In this case, TF-Net can reduce flash access</a:t>
            </a:r>
            <a:r>
              <a:rPr lang="zh-CN" altLang="en-US" dirty="0"/>
              <a:t> </a:t>
            </a:r>
            <a:r>
              <a:rPr lang="en-US" altLang="zh-CN" dirty="0"/>
              <a:t>and</a:t>
            </a:r>
            <a:r>
              <a:rPr lang="en-US" dirty="0"/>
              <a:t> </a:t>
            </a:r>
            <a:r>
              <a:rPr lang="en-US" altLang="zh-CN" dirty="0"/>
              <a:t>the</a:t>
            </a:r>
            <a:r>
              <a:rPr lang="zh-CN" altLang="en-US" dirty="0"/>
              <a:t> </a:t>
            </a:r>
            <a:r>
              <a:rPr lang="en-US" dirty="0"/>
              <a:t>improvement in energy efficiency becomes higher. </a:t>
            </a:r>
            <a:r>
              <a:rPr lang="en-US" altLang="zh-CN" dirty="0"/>
              <a:t>Because</a:t>
            </a:r>
            <a:r>
              <a:rPr lang="zh-CN" altLang="en-US" dirty="0"/>
              <a:t> </a:t>
            </a:r>
            <a:r>
              <a:rPr lang="en-US" altLang="zh-CN" dirty="0"/>
              <a:t>of</a:t>
            </a:r>
            <a:r>
              <a:rPr lang="en-US" dirty="0"/>
              <a:t> the same reasons, if we further decrease the clock frequency, the computation performance in cycles will keep the same because the wait states for flash fetching cannot be negative. But the improvement in energy efficiency will become even higher.</a:t>
            </a:r>
          </a:p>
        </p:txBody>
      </p:sp>
      <p:sp>
        <p:nvSpPr>
          <p:cNvPr id="4" name="Slide Number Placeholder 3"/>
          <p:cNvSpPr>
            <a:spLocks noGrp="1"/>
          </p:cNvSpPr>
          <p:nvPr>
            <p:ph type="sldNum" sz="quarter" idx="5"/>
          </p:nvPr>
        </p:nvSpPr>
        <p:spPr/>
        <p:txBody>
          <a:bodyPr/>
          <a:lstStyle/>
          <a:p>
            <a:fld id="{C1A39693-3D32-46D6-9BCB-644FD74EEB3F}" type="slidenum">
              <a:rPr lang="en-US" smtClean="0"/>
              <a:t>22</a:t>
            </a:fld>
            <a:endParaRPr lang="en-US"/>
          </a:p>
        </p:txBody>
      </p:sp>
    </p:spTree>
    <p:extLst>
      <p:ext uri="{BB962C8B-B14F-4D97-AF65-F5344CB8AC3E}">
        <p14:creationId xmlns:p14="http://schemas.microsoft.com/office/powerpoint/2010/main" val="3265491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step, we test the SRAM requirements of different models. The y-axis is the SRAM requirement in KB. The blue bars show the SRAM cost with 16-bit inputs, and the orange bars are for the original unpacking algorithm. Now, with the direct buffer convolution, the SRAM requirement is dramatically reduced. </a:t>
            </a:r>
            <a:r>
              <a:rPr lang="en-US" altLang="zh-CN" dirty="0"/>
              <a:t>F</a:t>
            </a:r>
            <a:r>
              <a:rPr lang="en-US" dirty="0"/>
              <a:t>or ResNet-20, the SRAM requirement does decrease much with lower input precisions. This is because we use 16-bit inputs for the skip connections.</a:t>
            </a:r>
          </a:p>
        </p:txBody>
      </p:sp>
      <p:sp>
        <p:nvSpPr>
          <p:cNvPr id="4" name="Slide Number Placeholder 3"/>
          <p:cNvSpPr>
            <a:spLocks noGrp="1"/>
          </p:cNvSpPr>
          <p:nvPr>
            <p:ph type="sldNum" sz="quarter" idx="5"/>
          </p:nvPr>
        </p:nvSpPr>
        <p:spPr/>
        <p:txBody>
          <a:bodyPr/>
          <a:lstStyle/>
          <a:p>
            <a:fld id="{C1A39693-3D32-46D6-9BCB-644FD74EEB3F}" type="slidenum">
              <a:rPr lang="en-US" smtClean="0"/>
              <a:t>23</a:t>
            </a:fld>
            <a:endParaRPr lang="en-US"/>
          </a:p>
        </p:txBody>
      </p:sp>
    </p:spTree>
    <p:extLst>
      <p:ext uri="{BB962C8B-B14F-4D97-AF65-F5344CB8AC3E}">
        <p14:creationId xmlns:p14="http://schemas.microsoft.com/office/powerpoint/2010/main" val="2563988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show that running sub-byte DNN models</a:t>
            </a:r>
            <a:r>
              <a:rPr lang="zh-CN" altLang="en-US" dirty="0"/>
              <a:t> </a:t>
            </a:r>
            <a:r>
              <a:rPr lang="en-US" altLang="zh-CN" dirty="0"/>
              <a:t>on</a:t>
            </a:r>
            <a:r>
              <a:rPr lang="zh-CN" altLang="en-US" dirty="0"/>
              <a:t> </a:t>
            </a:r>
            <a:r>
              <a:rPr lang="en-US" altLang="zh-CN" dirty="0"/>
              <a:t>microcontrollers</a:t>
            </a:r>
            <a:r>
              <a:rPr lang="en-US" dirty="0"/>
              <a:t> suffers from the unpacking overhead. To accelerate the computation, we introduce the TF-Net pipeline. We first </a:t>
            </a:r>
            <a:r>
              <a:rPr lang="en-US" altLang="zh-CN" dirty="0"/>
              <a:t>provide</a:t>
            </a:r>
            <a:r>
              <a:rPr lang="en-US" dirty="0"/>
              <a:t> a training framework for sub-byte DNN models. Then we propose the direct buffer convolution and packed MAC to reduce the input and weight unpacking overhead. As the last part, we </a:t>
            </a:r>
            <a:r>
              <a:rPr lang="en-US" altLang="zh-CN" dirty="0"/>
              <a:t>introduce</a:t>
            </a:r>
            <a:r>
              <a:rPr lang="en-US" dirty="0"/>
              <a:t> an extension to the existing ISA</a:t>
            </a:r>
            <a:r>
              <a:rPr lang="zh-CN" altLang="en-US" dirty="0"/>
              <a:t> </a:t>
            </a:r>
            <a:r>
              <a:rPr lang="en-US" altLang="zh-CN" dirty="0"/>
              <a:t>of</a:t>
            </a:r>
            <a:r>
              <a:rPr lang="zh-CN" altLang="en-US" dirty="0"/>
              <a:t> </a:t>
            </a:r>
            <a:r>
              <a:rPr lang="en-US" altLang="zh-CN" dirty="0"/>
              <a:t>microcontrollers</a:t>
            </a:r>
            <a:r>
              <a:rPr lang="en-US" dirty="0"/>
              <a:t> to further improve the computation performance. With ternary weights and four-bit inputs, we can improve computation performance by 1.83x and the energy efficiency by 2.28x.</a:t>
            </a:r>
          </a:p>
        </p:txBody>
      </p:sp>
      <p:sp>
        <p:nvSpPr>
          <p:cNvPr id="4" name="Slide Number Placeholder 3"/>
          <p:cNvSpPr>
            <a:spLocks noGrp="1"/>
          </p:cNvSpPr>
          <p:nvPr>
            <p:ph type="sldNum" sz="quarter" idx="5"/>
          </p:nvPr>
        </p:nvSpPr>
        <p:spPr/>
        <p:txBody>
          <a:bodyPr/>
          <a:lstStyle/>
          <a:p>
            <a:fld id="{C1A39693-3D32-46D6-9BCB-644FD74EEB3F}" type="slidenum">
              <a:rPr lang="en-US" smtClean="0"/>
              <a:t>24</a:t>
            </a:fld>
            <a:endParaRPr lang="en-US"/>
          </a:p>
        </p:txBody>
      </p:sp>
    </p:spTree>
    <p:extLst>
      <p:ext uri="{BB962C8B-B14F-4D97-AF65-F5344CB8AC3E}">
        <p14:creationId xmlns:p14="http://schemas.microsoft.com/office/powerpoint/2010/main" val="30274391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show that running sub-byte DNN models</a:t>
            </a:r>
            <a:r>
              <a:rPr lang="zh-CN" altLang="en-US" dirty="0"/>
              <a:t> </a:t>
            </a:r>
            <a:r>
              <a:rPr lang="en-US" altLang="zh-CN" dirty="0"/>
              <a:t>on</a:t>
            </a:r>
            <a:r>
              <a:rPr lang="zh-CN" altLang="en-US" dirty="0"/>
              <a:t> </a:t>
            </a:r>
            <a:r>
              <a:rPr lang="en-US" altLang="zh-CN" dirty="0"/>
              <a:t>microcontrollers</a:t>
            </a:r>
            <a:r>
              <a:rPr lang="en-US" dirty="0"/>
              <a:t> suffers from the unpacking overhead. To accelerate the computation, we introduce the TF-Net pipeline. We first </a:t>
            </a:r>
            <a:r>
              <a:rPr lang="en-US" altLang="zh-CN" dirty="0"/>
              <a:t>provide</a:t>
            </a:r>
            <a:r>
              <a:rPr lang="en-US" dirty="0"/>
              <a:t> a training framework for sub-byte DNN models. Then we propose the direct buffer convolution and packed MAC to reduce the input and weight unpacking overhead. As the last part, we </a:t>
            </a:r>
            <a:r>
              <a:rPr lang="en-US" altLang="zh-CN" dirty="0"/>
              <a:t>introduce</a:t>
            </a:r>
            <a:r>
              <a:rPr lang="en-US" dirty="0"/>
              <a:t> an extension to the existing ISA to further improve the computation performance. With ternary weights and four-bit inputs, we can improve computation performance by 1.83x and the energy efficiency by 2.28x.</a:t>
            </a:r>
          </a:p>
        </p:txBody>
      </p:sp>
      <p:sp>
        <p:nvSpPr>
          <p:cNvPr id="4" name="Slide Number Placeholder 3"/>
          <p:cNvSpPr>
            <a:spLocks noGrp="1"/>
          </p:cNvSpPr>
          <p:nvPr>
            <p:ph type="sldNum" sz="quarter" idx="5"/>
          </p:nvPr>
        </p:nvSpPr>
        <p:spPr/>
        <p:txBody>
          <a:bodyPr/>
          <a:lstStyle/>
          <a:p>
            <a:fld id="{C1A39693-3D32-46D6-9BCB-644FD74EEB3F}" type="slidenum">
              <a:rPr lang="en-US" smtClean="0"/>
              <a:t>25</a:t>
            </a:fld>
            <a:endParaRPr lang="en-US"/>
          </a:p>
        </p:txBody>
      </p:sp>
    </p:spTree>
    <p:extLst>
      <p:ext uri="{BB962C8B-B14F-4D97-AF65-F5344CB8AC3E}">
        <p14:creationId xmlns:p14="http://schemas.microsoft.com/office/powerpoint/2010/main" val="3192639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Hi everyone, I am Jiecao Yu from the University of Michigan working with Prof. Scott </a:t>
            </a:r>
            <a:r>
              <a:rPr lang="en-US" sz="1200" b="0" i="0" u="none" strike="noStrike" kern="1200" dirty="0" err="1">
                <a:solidFill>
                  <a:schemeClr val="tx1"/>
                </a:solidFill>
                <a:effectLst/>
                <a:latin typeface="+mn-lt"/>
                <a:ea typeface="+mn-ea"/>
                <a:cs typeface="+mn-cs"/>
              </a:rPr>
              <a:t>Mahlke</a:t>
            </a:r>
            <a:r>
              <a:rPr lang="en-US" sz="1200" b="0" i="0" u="none" strike="noStrike" kern="1200" dirty="0">
                <a:solidFill>
                  <a:schemeClr val="tx1"/>
                </a:solidFill>
                <a:effectLst/>
                <a:latin typeface="+mn-lt"/>
                <a:ea typeface="+mn-ea"/>
                <a:cs typeface="+mn-cs"/>
              </a:rPr>
              <a:t>. Today I am presenting my work TF-Net: Deploying Sub-Byte Deep Neural Networks on Microcontrollers.</a:t>
            </a:r>
          </a:p>
        </p:txBody>
      </p:sp>
      <p:sp>
        <p:nvSpPr>
          <p:cNvPr id="4" name="Slide Number Placeholder 3"/>
          <p:cNvSpPr>
            <a:spLocks noGrp="1"/>
          </p:cNvSpPr>
          <p:nvPr>
            <p:ph type="sldNum" sz="quarter" idx="5"/>
          </p:nvPr>
        </p:nvSpPr>
        <p:spPr/>
        <p:txBody>
          <a:bodyPr/>
          <a:lstStyle/>
          <a:p>
            <a:fld id="{C1A39693-3D32-46D6-9BCB-644FD74EEB3F}" type="slidenum">
              <a:rPr lang="en-US" smtClean="0"/>
              <a:t>26</a:t>
            </a:fld>
            <a:endParaRPr lang="en-US"/>
          </a:p>
        </p:txBody>
      </p:sp>
    </p:spTree>
    <p:extLst>
      <p:ext uri="{BB962C8B-B14F-4D97-AF65-F5344CB8AC3E}">
        <p14:creationId xmlns:p14="http://schemas.microsoft.com/office/powerpoint/2010/main" val="112476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all these applications, deep neural networks have become the fundamental algorithm.  This figure shows the basic structure of a DNN model. It includes two convolutional layers and two fully-connected layers. The convolutional layers are used to extract the features from the input image. Each of them consists of a stack of 2D matrices named feature maps. Convolution operations are performed between the weights and input feature maps to generate the output feature maps. With the features extracted by the convolutional layers, fully-connected layers can be used to make the final predictions.</a:t>
            </a:r>
          </a:p>
        </p:txBody>
      </p:sp>
      <p:sp>
        <p:nvSpPr>
          <p:cNvPr id="4" name="Slide Number Placeholder 3"/>
          <p:cNvSpPr>
            <a:spLocks noGrp="1"/>
          </p:cNvSpPr>
          <p:nvPr>
            <p:ph type="sldNum" sz="quarter" idx="5"/>
          </p:nvPr>
        </p:nvSpPr>
        <p:spPr/>
        <p:txBody>
          <a:bodyPr/>
          <a:lstStyle/>
          <a:p>
            <a:fld id="{C1A39693-3D32-46D6-9BCB-644FD74EEB3F}" type="slidenum">
              <a:rPr lang="en-US" smtClean="0"/>
              <a:t>3</a:t>
            </a:fld>
            <a:endParaRPr lang="en-US"/>
          </a:p>
        </p:txBody>
      </p:sp>
    </p:spTree>
    <p:extLst>
      <p:ext uri="{BB962C8B-B14F-4D97-AF65-F5344CB8AC3E}">
        <p14:creationId xmlns:p14="http://schemas.microsoft.com/office/powerpoint/2010/main" val="188638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high prediction accuracy, DNN models usually have a high computation and storage cost. In this case, a cloud-based solution is deployed for many AI tasks. The user data is collected by the sensor node and then send to the cloud. The corresponding DNN computation is performed on the cloud to generate reliable predictions. In the cloud data centers, we have high-end CPUs and GPUs. They have high computation performance but also high power consumption. In comparison, on the sensor nodes, we only have extremely low-power microcontrollers which also has a much lower computation performance. Nowadays, people are trying to offload the computation from the cloud to the sensor node due to the unstable connection, the high data transmission energy, and the data privacy problem.</a:t>
            </a:r>
          </a:p>
        </p:txBody>
      </p:sp>
      <p:sp>
        <p:nvSpPr>
          <p:cNvPr id="4" name="Slide Number Placeholder 3"/>
          <p:cNvSpPr>
            <a:spLocks noGrp="1"/>
          </p:cNvSpPr>
          <p:nvPr>
            <p:ph type="sldNum" sz="quarter" idx="5"/>
          </p:nvPr>
        </p:nvSpPr>
        <p:spPr/>
        <p:txBody>
          <a:bodyPr/>
          <a:lstStyle/>
          <a:p>
            <a:fld id="{C1A39693-3D32-46D6-9BCB-644FD74EEB3F}" type="slidenum">
              <a:rPr lang="en-US" smtClean="0"/>
              <a:t>4</a:t>
            </a:fld>
            <a:endParaRPr lang="en-US"/>
          </a:p>
        </p:txBody>
      </p:sp>
    </p:spTree>
    <p:extLst>
      <p:ext uri="{BB962C8B-B14F-4D97-AF65-F5344CB8AC3E}">
        <p14:creationId xmlns:p14="http://schemas.microsoft.com/office/powerpoint/2010/main" val="312265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computation offloading is very difficult for DNN workloads because microcontrollers usually have extremely limited computation and storage resources. For DNN models, most computation is consumed by convolutional layers. Therefore, let’s first take a look at how convolutional layers are usually calculated on microcontrollers. The weight filters and the input feature maps will be put into the weight matrix and input matrix. Then we will perform the matrix multiplication to generate the output matrix. And it will be considered as the input feature maps for the next layer. A typical microcontroller includes two types of storage: flash and SRAM. Flash is considered read-only during runtime so it can only be used to store the weight values. The input values including the input feature maps and input matrix are generated at runtime. Therefore, they need to be put on the SRAM.</a:t>
            </a:r>
          </a:p>
        </p:txBody>
      </p:sp>
      <p:sp>
        <p:nvSpPr>
          <p:cNvPr id="4" name="Slide Number Placeholder 3"/>
          <p:cNvSpPr>
            <a:spLocks noGrp="1"/>
          </p:cNvSpPr>
          <p:nvPr>
            <p:ph type="sldNum" sz="quarter" idx="5"/>
          </p:nvPr>
        </p:nvSpPr>
        <p:spPr/>
        <p:txBody>
          <a:bodyPr/>
          <a:lstStyle/>
          <a:p>
            <a:fld id="{C1A39693-3D32-46D6-9BCB-644FD74EEB3F}" type="slidenum">
              <a:rPr lang="en-US" smtClean="0"/>
              <a:t>5</a:t>
            </a:fld>
            <a:endParaRPr lang="en-US"/>
          </a:p>
        </p:txBody>
      </p:sp>
    </p:spTree>
    <p:extLst>
      <p:ext uri="{BB962C8B-B14F-4D97-AF65-F5344CB8AC3E}">
        <p14:creationId xmlns:p14="http://schemas.microsoft.com/office/powerpoint/2010/main" val="49879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method to reduce such computation of convolutional layers is using sub-byte weights and inputs. Here "sub-byte" refers to precision lower than or equals to 8-bit. Using sub-byte weights and inputs can reduce both the computation requirement and memory cost. Here we test how accuracy changes with input and weight precisions. We use the Network-in-Network model as an example, and this figure gives the results. The x-axis is the input precision and the y-axis is the relative accuracy. The black line shows the original accuracy using floating-point numbers for both inputs and weights. If we quantize the weights into ternary values, the accuracy only drops by less than 1%. If we also quantize the input values, the blue line shows how accuracy changes. When </a:t>
            </a:r>
            <a:r>
              <a:rPr lang="en-US" altLang="zh-CN" dirty="0"/>
              <a:t>we</a:t>
            </a:r>
            <a:r>
              <a:rPr lang="zh-CN" altLang="en-US" dirty="0"/>
              <a:t> </a:t>
            </a:r>
            <a:r>
              <a:rPr lang="en-US" altLang="zh-CN" dirty="0"/>
              <a:t>use</a:t>
            </a:r>
            <a:r>
              <a:rPr lang="en-US" dirty="0"/>
              <a:t> binary values for inputs, the accuracy has a large drop of 5%. In this case, a higher input precision is required for maintaining high prediction accuracy. If we increase the input precision to 4-bit, we can find that the accuracy drop is again limited to only 1%. Therefore, in this work, we try to provide better support for DNN models with ternary weights and 4-bit inputs.</a:t>
            </a:r>
          </a:p>
        </p:txBody>
      </p:sp>
      <p:sp>
        <p:nvSpPr>
          <p:cNvPr id="4" name="Slide Number Placeholder 3"/>
          <p:cNvSpPr>
            <a:spLocks noGrp="1"/>
          </p:cNvSpPr>
          <p:nvPr>
            <p:ph type="sldNum" sz="quarter" idx="5"/>
          </p:nvPr>
        </p:nvSpPr>
        <p:spPr/>
        <p:txBody>
          <a:bodyPr/>
          <a:lstStyle/>
          <a:p>
            <a:fld id="{C1A39693-3D32-46D6-9BCB-644FD74EEB3F}" type="slidenum">
              <a:rPr lang="en-US" smtClean="0"/>
              <a:t>6</a:t>
            </a:fld>
            <a:endParaRPr lang="en-US"/>
          </a:p>
        </p:txBody>
      </p:sp>
    </p:spTree>
    <p:extLst>
      <p:ext uri="{BB962C8B-B14F-4D97-AF65-F5344CB8AC3E}">
        <p14:creationId xmlns:p14="http://schemas.microsoft.com/office/powerpoint/2010/main" val="223414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However, deploying sub-byte DNN models on microcontrollers is still very challenging. The main challenge is the unpacking overhead. The memory hierarchy of microcontrollers is typically byte-addressable. In this case, the sub-byte values cannot be directly accessed. Instead, they need to be unpacked from bitstreams into regular 16 or 32-bit integers. This figure shows an example of how to unpack 4-bit values. Two values are stored in the same byte. To extract the second value 2, we need to do a mask operation and go through the lookup table. This unpacking process adds much computation overhead. We profile the execution time of</a:t>
            </a:r>
            <a:r>
              <a:rPr lang="zh-CN" alt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network-in-network</a:t>
            </a:r>
            <a:r>
              <a:rPr lang="zh-CN" alt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with different input and weight precision. This figure shows the results. The x-axis is different configurations of input and weight precision. We use 16-bit inputs and weights as the baseline because it can fully utilize the SIMD support and achieve the best performance. As shown in the figure, the execution time is dramatically increased for sub-byte DNN models. The only exception is using binary values for both weights and inputs. However, it will lead to a large accuracy drop of 7%.</a:t>
            </a:r>
          </a:p>
        </p:txBody>
      </p:sp>
      <p:sp>
        <p:nvSpPr>
          <p:cNvPr id="4" name="Slide Number Placeholder 3"/>
          <p:cNvSpPr>
            <a:spLocks noGrp="1"/>
          </p:cNvSpPr>
          <p:nvPr>
            <p:ph type="sldNum" sz="quarter" idx="5"/>
          </p:nvPr>
        </p:nvSpPr>
        <p:spPr/>
        <p:txBody>
          <a:bodyPr/>
          <a:lstStyle/>
          <a:p>
            <a:fld id="{C1A39693-3D32-46D6-9BCB-644FD74EEB3F}" type="slidenum">
              <a:rPr lang="en-US" smtClean="0"/>
              <a:t>7</a:t>
            </a:fld>
            <a:endParaRPr lang="en-US"/>
          </a:p>
        </p:txBody>
      </p:sp>
    </p:spTree>
    <p:extLst>
      <p:ext uri="{BB962C8B-B14F-4D97-AF65-F5344CB8AC3E}">
        <p14:creationId xmlns:p14="http://schemas.microsoft.com/office/powerpoint/2010/main" val="183739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solve the performance problem due to the unpacking overhead, we propose the TF-Net pipeline. It can help efficiently deploy networks with ternary weights and 4-bit inputs on the microcontrollers. With a given DNN architecture, we first provide a training framework to train the sub-byte DNN models. Then, to efficiently deploy the sub-byte networks, we introduce two algorithms: direct buffer convolution and packed multiply-accumulate. To further accelerate the computation, we</a:t>
            </a:r>
            <a:r>
              <a:rPr lang="zh-CN" altLang="en-US" dirty="0"/>
              <a:t> </a:t>
            </a:r>
            <a:r>
              <a:rPr lang="en-US" altLang="zh-CN" dirty="0"/>
              <a:t>also</a:t>
            </a:r>
            <a:r>
              <a:rPr lang="en-US" dirty="0"/>
              <a:t> propose an instruction extension for microcontrollers.</a:t>
            </a:r>
          </a:p>
        </p:txBody>
      </p:sp>
      <p:sp>
        <p:nvSpPr>
          <p:cNvPr id="4" name="Slide Number Placeholder 3"/>
          <p:cNvSpPr>
            <a:spLocks noGrp="1"/>
          </p:cNvSpPr>
          <p:nvPr>
            <p:ph type="sldNum" sz="quarter" idx="5"/>
          </p:nvPr>
        </p:nvSpPr>
        <p:spPr/>
        <p:txBody>
          <a:bodyPr/>
          <a:lstStyle/>
          <a:p>
            <a:fld id="{C1A39693-3D32-46D6-9BCB-644FD74EEB3F}" type="slidenum">
              <a:rPr lang="en-US" smtClean="0"/>
              <a:t>8</a:t>
            </a:fld>
            <a:endParaRPr lang="en-US"/>
          </a:p>
        </p:txBody>
      </p:sp>
    </p:spTree>
    <p:extLst>
      <p:ext uri="{BB962C8B-B14F-4D97-AF65-F5344CB8AC3E}">
        <p14:creationId xmlns:p14="http://schemas.microsoft.com/office/powerpoint/2010/main" val="1106012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is the training framework.</a:t>
            </a:r>
          </a:p>
        </p:txBody>
      </p:sp>
      <p:sp>
        <p:nvSpPr>
          <p:cNvPr id="4" name="Slide Number Placeholder 3"/>
          <p:cNvSpPr>
            <a:spLocks noGrp="1"/>
          </p:cNvSpPr>
          <p:nvPr>
            <p:ph type="sldNum" sz="quarter" idx="5"/>
          </p:nvPr>
        </p:nvSpPr>
        <p:spPr/>
        <p:txBody>
          <a:bodyPr/>
          <a:lstStyle/>
          <a:p>
            <a:fld id="{C1A39693-3D32-46D6-9BCB-644FD74EEB3F}" type="slidenum">
              <a:rPr lang="en-US" smtClean="0"/>
              <a:t>9</a:t>
            </a:fld>
            <a:endParaRPr lang="en-US"/>
          </a:p>
        </p:txBody>
      </p:sp>
    </p:spTree>
    <p:extLst>
      <p:ext uri="{BB962C8B-B14F-4D97-AF65-F5344CB8AC3E}">
        <p14:creationId xmlns:p14="http://schemas.microsoft.com/office/powerpoint/2010/main" val="1349466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atin typeface="Calibri" pitchFamily="34" charset="0"/>
              </a:defRPr>
            </a:lvl1pPr>
          </a:lstStyle>
          <a:p>
            <a:r>
              <a:rPr lang="en-US" altLang="ko-KR"/>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ko-KR"/>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468B1A7B-0E4B-4269-887B-778EEBE80EBA}" type="datetime1">
              <a:rPr lang="ko-KR" altLang="en-US" smtClean="0"/>
              <a:t>2019. 10. 13.</a:t>
            </a:fld>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cxnSp>
        <p:nvCxnSpPr>
          <p:cNvPr id="7" name="Straight Connector 6">
            <a:extLst>
              <a:ext uri="{FF2B5EF4-FFF2-40B4-BE49-F238E27FC236}">
                <a16:creationId xmlns:a16="http://schemas.microsoft.com/office/drawing/2014/main" id="{760E5C0D-B9D4-5A41-953A-7E677F2A045F}"/>
              </a:ext>
            </a:extLst>
          </p:cNvPr>
          <p:cNvCxnSpPr/>
          <p:nvPr userDrawn="1"/>
        </p:nvCxnSpPr>
        <p:spPr>
          <a:xfrm>
            <a:off x="180472" y="6113426"/>
            <a:ext cx="8718979"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21">
            <a:extLst>
              <a:ext uri="{FF2B5EF4-FFF2-40B4-BE49-F238E27FC236}">
                <a16:creationId xmlns:a16="http://schemas.microsoft.com/office/drawing/2014/main" id="{0C1A52F2-39A4-6246-8A0D-BFE516ED80F8}"/>
              </a:ext>
            </a:extLst>
          </p:cNvPr>
          <p:cNvPicPr>
            <a:picLocks noChangeAspect="1" noChangeArrowheads="1"/>
          </p:cNvPicPr>
          <p:nvPr userDrawn="1"/>
        </p:nvPicPr>
        <p:blipFill>
          <a:blip r:embed="rId2" cstate="print"/>
          <a:srcRect/>
          <a:stretch>
            <a:fillRect/>
          </a:stretch>
        </p:blipFill>
        <p:spPr bwMode="auto">
          <a:xfrm>
            <a:off x="180472" y="6298956"/>
            <a:ext cx="3134228" cy="356086"/>
          </a:xfrm>
          <a:prstGeom prst="rect">
            <a:avLst/>
          </a:prstGeom>
          <a:noFill/>
          <a:ln w="9525">
            <a:noFill/>
            <a:miter lim="800000"/>
            <a:headEnd/>
            <a:tailEnd/>
          </a:ln>
        </p:spPr>
      </p:pic>
      <p:pic>
        <p:nvPicPr>
          <p:cNvPr id="5" name="Picture 4">
            <a:extLst>
              <a:ext uri="{FF2B5EF4-FFF2-40B4-BE49-F238E27FC236}">
                <a16:creationId xmlns:a16="http://schemas.microsoft.com/office/drawing/2014/main" id="{37587E11-F70E-6A45-A20B-28AEF9409BCF}"/>
              </a:ext>
            </a:extLst>
          </p:cNvPr>
          <p:cNvPicPr>
            <a:picLocks noChangeAspect="1"/>
          </p:cNvPicPr>
          <p:nvPr userDrawn="1"/>
        </p:nvPicPr>
        <p:blipFill rotWithShape="1">
          <a:blip r:embed="rId3"/>
          <a:srcRect r="72622"/>
          <a:stretch/>
        </p:blipFill>
        <p:spPr>
          <a:xfrm>
            <a:off x="7513782" y="6146240"/>
            <a:ext cx="808517" cy="661519"/>
          </a:xfrm>
          <a:prstGeom prst="rect">
            <a:avLst/>
          </a:prstGeom>
        </p:spPr>
      </p:pic>
      <p:pic>
        <p:nvPicPr>
          <p:cNvPr id="9" name="Picture 8">
            <a:extLst>
              <a:ext uri="{FF2B5EF4-FFF2-40B4-BE49-F238E27FC236}">
                <a16:creationId xmlns:a16="http://schemas.microsoft.com/office/drawing/2014/main" id="{FBB1C390-C6B3-5B47-8041-B9EEA681EE78}"/>
              </a:ext>
            </a:extLst>
          </p:cNvPr>
          <p:cNvPicPr>
            <a:picLocks noChangeAspect="1"/>
          </p:cNvPicPr>
          <p:nvPr userDrawn="1"/>
        </p:nvPicPr>
        <p:blipFill>
          <a:blip r:embed="rId4"/>
          <a:stretch>
            <a:fillRect/>
          </a:stretch>
        </p:blipFill>
        <p:spPr>
          <a:xfrm>
            <a:off x="8374549" y="6222276"/>
            <a:ext cx="394754" cy="476995"/>
          </a:xfrm>
          <a:prstGeom prst="rect">
            <a:avLst/>
          </a:prstGeom>
        </p:spPr>
      </p:pic>
    </p:spTree>
    <p:extLst>
      <p:ext uri="{BB962C8B-B14F-4D97-AF65-F5344CB8AC3E}">
        <p14:creationId xmlns:p14="http://schemas.microsoft.com/office/powerpoint/2010/main" val="269624585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237B4C5-90B8-4B41-A38F-A406480A9303}" type="datetime1">
              <a:rPr lang="ko-KR" altLang="en-US" smtClean="0"/>
              <a:t>2019. 10. 13.</a:t>
            </a:fld>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110517330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2588"/>
            <a:ext cx="1943100" cy="5713412"/>
          </a:xfrm>
        </p:spPr>
        <p:txBody>
          <a:bodyPr vert="eaVert"/>
          <a:lstStyle/>
          <a:p>
            <a:r>
              <a:rPr lang="en-US" altLang="ko-KR"/>
              <a:t>Click to edit Master title style</a:t>
            </a:r>
            <a:endParaRPr lang="en-US"/>
          </a:p>
        </p:txBody>
      </p:sp>
      <p:sp>
        <p:nvSpPr>
          <p:cNvPr id="3" name="Vertical Text Placeholder 2"/>
          <p:cNvSpPr>
            <a:spLocks noGrp="1"/>
          </p:cNvSpPr>
          <p:nvPr>
            <p:ph type="body" orient="vert" idx="1"/>
          </p:nvPr>
        </p:nvSpPr>
        <p:spPr>
          <a:xfrm>
            <a:off x="685800" y="382588"/>
            <a:ext cx="5676900" cy="5713412"/>
          </a:xfr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512988A1-1FF8-49EF-87A2-1FD6CD5E9D0A}" type="datetime1">
              <a:rPr lang="ko-KR" altLang="en-US" smtClean="0"/>
              <a:t>2019. 10. 13.</a:t>
            </a:fld>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0954913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2588"/>
            <a:ext cx="7772400" cy="836612"/>
          </a:xfrm>
        </p:spPr>
        <p:txBody>
          <a:bodyPr/>
          <a:lstStyle/>
          <a:p>
            <a:r>
              <a:rPr lang="en-US" altLang="ko-KR"/>
              <a:t>Click to edit Master title style</a:t>
            </a:r>
            <a:endParaRPr lang="en-US"/>
          </a:p>
        </p:txBody>
      </p:sp>
      <p:sp>
        <p:nvSpPr>
          <p:cNvPr id="3" name="Text Placeholder 2"/>
          <p:cNvSpPr>
            <a:spLocks noGrp="1"/>
          </p:cNvSpPr>
          <p:nvPr>
            <p:ph type="body" sz="half" idx="1"/>
          </p:nvPr>
        </p:nvSpPr>
        <p:spPr>
          <a:xfrm>
            <a:off x="685800" y="1371600"/>
            <a:ext cx="3810000" cy="47244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Content Placeholder 3"/>
          <p:cNvSpPr>
            <a:spLocks noGrp="1"/>
          </p:cNvSpPr>
          <p:nvPr>
            <p:ph sz="half" idx="2"/>
          </p:nvPr>
        </p:nvSpPr>
        <p:spPr>
          <a:xfrm>
            <a:off x="4648200" y="1371600"/>
            <a:ext cx="3810000" cy="47244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AC2D5C3-7620-4569-BC65-D567D9716DC3}" type="datetime1">
              <a:rPr lang="ko-KR" altLang="en-US" smtClean="0"/>
              <a:t>2019. 10. 13.</a:t>
            </a:fld>
            <a:endParaRPr lang="ko-KR" altLang="en-US"/>
          </a:p>
        </p:txBody>
      </p:sp>
      <p:sp>
        <p:nvSpPr>
          <p:cNvPr id="6" name="Rectangle 5"/>
          <p:cNvSpPr>
            <a:spLocks noGrp="1" noChangeArrowheads="1"/>
          </p:cNvSpPr>
          <p:nvPr>
            <p:ph type="ftr" sz="quarter" idx="11"/>
          </p:nvPr>
        </p:nvSpPr>
        <p:spPr>
          <a:ln/>
        </p:spPr>
        <p:txBody>
          <a:bodyPr/>
          <a:lstStyle>
            <a:lvl1pPr>
              <a:defRPr/>
            </a:lvl1pPr>
          </a:lstStyle>
          <a:p>
            <a:endParaRPr lang="ko-KR" altLang="en-US" dirty="0"/>
          </a:p>
        </p:txBody>
      </p:sp>
      <p:sp>
        <p:nvSpPr>
          <p:cNvPr id="7"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pPr/>
              <a:t>‹#›</a:t>
            </a:fld>
            <a:r>
              <a:rPr lang="en-US" altLang="ko-KR" dirty="0"/>
              <a:t>/&lt;##&gt;</a:t>
            </a:r>
            <a:endParaRPr lang="ko-KR" altLang="en-US" dirty="0"/>
          </a:p>
        </p:txBody>
      </p:sp>
    </p:spTree>
    <p:extLst>
      <p:ext uri="{BB962C8B-B14F-4D97-AF65-F5344CB8AC3E}">
        <p14:creationId xmlns:p14="http://schemas.microsoft.com/office/powerpoint/2010/main" val="249782109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82588"/>
            <a:ext cx="7772400" cy="836612"/>
          </a:xfrm>
        </p:spPr>
        <p:txBody>
          <a:bodyPr/>
          <a:lstStyle/>
          <a:p>
            <a:r>
              <a:rPr lang="en-US" altLang="ko-KR"/>
              <a:t>Click to edit Master title style</a:t>
            </a:r>
            <a:endParaRPr lang="en-US"/>
          </a:p>
        </p:txBody>
      </p:sp>
      <p:sp>
        <p:nvSpPr>
          <p:cNvPr id="3" name="Content Placeholder 2"/>
          <p:cNvSpPr>
            <a:spLocks noGrp="1"/>
          </p:cNvSpPr>
          <p:nvPr>
            <p:ph sz="quarter" idx="1"/>
          </p:nvPr>
        </p:nvSpPr>
        <p:spPr>
          <a:xfrm>
            <a:off x="685800" y="1371600"/>
            <a:ext cx="3810000" cy="22860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Content Placeholder 3"/>
          <p:cNvSpPr>
            <a:spLocks noGrp="1"/>
          </p:cNvSpPr>
          <p:nvPr>
            <p:ph sz="quarter" idx="2"/>
          </p:nvPr>
        </p:nvSpPr>
        <p:spPr>
          <a:xfrm>
            <a:off x="4648200" y="1371600"/>
            <a:ext cx="3810000" cy="22860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Content Placeholder 4"/>
          <p:cNvSpPr>
            <a:spLocks noGrp="1"/>
          </p:cNvSpPr>
          <p:nvPr>
            <p:ph sz="quarter" idx="3"/>
          </p:nvPr>
        </p:nvSpPr>
        <p:spPr>
          <a:xfrm>
            <a:off x="685800" y="3810000"/>
            <a:ext cx="3810000" cy="22860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6" name="Content Placeholder 5"/>
          <p:cNvSpPr>
            <a:spLocks noGrp="1"/>
          </p:cNvSpPr>
          <p:nvPr>
            <p:ph sz="quarter" idx="4"/>
          </p:nvPr>
        </p:nvSpPr>
        <p:spPr>
          <a:xfrm>
            <a:off x="4648200" y="3810000"/>
            <a:ext cx="3810000" cy="2286000"/>
          </a:xfrm>
        </p:spPr>
        <p:txBody>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37E2B96F-CEB8-4546-83B2-E35DC217A53D}" type="datetime1">
              <a:rPr lang="ko-KR" altLang="en-US" smtClean="0"/>
              <a:t>2019. 10. 13.</a:t>
            </a:fld>
            <a:endParaRPr lang="ko-KR" altLang="en-US"/>
          </a:p>
        </p:txBody>
      </p:sp>
      <p:sp>
        <p:nvSpPr>
          <p:cNvPr id="8" name="Rectangle 5"/>
          <p:cNvSpPr>
            <a:spLocks noGrp="1" noChangeArrowheads="1"/>
          </p:cNvSpPr>
          <p:nvPr>
            <p:ph type="ftr" sz="quarter" idx="11"/>
          </p:nvPr>
        </p:nvSpPr>
        <p:spPr>
          <a:ln/>
        </p:spPr>
        <p:txBody>
          <a:bodyPr/>
          <a:lstStyle>
            <a:lvl1pPr>
              <a:defRPr/>
            </a:lvl1pPr>
          </a:lstStyle>
          <a:p>
            <a:endParaRPr lang="ko-KR" altLang="en-US"/>
          </a:p>
        </p:txBody>
      </p:sp>
      <p:sp>
        <p:nvSpPr>
          <p:cNvPr id="9"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9503448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5741" y="235394"/>
            <a:ext cx="8515350" cy="605939"/>
          </a:xfrm>
        </p:spPr>
        <p:txBody>
          <a:bodyPr/>
          <a:lstStyle>
            <a:lvl1pPr algn="l">
              <a:defRPr sz="3600">
                <a:solidFill>
                  <a:schemeClr val="accent1">
                    <a:lumMod val="50000"/>
                  </a:schemeClr>
                </a:solidFill>
                <a:latin typeface="Calibri" pitchFamily="34" charset="0"/>
              </a:defRPr>
            </a:lvl1pPr>
          </a:lstStyle>
          <a:p>
            <a:r>
              <a:rPr lang="en-US" altLang="ko-KR" dirty="0"/>
              <a:t>Click to edit Master title style</a:t>
            </a:r>
            <a:endParaRPr lang="en-US" dirty="0"/>
          </a:p>
        </p:txBody>
      </p:sp>
      <p:sp>
        <p:nvSpPr>
          <p:cNvPr id="3" name="Content Placeholder 2"/>
          <p:cNvSpPr>
            <a:spLocks noGrp="1"/>
          </p:cNvSpPr>
          <p:nvPr>
            <p:ph idx="1"/>
          </p:nvPr>
        </p:nvSpPr>
        <p:spPr>
          <a:xfrm>
            <a:off x="314325" y="1295400"/>
            <a:ext cx="8143875" cy="4724400"/>
          </a:xfrm>
        </p:spPr>
        <p:txBody>
          <a:bodyPr/>
          <a:lstStyle>
            <a:lvl1pPr marL="457200" indent="-457200" latinLnBrk="0">
              <a:buFont typeface="Arial" panose="020B0604020202020204" pitchFamily="34" charset="0"/>
              <a:buChar char="•"/>
              <a:defRPr b="0">
                <a:latin typeface="Calibri" pitchFamily="34" charset="0"/>
              </a:defRPr>
            </a:lvl1pPr>
            <a:lvl2pPr marL="800100" indent="-342900" latinLnBrk="0">
              <a:buFontTx/>
              <a:buChar char="-"/>
              <a:defRPr>
                <a:latin typeface="Calibri" pitchFamily="34" charset="0"/>
              </a:defRPr>
            </a:lvl2pPr>
            <a:lvl3pPr latinLnBrk="0">
              <a:defRPr>
                <a:latin typeface="Calibri" pitchFamily="34" charset="0"/>
              </a:defRPr>
            </a:lvl3pPr>
            <a:lvl4pPr latinLnBrk="0">
              <a:defRPr>
                <a:latin typeface="Calibri" pitchFamily="34" charset="0"/>
              </a:defRPr>
            </a:lvl4pPr>
            <a:lvl5pPr latinLnBrk="0">
              <a:defRPr>
                <a:latin typeface="Calibri"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2788952A-21F7-4CD7-9645-3B2EA7F5652A}" type="datetime1">
              <a:rPr lang="ko-KR" altLang="en-US" smtClean="0"/>
              <a:t>2019. 10. 13.</a:t>
            </a:fld>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dirty="0"/>
          </a:p>
        </p:txBody>
      </p:sp>
      <p:sp>
        <p:nvSpPr>
          <p:cNvPr id="6" name="Rectangle 6"/>
          <p:cNvSpPr>
            <a:spLocks noGrp="1" noChangeArrowheads="1"/>
          </p:cNvSpPr>
          <p:nvPr>
            <p:ph type="sldNum" sz="quarter" idx="12"/>
          </p:nvPr>
        </p:nvSpPr>
        <p:spPr>
          <a:xfrm>
            <a:off x="3650456" y="6438904"/>
            <a:ext cx="1843088" cy="457200"/>
          </a:xfrm>
          <a:ln/>
        </p:spPr>
        <p:txBody>
          <a:bodyPr/>
          <a:lstStyle>
            <a:lvl1pPr>
              <a:defRPr sz="2000"/>
            </a:lvl1pPr>
          </a:lstStyle>
          <a:p>
            <a:fld id="{EDEB49AF-3D90-40FD-8F8A-8CC90C261D69}" type="slidenum">
              <a:rPr lang="ko-KR" altLang="en-US" smtClean="0"/>
              <a:pPr/>
              <a:t>‹#›</a:t>
            </a:fld>
            <a:endParaRPr lang="ko-KR" altLang="en-US" dirty="0"/>
          </a:p>
        </p:txBody>
      </p:sp>
      <p:cxnSp>
        <p:nvCxnSpPr>
          <p:cNvPr id="10" name="Straight Connector 9">
            <a:extLst>
              <a:ext uri="{FF2B5EF4-FFF2-40B4-BE49-F238E27FC236}">
                <a16:creationId xmlns:a16="http://schemas.microsoft.com/office/drawing/2014/main" id="{02F7E775-FB24-384A-9F1F-0BF6F9CE58F7}"/>
              </a:ext>
            </a:extLst>
          </p:cNvPr>
          <p:cNvCxnSpPr/>
          <p:nvPr userDrawn="1"/>
        </p:nvCxnSpPr>
        <p:spPr>
          <a:xfrm>
            <a:off x="191386" y="6439494"/>
            <a:ext cx="8718979"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1" name="Picture 21">
            <a:extLst>
              <a:ext uri="{FF2B5EF4-FFF2-40B4-BE49-F238E27FC236}">
                <a16:creationId xmlns:a16="http://schemas.microsoft.com/office/drawing/2014/main" id="{85B0D41B-59B6-074F-9B26-9DFAA2004902}"/>
              </a:ext>
            </a:extLst>
          </p:cNvPr>
          <p:cNvPicPr>
            <a:picLocks noChangeAspect="1" noChangeArrowheads="1"/>
          </p:cNvPicPr>
          <p:nvPr userDrawn="1"/>
        </p:nvPicPr>
        <p:blipFill rotWithShape="1">
          <a:blip r:embed="rId2" cstate="print"/>
          <a:srcRect r="74196"/>
          <a:stretch/>
        </p:blipFill>
        <p:spPr bwMode="auto">
          <a:xfrm>
            <a:off x="191386" y="6475412"/>
            <a:ext cx="808739" cy="356086"/>
          </a:xfrm>
          <a:prstGeom prst="rect">
            <a:avLst/>
          </a:prstGeom>
          <a:noFill/>
          <a:ln w="9525">
            <a:noFill/>
            <a:miter lim="800000"/>
            <a:headEnd/>
            <a:tailEnd/>
          </a:ln>
        </p:spPr>
      </p:pic>
      <p:pic>
        <p:nvPicPr>
          <p:cNvPr id="12" name="Picture 11">
            <a:extLst>
              <a:ext uri="{FF2B5EF4-FFF2-40B4-BE49-F238E27FC236}">
                <a16:creationId xmlns:a16="http://schemas.microsoft.com/office/drawing/2014/main" id="{06424C38-60C1-AE4C-95CE-A624263030B2}"/>
              </a:ext>
            </a:extLst>
          </p:cNvPr>
          <p:cNvPicPr>
            <a:picLocks noChangeAspect="1"/>
          </p:cNvPicPr>
          <p:nvPr userDrawn="1"/>
        </p:nvPicPr>
        <p:blipFill rotWithShape="1">
          <a:blip r:embed="rId3"/>
          <a:srcRect t="15444" r="73474" b="15442"/>
          <a:stretch/>
        </p:blipFill>
        <p:spPr>
          <a:xfrm>
            <a:off x="8014471" y="6487316"/>
            <a:ext cx="540593" cy="315505"/>
          </a:xfrm>
          <a:prstGeom prst="rect">
            <a:avLst/>
          </a:prstGeom>
        </p:spPr>
      </p:pic>
      <p:pic>
        <p:nvPicPr>
          <p:cNvPr id="7" name="Picture 6">
            <a:extLst>
              <a:ext uri="{FF2B5EF4-FFF2-40B4-BE49-F238E27FC236}">
                <a16:creationId xmlns:a16="http://schemas.microsoft.com/office/drawing/2014/main" id="{66F2A440-DB47-9844-A16D-5ACEC795C1EF}"/>
              </a:ext>
            </a:extLst>
          </p:cNvPr>
          <p:cNvPicPr>
            <a:picLocks noChangeAspect="1"/>
          </p:cNvPicPr>
          <p:nvPr userDrawn="1"/>
        </p:nvPicPr>
        <p:blipFill>
          <a:blip r:embed="rId4"/>
          <a:stretch>
            <a:fillRect/>
          </a:stretch>
        </p:blipFill>
        <p:spPr>
          <a:xfrm>
            <a:off x="8580894" y="6490703"/>
            <a:ext cx="258305" cy="312118"/>
          </a:xfrm>
          <a:prstGeom prst="rect">
            <a:avLst/>
          </a:prstGeom>
        </p:spPr>
      </p:pic>
    </p:spTree>
    <p:extLst>
      <p:ext uri="{BB962C8B-B14F-4D97-AF65-F5344CB8AC3E}">
        <p14:creationId xmlns:p14="http://schemas.microsoft.com/office/powerpoint/2010/main" val="10775002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ko-K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41E9BFB-6E56-4ECB-B5A3-413FB0D5561C}" type="datetime1">
              <a:rPr lang="ko-KR" altLang="en-US" smtClean="0"/>
              <a:t>2019. 10. 13.</a:t>
            </a:fld>
            <a:endParaRPr lang="ko-KR" altLang="en-US"/>
          </a:p>
        </p:txBody>
      </p:sp>
      <p:sp>
        <p:nvSpPr>
          <p:cNvPr id="5" name="Rectangle 5"/>
          <p:cNvSpPr>
            <a:spLocks noGrp="1" noChangeArrowheads="1"/>
          </p:cNvSpPr>
          <p:nvPr>
            <p:ph type="ftr" sz="quarter" idx="11"/>
          </p:nvPr>
        </p:nvSpPr>
        <p:spPr>
          <a:ln/>
        </p:spPr>
        <p:txBody>
          <a:bodyPr/>
          <a:lstStyle>
            <a:lvl1pPr>
              <a:defRPr/>
            </a:lvl1pPr>
          </a:lstStyle>
          <a:p>
            <a:endParaRPr lang="ko-KR" altLang="en-US"/>
          </a:p>
        </p:txBody>
      </p:sp>
      <p:sp>
        <p:nvSpPr>
          <p:cNvPr id="6"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3159172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B6DF091-99ED-4E9E-9833-C371056A80F6}" type="datetime1">
              <a:rPr lang="ko-KR" altLang="en-US" smtClean="0"/>
              <a:t>2019. 10. 13.</a:t>
            </a:fld>
            <a:endParaRPr lang="ko-KR" altLang="en-US"/>
          </a:p>
        </p:txBody>
      </p:sp>
      <p:sp>
        <p:nvSpPr>
          <p:cNvPr id="6" name="Rectangle 5"/>
          <p:cNvSpPr>
            <a:spLocks noGrp="1" noChangeArrowheads="1"/>
          </p:cNvSpPr>
          <p:nvPr>
            <p:ph type="ftr" sz="quarter" idx="11"/>
          </p:nvPr>
        </p:nvSpPr>
        <p:spPr>
          <a:ln/>
        </p:spPr>
        <p:txBody>
          <a:bodyPr/>
          <a:lstStyle>
            <a:lvl1pPr>
              <a:defRPr/>
            </a:lvl1pPr>
          </a:lstStyle>
          <a:p>
            <a:endParaRPr lang="ko-KR" altLang="en-US"/>
          </a:p>
        </p:txBody>
      </p:sp>
      <p:sp>
        <p:nvSpPr>
          <p:cNvPr id="7"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1472830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ko-K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C376F26-12ED-44A5-982F-D12AC9847208}" type="datetime1">
              <a:rPr lang="ko-KR" altLang="en-US" smtClean="0"/>
              <a:t>2019. 10. 13.</a:t>
            </a:fld>
            <a:endParaRPr lang="ko-KR" altLang="en-US"/>
          </a:p>
        </p:txBody>
      </p:sp>
      <p:sp>
        <p:nvSpPr>
          <p:cNvPr id="8" name="Rectangle 5"/>
          <p:cNvSpPr>
            <a:spLocks noGrp="1" noChangeArrowheads="1"/>
          </p:cNvSpPr>
          <p:nvPr>
            <p:ph type="ftr" sz="quarter" idx="11"/>
          </p:nvPr>
        </p:nvSpPr>
        <p:spPr>
          <a:ln/>
        </p:spPr>
        <p:txBody>
          <a:bodyPr/>
          <a:lstStyle>
            <a:lvl1pPr>
              <a:defRPr/>
            </a:lvl1pPr>
          </a:lstStyle>
          <a:p>
            <a:endParaRPr lang="ko-KR" altLang="en-US"/>
          </a:p>
        </p:txBody>
      </p:sp>
      <p:sp>
        <p:nvSpPr>
          <p:cNvPr id="9"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167710163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A610C64-7055-4B9F-8025-8EEF92819D50}" type="datetime1">
              <a:rPr lang="ko-KR" altLang="en-US" smtClean="0"/>
              <a:t>2019. 10. 13.</a:t>
            </a:fld>
            <a:endParaRPr lang="ko-KR" altLang="en-US"/>
          </a:p>
        </p:txBody>
      </p:sp>
      <p:sp>
        <p:nvSpPr>
          <p:cNvPr id="4" name="Rectangle 5"/>
          <p:cNvSpPr>
            <a:spLocks noGrp="1" noChangeArrowheads="1"/>
          </p:cNvSpPr>
          <p:nvPr>
            <p:ph type="ftr" sz="quarter" idx="11"/>
          </p:nvPr>
        </p:nvSpPr>
        <p:spPr>
          <a:ln/>
        </p:spPr>
        <p:txBody>
          <a:bodyPr/>
          <a:lstStyle>
            <a:lvl1pPr>
              <a:defRPr/>
            </a:lvl1pPr>
          </a:lstStyle>
          <a:p>
            <a:endParaRPr lang="ko-KR" altLang="en-US"/>
          </a:p>
        </p:txBody>
      </p:sp>
      <p:sp>
        <p:nvSpPr>
          <p:cNvPr id="5"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2831496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73A4904-C6AD-47AC-BEE8-46DACDB84BF6}" type="datetime1">
              <a:rPr lang="ko-KR" altLang="en-US" smtClean="0"/>
              <a:t>2019. 10. 13.</a:t>
            </a:fld>
            <a:endParaRPr lang="ko-KR" altLang="en-US"/>
          </a:p>
        </p:txBody>
      </p:sp>
      <p:sp>
        <p:nvSpPr>
          <p:cNvPr id="3" name="Rectangle 5"/>
          <p:cNvSpPr>
            <a:spLocks noGrp="1" noChangeArrowheads="1"/>
          </p:cNvSpPr>
          <p:nvPr>
            <p:ph type="ftr" sz="quarter" idx="11"/>
          </p:nvPr>
        </p:nvSpPr>
        <p:spPr>
          <a:ln/>
        </p:spPr>
        <p:txBody>
          <a:bodyPr/>
          <a:lstStyle>
            <a:lvl1pPr>
              <a:defRPr/>
            </a:lvl1pPr>
          </a:lstStyle>
          <a:p>
            <a:endParaRPr lang="ko-KR" altLang="en-US"/>
          </a:p>
        </p:txBody>
      </p:sp>
      <p:sp>
        <p:nvSpPr>
          <p:cNvPr id="4"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6970649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14B4F1A-FD98-4741-8DF1-1017256EB310}" type="datetime1">
              <a:rPr lang="ko-KR" altLang="en-US" smtClean="0"/>
              <a:t>2019. 10. 13.</a:t>
            </a:fld>
            <a:endParaRPr lang="ko-KR" altLang="en-US"/>
          </a:p>
        </p:txBody>
      </p:sp>
      <p:sp>
        <p:nvSpPr>
          <p:cNvPr id="6" name="Rectangle 5"/>
          <p:cNvSpPr>
            <a:spLocks noGrp="1" noChangeArrowheads="1"/>
          </p:cNvSpPr>
          <p:nvPr>
            <p:ph type="ftr" sz="quarter" idx="11"/>
          </p:nvPr>
        </p:nvSpPr>
        <p:spPr>
          <a:ln/>
        </p:spPr>
        <p:txBody>
          <a:bodyPr/>
          <a:lstStyle>
            <a:lvl1pPr>
              <a:defRPr/>
            </a:lvl1pPr>
          </a:lstStyle>
          <a:p>
            <a:endParaRPr lang="ko-KR" altLang="en-US"/>
          </a:p>
        </p:txBody>
      </p:sp>
      <p:sp>
        <p:nvSpPr>
          <p:cNvPr id="7"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71045333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E0E60F9-0643-4E42-B52D-FE8815D05A1D}" type="datetime1">
              <a:rPr lang="ko-KR" altLang="en-US" smtClean="0"/>
              <a:t>2019. 10. 13.</a:t>
            </a:fld>
            <a:endParaRPr lang="ko-KR" altLang="en-US"/>
          </a:p>
        </p:txBody>
      </p:sp>
      <p:sp>
        <p:nvSpPr>
          <p:cNvPr id="6" name="Rectangle 5"/>
          <p:cNvSpPr>
            <a:spLocks noGrp="1" noChangeArrowheads="1"/>
          </p:cNvSpPr>
          <p:nvPr>
            <p:ph type="ftr" sz="quarter" idx="11"/>
          </p:nvPr>
        </p:nvSpPr>
        <p:spPr>
          <a:ln/>
        </p:spPr>
        <p:txBody>
          <a:bodyPr/>
          <a:lstStyle>
            <a:lvl1pPr>
              <a:defRPr/>
            </a:lvl1pPr>
          </a:lstStyle>
          <a:p>
            <a:endParaRPr lang="ko-KR" altLang="en-US"/>
          </a:p>
        </p:txBody>
      </p:sp>
      <p:sp>
        <p:nvSpPr>
          <p:cNvPr id="7" name="Rectangle 6"/>
          <p:cNvSpPr>
            <a:spLocks noGrp="1" noChangeArrowheads="1"/>
          </p:cNvSpPr>
          <p:nvPr>
            <p:ph type="sldNum" sz="quarter" idx="12"/>
          </p:nvPr>
        </p:nvSpPr>
        <p:spPr>
          <a:ln/>
        </p:spPr>
        <p:txBody>
          <a:bodyPr/>
          <a:lstStyle>
            <a:lvl1pPr>
              <a:defRPr/>
            </a:lvl1pPr>
          </a:lstStyle>
          <a:p>
            <a:fld id="{EDEB49AF-3D90-40FD-8F8A-8CC90C261D69}" type="slidenum">
              <a:rPr lang="ko-KR" altLang="en-US" smtClean="0"/>
              <a:t>‹#›</a:t>
            </a:fld>
            <a:endParaRPr lang="ko-KR" altLang="en-US"/>
          </a:p>
        </p:txBody>
      </p:sp>
    </p:spTree>
    <p:extLst>
      <p:ext uri="{BB962C8B-B14F-4D97-AF65-F5344CB8AC3E}">
        <p14:creationId xmlns:p14="http://schemas.microsoft.com/office/powerpoint/2010/main" val="26699295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2588"/>
            <a:ext cx="7772400" cy="836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Click to edit Master title style</a:t>
            </a:r>
            <a:endParaRPr lang="en-US" dirty="0"/>
          </a:p>
        </p:txBody>
      </p:sp>
      <p:sp>
        <p:nvSpPr>
          <p:cNvPr id="1027" name="Rectangle 3"/>
          <p:cNvSpPr>
            <a:spLocks noGrp="1" noChangeArrowheads="1"/>
          </p:cNvSpPr>
          <p:nvPr>
            <p:ph type="body" idx="1"/>
          </p:nvPr>
        </p:nvSpPr>
        <p:spPr bwMode="auto">
          <a:xfrm>
            <a:off x="685800" y="12954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cs typeface="+mn-cs"/>
              </a:defRPr>
            </a:lvl1pPr>
          </a:lstStyle>
          <a:p>
            <a:fld id="{8522D9DD-96C3-43EE-A2BE-CCC6C995A409}" type="datetime1">
              <a:rPr lang="ko-KR" altLang="en-US" smtClean="0"/>
              <a:t>2019. 10. 13.</a:t>
            </a:fld>
            <a:endParaRPr lang="ko-KR" altLang="en-US"/>
          </a:p>
        </p:txBody>
      </p:sp>
      <p:sp>
        <p:nvSpPr>
          <p:cNvPr id="1029" name="Rectangle 5"/>
          <p:cNvSpPr>
            <a:spLocks noGrp="1" noChangeArrowheads="1"/>
          </p:cNvSpPr>
          <p:nvPr>
            <p:ph type="ftr" sz="quarter" idx="3"/>
          </p:nvPr>
        </p:nvSpPr>
        <p:spPr bwMode="auto">
          <a:xfrm>
            <a:off x="3124200" y="63373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latin typeface="Calibri" pitchFamily="34" charset="0"/>
                <a:cs typeface="Calibri" pitchFamily="34" charset="0"/>
              </a:defRPr>
            </a:lvl1pPr>
          </a:lstStyle>
          <a:p>
            <a:endParaRPr lang="ko-KR" altLang="en-US" dirty="0"/>
          </a:p>
        </p:txBody>
      </p:sp>
      <p:sp>
        <p:nvSpPr>
          <p:cNvPr id="1030" name="Rectangle 6"/>
          <p:cNvSpPr>
            <a:spLocks noGrp="1" noChangeArrowheads="1"/>
          </p:cNvSpPr>
          <p:nvPr>
            <p:ph type="sldNum" sz="quarter" idx="4"/>
          </p:nvPr>
        </p:nvSpPr>
        <p:spPr bwMode="auto">
          <a:xfrm>
            <a:off x="3613944"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fld id="{EDEB49AF-3D90-40FD-8F8A-8CC90C261D69}" type="slidenum">
              <a:rPr lang="ko-KR" altLang="en-US" smtClean="0"/>
              <a:pPr/>
              <a:t>‹#›</a:t>
            </a:fld>
            <a:endParaRPr lang="ko-KR" altLang="en-US" dirty="0"/>
          </a:p>
        </p:txBody>
      </p:sp>
      <p:cxnSp>
        <p:nvCxnSpPr>
          <p:cNvPr id="12" name="Straight Connector 11">
            <a:extLst>
              <a:ext uri="{FF2B5EF4-FFF2-40B4-BE49-F238E27FC236}">
                <a16:creationId xmlns:a16="http://schemas.microsoft.com/office/drawing/2014/main" id="{7B5B9DD3-C3E2-CF41-B11A-6F98502BCB32}"/>
              </a:ext>
            </a:extLst>
          </p:cNvPr>
          <p:cNvCxnSpPr/>
          <p:nvPr userDrawn="1"/>
        </p:nvCxnSpPr>
        <p:spPr>
          <a:xfrm>
            <a:off x="180472" y="857398"/>
            <a:ext cx="8718979"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8461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hf hdr="0" ftr="0" dt="0"/>
  <p:txStyles>
    <p:titleStyle>
      <a:lvl1pPr algn="ctr" rtl="0" eaLnBrk="1" fontAlgn="base" latinLnBrk="1" hangingPunct="1">
        <a:spcBef>
          <a:spcPct val="0"/>
        </a:spcBef>
        <a:spcAft>
          <a:spcPct val="0"/>
        </a:spcAft>
        <a:defRPr sz="4000" b="1">
          <a:solidFill>
            <a:schemeClr val="tx1"/>
          </a:solidFill>
          <a:latin typeface="Calibri" pitchFamily="34" charset="0"/>
          <a:ea typeface="+mj-ea"/>
          <a:cs typeface="+mj-cs"/>
        </a:defRPr>
      </a:lvl1pPr>
      <a:lvl2pPr algn="ctr" rtl="0" eaLnBrk="1" fontAlgn="base" latinLnBrk="1" hangingPunct="1">
        <a:spcBef>
          <a:spcPct val="0"/>
        </a:spcBef>
        <a:spcAft>
          <a:spcPct val="0"/>
        </a:spcAft>
        <a:defRPr sz="3600">
          <a:solidFill>
            <a:schemeClr val="tx2"/>
          </a:solidFill>
          <a:latin typeface="Arial" charset="0"/>
        </a:defRPr>
      </a:lvl2pPr>
      <a:lvl3pPr algn="ctr" rtl="0" eaLnBrk="1" fontAlgn="base" latinLnBrk="1" hangingPunct="1">
        <a:spcBef>
          <a:spcPct val="0"/>
        </a:spcBef>
        <a:spcAft>
          <a:spcPct val="0"/>
        </a:spcAft>
        <a:defRPr sz="3600">
          <a:solidFill>
            <a:schemeClr val="tx2"/>
          </a:solidFill>
          <a:latin typeface="Arial" charset="0"/>
        </a:defRPr>
      </a:lvl3pPr>
      <a:lvl4pPr algn="ctr" rtl="0" eaLnBrk="1" fontAlgn="base" latinLnBrk="1" hangingPunct="1">
        <a:spcBef>
          <a:spcPct val="0"/>
        </a:spcBef>
        <a:spcAft>
          <a:spcPct val="0"/>
        </a:spcAft>
        <a:defRPr sz="3600">
          <a:solidFill>
            <a:schemeClr val="tx2"/>
          </a:solidFill>
          <a:latin typeface="Arial" charset="0"/>
        </a:defRPr>
      </a:lvl4pPr>
      <a:lvl5pPr algn="ctr" rtl="0" eaLnBrk="1" fontAlgn="base" latinLnBrk="1" hangingPunct="1">
        <a:spcBef>
          <a:spcPct val="0"/>
        </a:spcBef>
        <a:spcAft>
          <a:spcPct val="0"/>
        </a:spcAft>
        <a:defRPr sz="3600">
          <a:solidFill>
            <a:schemeClr val="tx2"/>
          </a:solidFill>
          <a:latin typeface="Arial" charset="0"/>
        </a:defRPr>
      </a:lvl5pPr>
      <a:lvl6pPr marL="457200" algn="ctr" rtl="0" eaLnBrk="1" fontAlgn="base" latinLnBrk="1" hangingPunct="1">
        <a:spcBef>
          <a:spcPct val="0"/>
        </a:spcBef>
        <a:spcAft>
          <a:spcPct val="0"/>
        </a:spcAft>
        <a:defRPr sz="3600">
          <a:solidFill>
            <a:schemeClr val="tx2"/>
          </a:solidFill>
          <a:latin typeface="Arial" charset="0"/>
        </a:defRPr>
      </a:lvl6pPr>
      <a:lvl7pPr marL="914400" algn="ctr" rtl="0" eaLnBrk="1" fontAlgn="base" latinLnBrk="1" hangingPunct="1">
        <a:spcBef>
          <a:spcPct val="0"/>
        </a:spcBef>
        <a:spcAft>
          <a:spcPct val="0"/>
        </a:spcAft>
        <a:defRPr sz="3600">
          <a:solidFill>
            <a:schemeClr val="tx2"/>
          </a:solidFill>
          <a:latin typeface="Arial" charset="0"/>
        </a:defRPr>
      </a:lvl7pPr>
      <a:lvl8pPr marL="1371600" algn="ctr" rtl="0" eaLnBrk="1" fontAlgn="base" latinLnBrk="1" hangingPunct="1">
        <a:spcBef>
          <a:spcPct val="0"/>
        </a:spcBef>
        <a:spcAft>
          <a:spcPct val="0"/>
        </a:spcAft>
        <a:defRPr sz="3600">
          <a:solidFill>
            <a:schemeClr val="tx2"/>
          </a:solidFill>
          <a:latin typeface="Arial" charset="0"/>
        </a:defRPr>
      </a:lvl8pPr>
      <a:lvl9pPr marL="1828800" algn="ctr" rtl="0" eaLnBrk="1" fontAlgn="base" latinLnBrk="1" hangingPunct="1">
        <a:spcBef>
          <a:spcPct val="0"/>
        </a:spcBef>
        <a:spcAft>
          <a:spcPct val="0"/>
        </a:spcAft>
        <a:defRPr sz="3600">
          <a:solidFill>
            <a:schemeClr val="tx2"/>
          </a:solidFill>
          <a:latin typeface="Arial" charset="0"/>
        </a:defRPr>
      </a:lvl9pPr>
    </p:titleStyle>
    <p:bodyStyle>
      <a:lvl1pPr marL="342900" indent="-342900" algn="l" rtl="0" eaLnBrk="1" fontAlgn="base" latinLnBrk="0" hangingPunct="1">
        <a:spcBef>
          <a:spcPct val="20000"/>
        </a:spcBef>
        <a:spcAft>
          <a:spcPct val="0"/>
        </a:spcAft>
        <a:buChar char="•"/>
        <a:defRPr sz="2800" b="0">
          <a:solidFill>
            <a:schemeClr val="tx1"/>
          </a:solidFill>
          <a:latin typeface="Calibri" pitchFamily="34" charset="0"/>
          <a:ea typeface="+mn-ea"/>
          <a:cs typeface="+mn-cs"/>
        </a:defRPr>
      </a:lvl1pPr>
      <a:lvl2pPr marL="742950" indent="-285750" algn="l" rtl="0" eaLnBrk="1" fontAlgn="base" latinLnBrk="0" hangingPunct="1">
        <a:spcBef>
          <a:spcPct val="20000"/>
        </a:spcBef>
        <a:spcAft>
          <a:spcPct val="0"/>
        </a:spcAft>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4562"/>
            <a:ext cx="9144000" cy="1470025"/>
          </a:xfrm>
        </p:spPr>
        <p:txBody>
          <a:bodyPr/>
          <a:lstStyle/>
          <a:p>
            <a:r>
              <a:rPr lang="en-US" altLang="zh-CN" sz="3000" dirty="0"/>
              <a:t>TF-Net: Deploying Sub-Byte Deep Neural Networks</a:t>
            </a:r>
            <a:br>
              <a:rPr lang="en-US" altLang="zh-CN" sz="3000" dirty="0"/>
            </a:br>
            <a:r>
              <a:rPr lang="en-US" altLang="zh-CN" sz="3000" dirty="0"/>
              <a:t>on Microcontrollers </a:t>
            </a:r>
          </a:p>
        </p:txBody>
      </p:sp>
      <p:sp>
        <p:nvSpPr>
          <p:cNvPr id="7" name="TextBox 6">
            <a:extLst>
              <a:ext uri="{FF2B5EF4-FFF2-40B4-BE49-F238E27FC236}">
                <a16:creationId xmlns:a16="http://schemas.microsoft.com/office/drawing/2014/main" id="{C28F1E99-AD14-D748-B0FB-9C2F4E32045A}"/>
              </a:ext>
            </a:extLst>
          </p:cNvPr>
          <p:cNvSpPr txBox="1"/>
          <p:nvPr/>
        </p:nvSpPr>
        <p:spPr>
          <a:xfrm>
            <a:off x="480124" y="3908126"/>
            <a:ext cx="8205324" cy="461665"/>
          </a:xfrm>
          <a:prstGeom prst="rect">
            <a:avLst/>
          </a:prstGeom>
          <a:noFill/>
        </p:spPr>
        <p:txBody>
          <a:bodyPr wrap="none" rtlCol="0">
            <a:spAutoFit/>
          </a:bodyPr>
          <a:lstStyle/>
          <a:p>
            <a:pPr algn="ctr"/>
            <a:r>
              <a:rPr lang="en-US" sz="2400" b="1" dirty="0"/>
              <a:t>Jiecao Yu</a:t>
            </a:r>
            <a:r>
              <a:rPr lang="zh-CN" altLang="en-US" sz="2400" b="1" dirty="0"/>
              <a:t> </a:t>
            </a:r>
            <a:r>
              <a:rPr lang="en-US" altLang="zh-CN" sz="2400" b="1" baseline="30000" dirty="0"/>
              <a:t>1</a:t>
            </a:r>
            <a:r>
              <a:rPr lang="en-US" sz="2400" dirty="0"/>
              <a:t>, Andrew </a:t>
            </a:r>
            <a:r>
              <a:rPr lang="en-US" sz="2400" dirty="0" err="1"/>
              <a:t>Lukefahr</a:t>
            </a:r>
            <a:r>
              <a:rPr lang="zh-CN" altLang="en-US" sz="2400" dirty="0"/>
              <a:t> </a:t>
            </a:r>
            <a:r>
              <a:rPr lang="en-US" altLang="zh-CN" sz="2400" baseline="30000" dirty="0"/>
              <a:t>2</a:t>
            </a:r>
            <a:r>
              <a:rPr lang="en-US" sz="2400" dirty="0"/>
              <a:t>, </a:t>
            </a:r>
            <a:r>
              <a:rPr lang="zh-CN" altLang="en-US" sz="2400" dirty="0"/>
              <a:t> </a:t>
            </a:r>
            <a:r>
              <a:rPr lang="en-US" sz="2400" dirty="0" err="1"/>
              <a:t>Reetuparna</a:t>
            </a:r>
            <a:r>
              <a:rPr lang="en-US" sz="2400" dirty="0"/>
              <a:t> Das</a:t>
            </a:r>
            <a:r>
              <a:rPr lang="zh-CN" altLang="en-US" sz="2400" dirty="0"/>
              <a:t> </a:t>
            </a:r>
            <a:r>
              <a:rPr lang="en-US" altLang="zh-CN" sz="2400" baseline="30000" dirty="0"/>
              <a:t>1</a:t>
            </a:r>
            <a:r>
              <a:rPr lang="en-US" sz="2400" dirty="0"/>
              <a:t>, Scott </a:t>
            </a:r>
            <a:r>
              <a:rPr lang="en-US" sz="2400" dirty="0" err="1"/>
              <a:t>Mahlke</a:t>
            </a:r>
            <a:r>
              <a:rPr lang="zh-CN" altLang="en-US" sz="2400" dirty="0"/>
              <a:t> </a:t>
            </a:r>
            <a:r>
              <a:rPr lang="en-US" altLang="zh-CN" sz="2400" baseline="30000" dirty="0"/>
              <a:t>1</a:t>
            </a:r>
            <a:endParaRPr lang="en-US" sz="2400" baseline="30000" dirty="0"/>
          </a:p>
        </p:txBody>
      </p:sp>
      <p:sp>
        <p:nvSpPr>
          <p:cNvPr id="8" name="TextBox 7">
            <a:extLst>
              <a:ext uri="{FF2B5EF4-FFF2-40B4-BE49-F238E27FC236}">
                <a16:creationId xmlns:a16="http://schemas.microsoft.com/office/drawing/2014/main" id="{BFB3C7FB-1891-6E47-875E-2CAFFC363341}"/>
              </a:ext>
            </a:extLst>
          </p:cNvPr>
          <p:cNvSpPr txBox="1"/>
          <p:nvPr/>
        </p:nvSpPr>
        <p:spPr>
          <a:xfrm>
            <a:off x="835350" y="4530432"/>
            <a:ext cx="7494872" cy="461665"/>
          </a:xfrm>
          <a:prstGeom prst="rect">
            <a:avLst/>
          </a:prstGeom>
          <a:noFill/>
        </p:spPr>
        <p:txBody>
          <a:bodyPr wrap="none" rtlCol="0">
            <a:spAutoFit/>
          </a:bodyPr>
          <a:lstStyle/>
          <a:p>
            <a:pPr algn="ctr"/>
            <a:r>
              <a:rPr lang="en-US" altLang="zh-CN" sz="2400" baseline="30000" dirty="0"/>
              <a:t>1</a:t>
            </a:r>
            <a:r>
              <a:rPr lang="zh-CN" altLang="en-US" sz="2400" dirty="0"/>
              <a:t> </a:t>
            </a:r>
            <a:r>
              <a:rPr lang="en-US" sz="2400" dirty="0"/>
              <a:t>University of Michigan</a:t>
            </a:r>
            <a:r>
              <a:rPr lang="en-US" altLang="zh-CN" sz="2400" dirty="0"/>
              <a:t>,</a:t>
            </a:r>
            <a:r>
              <a:rPr lang="zh-CN" altLang="en-US" sz="2400" dirty="0"/>
              <a:t> </a:t>
            </a:r>
            <a:r>
              <a:rPr lang="en-US" altLang="zh-CN" sz="2400" baseline="30000" dirty="0"/>
              <a:t>2</a:t>
            </a:r>
            <a:r>
              <a:rPr lang="zh-CN" altLang="en-US" sz="2400" dirty="0"/>
              <a:t> </a:t>
            </a:r>
            <a:r>
              <a:rPr lang="en-US" altLang="zh-CN" sz="2400" dirty="0"/>
              <a:t>Indiana University Bloomington</a:t>
            </a:r>
          </a:p>
        </p:txBody>
      </p:sp>
      <p:sp>
        <p:nvSpPr>
          <p:cNvPr id="9" name="TextBox 8">
            <a:extLst>
              <a:ext uri="{FF2B5EF4-FFF2-40B4-BE49-F238E27FC236}">
                <a16:creationId xmlns:a16="http://schemas.microsoft.com/office/drawing/2014/main" id="{6C0A63C4-8CF3-6C49-9C7E-529E7B2F3FBF}"/>
              </a:ext>
            </a:extLst>
          </p:cNvPr>
          <p:cNvSpPr txBox="1"/>
          <p:nvPr/>
        </p:nvSpPr>
        <p:spPr>
          <a:xfrm>
            <a:off x="2860815" y="5355058"/>
            <a:ext cx="3443956" cy="461665"/>
          </a:xfrm>
          <a:prstGeom prst="rect">
            <a:avLst/>
          </a:prstGeom>
          <a:noFill/>
        </p:spPr>
        <p:txBody>
          <a:bodyPr wrap="none" rtlCol="0">
            <a:spAutoFit/>
          </a:bodyPr>
          <a:lstStyle/>
          <a:p>
            <a:pPr algn="ctr"/>
            <a:r>
              <a:rPr lang="en-US" altLang="zh-CN" sz="2400" dirty="0"/>
              <a:t>CASES</a:t>
            </a:r>
            <a:r>
              <a:rPr lang="en-US" sz="2400" dirty="0"/>
              <a:t>, </a:t>
            </a:r>
            <a:r>
              <a:rPr lang="en-US" altLang="zh-CN" sz="2400" dirty="0"/>
              <a:t>October</a:t>
            </a:r>
            <a:r>
              <a:rPr lang="zh-CN" altLang="en-US" sz="2400" dirty="0"/>
              <a:t> </a:t>
            </a:r>
            <a:r>
              <a:rPr lang="en-US" altLang="zh-CN" sz="2400" dirty="0"/>
              <a:t>14</a:t>
            </a:r>
            <a:r>
              <a:rPr lang="en-US" altLang="zh-CN" sz="2400" baseline="30000" dirty="0"/>
              <a:t>th</a:t>
            </a:r>
            <a:r>
              <a:rPr lang="en-US" sz="2400" dirty="0"/>
              <a:t>, 201</a:t>
            </a:r>
            <a:r>
              <a:rPr lang="en-US" altLang="zh-CN" sz="2400" dirty="0"/>
              <a:t>9</a:t>
            </a:r>
            <a:endParaRPr lang="en-US" sz="2400" dirty="0"/>
          </a:p>
        </p:txBody>
      </p:sp>
    </p:spTree>
    <p:extLst>
      <p:ext uri="{BB962C8B-B14F-4D97-AF65-F5344CB8AC3E}">
        <p14:creationId xmlns:p14="http://schemas.microsoft.com/office/powerpoint/2010/main" val="51347012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13C6-6155-854C-8C86-9B910773B052}"/>
              </a:ext>
            </a:extLst>
          </p:cNvPr>
          <p:cNvSpPr>
            <a:spLocks noGrp="1"/>
          </p:cNvSpPr>
          <p:nvPr>
            <p:ph type="title"/>
          </p:nvPr>
        </p:nvSpPr>
        <p:spPr/>
        <p:txBody>
          <a:bodyPr/>
          <a:lstStyle/>
          <a:p>
            <a:r>
              <a:rPr lang="en-US" dirty="0"/>
              <a:t>Tra</a:t>
            </a:r>
            <a:r>
              <a:rPr lang="en-US" altLang="zh-CN" dirty="0"/>
              <a:t>ining</a:t>
            </a:r>
            <a:r>
              <a:rPr lang="zh-CN" altLang="en-US" dirty="0"/>
              <a:t> </a:t>
            </a:r>
            <a:r>
              <a:rPr lang="en-US" altLang="zh-CN" dirty="0"/>
              <a:t>Framework</a:t>
            </a:r>
            <a:endParaRPr lang="en-US" dirty="0"/>
          </a:p>
        </p:txBody>
      </p:sp>
      <p:sp>
        <p:nvSpPr>
          <p:cNvPr id="3" name="Content Placeholder 2">
            <a:extLst>
              <a:ext uri="{FF2B5EF4-FFF2-40B4-BE49-F238E27FC236}">
                <a16:creationId xmlns:a16="http://schemas.microsoft.com/office/drawing/2014/main" id="{B06F89D1-860A-4748-B273-2A3C7B5EC896}"/>
              </a:ext>
            </a:extLst>
          </p:cNvPr>
          <p:cNvSpPr>
            <a:spLocks noGrp="1"/>
          </p:cNvSpPr>
          <p:nvPr>
            <p:ph idx="1"/>
          </p:nvPr>
        </p:nvSpPr>
        <p:spPr>
          <a:xfrm>
            <a:off x="314325" y="1045030"/>
            <a:ext cx="8143875" cy="598138"/>
          </a:xfrm>
        </p:spPr>
        <p:txBody>
          <a:bodyPr/>
          <a:lstStyle/>
          <a:p>
            <a:r>
              <a:rPr lang="en-US" dirty="0"/>
              <a:t>Building block </a:t>
            </a:r>
            <a:r>
              <a:rPr lang="en-US" altLang="zh-CN" dirty="0"/>
              <a:t>of</a:t>
            </a:r>
            <a:r>
              <a:rPr lang="zh-CN" altLang="en-US" dirty="0"/>
              <a:t> </a:t>
            </a:r>
            <a:r>
              <a:rPr lang="en-US" altLang="zh-CN" dirty="0"/>
              <a:t>convolutional</a:t>
            </a:r>
            <a:r>
              <a:rPr lang="zh-CN" altLang="en-US" dirty="0"/>
              <a:t> </a:t>
            </a:r>
            <a:r>
              <a:rPr lang="en-US" altLang="zh-CN" dirty="0"/>
              <a:t>layers</a:t>
            </a:r>
            <a:endParaRPr lang="en-US" dirty="0"/>
          </a:p>
        </p:txBody>
      </p:sp>
      <p:sp>
        <p:nvSpPr>
          <p:cNvPr id="4" name="Slide Number Placeholder 3">
            <a:extLst>
              <a:ext uri="{FF2B5EF4-FFF2-40B4-BE49-F238E27FC236}">
                <a16:creationId xmlns:a16="http://schemas.microsoft.com/office/drawing/2014/main" id="{66AC9A18-D44F-C345-BEE0-669E9F4E2C32}"/>
              </a:ext>
            </a:extLst>
          </p:cNvPr>
          <p:cNvSpPr>
            <a:spLocks noGrp="1"/>
          </p:cNvSpPr>
          <p:nvPr>
            <p:ph type="sldNum" sz="quarter" idx="12"/>
          </p:nvPr>
        </p:nvSpPr>
        <p:spPr/>
        <p:txBody>
          <a:bodyPr/>
          <a:lstStyle/>
          <a:p>
            <a:fld id="{EDEB49AF-3D90-40FD-8F8A-8CC90C261D69}" type="slidenum">
              <a:rPr lang="ko-KR" altLang="en-US" smtClean="0"/>
              <a:pPr/>
              <a:t>10</a:t>
            </a:fld>
            <a:endParaRPr lang="ko-KR" altLang="en-US" dirty="0"/>
          </a:p>
        </p:txBody>
      </p:sp>
      <p:sp>
        <p:nvSpPr>
          <p:cNvPr id="9" name="Content Placeholder 2">
            <a:extLst>
              <a:ext uri="{FF2B5EF4-FFF2-40B4-BE49-F238E27FC236}">
                <a16:creationId xmlns:a16="http://schemas.microsoft.com/office/drawing/2014/main" id="{E59DE83B-0F7C-C54C-9DA4-1BFD2AC649B3}"/>
              </a:ext>
            </a:extLst>
          </p:cNvPr>
          <p:cNvSpPr txBox="1">
            <a:spLocks/>
          </p:cNvSpPr>
          <p:nvPr/>
        </p:nvSpPr>
        <p:spPr bwMode="auto">
          <a:xfrm>
            <a:off x="314324" y="3432890"/>
            <a:ext cx="8143875" cy="10916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1~8-bit</a:t>
            </a:r>
            <a:r>
              <a:rPr lang="zh-CN" altLang="en-US" kern="0" dirty="0"/>
              <a:t> </a:t>
            </a:r>
            <a:r>
              <a:rPr lang="en-US" altLang="zh-CN" kern="0" dirty="0"/>
              <a:t>inputs</a:t>
            </a:r>
          </a:p>
          <a:p>
            <a:r>
              <a:rPr lang="en-US" altLang="zh-CN" kern="0" dirty="0"/>
              <a:t>Binary/ternary</a:t>
            </a:r>
            <a:r>
              <a:rPr lang="zh-CN" altLang="en-US" kern="0" dirty="0"/>
              <a:t> </a:t>
            </a:r>
            <a:r>
              <a:rPr lang="en-US" altLang="zh-CN" kern="0" dirty="0"/>
              <a:t>weights</a:t>
            </a:r>
            <a:endParaRPr lang="en-US" kern="0" dirty="0"/>
          </a:p>
        </p:txBody>
      </p:sp>
      <p:sp>
        <p:nvSpPr>
          <p:cNvPr id="12" name="Content Placeholder 2">
            <a:extLst>
              <a:ext uri="{FF2B5EF4-FFF2-40B4-BE49-F238E27FC236}">
                <a16:creationId xmlns:a16="http://schemas.microsoft.com/office/drawing/2014/main" id="{E4E5FCDB-BDDD-B44F-9651-CFDF32AD5957}"/>
              </a:ext>
            </a:extLst>
          </p:cNvPr>
          <p:cNvSpPr txBox="1">
            <a:spLocks/>
          </p:cNvSpPr>
          <p:nvPr/>
        </p:nvSpPr>
        <p:spPr bwMode="auto">
          <a:xfrm>
            <a:off x="314323" y="5667645"/>
            <a:ext cx="8143875" cy="6531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Multiply-accumulate</a:t>
            </a:r>
            <a:r>
              <a:rPr lang="zh-CN" altLang="en-US" kern="0" dirty="0"/>
              <a:t> </a:t>
            </a:r>
            <a:r>
              <a:rPr lang="en-US" altLang="zh-CN" kern="0" dirty="0"/>
              <a:t>(MAC)</a:t>
            </a:r>
            <a:r>
              <a:rPr lang="zh-CN" altLang="en-US" kern="0" dirty="0"/>
              <a:t> </a:t>
            </a:r>
            <a:r>
              <a:rPr lang="en-US" altLang="zh-CN" kern="0" dirty="0"/>
              <a:t>of</a:t>
            </a:r>
            <a:r>
              <a:rPr lang="zh-CN" altLang="en-US" kern="0" dirty="0"/>
              <a:t> </a:t>
            </a:r>
            <a:r>
              <a:rPr lang="en-US" altLang="zh-CN" kern="0" dirty="0"/>
              <a:t>unsigned</a:t>
            </a:r>
            <a:r>
              <a:rPr lang="zh-CN" altLang="en-US" kern="0" dirty="0"/>
              <a:t> </a:t>
            </a:r>
            <a:r>
              <a:rPr lang="en-US" altLang="zh-CN" kern="0" dirty="0"/>
              <a:t>integers</a:t>
            </a:r>
            <a:endParaRPr lang="en-US" kern="0" dirty="0"/>
          </a:p>
        </p:txBody>
      </p:sp>
      <p:sp>
        <p:nvSpPr>
          <p:cNvPr id="13" name="Content Placeholder 2">
            <a:extLst>
              <a:ext uri="{FF2B5EF4-FFF2-40B4-BE49-F238E27FC236}">
                <a16:creationId xmlns:a16="http://schemas.microsoft.com/office/drawing/2014/main" id="{8306C604-1295-2543-ADF0-D6D82D493C17}"/>
              </a:ext>
            </a:extLst>
          </p:cNvPr>
          <p:cNvSpPr txBox="1">
            <a:spLocks/>
          </p:cNvSpPr>
          <p:nvPr/>
        </p:nvSpPr>
        <p:spPr bwMode="auto">
          <a:xfrm>
            <a:off x="1699746" y="4534850"/>
            <a:ext cx="6093125" cy="4630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buNone/>
            </a:pPr>
            <a:r>
              <a:rPr lang="en-US" altLang="zh-CN" kern="0" dirty="0"/>
              <a:t>Step</a:t>
            </a:r>
            <a:r>
              <a:rPr lang="zh-CN" altLang="en-US" kern="0" dirty="0"/>
              <a:t> </a:t>
            </a:r>
            <a:r>
              <a:rPr lang="en-US" altLang="zh-CN" kern="0" dirty="0"/>
              <a:t>x</a:t>
            </a:r>
            <a:r>
              <a:rPr lang="zh-CN" altLang="en-US" kern="0" dirty="0"/>
              <a:t> </a:t>
            </a:r>
            <a:r>
              <a:rPr lang="en-US" altLang="zh-CN" kern="0" dirty="0"/>
              <a:t>Unsigned</a:t>
            </a:r>
            <a:r>
              <a:rPr lang="zh-CN" altLang="en-US" kern="0" dirty="0"/>
              <a:t> </a:t>
            </a:r>
            <a:r>
              <a:rPr lang="en-US" altLang="zh-CN" kern="0" dirty="0"/>
              <a:t>Integer</a:t>
            </a:r>
            <a:r>
              <a:rPr lang="zh-CN" altLang="en-US" kern="0" dirty="0"/>
              <a:t> </a:t>
            </a:r>
            <a:r>
              <a:rPr lang="en-US" altLang="zh-CN" kern="0" dirty="0"/>
              <a:t>+</a:t>
            </a:r>
            <a:r>
              <a:rPr lang="zh-CN" altLang="en-US" kern="0" dirty="0"/>
              <a:t> </a:t>
            </a:r>
            <a:r>
              <a:rPr lang="en-US" altLang="zh-CN" kern="0" dirty="0"/>
              <a:t>Lower</a:t>
            </a:r>
            <a:r>
              <a:rPr lang="zh-CN" altLang="en-US" kern="0" dirty="0"/>
              <a:t> </a:t>
            </a:r>
            <a:r>
              <a:rPr lang="en-US" altLang="zh-CN" kern="0" dirty="0"/>
              <a:t>Bound</a:t>
            </a:r>
            <a:endParaRPr lang="en-US" kern="0" dirty="0"/>
          </a:p>
        </p:txBody>
      </p:sp>
      <p:sp>
        <p:nvSpPr>
          <p:cNvPr id="14" name="Right Arrow 13">
            <a:extLst>
              <a:ext uri="{FF2B5EF4-FFF2-40B4-BE49-F238E27FC236}">
                <a16:creationId xmlns:a16="http://schemas.microsoft.com/office/drawing/2014/main" id="{375BF862-FCFA-4E4B-9AFA-EF2C8DF85949}"/>
              </a:ext>
            </a:extLst>
          </p:cNvPr>
          <p:cNvSpPr/>
          <p:nvPr/>
        </p:nvSpPr>
        <p:spPr bwMode="auto">
          <a:xfrm>
            <a:off x="1091822" y="4654981"/>
            <a:ext cx="527831" cy="310317"/>
          </a:xfrm>
          <a:prstGeom prst="rightArrow">
            <a:avLst/>
          </a:prstGeom>
          <a:solidFill>
            <a:schemeClr val="accent1"/>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charset="0"/>
            </a:endParaRPr>
          </a:p>
        </p:txBody>
      </p:sp>
      <p:cxnSp>
        <p:nvCxnSpPr>
          <p:cNvPr id="16" name="Straight Connector 15">
            <a:extLst>
              <a:ext uri="{FF2B5EF4-FFF2-40B4-BE49-F238E27FC236}">
                <a16:creationId xmlns:a16="http://schemas.microsoft.com/office/drawing/2014/main" id="{052C0090-BC08-3A44-98FD-596302918BF7}"/>
              </a:ext>
            </a:extLst>
          </p:cNvPr>
          <p:cNvCxnSpPr/>
          <p:nvPr/>
        </p:nvCxnSpPr>
        <p:spPr bwMode="auto">
          <a:xfrm>
            <a:off x="1645154" y="5038797"/>
            <a:ext cx="893329" cy="0"/>
          </a:xfrm>
          <a:prstGeom prst="line">
            <a:avLst/>
          </a:prstGeom>
          <a:noFill/>
          <a:ln w="50800" cap="flat" cmpd="sng" algn="ctr">
            <a:solidFill>
              <a:schemeClr val="tx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6E935EA3-0743-BA4D-A3D6-0282374A25F4}"/>
              </a:ext>
            </a:extLst>
          </p:cNvPr>
          <p:cNvCxnSpPr>
            <a:cxnSpLocks/>
          </p:cNvCxnSpPr>
          <p:nvPr/>
        </p:nvCxnSpPr>
        <p:spPr bwMode="auto">
          <a:xfrm>
            <a:off x="5493544" y="5026325"/>
            <a:ext cx="2053668" cy="0"/>
          </a:xfrm>
          <a:prstGeom prst="line">
            <a:avLst/>
          </a:prstGeom>
          <a:noFill/>
          <a:ln w="50800" cap="flat" cmpd="sng" algn="ctr">
            <a:solidFill>
              <a:schemeClr val="tx1"/>
            </a:solidFill>
            <a:prstDash val="solid"/>
            <a:round/>
            <a:headEnd type="none" w="med" len="med"/>
            <a:tailEnd type="none" w="med" len="med"/>
          </a:ln>
          <a:effectLst/>
        </p:spPr>
      </p:cxnSp>
      <p:sp>
        <p:nvSpPr>
          <p:cNvPr id="19" name="Content Placeholder 2">
            <a:extLst>
              <a:ext uri="{FF2B5EF4-FFF2-40B4-BE49-F238E27FC236}">
                <a16:creationId xmlns:a16="http://schemas.microsoft.com/office/drawing/2014/main" id="{D21F8037-AEE7-A246-B4CA-1BFA9F506771}"/>
              </a:ext>
            </a:extLst>
          </p:cNvPr>
          <p:cNvSpPr txBox="1">
            <a:spLocks/>
          </p:cNvSpPr>
          <p:nvPr/>
        </p:nvSpPr>
        <p:spPr bwMode="auto">
          <a:xfrm>
            <a:off x="1253111" y="5103802"/>
            <a:ext cx="6642854" cy="4630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buNone/>
            </a:pPr>
            <a:r>
              <a:rPr lang="en-US" altLang="zh-CN" kern="0" dirty="0"/>
              <a:t>Shared</a:t>
            </a:r>
            <a:r>
              <a:rPr lang="zh-CN" altLang="en-US" kern="0" dirty="0"/>
              <a:t> </a:t>
            </a:r>
            <a:r>
              <a:rPr lang="en-US" altLang="zh-CN" kern="0" dirty="0"/>
              <a:t>inside</a:t>
            </a:r>
            <a:r>
              <a:rPr lang="zh-CN" altLang="en-US" kern="0" dirty="0"/>
              <a:t> </a:t>
            </a:r>
            <a:r>
              <a:rPr lang="en-US" altLang="zh-CN" kern="0" dirty="0"/>
              <a:t>activations/every</a:t>
            </a:r>
            <a:r>
              <a:rPr lang="zh-CN" altLang="en-US" kern="0" dirty="0"/>
              <a:t> </a:t>
            </a:r>
            <a:r>
              <a:rPr lang="en-US" altLang="zh-CN" kern="0" dirty="0"/>
              <a:t>weight</a:t>
            </a:r>
            <a:r>
              <a:rPr lang="zh-CN" altLang="en-US" kern="0" dirty="0"/>
              <a:t> </a:t>
            </a:r>
            <a:r>
              <a:rPr lang="en-US" altLang="zh-CN" kern="0" dirty="0"/>
              <a:t>filter</a:t>
            </a:r>
            <a:endParaRPr lang="en-US" kern="0" dirty="0"/>
          </a:p>
        </p:txBody>
      </p:sp>
      <p:pic>
        <p:nvPicPr>
          <p:cNvPr id="5" name="Picture 4">
            <a:extLst>
              <a:ext uri="{FF2B5EF4-FFF2-40B4-BE49-F238E27FC236}">
                <a16:creationId xmlns:a16="http://schemas.microsoft.com/office/drawing/2014/main" id="{6D0ED60D-05BC-4841-8296-3E2348DB0E74}"/>
              </a:ext>
            </a:extLst>
          </p:cNvPr>
          <p:cNvPicPr>
            <a:picLocks noChangeAspect="1"/>
          </p:cNvPicPr>
          <p:nvPr/>
        </p:nvPicPr>
        <p:blipFill>
          <a:blip r:embed="rId3"/>
          <a:stretch>
            <a:fillRect/>
          </a:stretch>
        </p:blipFill>
        <p:spPr>
          <a:xfrm>
            <a:off x="0" y="1608990"/>
            <a:ext cx="9144000" cy="1885361"/>
          </a:xfrm>
          <a:prstGeom prst="rect">
            <a:avLst/>
          </a:prstGeom>
        </p:spPr>
      </p:pic>
    </p:spTree>
    <p:extLst>
      <p:ext uri="{BB962C8B-B14F-4D97-AF65-F5344CB8AC3E}">
        <p14:creationId xmlns:p14="http://schemas.microsoft.com/office/powerpoint/2010/main" val="3606153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9D2-ED58-A340-84D8-1D9752978DBE}"/>
              </a:ext>
            </a:extLst>
          </p:cNvPr>
          <p:cNvSpPr>
            <a:spLocks noGrp="1"/>
          </p:cNvSpPr>
          <p:nvPr>
            <p:ph type="title"/>
          </p:nvPr>
        </p:nvSpPr>
        <p:spPr/>
        <p:txBody>
          <a:bodyPr/>
          <a:lstStyle/>
          <a:p>
            <a:r>
              <a:rPr lang="en-US" altLang="zh-CN" dirty="0"/>
              <a:t>TF-Net</a:t>
            </a:r>
            <a:endParaRPr lang="en-US" dirty="0"/>
          </a:p>
        </p:txBody>
      </p:sp>
      <p:sp>
        <p:nvSpPr>
          <p:cNvPr id="3" name="Content Placeholder 2">
            <a:extLst>
              <a:ext uri="{FF2B5EF4-FFF2-40B4-BE49-F238E27FC236}">
                <a16:creationId xmlns:a16="http://schemas.microsoft.com/office/drawing/2014/main" id="{BDA3DB53-CFAF-1340-AA37-8B41D18F4100}"/>
              </a:ext>
            </a:extLst>
          </p:cNvPr>
          <p:cNvSpPr>
            <a:spLocks noGrp="1"/>
          </p:cNvSpPr>
          <p:nvPr>
            <p:ph idx="1"/>
          </p:nvPr>
        </p:nvSpPr>
        <p:spPr>
          <a:xfrm>
            <a:off x="314325" y="1295400"/>
            <a:ext cx="8143875" cy="605939"/>
          </a:xfrm>
        </p:spPr>
        <p:txBody>
          <a:bodyPr/>
          <a:lstStyle/>
          <a:p>
            <a:r>
              <a:rPr lang="en-US" altLang="zh-CN" b="1" dirty="0"/>
              <a:t>T</a:t>
            </a:r>
            <a:r>
              <a:rPr lang="en-US" altLang="zh-CN" dirty="0"/>
              <a:t>ernary</a:t>
            </a:r>
            <a:r>
              <a:rPr lang="zh-CN" altLang="en-US" dirty="0"/>
              <a:t> </a:t>
            </a:r>
            <a:r>
              <a:rPr lang="en-US" altLang="zh-CN" dirty="0"/>
              <a:t>weights</a:t>
            </a:r>
            <a:r>
              <a:rPr lang="zh-CN" altLang="en-US" dirty="0"/>
              <a:t> </a:t>
            </a:r>
            <a:r>
              <a:rPr lang="en-US" altLang="zh-CN" dirty="0"/>
              <a:t>+</a:t>
            </a:r>
            <a:r>
              <a:rPr lang="zh-CN" altLang="en-US" dirty="0"/>
              <a:t> </a:t>
            </a:r>
            <a:r>
              <a:rPr lang="en-US" altLang="zh-CN" b="1" dirty="0"/>
              <a:t>F</a:t>
            </a:r>
            <a:r>
              <a:rPr lang="en-US" altLang="zh-CN" dirty="0"/>
              <a:t>our-bit</a:t>
            </a:r>
            <a:r>
              <a:rPr lang="zh-CN" altLang="en-US" dirty="0"/>
              <a:t> </a:t>
            </a:r>
            <a:r>
              <a:rPr lang="en-US" altLang="zh-CN" dirty="0"/>
              <a:t>inputs</a:t>
            </a:r>
            <a:endParaRPr lang="en-US" dirty="0"/>
          </a:p>
        </p:txBody>
      </p:sp>
      <p:sp>
        <p:nvSpPr>
          <p:cNvPr id="4" name="Slide Number Placeholder 3">
            <a:extLst>
              <a:ext uri="{FF2B5EF4-FFF2-40B4-BE49-F238E27FC236}">
                <a16:creationId xmlns:a16="http://schemas.microsoft.com/office/drawing/2014/main" id="{1BF1B29B-5CE4-3940-8D92-E1D73BC3E196}"/>
              </a:ext>
            </a:extLst>
          </p:cNvPr>
          <p:cNvSpPr>
            <a:spLocks noGrp="1"/>
          </p:cNvSpPr>
          <p:nvPr>
            <p:ph type="sldNum" sz="quarter" idx="12"/>
          </p:nvPr>
        </p:nvSpPr>
        <p:spPr/>
        <p:txBody>
          <a:bodyPr/>
          <a:lstStyle/>
          <a:p>
            <a:fld id="{EDEB49AF-3D90-40FD-8F8A-8CC90C261D69}" type="slidenum">
              <a:rPr lang="ko-KR" altLang="en-US" smtClean="0"/>
              <a:pPr/>
              <a:t>11</a:t>
            </a:fld>
            <a:endParaRPr lang="ko-KR" altLang="en-US" dirty="0"/>
          </a:p>
        </p:txBody>
      </p:sp>
      <p:sp>
        <p:nvSpPr>
          <p:cNvPr id="9" name="Content Placeholder 2">
            <a:extLst>
              <a:ext uri="{FF2B5EF4-FFF2-40B4-BE49-F238E27FC236}">
                <a16:creationId xmlns:a16="http://schemas.microsoft.com/office/drawing/2014/main" id="{F7ADD81E-F0FA-9944-818B-66C161BC1688}"/>
              </a:ext>
            </a:extLst>
          </p:cNvPr>
          <p:cNvSpPr txBox="1">
            <a:spLocks/>
          </p:cNvSpPr>
          <p:nvPr/>
        </p:nvSpPr>
        <p:spPr bwMode="auto">
          <a:xfrm>
            <a:off x="222443" y="3208710"/>
            <a:ext cx="1012769"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Model</a:t>
            </a:r>
          </a:p>
          <a:p>
            <a:pPr marL="0" indent="0" algn="ctr">
              <a:lnSpc>
                <a:spcPct val="80000"/>
              </a:lnSpc>
              <a:buNone/>
            </a:pPr>
            <a:r>
              <a:rPr lang="en-US" altLang="zh-CN" sz="2400" kern="0" dirty="0"/>
              <a:t>Arch.</a:t>
            </a:r>
            <a:endParaRPr lang="en-US" sz="2400" kern="0" dirty="0"/>
          </a:p>
        </p:txBody>
      </p:sp>
      <p:sp>
        <p:nvSpPr>
          <p:cNvPr id="10" name="Content Placeholder 2">
            <a:extLst>
              <a:ext uri="{FF2B5EF4-FFF2-40B4-BE49-F238E27FC236}">
                <a16:creationId xmlns:a16="http://schemas.microsoft.com/office/drawing/2014/main" id="{A7BFEA01-5064-ED4E-B63E-07E9DE20F6D4}"/>
              </a:ext>
            </a:extLst>
          </p:cNvPr>
          <p:cNvSpPr txBox="1">
            <a:spLocks/>
          </p:cNvSpPr>
          <p:nvPr/>
        </p:nvSpPr>
        <p:spPr bwMode="auto">
          <a:xfrm>
            <a:off x="1610316" y="3208710"/>
            <a:ext cx="1686704" cy="997632"/>
          </a:xfrm>
          <a:prstGeom prst="rect">
            <a:avLst/>
          </a:prstGeom>
          <a:solidFill>
            <a:schemeClr val="accent5">
              <a:lumMod val="20000"/>
              <a:lumOff val="80000"/>
            </a:schemeClr>
          </a:solid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Training</a:t>
            </a:r>
          </a:p>
          <a:p>
            <a:pPr marL="0" indent="0" algn="ctr">
              <a:lnSpc>
                <a:spcPct val="80000"/>
              </a:lnSpc>
              <a:buNone/>
            </a:pPr>
            <a:r>
              <a:rPr lang="en-US" altLang="zh-CN" sz="2400" kern="0" dirty="0"/>
              <a:t>Framework</a:t>
            </a:r>
            <a:endParaRPr lang="en-US" sz="2400" kern="0" dirty="0"/>
          </a:p>
        </p:txBody>
      </p:sp>
      <p:sp>
        <p:nvSpPr>
          <p:cNvPr id="19" name="Content Placeholder 2">
            <a:extLst>
              <a:ext uri="{FF2B5EF4-FFF2-40B4-BE49-F238E27FC236}">
                <a16:creationId xmlns:a16="http://schemas.microsoft.com/office/drawing/2014/main" id="{B3A10DBC-4AA7-9643-B170-F235CF9F2B75}"/>
              </a:ext>
            </a:extLst>
          </p:cNvPr>
          <p:cNvSpPr txBox="1">
            <a:spLocks/>
          </p:cNvSpPr>
          <p:nvPr/>
        </p:nvSpPr>
        <p:spPr bwMode="auto">
          <a:xfrm>
            <a:off x="7326164" y="3208710"/>
            <a:ext cx="1529151"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Micro-</a:t>
            </a:r>
          </a:p>
          <a:p>
            <a:pPr marL="0" indent="0" algn="ctr">
              <a:lnSpc>
                <a:spcPct val="80000"/>
              </a:lnSpc>
              <a:buNone/>
            </a:pPr>
            <a:r>
              <a:rPr lang="en-US" altLang="zh-CN" sz="2400" kern="0" dirty="0"/>
              <a:t>controllers</a:t>
            </a:r>
            <a:endParaRPr lang="en-US" sz="2400" kern="0" dirty="0"/>
          </a:p>
        </p:txBody>
      </p:sp>
      <p:cxnSp>
        <p:nvCxnSpPr>
          <p:cNvPr id="21" name="Straight Arrow Connector 20">
            <a:extLst>
              <a:ext uri="{FF2B5EF4-FFF2-40B4-BE49-F238E27FC236}">
                <a16:creationId xmlns:a16="http://schemas.microsoft.com/office/drawing/2014/main" id="{2D447D87-94F0-EE46-9250-78F1B0397025}"/>
              </a:ext>
            </a:extLst>
          </p:cNvPr>
          <p:cNvCxnSpPr>
            <a:cxnSpLocks/>
            <a:stCxn id="9" idx="3"/>
            <a:endCxn id="10" idx="1"/>
          </p:cNvCxnSpPr>
          <p:nvPr/>
        </p:nvCxnSpPr>
        <p:spPr bwMode="auto">
          <a:xfrm>
            <a:off x="1235212"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7128FCF-9DF9-6542-BABB-DDBF87267544}"/>
              </a:ext>
            </a:extLst>
          </p:cNvPr>
          <p:cNvCxnSpPr>
            <a:cxnSpLocks/>
            <a:stCxn id="10" idx="3"/>
          </p:cNvCxnSpPr>
          <p:nvPr/>
        </p:nvCxnSpPr>
        <p:spPr bwMode="auto">
          <a:xfrm>
            <a:off x="3297020"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91AEE11E-D5A7-FE45-85AE-38FB4F6CDFD1}"/>
              </a:ext>
            </a:extLst>
          </p:cNvPr>
          <p:cNvCxnSpPr>
            <a:cxnSpLocks/>
            <a:endCxn id="19" idx="1"/>
          </p:cNvCxnSpPr>
          <p:nvPr/>
        </p:nvCxnSpPr>
        <p:spPr bwMode="auto">
          <a:xfrm>
            <a:off x="6951060" y="3707526"/>
            <a:ext cx="375104" cy="0"/>
          </a:xfrm>
          <a:prstGeom prst="straightConnector1">
            <a:avLst/>
          </a:prstGeom>
          <a:noFill/>
          <a:ln w="57150" cap="flat" cmpd="sng" algn="ctr">
            <a:solidFill>
              <a:schemeClr val="tx1"/>
            </a:solidFill>
            <a:prstDash val="solid"/>
            <a:round/>
            <a:headEnd type="none" w="med" len="med"/>
            <a:tailEnd type="triangle"/>
          </a:ln>
          <a:effectLst/>
        </p:spPr>
      </p:cxnSp>
      <p:sp>
        <p:nvSpPr>
          <p:cNvPr id="20" name="Content Placeholder 2">
            <a:extLst>
              <a:ext uri="{FF2B5EF4-FFF2-40B4-BE49-F238E27FC236}">
                <a16:creationId xmlns:a16="http://schemas.microsoft.com/office/drawing/2014/main" id="{E1F9AE43-3E09-5247-86E3-10AD0900B18A}"/>
              </a:ext>
            </a:extLst>
          </p:cNvPr>
          <p:cNvSpPr txBox="1">
            <a:spLocks/>
          </p:cNvSpPr>
          <p:nvPr/>
        </p:nvSpPr>
        <p:spPr bwMode="auto">
          <a:xfrm>
            <a:off x="128198" y="2154313"/>
            <a:ext cx="8918698" cy="3408287"/>
          </a:xfrm>
          <a:prstGeom prst="rect">
            <a:avLst/>
          </a:prstGeom>
          <a:solidFill>
            <a:schemeClr val="bg1">
              <a:alpha val="85000"/>
            </a:schemeClr>
          </a:solid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3" name="Content Placeholder 2">
            <a:extLst>
              <a:ext uri="{FF2B5EF4-FFF2-40B4-BE49-F238E27FC236}">
                <a16:creationId xmlns:a16="http://schemas.microsoft.com/office/drawing/2014/main" id="{767C5C1F-B8E7-4842-B0CB-8535A31CB96F}"/>
              </a:ext>
            </a:extLst>
          </p:cNvPr>
          <p:cNvSpPr txBox="1">
            <a:spLocks/>
          </p:cNvSpPr>
          <p:nvPr/>
        </p:nvSpPr>
        <p:spPr bwMode="auto">
          <a:xfrm>
            <a:off x="3672124" y="2574134"/>
            <a:ext cx="3278936" cy="2802349"/>
          </a:xfrm>
          <a:prstGeom prst="rect">
            <a:avLst/>
          </a:prstGeom>
          <a:no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4" name="Content Placeholder 2">
            <a:extLst>
              <a:ext uri="{FF2B5EF4-FFF2-40B4-BE49-F238E27FC236}">
                <a16:creationId xmlns:a16="http://schemas.microsoft.com/office/drawing/2014/main" id="{D6107C5B-3D83-4442-8B79-F9C9120AB019}"/>
              </a:ext>
            </a:extLst>
          </p:cNvPr>
          <p:cNvSpPr txBox="1">
            <a:spLocks/>
          </p:cNvSpPr>
          <p:nvPr/>
        </p:nvSpPr>
        <p:spPr bwMode="auto">
          <a:xfrm>
            <a:off x="3672124" y="2574135"/>
            <a:ext cx="1558391" cy="556375"/>
          </a:xfrm>
          <a:prstGeom prst="rect">
            <a:avLst/>
          </a:prstGeom>
          <a:no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Deploying</a:t>
            </a:r>
            <a:endParaRPr lang="en-US" sz="2400" kern="0" dirty="0"/>
          </a:p>
        </p:txBody>
      </p:sp>
      <p:sp>
        <p:nvSpPr>
          <p:cNvPr id="16" name="Content Placeholder 2">
            <a:extLst>
              <a:ext uri="{FF2B5EF4-FFF2-40B4-BE49-F238E27FC236}">
                <a16:creationId xmlns:a16="http://schemas.microsoft.com/office/drawing/2014/main" id="{C5EC6E44-2C99-6E4D-9CFA-86C20AB48124}"/>
              </a:ext>
            </a:extLst>
          </p:cNvPr>
          <p:cNvSpPr txBox="1">
            <a:spLocks/>
          </p:cNvSpPr>
          <p:nvPr/>
        </p:nvSpPr>
        <p:spPr bwMode="auto">
          <a:xfrm>
            <a:off x="4202104" y="3278679"/>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Direct</a:t>
            </a:r>
            <a:r>
              <a:rPr lang="zh-CN" altLang="en-US" sz="2400" kern="0" dirty="0"/>
              <a:t> </a:t>
            </a:r>
            <a:r>
              <a:rPr lang="en-US" altLang="zh-CN" sz="2400" kern="0" dirty="0"/>
              <a:t>Buffer</a:t>
            </a:r>
            <a:r>
              <a:rPr lang="zh-CN" altLang="en-US" sz="2400" kern="0" dirty="0"/>
              <a:t> </a:t>
            </a:r>
            <a:r>
              <a:rPr lang="en-US" altLang="zh-CN" sz="2400" kern="0" dirty="0"/>
              <a:t>Conv.</a:t>
            </a:r>
            <a:endParaRPr lang="en-US" sz="2400" kern="0" dirty="0"/>
          </a:p>
        </p:txBody>
      </p:sp>
      <p:sp>
        <p:nvSpPr>
          <p:cNvPr id="17" name="Content Placeholder 2">
            <a:extLst>
              <a:ext uri="{FF2B5EF4-FFF2-40B4-BE49-F238E27FC236}">
                <a16:creationId xmlns:a16="http://schemas.microsoft.com/office/drawing/2014/main" id="{D1CB245B-24C1-0945-AE4D-23A2AB5238B9}"/>
              </a:ext>
            </a:extLst>
          </p:cNvPr>
          <p:cNvSpPr txBox="1">
            <a:spLocks/>
          </p:cNvSpPr>
          <p:nvPr/>
        </p:nvSpPr>
        <p:spPr bwMode="auto">
          <a:xfrm>
            <a:off x="4202103" y="3970300"/>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Packed</a:t>
            </a:r>
            <a:r>
              <a:rPr lang="zh-CN" altLang="en-US" sz="2400" kern="0" dirty="0"/>
              <a:t> </a:t>
            </a:r>
            <a:r>
              <a:rPr lang="en-US" altLang="zh-CN" sz="2400" kern="0" dirty="0"/>
              <a:t>MAC</a:t>
            </a:r>
            <a:endParaRPr lang="en-US" sz="2400" kern="0" dirty="0"/>
          </a:p>
        </p:txBody>
      </p:sp>
      <p:sp>
        <p:nvSpPr>
          <p:cNvPr id="18" name="Content Placeholder 2">
            <a:extLst>
              <a:ext uri="{FF2B5EF4-FFF2-40B4-BE49-F238E27FC236}">
                <a16:creationId xmlns:a16="http://schemas.microsoft.com/office/drawing/2014/main" id="{DE9E7A87-6756-7B40-ADF3-7B0EC4F15D1B}"/>
              </a:ext>
            </a:extLst>
          </p:cNvPr>
          <p:cNvSpPr txBox="1">
            <a:spLocks/>
          </p:cNvSpPr>
          <p:nvPr/>
        </p:nvSpPr>
        <p:spPr bwMode="auto">
          <a:xfrm>
            <a:off x="4202102" y="4661921"/>
            <a:ext cx="2563897" cy="498816"/>
          </a:xfrm>
          <a:prstGeom prst="rect">
            <a:avLst/>
          </a:prstGeom>
          <a:solidFill>
            <a:schemeClr val="accent6">
              <a:alpha val="2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ISA</a:t>
            </a:r>
            <a:r>
              <a:rPr lang="zh-CN" altLang="en-US" sz="2400" kern="0" dirty="0"/>
              <a:t> </a:t>
            </a:r>
            <a:r>
              <a:rPr lang="en-US" altLang="zh-CN" sz="2400" kern="0" dirty="0"/>
              <a:t>Extension</a:t>
            </a:r>
            <a:endParaRPr lang="en-US" sz="2400" kern="0" dirty="0"/>
          </a:p>
        </p:txBody>
      </p:sp>
    </p:spTree>
    <p:extLst>
      <p:ext uri="{BB962C8B-B14F-4D97-AF65-F5344CB8AC3E}">
        <p14:creationId xmlns:p14="http://schemas.microsoft.com/office/powerpoint/2010/main" val="17502360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BBBE9-F1B3-A34F-89CA-4AAA90C6ED29}"/>
              </a:ext>
            </a:extLst>
          </p:cNvPr>
          <p:cNvSpPr>
            <a:spLocks noGrp="1"/>
          </p:cNvSpPr>
          <p:nvPr>
            <p:ph type="title"/>
          </p:nvPr>
        </p:nvSpPr>
        <p:spPr/>
        <p:txBody>
          <a:bodyPr/>
          <a:lstStyle/>
          <a:p>
            <a:r>
              <a:rPr lang="en-US" dirty="0"/>
              <a:t>Direct Buffer Convolut</a:t>
            </a:r>
            <a:r>
              <a:rPr lang="en-US" altLang="zh-CN" dirty="0"/>
              <a:t>ion</a:t>
            </a:r>
            <a:endParaRPr lang="en-US" dirty="0"/>
          </a:p>
        </p:txBody>
      </p:sp>
      <p:sp>
        <p:nvSpPr>
          <p:cNvPr id="3" name="Content Placeholder 2">
            <a:extLst>
              <a:ext uri="{FF2B5EF4-FFF2-40B4-BE49-F238E27FC236}">
                <a16:creationId xmlns:a16="http://schemas.microsoft.com/office/drawing/2014/main" id="{191BED28-3F3B-FE4B-AF66-C458533E90AC}"/>
              </a:ext>
            </a:extLst>
          </p:cNvPr>
          <p:cNvSpPr>
            <a:spLocks noGrp="1"/>
          </p:cNvSpPr>
          <p:nvPr>
            <p:ph idx="1"/>
          </p:nvPr>
        </p:nvSpPr>
        <p:spPr>
          <a:xfrm>
            <a:off x="314325" y="4528780"/>
            <a:ext cx="8143875" cy="2082476"/>
          </a:xfrm>
        </p:spPr>
        <p:txBody>
          <a:bodyPr/>
          <a:lstStyle/>
          <a:p>
            <a:r>
              <a:rPr lang="en-US" altLang="zh-CN" dirty="0"/>
              <a:t>Amortize</a:t>
            </a:r>
            <a:r>
              <a:rPr lang="zh-CN" altLang="en-US" dirty="0"/>
              <a:t> </a:t>
            </a:r>
            <a:r>
              <a:rPr lang="en-US" altLang="zh-CN" dirty="0"/>
              <a:t>input</a:t>
            </a:r>
            <a:r>
              <a:rPr lang="zh-CN" altLang="en-US" dirty="0"/>
              <a:t> </a:t>
            </a:r>
            <a:r>
              <a:rPr lang="en-US" altLang="zh-CN" dirty="0"/>
              <a:t>unpacking</a:t>
            </a:r>
            <a:r>
              <a:rPr lang="zh-CN" altLang="en-US" dirty="0"/>
              <a:t> </a:t>
            </a:r>
            <a:r>
              <a:rPr lang="en-US" altLang="zh-CN" dirty="0"/>
              <a:t>overhead</a:t>
            </a:r>
          </a:p>
          <a:p>
            <a:pPr lvl="1"/>
            <a:r>
              <a:rPr lang="en-US" altLang="zh-CN" dirty="0"/>
              <a:t>Unpacked</a:t>
            </a:r>
            <a:r>
              <a:rPr lang="zh-CN" altLang="en-US" dirty="0"/>
              <a:t> </a:t>
            </a:r>
            <a:r>
              <a:rPr lang="en-US" altLang="zh-CN" dirty="0"/>
              <a:t>inputs</a:t>
            </a:r>
            <a:r>
              <a:rPr lang="zh-CN" altLang="en-US" dirty="0"/>
              <a:t> </a:t>
            </a:r>
            <a:r>
              <a:rPr lang="en-US" altLang="zh-CN" dirty="0"/>
              <a:t>cached</a:t>
            </a:r>
            <a:r>
              <a:rPr lang="zh-CN" altLang="en-US" dirty="0"/>
              <a:t> </a:t>
            </a:r>
            <a:r>
              <a:rPr lang="en-US" altLang="zh-CN" dirty="0"/>
              <a:t>in</a:t>
            </a:r>
            <a:r>
              <a:rPr lang="zh-CN" altLang="en-US" dirty="0"/>
              <a:t> </a:t>
            </a:r>
            <a:r>
              <a:rPr lang="en-US" altLang="zh-CN" dirty="0"/>
              <a:t>the</a:t>
            </a:r>
            <a:r>
              <a:rPr lang="zh-CN" altLang="en-US" dirty="0"/>
              <a:t> </a:t>
            </a:r>
            <a:r>
              <a:rPr lang="en-US" altLang="zh-CN" dirty="0"/>
              <a:t>window</a:t>
            </a:r>
            <a:r>
              <a:rPr lang="zh-CN" altLang="en-US" dirty="0"/>
              <a:t> </a:t>
            </a:r>
            <a:r>
              <a:rPr lang="en-US" altLang="zh-CN" dirty="0"/>
              <a:t>buffer</a:t>
            </a:r>
          </a:p>
          <a:p>
            <a:r>
              <a:rPr lang="en-US" altLang="zh-CN" dirty="0"/>
              <a:t>Reduce</a:t>
            </a:r>
            <a:r>
              <a:rPr lang="zh-CN" altLang="en-US" dirty="0"/>
              <a:t> </a:t>
            </a:r>
            <a:r>
              <a:rPr lang="en-US" altLang="zh-CN" dirty="0"/>
              <a:t>SRAM</a:t>
            </a:r>
            <a:r>
              <a:rPr lang="zh-CN" altLang="en-US" dirty="0"/>
              <a:t> </a:t>
            </a:r>
            <a:r>
              <a:rPr lang="en-US" altLang="zh-CN" dirty="0"/>
              <a:t>requirement</a:t>
            </a:r>
          </a:p>
          <a:p>
            <a:pPr lvl="1"/>
            <a:r>
              <a:rPr lang="en-US" altLang="zh-CN" dirty="0"/>
              <a:t>Space</a:t>
            </a:r>
            <a:r>
              <a:rPr lang="zh-CN" altLang="en-US" dirty="0"/>
              <a:t> </a:t>
            </a:r>
            <a:r>
              <a:rPr lang="en-US" altLang="zh-CN" dirty="0"/>
              <a:t>for</a:t>
            </a:r>
            <a:r>
              <a:rPr lang="zh-CN" altLang="en-US" dirty="0"/>
              <a:t> </a:t>
            </a:r>
            <a:r>
              <a:rPr lang="en-US" altLang="zh-CN" dirty="0"/>
              <a:t>input</a:t>
            </a:r>
            <a:r>
              <a:rPr lang="zh-CN" altLang="en-US" dirty="0"/>
              <a:t> </a:t>
            </a:r>
            <a:r>
              <a:rPr lang="en-US" altLang="zh-CN" dirty="0"/>
              <a:t>matrix</a:t>
            </a:r>
            <a:r>
              <a:rPr lang="zh-CN" altLang="en-US" dirty="0"/>
              <a:t> </a:t>
            </a:r>
            <a:r>
              <a:rPr lang="en-US" altLang="zh-CN" dirty="0"/>
              <a:t>not</a:t>
            </a:r>
            <a:r>
              <a:rPr lang="zh-CN" altLang="en-US" dirty="0"/>
              <a:t> </a:t>
            </a:r>
            <a:r>
              <a:rPr lang="en-US" altLang="zh-CN" dirty="0"/>
              <a:t>required</a:t>
            </a:r>
          </a:p>
        </p:txBody>
      </p:sp>
      <p:sp>
        <p:nvSpPr>
          <p:cNvPr id="4" name="Slide Number Placeholder 3">
            <a:extLst>
              <a:ext uri="{FF2B5EF4-FFF2-40B4-BE49-F238E27FC236}">
                <a16:creationId xmlns:a16="http://schemas.microsoft.com/office/drawing/2014/main" id="{085878B5-314E-794A-95E5-58D50164FDA5}"/>
              </a:ext>
            </a:extLst>
          </p:cNvPr>
          <p:cNvSpPr>
            <a:spLocks noGrp="1"/>
          </p:cNvSpPr>
          <p:nvPr>
            <p:ph type="sldNum" sz="quarter" idx="12"/>
          </p:nvPr>
        </p:nvSpPr>
        <p:spPr/>
        <p:txBody>
          <a:bodyPr/>
          <a:lstStyle/>
          <a:p>
            <a:fld id="{EDEB49AF-3D90-40FD-8F8A-8CC90C261D69}" type="slidenum">
              <a:rPr lang="ko-KR" altLang="en-US" smtClean="0"/>
              <a:pPr/>
              <a:t>12</a:t>
            </a:fld>
            <a:endParaRPr lang="ko-KR" altLang="en-US" dirty="0"/>
          </a:p>
        </p:txBody>
      </p:sp>
      <p:pic>
        <p:nvPicPr>
          <p:cNvPr id="10" name="Picture 9">
            <a:extLst>
              <a:ext uri="{FF2B5EF4-FFF2-40B4-BE49-F238E27FC236}">
                <a16:creationId xmlns:a16="http://schemas.microsoft.com/office/drawing/2014/main" id="{4A6EA8A3-B96B-FF4B-BAEE-3EB17A60B293}"/>
              </a:ext>
            </a:extLst>
          </p:cNvPr>
          <p:cNvPicPr>
            <a:picLocks noChangeAspect="1"/>
          </p:cNvPicPr>
          <p:nvPr/>
        </p:nvPicPr>
        <p:blipFill>
          <a:blip r:embed="rId3"/>
          <a:stretch>
            <a:fillRect/>
          </a:stretch>
        </p:blipFill>
        <p:spPr>
          <a:xfrm>
            <a:off x="0" y="957430"/>
            <a:ext cx="9144000" cy="3541059"/>
          </a:xfrm>
          <a:prstGeom prst="rect">
            <a:avLst/>
          </a:prstGeom>
        </p:spPr>
      </p:pic>
      <p:pic>
        <p:nvPicPr>
          <p:cNvPr id="11" name="Picture 10">
            <a:extLst>
              <a:ext uri="{FF2B5EF4-FFF2-40B4-BE49-F238E27FC236}">
                <a16:creationId xmlns:a16="http://schemas.microsoft.com/office/drawing/2014/main" id="{1BFED126-05A0-5643-AC39-FCF43150D865}"/>
              </a:ext>
            </a:extLst>
          </p:cNvPr>
          <p:cNvPicPr>
            <a:picLocks noChangeAspect="1"/>
          </p:cNvPicPr>
          <p:nvPr/>
        </p:nvPicPr>
        <p:blipFill>
          <a:blip r:embed="rId4"/>
          <a:stretch>
            <a:fillRect/>
          </a:stretch>
        </p:blipFill>
        <p:spPr>
          <a:xfrm>
            <a:off x="0" y="957430"/>
            <a:ext cx="9144000" cy="3541059"/>
          </a:xfrm>
          <a:prstGeom prst="rect">
            <a:avLst/>
          </a:prstGeom>
        </p:spPr>
      </p:pic>
      <p:pic>
        <p:nvPicPr>
          <p:cNvPr id="12" name="Picture 11">
            <a:extLst>
              <a:ext uri="{FF2B5EF4-FFF2-40B4-BE49-F238E27FC236}">
                <a16:creationId xmlns:a16="http://schemas.microsoft.com/office/drawing/2014/main" id="{C0B3A535-DF3E-DA4A-A941-9B4E1EDD9400}"/>
              </a:ext>
            </a:extLst>
          </p:cNvPr>
          <p:cNvPicPr>
            <a:picLocks noChangeAspect="1"/>
          </p:cNvPicPr>
          <p:nvPr/>
        </p:nvPicPr>
        <p:blipFill>
          <a:blip r:embed="rId5"/>
          <a:stretch>
            <a:fillRect/>
          </a:stretch>
        </p:blipFill>
        <p:spPr>
          <a:xfrm>
            <a:off x="0" y="957430"/>
            <a:ext cx="9144000" cy="3541059"/>
          </a:xfrm>
          <a:prstGeom prst="rect">
            <a:avLst/>
          </a:prstGeom>
        </p:spPr>
      </p:pic>
      <p:pic>
        <p:nvPicPr>
          <p:cNvPr id="13" name="Picture 12">
            <a:extLst>
              <a:ext uri="{FF2B5EF4-FFF2-40B4-BE49-F238E27FC236}">
                <a16:creationId xmlns:a16="http://schemas.microsoft.com/office/drawing/2014/main" id="{EE7E9BC6-CD9F-7145-BF29-94A4D89BA63B}"/>
              </a:ext>
            </a:extLst>
          </p:cNvPr>
          <p:cNvPicPr>
            <a:picLocks noChangeAspect="1"/>
          </p:cNvPicPr>
          <p:nvPr/>
        </p:nvPicPr>
        <p:blipFill>
          <a:blip r:embed="rId6"/>
          <a:stretch>
            <a:fillRect/>
          </a:stretch>
        </p:blipFill>
        <p:spPr>
          <a:xfrm>
            <a:off x="0" y="957430"/>
            <a:ext cx="9144000" cy="3541059"/>
          </a:xfrm>
          <a:prstGeom prst="rect">
            <a:avLst/>
          </a:prstGeom>
        </p:spPr>
      </p:pic>
      <p:pic>
        <p:nvPicPr>
          <p:cNvPr id="14" name="Picture 13">
            <a:extLst>
              <a:ext uri="{FF2B5EF4-FFF2-40B4-BE49-F238E27FC236}">
                <a16:creationId xmlns:a16="http://schemas.microsoft.com/office/drawing/2014/main" id="{825539E3-DC91-854F-9EBA-B93D05DB77B8}"/>
              </a:ext>
            </a:extLst>
          </p:cNvPr>
          <p:cNvPicPr>
            <a:picLocks noChangeAspect="1"/>
          </p:cNvPicPr>
          <p:nvPr/>
        </p:nvPicPr>
        <p:blipFill>
          <a:blip r:embed="rId7"/>
          <a:stretch>
            <a:fillRect/>
          </a:stretch>
        </p:blipFill>
        <p:spPr>
          <a:xfrm>
            <a:off x="0" y="957429"/>
            <a:ext cx="9144000" cy="3541059"/>
          </a:xfrm>
          <a:prstGeom prst="rect">
            <a:avLst/>
          </a:prstGeom>
        </p:spPr>
      </p:pic>
    </p:spTree>
    <p:extLst>
      <p:ext uri="{BB962C8B-B14F-4D97-AF65-F5344CB8AC3E}">
        <p14:creationId xmlns:p14="http://schemas.microsoft.com/office/powerpoint/2010/main" val="10308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543A-3E0E-CE49-AB75-4EFC1BFC1108}"/>
              </a:ext>
            </a:extLst>
          </p:cNvPr>
          <p:cNvSpPr>
            <a:spLocks noGrp="1"/>
          </p:cNvSpPr>
          <p:nvPr>
            <p:ph type="title"/>
          </p:nvPr>
        </p:nvSpPr>
        <p:spPr/>
        <p:txBody>
          <a:bodyPr/>
          <a:lstStyle/>
          <a:p>
            <a:r>
              <a:rPr lang="en-US" altLang="zh-CN" dirty="0"/>
              <a:t>Perf.</a:t>
            </a:r>
            <a:r>
              <a:rPr lang="zh-CN" altLang="en-US" dirty="0"/>
              <a:t> </a:t>
            </a:r>
            <a:r>
              <a:rPr lang="en-US" altLang="zh-CN" dirty="0"/>
              <a:t>with</a:t>
            </a:r>
            <a:r>
              <a:rPr lang="zh-CN" altLang="en-US" dirty="0"/>
              <a:t> </a:t>
            </a:r>
            <a:r>
              <a:rPr lang="en-US" altLang="zh-CN" dirty="0"/>
              <a:t>Direct Buffer Conv.</a:t>
            </a:r>
            <a:endParaRPr lang="en-US" dirty="0"/>
          </a:p>
        </p:txBody>
      </p:sp>
      <p:sp>
        <p:nvSpPr>
          <p:cNvPr id="3" name="Content Placeholder 2">
            <a:extLst>
              <a:ext uri="{FF2B5EF4-FFF2-40B4-BE49-F238E27FC236}">
                <a16:creationId xmlns:a16="http://schemas.microsoft.com/office/drawing/2014/main" id="{AA717616-9B80-1C4F-8763-166891B68FD2}"/>
              </a:ext>
            </a:extLst>
          </p:cNvPr>
          <p:cNvSpPr>
            <a:spLocks noGrp="1"/>
          </p:cNvSpPr>
          <p:nvPr>
            <p:ph idx="1"/>
          </p:nvPr>
        </p:nvSpPr>
        <p:spPr>
          <a:xfrm>
            <a:off x="314325" y="957198"/>
            <a:ext cx="8143875" cy="605939"/>
          </a:xfrm>
        </p:spPr>
        <p:txBody>
          <a:bodyPr/>
          <a:lstStyle/>
          <a:p>
            <a:r>
              <a:rPr lang="en-US" altLang="zh-CN" dirty="0"/>
              <a:t>NIN</a:t>
            </a:r>
            <a:r>
              <a:rPr lang="zh-CN" altLang="en-US" dirty="0"/>
              <a:t> </a:t>
            </a:r>
            <a:r>
              <a:rPr lang="en-US" altLang="zh-CN" dirty="0"/>
              <a:t>on</a:t>
            </a:r>
            <a:r>
              <a:rPr lang="zh-CN" altLang="en-US" dirty="0"/>
              <a:t> </a:t>
            </a:r>
            <a:r>
              <a:rPr lang="en-US" altLang="zh-CN" dirty="0"/>
              <a:t>Cortex-M4</a:t>
            </a:r>
            <a:endParaRPr lang="en-US" dirty="0"/>
          </a:p>
        </p:txBody>
      </p:sp>
      <p:sp>
        <p:nvSpPr>
          <p:cNvPr id="4" name="Slide Number Placeholder 3">
            <a:extLst>
              <a:ext uri="{FF2B5EF4-FFF2-40B4-BE49-F238E27FC236}">
                <a16:creationId xmlns:a16="http://schemas.microsoft.com/office/drawing/2014/main" id="{6A549483-F4E5-EF49-952B-27FF55C95488}"/>
              </a:ext>
            </a:extLst>
          </p:cNvPr>
          <p:cNvSpPr>
            <a:spLocks noGrp="1"/>
          </p:cNvSpPr>
          <p:nvPr>
            <p:ph type="sldNum" sz="quarter" idx="12"/>
          </p:nvPr>
        </p:nvSpPr>
        <p:spPr/>
        <p:txBody>
          <a:bodyPr/>
          <a:lstStyle/>
          <a:p>
            <a:fld id="{EDEB49AF-3D90-40FD-8F8A-8CC90C261D69}" type="slidenum">
              <a:rPr lang="ko-KR" altLang="en-US" smtClean="0"/>
              <a:pPr/>
              <a:t>13</a:t>
            </a:fld>
            <a:endParaRPr lang="ko-KR" altLang="en-US" dirty="0"/>
          </a:p>
        </p:txBody>
      </p:sp>
      <p:graphicFrame>
        <p:nvGraphicFramePr>
          <p:cNvPr id="6" name="Chart 5">
            <a:extLst>
              <a:ext uri="{FF2B5EF4-FFF2-40B4-BE49-F238E27FC236}">
                <a16:creationId xmlns:a16="http://schemas.microsoft.com/office/drawing/2014/main" id="{67810BD4-3109-0F4A-ABEA-EB56AB89AF64}"/>
              </a:ext>
            </a:extLst>
          </p:cNvPr>
          <p:cNvGraphicFramePr>
            <a:graphicFrameLocks/>
          </p:cNvGraphicFramePr>
          <p:nvPr>
            <p:extLst>
              <p:ext uri="{D42A27DB-BD31-4B8C-83A1-F6EECF244321}">
                <p14:modId xmlns:p14="http://schemas.microsoft.com/office/powerpoint/2010/main" val="3848042070"/>
              </p:ext>
            </p:extLst>
          </p:nvPr>
        </p:nvGraphicFramePr>
        <p:xfrm>
          <a:off x="1047486" y="1610624"/>
          <a:ext cx="6891860" cy="3099161"/>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118EE67C-A573-FA4B-933A-E184B0C8D95C}"/>
              </a:ext>
            </a:extLst>
          </p:cNvPr>
          <p:cNvSpPr txBox="1">
            <a:spLocks/>
          </p:cNvSpPr>
          <p:nvPr/>
        </p:nvSpPr>
        <p:spPr bwMode="auto">
          <a:xfrm>
            <a:off x="5470217" y="3247887"/>
            <a:ext cx="899546"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rgbClr val="FF0000"/>
                </a:solidFill>
              </a:rPr>
              <a:t>0.26x</a:t>
            </a:r>
            <a:endParaRPr lang="en-US" sz="2400" b="1" kern="0" dirty="0">
              <a:solidFill>
                <a:srgbClr val="FF0000"/>
              </a:solidFill>
            </a:endParaRPr>
          </a:p>
        </p:txBody>
      </p:sp>
      <p:sp>
        <p:nvSpPr>
          <p:cNvPr id="8" name="Content Placeholder 2">
            <a:extLst>
              <a:ext uri="{FF2B5EF4-FFF2-40B4-BE49-F238E27FC236}">
                <a16:creationId xmlns:a16="http://schemas.microsoft.com/office/drawing/2014/main" id="{8F649433-BC85-4341-B11C-799C0FD096C8}"/>
              </a:ext>
            </a:extLst>
          </p:cNvPr>
          <p:cNvSpPr txBox="1">
            <a:spLocks/>
          </p:cNvSpPr>
          <p:nvPr/>
        </p:nvSpPr>
        <p:spPr bwMode="auto">
          <a:xfrm>
            <a:off x="6306200" y="2360627"/>
            <a:ext cx="899546"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0.71x</a:t>
            </a:r>
            <a:endParaRPr lang="en-US" sz="2400" b="1" kern="0" dirty="0">
              <a:solidFill>
                <a:schemeClr val="accent6"/>
              </a:solidFill>
            </a:endParaRPr>
          </a:p>
        </p:txBody>
      </p:sp>
      <p:sp>
        <p:nvSpPr>
          <p:cNvPr id="9" name="Content Placeholder 2">
            <a:extLst>
              <a:ext uri="{FF2B5EF4-FFF2-40B4-BE49-F238E27FC236}">
                <a16:creationId xmlns:a16="http://schemas.microsoft.com/office/drawing/2014/main" id="{5B9E6D61-3B50-8F4E-B3A4-88BE3EBBA63B}"/>
              </a:ext>
            </a:extLst>
          </p:cNvPr>
          <p:cNvSpPr txBox="1">
            <a:spLocks/>
          </p:cNvSpPr>
          <p:nvPr/>
        </p:nvSpPr>
        <p:spPr bwMode="auto">
          <a:xfrm>
            <a:off x="314325" y="5067050"/>
            <a:ext cx="8143875" cy="1046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Suffer</a:t>
            </a:r>
            <a:r>
              <a:rPr lang="zh-CN" altLang="en-US" kern="0" dirty="0"/>
              <a:t> </a:t>
            </a:r>
            <a:r>
              <a:rPr lang="en-US" altLang="zh-CN" kern="0" dirty="0"/>
              <a:t>from</a:t>
            </a:r>
            <a:r>
              <a:rPr lang="zh-CN" altLang="en-US" kern="0" dirty="0"/>
              <a:t> </a:t>
            </a:r>
            <a:r>
              <a:rPr lang="en-US" altLang="zh-CN" kern="0" dirty="0"/>
              <a:t>weight</a:t>
            </a:r>
            <a:r>
              <a:rPr lang="zh-CN" altLang="en-US" kern="0" dirty="0"/>
              <a:t> </a:t>
            </a:r>
            <a:r>
              <a:rPr lang="en-US" altLang="zh-CN" kern="0" dirty="0"/>
              <a:t>unpacking</a:t>
            </a:r>
            <a:r>
              <a:rPr lang="zh-CN" altLang="en-US" kern="0" dirty="0"/>
              <a:t> </a:t>
            </a:r>
            <a:r>
              <a:rPr lang="en-US" altLang="zh-CN" kern="0" dirty="0"/>
              <a:t>overhead</a:t>
            </a:r>
          </a:p>
          <a:p>
            <a:r>
              <a:rPr lang="en-US" altLang="zh-CN" kern="0" dirty="0"/>
              <a:t>Using 16/32-bit integers wastes computation</a:t>
            </a:r>
          </a:p>
        </p:txBody>
      </p:sp>
      <p:sp>
        <p:nvSpPr>
          <p:cNvPr id="10" name="Rectangle 9">
            <a:extLst>
              <a:ext uri="{FF2B5EF4-FFF2-40B4-BE49-F238E27FC236}">
                <a16:creationId xmlns:a16="http://schemas.microsoft.com/office/drawing/2014/main" id="{E1C17808-222A-0E44-A780-AE4DA0A759E7}"/>
              </a:ext>
            </a:extLst>
          </p:cNvPr>
          <p:cNvSpPr/>
          <p:nvPr/>
        </p:nvSpPr>
        <p:spPr>
          <a:xfrm>
            <a:off x="235741" y="5090800"/>
            <a:ext cx="478016" cy="523220"/>
          </a:xfrm>
          <a:prstGeom prst="rect">
            <a:avLst/>
          </a:prstGeom>
          <a:solidFill>
            <a:schemeClr val="bg1"/>
          </a:solidFill>
        </p:spPr>
        <p:txBody>
          <a:bodyPr wrap="none">
            <a:spAutoFit/>
          </a:bodyPr>
          <a:lstStyle/>
          <a:p>
            <a:pPr algn="ctr"/>
            <a:r>
              <a:rPr lang="en-US" altLang="zh-CN" sz="2800" b="1" dirty="0">
                <a:solidFill>
                  <a:srgbClr val="FF0000"/>
                </a:solidFill>
                <a:latin typeface="Al Nile" pitchFamily="2" charset="-78"/>
                <a:cs typeface="Al Nile" pitchFamily="2" charset="-78"/>
              </a:rPr>
              <a:t>✗</a:t>
            </a:r>
            <a:endParaRPr lang="en-US" sz="3600" dirty="0"/>
          </a:p>
        </p:txBody>
      </p:sp>
      <p:sp>
        <p:nvSpPr>
          <p:cNvPr id="11" name="Rectangle 10">
            <a:extLst>
              <a:ext uri="{FF2B5EF4-FFF2-40B4-BE49-F238E27FC236}">
                <a16:creationId xmlns:a16="http://schemas.microsoft.com/office/drawing/2014/main" id="{EEFDBA10-306D-5046-B9AB-2C00B7FF167C}"/>
              </a:ext>
            </a:extLst>
          </p:cNvPr>
          <p:cNvSpPr/>
          <p:nvPr/>
        </p:nvSpPr>
        <p:spPr>
          <a:xfrm>
            <a:off x="235741" y="5590270"/>
            <a:ext cx="478016" cy="523220"/>
          </a:xfrm>
          <a:prstGeom prst="rect">
            <a:avLst/>
          </a:prstGeom>
          <a:solidFill>
            <a:schemeClr val="bg1"/>
          </a:solidFill>
        </p:spPr>
        <p:txBody>
          <a:bodyPr wrap="none">
            <a:spAutoFit/>
          </a:bodyPr>
          <a:lstStyle/>
          <a:p>
            <a:pPr algn="ctr"/>
            <a:r>
              <a:rPr lang="en-US" altLang="zh-CN" sz="2800" b="1" dirty="0">
                <a:solidFill>
                  <a:srgbClr val="FF0000"/>
                </a:solidFill>
                <a:latin typeface="Al Nile" pitchFamily="2" charset="-78"/>
                <a:cs typeface="Al Nile" pitchFamily="2" charset="-78"/>
              </a:rPr>
              <a:t>✗</a:t>
            </a:r>
            <a:endParaRPr lang="en-US" sz="3600" dirty="0"/>
          </a:p>
        </p:txBody>
      </p:sp>
    </p:spTree>
    <p:extLst>
      <p:ext uri="{BB962C8B-B14F-4D97-AF65-F5344CB8AC3E}">
        <p14:creationId xmlns:p14="http://schemas.microsoft.com/office/powerpoint/2010/main" val="2937403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8"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CD213ECA-3672-2049-8F28-A3846FF9EB34}"/>
              </a:ext>
            </a:extLst>
          </p:cNvPr>
          <p:cNvPicPr>
            <a:picLocks noChangeAspect="1"/>
          </p:cNvPicPr>
          <p:nvPr/>
        </p:nvPicPr>
        <p:blipFill>
          <a:blip r:embed="rId3"/>
          <a:stretch>
            <a:fillRect/>
          </a:stretch>
        </p:blipFill>
        <p:spPr>
          <a:xfrm>
            <a:off x="0" y="1735467"/>
            <a:ext cx="9144000" cy="4503761"/>
          </a:xfrm>
          <a:prstGeom prst="rect">
            <a:avLst/>
          </a:prstGeom>
        </p:spPr>
      </p:pic>
      <p:pic>
        <p:nvPicPr>
          <p:cNvPr id="48" name="Picture 47">
            <a:extLst>
              <a:ext uri="{FF2B5EF4-FFF2-40B4-BE49-F238E27FC236}">
                <a16:creationId xmlns:a16="http://schemas.microsoft.com/office/drawing/2014/main" id="{BCC20A9D-0266-1F41-9ADC-EF017C661B6D}"/>
              </a:ext>
            </a:extLst>
          </p:cNvPr>
          <p:cNvPicPr>
            <a:picLocks noChangeAspect="1"/>
          </p:cNvPicPr>
          <p:nvPr/>
        </p:nvPicPr>
        <p:blipFill>
          <a:blip r:embed="rId4"/>
          <a:stretch>
            <a:fillRect/>
          </a:stretch>
        </p:blipFill>
        <p:spPr>
          <a:xfrm>
            <a:off x="0" y="1735467"/>
            <a:ext cx="9144000" cy="4503761"/>
          </a:xfrm>
          <a:prstGeom prst="rect">
            <a:avLst/>
          </a:prstGeom>
        </p:spPr>
      </p:pic>
      <p:pic>
        <p:nvPicPr>
          <p:cNvPr id="49" name="Picture 48">
            <a:extLst>
              <a:ext uri="{FF2B5EF4-FFF2-40B4-BE49-F238E27FC236}">
                <a16:creationId xmlns:a16="http://schemas.microsoft.com/office/drawing/2014/main" id="{D654BBD7-3CA7-AB4E-A667-AA75841A2903}"/>
              </a:ext>
            </a:extLst>
          </p:cNvPr>
          <p:cNvPicPr>
            <a:picLocks noChangeAspect="1"/>
          </p:cNvPicPr>
          <p:nvPr/>
        </p:nvPicPr>
        <p:blipFill>
          <a:blip r:embed="rId5"/>
          <a:stretch>
            <a:fillRect/>
          </a:stretch>
        </p:blipFill>
        <p:spPr>
          <a:xfrm>
            <a:off x="0" y="1735467"/>
            <a:ext cx="9144000" cy="4503761"/>
          </a:xfrm>
          <a:prstGeom prst="rect">
            <a:avLst/>
          </a:prstGeom>
        </p:spPr>
      </p:pic>
      <p:pic>
        <p:nvPicPr>
          <p:cNvPr id="50" name="Picture 49">
            <a:extLst>
              <a:ext uri="{FF2B5EF4-FFF2-40B4-BE49-F238E27FC236}">
                <a16:creationId xmlns:a16="http://schemas.microsoft.com/office/drawing/2014/main" id="{05FE0482-C684-BC42-BE58-AE43FAD0D5FB}"/>
              </a:ext>
            </a:extLst>
          </p:cNvPr>
          <p:cNvPicPr>
            <a:picLocks noChangeAspect="1"/>
          </p:cNvPicPr>
          <p:nvPr/>
        </p:nvPicPr>
        <p:blipFill>
          <a:blip r:embed="rId6"/>
          <a:stretch>
            <a:fillRect/>
          </a:stretch>
        </p:blipFill>
        <p:spPr>
          <a:xfrm>
            <a:off x="0" y="1735467"/>
            <a:ext cx="9144000" cy="4503761"/>
          </a:xfrm>
          <a:prstGeom prst="rect">
            <a:avLst/>
          </a:prstGeom>
        </p:spPr>
      </p:pic>
      <p:pic>
        <p:nvPicPr>
          <p:cNvPr id="51" name="Picture 50">
            <a:extLst>
              <a:ext uri="{FF2B5EF4-FFF2-40B4-BE49-F238E27FC236}">
                <a16:creationId xmlns:a16="http://schemas.microsoft.com/office/drawing/2014/main" id="{C6D585B8-AF2D-2C4C-9707-72AF0EA1A7B1}"/>
              </a:ext>
            </a:extLst>
          </p:cNvPr>
          <p:cNvPicPr>
            <a:picLocks noChangeAspect="1"/>
          </p:cNvPicPr>
          <p:nvPr/>
        </p:nvPicPr>
        <p:blipFill>
          <a:blip r:embed="rId7"/>
          <a:stretch>
            <a:fillRect/>
          </a:stretch>
        </p:blipFill>
        <p:spPr>
          <a:xfrm>
            <a:off x="0" y="1735467"/>
            <a:ext cx="9144000" cy="4503761"/>
          </a:xfrm>
          <a:prstGeom prst="rect">
            <a:avLst/>
          </a:prstGeom>
        </p:spPr>
      </p:pic>
      <p:pic>
        <p:nvPicPr>
          <p:cNvPr id="52" name="Picture 51">
            <a:extLst>
              <a:ext uri="{FF2B5EF4-FFF2-40B4-BE49-F238E27FC236}">
                <a16:creationId xmlns:a16="http://schemas.microsoft.com/office/drawing/2014/main" id="{009A0032-C619-E344-8E59-8B41A4A1E1B6}"/>
              </a:ext>
            </a:extLst>
          </p:cNvPr>
          <p:cNvPicPr>
            <a:picLocks noChangeAspect="1"/>
          </p:cNvPicPr>
          <p:nvPr/>
        </p:nvPicPr>
        <p:blipFill>
          <a:blip r:embed="rId8"/>
          <a:stretch>
            <a:fillRect/>
          </a:stretch>
        </p:blipFill>
        <p:spPr>
          <a:xfrm>
            <a:off x="0" y="1735467"/>
            <a:ext cx="9144000" cy="4503761"/>
          </a:xfrm>
          <a:prstGeom prst="rect">
            <a:avLst/>
          </a:prstGeom>
        </p:spPr>
      </p:pic>
      <p:pic>
        <p:nvPicPr>
          <p:cNvPr id="53" name="Picture 52">
            <a:extLst>
              <a:ext uri="{FF2B5EF4-FFF2-40B4-BE49-F238E27FC236}">
                <a16:creationId xmlns:a16="http://schemas.microsoft.com/office/drawing/2014/main" id="{AA59B295-AE55-6148-A74D-A7424F69ED4E}"/>
              </a:ext>
            </a:extLst>
          </p:cNvPr>
          <p:cNvPicPr>
            <a:picLocks noChangeAspect="1"/>
          </p:cNvPicPr>
          <p:nvPr/>
        </p:nvPicPr>
        <p:blipFill>
          <a:blip r:embed="rId9"/>
          <a:stretch>
            <a:fillRect/>
          </a:stretch>
        </p:blipFill>
        <p:spPr>
          <a:xfrm>
            <a:off x="0" y="1735467"/>
            <a:ext cx="9144000" cy="4503761"/>
          </a:xfrm>
          <a:prstGeom prst="rect">
            <a:avLst/>
          </a:prstGeom>
        </p:spPr>
      </p:pic>
      <p:pic>
        <p:nvPicPr>
          <p:cNvPr id="54" name="Picture 53">
            <a:extLst>
              <a:ext uri="{FF2B5EF4-FFF2-40B4-BE49-F238E27FC236}">
                <a16:creationId xmlns:a16="http://schemas.microsoft.com/office/drawing/2014/main" id="{985FD457-0D9E-4B41-954E-5B5D267DBFEA}"/>
              </a:ext>
            </a:extLst>
          </p:cNvPr>
          <p:cNvPicPr>
            <a:picLocks noChangeAspect="1"/>
          </p:cNvPicPr>
          <p:nvPr/>
        </p:nvPicPr>
        <p:blipFill>
          <a:blip r:embed="rId10"/>
          <a:stretch>
            <a:fillRect/>
          </a:stretch>
        </p:blipFill>
        <p:spPr>
          <a:xfrm>
            <a:off x="0" y="1735467"/>
            <a:ext cx="9144000" cy="4503761"/>
          </a:xfrm>
          <a:prstGeom prst="rect">
            <a:avLst/>
          </a:prstGeom>
        </p:spPr>
      </p:pic>
      <p:pic>
        <p:nvPicPr>
          <p:cNvPr id="55" name="Picture 54">
            <a:extLst>
              <a:ext uri="{FF2B5EF4-FFF2-40B4-BE49-F238E27FC236}">
                <a16:creationId xmlns:a16="http://schemas.microsoft.com/office/drawing/2014/main" id="{4B33B3F7-4160-0D4C-986C-E69360E95A56}"/>
              </a:ext>
            </a:extLst>
          </p:cNvPr>
          <p:cNvPicPr>
            <a:picLocks noChangeAspect="1"/>
          </p:cNvPicPr>
          <p:nvPr/>
        </p:nvPicPr>
        <p:blipFill>
          <a:blip r:embed="rId11"/>
          <a:stretch>
            <a:fillRect/>
          </a:stretch>
        </p:blipFill>
        <p:spPr>
          <a:xfrm>
            <a:off x="0" y="1735467"/>
            <a:ext cx="9144000" cy="4503761"/>
          </a:xfrm>
          <a:prstGeom prst="rect">
            <a:avLst/>
          </a:prstGeom>
        </p:spPr>
      </p:pic>
      <p:pic>
        <p:nvPicPr>
          <p:cNvPr id="56" name="Picture 55">
            <a:extLst>
              <a:ext uri="{FF2B5EF4-FFF2-40B4-BE49-F238E27FC236}">
                <a16:creationId xmlns:a16="http://schemas.microsoft.com/office/drawing/2014/main" id="{B323397C-70A9-4746-80D9-86280209B2CF}"/>
              </a:ext>
            </a:extLst>
          </p:cNvPr>
          <p:cNvPicPr>
            <a:picLocks noChangeAspect="1"/>
          </p:cNvPicPr>
          <p:nvPr/>
        </p:nvPicPr>
        <p:blipFill>
          <a:blip r:embed="rId12"/>
          <a:stretch>
            <a:fillRect/>
          </a:stretch>
        </p:blipFill>
        <p:spPr>
          <a:xfrm>
            <a:off x="0" y="1735466"/>
            <a:ext cx="9144000" cy="4503761"/>
          </a:xfrm>
          <a:prstGeom prst="rect">
            <a:avLst/>
          </a:prstGeom>
        </p:spPr>
      </p:pic>
      <p:pic>
        <p:nvPicPr>
          <p:cNvPr id="57" name="Picture 56">
            <a:extLst>
              <a:ext uri="{FF2B5EF4-FFF2-40B4-BE49-F238E27FC236}">
                <a16:creationId xmlns:a16="http://schemas.microsoft.com/office/drawing/2014/main" id="{828AE96F-2EE6-C849-8AF6-607550F99F6A}"/>
              </a:ext>
            </a:extLst>
          </p:cNvPr>
          <p:cNvPicPr>
            <a:picLocks noChangeAspect="1"/>
          </p:cNvPicPr>
          <p:nvPr/>
        </p:nvPicPr>
        <p:blipFill>
          <a:blip r:embed="rId13"/>
          <a:stretch>
            <a:fillRect/>
          </a:stretch>
        </p:blipFill>
        <p:spPr>
          <a:xfrm>
            <a:off x="0" y="1735465"/>
            <a:ext cx="9144000" cy="4503761"/>
          </a:xfrm>
          <a:prstGeom prst="rect">
            <a:avLst/>
          </a:prstGeom>
        </p:spPr>
      </p:pic>
      <p:pic>
        <p:nvPicPr>
          <p:cNvPr id="58" name="Picture 57">
            <a:extLst>
              <a:ext uri="{FF2B5EF4-FFF2-40B4-BE49-F238E27FC236}">
                <a16:creationId xmlns:a16="http://schemas.microsoft.com/office/drawing/2014/main" id="{5D71C634-3E0F-5747-9209-74A3295503BF}"/>
              </a:ext>
            </a:extLst>
          </p:cNvPr>
          <p:cNvPicPr>
            <a:picLocks noChangeAspect="1"/>
          </p:cNvPicPr>
          <p:nvPr/>
        </p:nvPicPr>
        <p:blipFill>
          <a:blip r:embed="rId14"/>
          <a:stretch>
            <a:fillRect/>
          </a:stretch>
        </p:blipFill>
        <p:spPr>
          <a:xfrm>
            <a:off x="0" y="1735464"/>
            <a:ext cx="9144000" cy="4503761"/>
          </a:xfrm>
          <a:prstGeom prst="rect">
            <a:avLst/>
          </a:prstGeom>
        </p:spPr>
      </p:pic>
      <p:pic>
        <p:nvPicPr>
          <p:cNvPr id="59" name="Picture 58">
            <a:extLst>
              <a:ext uri="{FF2B5EF4-FFF2-40B4-BE49-F238E27FC236}">
                <a16:creationId xmlns:a16="http://schemas.microsoft.com/office/drawing/2014/main" id="{79706C1C-D2DD-DF4C-9255-4A3A4114C403}"/>
              </a:ext>
            </a:extLst>
          </p:cNvPr>
          <p:cNvPicPr>
            <a:picLocks noChangeAspect="1"/>
          </p:cNvPicPr>
          <p:nvPr/>
        </p:nvPicPr>
        <p:blipFill>
          <a:blip r:embed="rId15"/>
          <a:stretch>
            <a:fillRect/>
          </a:stretch>
        </p:blipFill>
        <p:spPr>
          <a:xfrm>
            <a:off x="0" y="1735464"/>
            <a:ext cx="9144000" cy="4503761"/>
          </a:xfrm>
          <a:prstGeom prst="rect">
            <a:avLst/>
          </a:prstGeom>
        </p:spPr>
      </p:pic>
      <p:sp>
        <p:nvSpPr>
          <p:cNvPr id="2" name="Title 1">
            <a:extLst>
              <a:ext uri="{FF2B5EF4-FFF2-40B4-BE49-F238E27FC236}">
                <a16:creationId xmlns:a16="http://schemas.microsoft.com/office/drawing/2014/main" id="{8C935B59-495E-FD46-A48E-0DA14F7BD230}"/>
              </a:ext>
            </a:extLst>
          </p:cNvPr>
          <p:cNvSpPr>
            <a:spLocks noGrp="1"/>
          </p:cNvSpPr>
          <p:nvPr>
            <p:ph type="title"/>
          </p:nvPr>
        </p:nvSpPr>
        <p:spPr/>
        <p:txBody>
          <a:bodyPr/>
          <a:lstStyle/>
          <a:p>
            <a:r>
              <a:rPr lang="en-US" altLang="zh-CN" dirty="0"/>
              <a:t>Packed</a:t>
            </a:r>
            <a:r>
              <a:rPr lang="zh-CN" altLang="en-US" dirty="0"/>
              <a:t> </a:t>
            </a:r>
            <a:r>
              <a:rPr lang="en-US" altLang="zh-CN" dirty="0"/>
              <a:t>Multiply-Accumulate</a:t>
            </a:r>
            <a:r>
              <a:rPr lang="zh-CN" altLang="en-US" dirty="0"/>
              <a:t> </a:t>
            </a:r>
            <a:r>
              <a:rPr lang="en-US" altLang="zh-CN" dirty="0"/>
              <a:t>(MAC)</a:t>
            </a:r>
            <a:endParaRPr lang="en-US" dirty="0"/>
          </a:p>
        </p:txBody>
      </p:sp>
      <p:sp>
        <p:nvSpPr>
          <p:cNvPr id="3" name="Content Placeholder 2">
            <a:extLst>
              <a:ext uri="{FF2B5EF4-FFF2-40B4-BE49-F238E27FC236}">
                <a16:creationId xmlns:a16="http://schemas.microsoft.com/office/drawing/2014/main" id="{A9C961E2-AA7E-DB44-9A87-B55D3659B9D6}"/>
              </a:ext>
            </a:extLst>
          </p:cNvPr>
          <p:cNvSpPr>
            <a:spLocks noGrp="1"/>
          </p:cNvSpPr>
          <p:nvPr>
            <p:ph idx="1"/>
          </p:nvPr>
        </p:nvSpPr>
        <p:spPr>
          <a:xfrm>
            <a:off x="314325" y="927266"/>
            <a:ext cx="8436766" cy="605939"/>
          </a:xfrm>
        </p:spPr>
        <p:txBody>
          <a:bodyPr/>
          <a:lstStyle/>
          <a:p>
            <a:r>
              <a:rPr lang="en-US" altLang="zh-CN" dirty="0"/>
              <a:t>Perform</a:t>
            </a:r>
            <a:r>
              <a:rPr lang="zh-CN" altLang="en-US" dirty="0"/>
              <a:t> </a:t>
            </a:r>
            <a:r>
              <a:rPr lang="en-US" altLang="zh-CN" dirty="0"/>
              <a:t>MAC</a:t>
            </a:r>
            <a:r>
              <a:rPr lang="zh-CN" altLang="en-US" dirty="0"/>
              <a:t> </a:t>
            </a:r>
            <a:r>
              <a:rPr lang="en-US" altLang="zh-CN" dirty="0"/>
              <a:t>for</a:t>
            </a:r>
            <a:r>
              <a:rPr lang="zh-CN" altLang="en-US" dirty="0"/>
              <a:t> </a:t>
            </a:r>
            <a:r>
              <a:rPr lang="en-US" altLang="zh-CN" dirty="0"/>
              <a:t>4x</a:t>
            </a:r>
            <a:r>
              <a:rPr lang="zh-CN" altLang="en-US" dirty="0"/>
              <a:t> </a:t>
            </a:r>
            <a:r>
              <a:rPr lang="en-US" altLang="zh-CN" dirty="0"/>
              <a:t>(input,</a:t>
            </a:r>
            <a:r>
              <a:rPr lang="zh-CN" altLang="en-US" dirty="0"/>
              <a:t> </a:t>
            </a:r>
            <a:r>
              <a:rPr lang="en-US" altLang="zh-CN" dirty="0"/>
              <a:t>weight)</a:t>
            </a:r>
            <a:r>
              <a:rPr lang="zh-CN" altLang="en-US" dirty="0"/>
              <a:t> </a:t>
            </a:r>
            <a:r>
              <a:rPr lang="en-US" altLang="zh-CN" dirty="0"/>
              <a:t>in</a:t>
            </a:r>
            <a:r>
              <a:rPr lang="zh-CN" altLang="en-US" dirty="0"/>
              <a:t> </a:t>
            </a:r>
            <a:r>
              <a:rPr lang="en-US" altLang="zh-CN" dirty="0"/>
              <a:t>parallel</a:t>
            </a:r>
            <a:endParaRPr lang="en-US" dirty="0"/>
          </a:p>
        </p:txBody>
      </p:sp>
      <p:sp>
        <p:nvSpPr>
          <p:cNvPr id="4" name="Slide Number Placeholder 3">
            <a:extLst>
              <a:ext uri="{FF2B5EF4-FFF2-40B4-BE49-F238E27FC236}">
                <a16:creationId xmlns:a16="http://schemas.microsoft.com/office/drawing/2014/main" id="{53E7AFDA-F270-4C49-A63A-07B9B6885A93}"/>
              </a:ext>
            </a:extLst>
          </p:cNvPr>
          <p:cNvSpPr>
            <a:spLocks noGrp="1"/>
          </p:cNvSpPr>
          <p:nvPr>
            <p:ph type="sldNum" sz="quarter" idx="12"/>
          </p:nvPr>
        </p:nvSpPr>
        <p:spPr/>
        <p:txBody>
          <a:bodyPr/>
          <a:lstStyle/>
          <a:p>
            <a:fld id="{EDEB49AF-3D90-40FD-8F8A-8CC90C261D69}" type="slidenum">
              <a:rPr lang="ko-KR" altLang="en-US" smtClean="0"/>
              <a:pPr/>
              <a:t>14</a:t>
            </a:fld>
            <a:endParaRPr lang="ko-KR" altLang="en-US" dirty="0"/>
          </a:p>
        </p:txBody>
      </p:sp>
      <p:cxnSp>
        <p:nvCxnSpPr>
          <p:cNvPr id="10" name="Straight Connector 9">
            <a:extLst>
              <a:ext uri="{FF2B5EF4-FFF2-40B4-BE49-F238E27FC236}">
                <a16:creationId xmlns:a16="http://schemas.microsoft.com/office/drawing/2014/main" id="{D42CDEF2-6A9F-CB43-B52D-4F8E6BFE8CEE}"/>
              </a:ext>
            </a:extLst>
          </p:cNvPr>
          <p:cNvCxnSpPr/>
          <p:nvPr/>
        </p:nvCxnSpPr>
        <p:spPr bwMode="auto">
          <a:xfrm>
            <a:off x="314325" y="1580705"/>
            <a:ext cx="8436766" cy="0"/>
          </a:xfrm>
          <a:prstGeom prst="line">
            <a:avLst/>
          </a:prstGeom>
          <a:noFill/>
          <a:ln w="28575" cap="flat" cmpd="sng" algn="ctr">
            <a:solidFill>
              <a:schemeClr val="tx1"/>
            </a:solidFill>
            <a:prstDash val="solid"/>
            <a:round/>
            <a:headEnd type="none" w="med" len="med"/>
            <a:tailEnd type="none" w="med" len="med"/>
          </a:ln>
          <a:effectLst/>
        </p:spPr>
      </p:cxnSp>
      <p:cxnSp>
        <p:nvCxnSpPr>
          <p:cNvPr id="6" name="Straight Connector 5">
            <a:extLst>
              <a:ext uri="{FF2B5EF4-FFF2-40B4-BE49-F238E27FC236}">
                <a16:creationId xmlns:a16="http://schemas.microsoft.com/office/drawing/2014/main" id="{516A38B1-A4CE-DA44-B917-160EF558A698}"/>
              </a:ext>
            </a:extLst>
          </p:cNvPr>
          <p:cNvCxnSpPr/>
          <p:nvPr/>
        </p:nvCxnSpPr>
        <p:spPr bwMode="auto">
          <a:xfrm>
            <a:off x="4814761" y="3649508"/>
            <a:ext cx="0" cy="1634591"/>
          </a:xfrm>
          <a:prstGeom prst="line">
            <a:avLst/>
          </a:prstGeom>
          <a:noFill/>
          <a:ln w="63500" cap="flat" cmpd="sng" algn="ctr">
            <a:solidFill>
              <a:srgbClr val="FF0000"/>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FD336B5B-80FC-A948-BD02-436F236F4155}"/>
              </a:ext>
            </a:extLst>
          </p:cNvPr>
          <p:cNvCxnSpPr/>
          <p:nvPr/>
        </p:nvCxnSpPr>
        <p:spPr bwMode="auto">
          <a:xfrm>
            <a:off x="5727812" y="3640081"/>
            <a:ext cx="0" cy="1634591"/>
          </a:xfrm>
          <a:prstGeom prst="line">
            <a:avLst/>
          </a:prstGeom>
          <a:noFill/>
          <a:ln w="63500" cap="flat" cmpd="sng" algn="ctr">
            <a:solidFill>
              <a:srgbClr val="FF0000"/>
            </a:solidFill>
            <a:prstDash val="solid"/>
            <a:round/>
            <a:headEnd type="none" w="med" len="med"/>
            <a:tailEnd type="none" w="med" len="med"/>
          </a:ln>
          <a:effectLst/>
        </p:spPr>
      </p:cxnSp>
      <p:sp>
        <p:nvSpPr>
          <p:cNvPr id="46" name="Content Placeholder 2">
            <a:extLst>
              <a:ext uri="{FF2B5EF4-FFF2-40B4-BE49-F238E27FC236}">
                <a16:creationId xmlns:a16="http://schemas.microsoft.com/office/drawing/2014/main" id="{39D617E6-3FAA-C248-A7BB-CF0CE3520B37}"/>
              </a:ext>
            </a:extLst>
          </p:cNvPr>
          <p:cNvSpPr txBox="1">
            <a:spLocks/>
          </p:cNvSpPr>
          <p:nvPr/>
        </p:nvSpPr>
        <p:spPr bwMode="auto">
          <a:xfrm>
            <a:off x="5727812" y="4769906"/>
            <a:ext cx="2033714" cy="605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buNone/>
            </a:pPr>
            <a:r>
              <a:rPr lang="en-US" altLang="zh-CN" b="1" kern="0" dirty="0">
                <a:solidFill>
                  <a:srgbClr val="FF0000"/>
                </a:solidFill>
              </a:rPr>
              <a:t>No</a:t>
            </a:r>
            <a:r>
              <a:rPr lang="zh-CN" altLang="en-US" b="1" kern="0" dirty="0">
                <a:solidFill>
                  <a:srgbClr val="FF0000"/>
                </a:solidFill>
              </a:rPr>
              <a:t> </a:t>
            </a:r>
            <a:r>
              <a:rPr lang="en-US" altLang="zh-CN" b="1" kern="0" dirty="0">
                <a:solidFill>
                  <a:srgbClr val="FF0000"/>
                </a:solidFill>
              </a:rPr>
              <a:t>overflow</a:t>
            </a:r>
            <a:endParaRPr lang="en-US" b="1" kern="0" dirty="0">
              <a:solidFill>
                <a:srgbClr val="FF0000"/>
              </a:solidFill>
            </a:endParaRPr>
          </a:p>
        </p:txBody>
      </p:sp>
    </p:spTree>
    <p:extLst>
      <p:ext uri="{BB962C8B-B14F-4D97-AF65-F5344CB8AC3E}">
        <p14:creationId xmlns:p14="http://schemas.microsoft.com/office/powerpoint/2010/main" val="40724342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543A-3E0E-CE49-AB75-4EFC1BFC1108}"/>
              </a:ext>
            </a:extLst>
          </p:cNvPr>
          <p:cNvSpPr>
            <a:spLocks noGrp="1"/>
          </p:cNvSpPr>
          <p:nvPr>
            <p:ph type="title"/>
          </p:nvPr>
        </p:nvSpPr>
        <p:spPr/>
        <p:txBody>
          <a:bodyPr/>
          <a:lstStyle/>
          <a:p>
            <a:r>
              <a:rPr lang="en-US" altLang="zh-CN" dirty="0"/>
              <a:t>Perf.</a:t>
            </a:r>
            <a:r>
              <a:rPr lang="zh-CN" altLang="en-US" dirty="0"/>
              <a:t> </a:t>
            </a:r>
            <a:r>
              <a:rPr lang="en-US" altLang="zh-CN" dirty="0"/>
              <a:t>with</a:t>
            </a:r>
            <a:r>
              <a:rPr lang="zh-CN" altLang="en-US" dirty="0"/>
              <a:t> </a:t>
            </a:r>
            <a:r>
              <a:rPr lang="en-US" altLang="zh-CN" dirty="0"/>
              <a:t>Packed</a:t>
            </a:r>
            <a:r>
              <a:rPr lang="zh-CN" altLang="en-US" dirty="0"/>
              <a:t> </a:t>
            </a:r>
            <a:r>
              <a:rPr lang="en-US" altLang="zh-CN" dirty="0"/>
              <a:t>MAC</a:t>
            </a:r>
            <a:endParaRPr lang="en-US" dirty="0"/>
          </a:p>
        </p:txBody>
      </p:sp>
      <p:sp>
        <p:nvSpPr>
          <p:cNvPr id="4" name="Slide Number Placeholder 3">
            <a:extLst>
              <a:ext uri="{FF2B5EF4-FFF2-40B4-BE49-F238E27FC236}">
                <a16:creationId xmlns:a16="http://schemas.microsoft.com/office/drawing/2014/main" id="{6A549483-F4E5-EF49-952B-27FF55C95488}"/>
              </a:ext>
            </a:extLst>
          </p:cNvPr>
          <p:cNvSpPr>
            <a:spLocks noGrp="1"/>
          </p:cNvSpPr>
          <p:nvPr>
            <p:ph type="sldNum" sz="quarter" idx="12"/>
          </p:nvPr>
        </p:nvSpPr>
        <p:spPr/>
        <p:txBody>
          <a:bodyPr/>
          <a:lstStyle/>
          <a:p>
            <a:fld id="{EDEB49AF-3D90-40FD-8F8A-8CC90C261D69}" type="slidenum">
              <a:rPr lang="ko-KR" altLang="en-US" smtClean="0"/>
              <a:pPr/>
              <a:t>15</a:t>
            </a:fld>
            <a:endParaRPr lang="ko-KR" altLang="en-US" dirty="0"/>
          </a:p>
        </p:txBody>
      </p:sp>
      <p:graphicFrame>
        <p:nvGraphicFramePr>
          <p:cNvPr id="12" name="Chart 11">
            <a:extLst>
              <a:ext uri="{FF2B5EF4-FFF2-40B4-BE49-F238E27FC236}">
                <a16:creationId xmlns:a16="http://schemas.microsoft.com/office/drawing/2014/main" id="{6DB443DA-E47A-0A42-BA0A-5FFBC6316C28}"/>
              </a:ext>
            </a:extLst>
          </p:cNvPr>
          <p:cNvGraphicFramePr>
            <a:graphicFrameLocks/>
          </p:cNvGraphicFramePr>
          <p:nvPr>
            <p:extLst>
              <p:ext uri="{D42A27DB-BD31-4B8C-83A1-F6EECF244321}">
                <p14:modId xmlns:p14="http://schemas.microsoft.com/office/powerpoint/2010/main" val="3506925416"/>
              </p:ext>
            </p:extLst>
          </p:nvPr>
        </p:nvGraphicFramePr>
        <p:xfrm>
          <a:off x="914400" y="2806411"/>
          <a:ext cx="7315199" cy="3010233"/>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2">
            <a:extLst>
              <a:ext uri="{FF2B5EF4-FFF2-40B4-BE49-F238E27FC236}">
                <a16:creationId xmlns:a16="http://schemas.microsoft.com/office/drawing/2014/main" id="{2206EE98-77B2-9147-9791-A57B4C391115}"/>
              </a:ext>
            </a:extLst>
          </p:cNvPr>
          <p:cNvSpPr txBox="1">
            <a:spLocks/>
          </p:cNvSpPr>
          <p:nvPr/>
        </p:nvSpPr>
        <p:spPr bwMode="auto">
          <a:xfrm>
            <a:off x="314325" y="926286"/>
            <a:ext cx="8143875" cy="21413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Higher</a:t>
            </a:r>
            <a:r>
              <a:rPr lang="zh-CN" altLang="en-US" kern="0" dirty="0"/>
              <a:t> </a:t>
            </a:r>
            <a:r>
              <a:rPr lang="en-US" altLang="zh-CN" kern="0" dirty="0"/>
              <a:t>computation</a:t>
            </a:r>
            <a:r>
              <a:rPr lang="zh-CN" altLang="en-US" kern="0" dirty="0"/>
              <a:t> </a:t>
            </a:r>
            <a:r>
              <a:rPr lang="en-US" altLang="zh-CN" kern="0" dirty="0"/>
              <a:t>parallelism</a:t>
            </a:r>
          </a:p>
          <a:p>
            <a:pPr lvl="1"/>
            <a:r>
              <a:rPr lang="en-US" altLang="zh-CN" kern="0" dirty="0"/>
              <a:t>Lower</a:t>
            </a:r>
            <a:r>
              <a:rPr lang="zh-CN" altLang="en-US" kern="0" dirty="0"/>
              <a:t> </a:t>
            </a:r>
            <a:r>
              <a:rPr lang="en-US" altLang="zh-CN" kern="0" dirty="0"/>
              <a:t>weight</a:t>
            </a:r>
            <a:r>
              <a:rPr lang="zh-CN" altLang="en-US" kern="0" dirty="0"/>
              <a:t> </a:t>
            </a:r>
            <a:r>
              <a:rPr lang="en-US" altLang="zh-CN" kern="0" dirty="0"/>
              <a:t>unpacking</a:t>
            </a:r>
            <a:r>
              <a:rPr lang="zh-CN" altLang="en-US" kern="0" dirty="0"/>
              <a:t> </a:t>
            </a:r>
            <a:r>
              <a:rPr lang="en-US" altLang="zh-CN" kern="0" dirty="0"/>
              <a:t>overhead</a:t>
            </a:r>
          </a:p>
          <a:p>
            <a:pPr lvl="1"/>
            <a:r>
              <a:rPr lang="en-US" altLang="zh-CN" kern="0" dirty="0"/>
              <a:t>Less</a:t>
            </a:r>
            <a:r>
              <a:rPr lang="zh-CN" altLang="en-US" kern="0" dirty="0"/>
              <a:t> </a:t>
            </a:r>
            <a:r>
              <a:rPr lang="en-US" altLang="zh-CN" kern="0" dirty="0"/>
              <a:t>input</a:t>
            </a:r>
            <a:r>
              <a:rPr lang="zh-CN" altLang="en-US" kern="0" dirty="0"/>
              <a:t> </a:t>
            </a:r>
            <a:r>
              <a:rPr lang="en-US" altLang="zh-CN" kern="0" dirty="0"/>
              <a:t>access</a:t>
            </a:r>
          </a:p>
          <a:p>
            <a:r>
              <a:rPr lang="en-US" altLang="zh-CN" dirty="0"/>
              <a:t>NIN</a:t>
            </a:r>
            <a:r>
              <a:rPr lang="zh-CN" altLang="en-US" dirty="0"/>
              <a:t> </a:t>
            </a:r>
            <a:r>
              <a:rPr lang="en-US" altLang="zh-CN" dirty="0"/>
              <a:t>on</a:t>
            </a:r>
            <a:r>
              <a:rPr lang="zh-CN" altLang="en-US" dirty="0"/>
              <a:t> </a:t>
            </a:r>
            <a:r>
              <a:rPr lang="en-US" altLang="zh-CN" dirty="0"/>
              <a:t>Cortex-M4</a:t>
            </a:r>
            <a:endParaRPr lang="en-US" dirty="0"/>
          </a:p>
        </p:txBody>
      </p:sp>
      <p:sp>
        <p:nvSpPr>
          <p:cNvPr id="19" name="Content Placeholder 2">
            <a:extLst>
              <a:ext uri="{FF2B5EF4-FFF2-40B4-BE49-F238E27FC236}">
                <a16:creationId xmlns:a16="http://schemas.microsoft.com/office/drawing/2014/main" id="{71379E8E-5639-2644-8D98-660E7E2E90B8}"/>
              </a:ext>
            </a:extLst>
          </p:cNvPr>
          <p:cNvSpPr txBox="1">
            <a:spLocks/>
          </p:cNvSpPr>
          <p:nvPr/>
        </p:nvSpPr>
        <p:spPr bwMode="auto">
          <a:xfrm>
            <a:off x="6739890" y="3148728"/>
            <a:ext cx="971820"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1.36x</a:t>
            </a:r>
            <a:endParaRPr lang="en-US" sz="2400" b="1" kern="0" dirty="0">
              <a:solidFill>
                <a:schemeClr val="accent6"/>
              </a:solidFill>
            </a:endParaRPr>
          </a:p>
        </p:txBody>
      </p:sp>
      <p:sp>
        <p:nvSpPr>
          <p:cNvPr id="20" name="Content Placeholder 2">
            <a:extLst>
              <a:ext uri="{FF2B5EF4-FFF2-40B4-BE49-F238E27FC236}">
                <a16:creationId xmlns:a16="http://schemas.microsoft.com/office/drawing/2014/main" id="{2755BB21-000F-0D46-82CF-8623CD468E7A}"/>
              </a:ext>
            </a:extLst>
          </p:cNvPr>
          <p:cNvSpPr txBox="1">
            <a:spLocks/>
          </p:cNvSpPr>
          <p:nvPr/>
        </p:nvSpPr>
        <p:spPr bwMode="auto">
          <a:xfrm>
            <a:off x="6071531" y="3979281"/>
            <a:ext cx="899546"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0.71x</a:t>
            </a:r>
            <a:endParaRPr lang="en-US" sz="2400" b="1" kern="0" dirty="0">
              <a:solidFill>
                <a:schemeClr val="accent6"/>
              </a:solidFill>
            </a:endParaRPr>
          </a:p>
        </p:txBody>
      </p:sp>
      <p:sp>
        <p:nvSpPr>
          <p:cNvPr id="8" name="Content Placeholder 2">
            <a:extLst>
              <a:ext uri="{FF2B5EF4-FFF2-40B4-BE49-F238E27FC236}">
                <a16:creationId xmlns:a16="http://schemas.microsoft.com/office/drawing/2014/main" id="{1D8F45EA-3424-DB49-9660-AB9A248C597D}"/>
              </a:ext>
            </a:extLst>
          </p:cNvPr>
          <p:cNvSpPr txBox="1">
            <a:spLocks/>
          </p:cNvSpPr>
          <p:nvPr/>
        </p:nvSpPr>
        <p:spPr bwMode="auto">
          <a:xfrm>
            <a:off x="314325" y="5816645"/>
            <a:ext cx="8143875" cy="716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Support</a:t>
            </a:r>
            <a:r>
              <a:rPr lang="zh-CN" altLang="en-US" kern="0" dirty="0"/>
              <a:t> </a:t>
            </a:r>
            <a:r>
              <a:rPr lang="en-US" altLang="zh-CN" kern="0" dirty="0"/>
              <a:t>input</a:t>
            </a:r>
            <a:r>
              <a:rPr lang="zh-CN" altLang="en-US" kern="0" dirty="0"/>
              <a:t> </a:t>
            </a:r>
            <a:r>
              <a:rPr lang="en-US" altLang="zh-CN" kern="0" dirty="0"/>
              <a:t>precision</a:t>
            </a:r>
            <a:r>
              <a:rPr lang="zh-CN" altLang="en-US" kern="0" dirty="0"/>
              <a:t> </a:t>
            </a:r>
            <a:r>
              <a:rPr lang="en-US" altLang="zh-CN" kern="0" dirty="0"/>
              <a:t>+</a:t>
            </a:r>
            <a:r>
              <a:rPr lang="zh-CN" altLang="en-US" kern="0" dirty="0"/>
              <a:t> </a:t>
            </a:r>
            <a:r>
              <a:rPr lang="en-US" altLang="zh-CN" kern="0" dirty="0"/>
              <a:t>weight</a:t>
            </a:r>
            <a:r>
              <a:rPr lang="zh-CN" altLang="en-US" kern="0" dirty="0"/>
              <a:t> </a:t>
            </a:r>
            <a:r>
              <a:rPr lang="en-US" altLang="zh-CN" kern="0" dirty="0"/>
              <a:t>precision</a:t>
            </a:r>
            <a:r>
              <a:rPr lang="zh-CN" altLang="en-US" kern="0" dirty="0"/>
              <a:t> ≤ </a:t>
            </a:r>
            <a:r>
              <a:rPr lang="en-US" altLang="zh-CN" kern="0" dirty="0"/>
              <a:t>6-bit</a:t>
            </a:r>
            <a:endParaRPr lang="en-US" dirty="0"/>
          </a:p>
        </p:txBody>
      </p:sp>
    </p:spTree>
    <p:extLst>
      <p:ext uri="{BB962C8B-B14F-4D97-AF65-F5344CB8AC3E}">
        <p14:creationId xmlns:p14="http://schemas.microsoft.com/office/powerpoint/2010/main" val="2297169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P spid="19" grpId="0"/>
      <p:bldP spid="20"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610B279-804A-7249-B67B-58D7E4623008}"/>
              </a:ext>
            </a:extLst>
          </p:cNvPr>
          <p:cNvPicPr>
            <a:picLocks noChangeAspect="1"/>
          </p:cNvPicPr>
          <p:nvPr/>
        </p:nvPicPr>
        <p:blipFill>
          <a:blip r:embed="rId3"/>
          <a:stretch>
            <a:fillRect/>
          </a:stretch>
        </p:blipFill>
        <p:spPr>
          <a:xfrm>
            <a:off x="0" y="1336343"/>
            <a:ext cx="9144000" cy="4185313"/>
          </a:xfrm>
          <a:prstGeom prst="rect">
            <a:avLst/>
          </a:prstGeom>
        </p:spPr>
      </p:pic>
      <p:pic>
        <p:nvPicPr>
          <p:cNvPr id="17" name="Picture 16">
            <a:extLst>
              <a:ext uri="{FF2B5EF4-FFF2-40B4-BE49-F238E27FC236}">
                <a16:creationId xmlns:a16="http://schemas.microsoft.com/office/drawing/2014/main" id="{A83FF0A5-8122-3047-9CB6-1AD89B9E51E1}"/>
              </a:ext>
            </a:extLst>
          </p:cNvPr>
          <p:cNvPicPr>
            <a:picLocks noChangeAspect="1"/>
          </p:cNvPicPr>
          <p:nvPr/>
        </p:nvPicPr>
        <p:blipFill>
          <a:blip r:embed="rId4"/>
          <a:stretch>
            <a:fillRect/>
          </a:stretch>
        </p:blipFill>
        <p:spPr>
          <a:xfrm>
            <a:off x="0" y="1336343"/>
            <a:ext cx="9144000" cy="4185313"/>
          </a:xfrm>
          <a:prstGeom prst="rect">
            <a:avLst/>
          </a:prstGeom>
        </p:spPr>
      </p:pic>
      <p:sp>
        <p:nvSpPr>
          <p:cNvPr id="2" name="Title 1">
            <a:extLst>
              <a:ext uri="{FF2B5EF4-FFF2-40B4-BE49-F238E27FC236}">
                <a16:creationId xmlns:a16="http://schemas.microsoft.com/office/drawing/2014/main" id="{EA108870-0001-714F-ACE1-0234C53A84BA}"/>
              </a:ext>
            </a:extLst>
          </p:cNvPr>
          <p:cNvSpPr>
            <a:spLocks noGrp="1"/>
          </p:cNvSpPr>
          <p:nvPr>
            <p:ph type="title"/>
          </p:nvPr>
        </p:nvSpPr>
        <p:spPr/>
        <p:txBody>
          <a:bodyPr/>
          <a:lstStyle/>
          <a:p>
            <a:r>
              <a:rPr lang="en-US" altLang="zh-CN" dirty="0"/>
              <a:t>ISA</a:t>
            </a:r>
            <a:r>
              <a:rPr lang="zh-CN" altLang="en-US" dirty="0"/>
              <a:t> </a:t>
            </a:r>
            <a:r>
              <a:rPr lang="en-US" altLang="zh-CN" dirty="0"/>
              <a:t>Extension: </a:t>
            </a:r>
            <a:r>
              <a:rPr lang="en-US" altLang="zh-CN" dirty="0" err="1"/>
              <a:t>Mul</a:t>
            </a:r>
            <a:r>
              <a:rPr lang="en-US" altLang="zh-CN" dirty="0"/>
              <a:t>-Shift-Acc</a:t>
            </a:r>
            <a:endParaRPr lang="en-US" dirty="0"/>
          </a:p>
        </p:txBody>
      </p:sp>
      <p:sp>
        <p:nvSpPr>
          <p:cNvPr id="4" name="Slide Number Placeholder 3">
            <a:extLst>
              <a:ext uri="{FF2B5EF4-FFF2-40B4-BE49-F238E27FC236}">
                <a16:creationId xmlns:a16="http://schemas.microsoft.com/office/drawing/2014/main" id="{ED546D1F-8198-194E-9FAD-FDFA099AD80B}"/>
              </a:ext>
            </a:extLst>
          </p:cNvPr>
          <p:cNvSpPr>
            <a:spLocks noGrp="1"/>
          </p:cNvSpPr>
          <p:nvPr>
            <p:ph type="sldNum" sz="quarter" idx="12"/>
          </p:nvPr>
        </p:nvSpPr>
        <p:spPr/>
        <p:txBody>
          <a:bodyPr/>
          <a:lstStyle/>
          <a:p>
            <a:fld id="{EDEB49AF-3D90-40FD-8F8A-8CC90C261D69}" type="slidenum">
              <a:rPr lang="ko-KR" altLang="en-US" smtClean="0"/>
              <a:pPr/>
              <a:t>16</a:t>
            </a:fld>
            <a:endParaRPr lang="ko-KR" altLang="en-US" dirty="0"/>
          </a:p>
        </p:txBody>
      </p:sp>
      <p:sp>
        <p:nvSpPr>
          <p:cNvPr id="7" name="Content Placeholder 6">
            <a:extLst>
              <a:ext uri="{FF2B5EF4-FFF2-40B4-BE49-F238E27FC236}">
                <a16:creationId xmlns:a16="http://schemas.microsoft.com/office/drawing/2014/main" id="{3931CE6F-7778-4547-A6F2-E9A3139EE912}"/>
              </a:ext>
            </a:extLst>
          </p:cNvPr>
          <p:cNvSpPr>
            <a:spLocks noGrp="1"/>
          </p:cNvSpPr>
          <p:nvPr>
            <p:ph idx="1"/>
          </p:nvPr>
        </p:nvSpPr>
        <p:spPr>
          <a:xfrm>
            <a:off x="314325" y="857758"/>
            <a:ext cx="8143875" cy="1027687"/>
          </a:xfrm>
        </p:spPr>
        <p:txBody>
          <a:bodyPr/>
          <a:lstStyle/>
          <a:p>
            <a:r>
              <a:rPr lang="en-US" altLang="zh-CN" dirty="0"/>
              <a:t>Improve</a:t>
            </a:r>
            <a:r>
              <a:rPr lang="zh-CN" altLang="en-US" dirty="0"/>
              <a:t> </a:t>
            </a:r>
            <a:r>
              <a:rPr lang="en-US" altLang="zh-CN" dirty="0"/>
              <a:t>perf.</a:t>
            </a:r>
            <a:r>
              <a:rPr lang="zh-CN" altLang="en-US" dirty="0"/>
              <a:t> </a:t>
            </a:r>
            <a:r>
              <a:rPr lang="en-US" altLang="zh-CN" dirty="0"/>
              <a:t>with</a:t>
            </a:r>
            <a:r>
              <a:rPr lang="zh-CN" altLang="en-US" dirty="0"/>
              <a:t> </a:t>
            </a:r>
            <a:r>
              <a:rPr lang="en-US" altLang="zh-CN" dirty="0"/>
              <a:t>lowest</a:t>
            </a:r>
            <a:r>
              <a:rPr lang="zh-CN" altLang="en-US" dirty="0"/>
              <a:t> </a:t>
            </a:r>
            <a:r>
              <a:rPr lang="en-US" altLang="zh-CN" dirty="0"/>
              <a:t>hardware</a:t>
            </a:r>
            <a:r>
              <a:rPr lang="zh-CN" altLang="en-US" dirty="0"/>
              <a:t> </a:t>
            </a:r>
            <a:r>
              <a:rPr lang="en-US" altLang="zh-CN" dirty="0"/>
              <a:t>overhead</a:t>
            </a:r>
            <a:endParaRPr lang="en-US" dirty="0"/>
          </a:p>
        </p:txBody>
      </p:sp>
      <p:sp>
        <p:nvSpPr>
          <p:cNvPr id="10" name="Rectangle 9">
            <a:extLst>
              <a:ext uri="{FF2B5EF4-FFF2-40B4-BE49-F238E27FC236}">
                <a16:creationId xmlns:a16="http://schemas.microsoft.com/office/drawing/2014/main" id="{0BF490D4-DFA6-DC40-ABF9-64D77B03646F}"/>
              </a:ext>
            </a:extLst>
          </p:cNvPr>
          <p:cNvSpPr/>
          <p:nvPr/>
        </p:nvSpPr>
        <p:spPr bwMode="auto">
          <a:xfrm>
            <a:off x="1286634" y="2675075"/>
            <a:ext cx="2670371" cy="432876"/>
          </a:xfrm>
          <a:prstGeom prst="rect">
            <a:avLst/>
          </a:prstGeom>
          <a:noFill/>
          <a:ln w="444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15FD2221-0F59-1D4E-85A4-D12986772CC6}"/>
              </a:ext>
            </a:extLst>
          </p:cNvPr>
          <p:cNvSpPr/>
          <p:nvPr/>
        </p:nvSpPr>
        <p:spPr bwMode="auto">
          <a:xfrm>
            <a:off x="2832212" y="4620080"/>
            <a:ext cx="1482170" cy="432876"/>
          </a:xfrm>
          <a:prstGeom prst="rect">
            <a:avLst/>
          </a:prstGeom>
          <a:noFill/>
          <a:ln w="4445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cxnSp>
        <p:nvCxnSpPr>
          <p:cNvPr id="13" name="Straight Connector 12">
            <a:extLst>
              <a:ext uri="{FF2B5EF4-FFF2-40B4-BE49-F238E27FC236}">
                <a16:creationId xmlns:a16="http://schemas.microsoft.com/office/drawing/2014/main" id="{BBC272D7-687F-C14D-B379-59D568144ECC}"/>
              </a:ext>
            </a:extLst>
          </p:cNvPr>
          <p:cNvCxnSpPr>
            <a:cxnSpLocks/>
            <a:stCxn id="10" idx="2"/>
          </p:cNvCxnSpPr>
          <p:nvPr/>
        </p:nvCxnSpPr>
        <p:spPr bwMode="auto">
          <a:xfrm>
            <a:off x="2621820" y="3107951"/>
            <a:ext cx="971044" cy="1499772"/>
          </a:xfrm>
          <a:prstGeom prst="line">
            <a:avLst/>
          </a:prstGeom>
          <a:noFill/>
          <a:ln w="44450" cap="flat" cmpd="sng" algn="ctr">
            <a:solidFill>
              <a:srgbClr val="FF0000"/>
            </a:solidFill>
            <a:prstDash val="solid"/>
            <a:round/>
            <a:headEnd type="none" w="med" len="med"/>
            <a:tailEnd type="none" w="med" len="med"/>
          </a:ln>
          <a:effectLst/>
        </p:spPr>
      </p:cxnSp>
      <p:sp>
        <p:nvSpPr>
          <p:cNvPr id="15" name="Content Placeholder 6">
            <a:extLst>
              <a:ext uri="{FF2B5EF4-FFF2-40B4-BE49-F238E27FC236}">
                <a16:creationId xmlns:a16="http://schemas.microsoft.com/office/drawing/2014/main" id="{8E2EB57F-AA3D-C241-BB72-A867F6041F56}"/>
              </a:ext>
            </a:extLst>
          </p:cNvPr>
          <p:cNvSpPr txBox="1">
            <a:spLocks/>
          </p:cNvSpPr>
          <p:nvPr/>
        </p:nvSpPr>
        <p:spPr bwMode="auto">
          <a:xfrm>
            <a:off x="314324" y="5490446"/>
            <a:ext cx="8143875" cy="1045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err="1"/>
              <a:t>Mul</a:t>
            </a:r>
            <a:r>
              <a:rPr lang="en-US" altLang="zh-CN" kern="0" dirty="0"/>
              <a:t>-Shift-Acc instruction</a:t>
            </a:r>
          </a:p>
          <a:p>
            <a:pPr lvl="1"/>
            <a:r>
              <a:rPr lang="en-US" kern="0" dirty="0"/>
              <a:t>Low overhead: reusing the</a:t>
            </a:r>
            <a:r>
              <a:rPr lang="zh-CN" altLang="en-US" kern="0" dirty="0"/>
              <a:t> </a:t>
            </a:r>
            <a:r>
              <a:rPr lang="en-US" altLang="zh-CN" kern="0" dirty="0"/>
              <a:t>32-bit</a:t>
            </a:r>
            <a:r>
              <a:rPr lang="en-US" kern="0" dirty="0"/>
              <a:t> </a:t>
            </a:r>
            <a:r>
              <a:rPr lang="en-US" kern="0" dirty="0" err="1"/>
              <a:t>Mul</a:t>
            </a:r>
            <a:r>
              <a:rPr lang="en-US" kern="0" dirty="0"/>
              <a:t>-Acc module</a:t>
            </a:r>
            <a:r>
              <a:rPr lang="zh-CN" altLang="en-US" kern="0" dirty="0"/>
              <a:t> </a:t>
            </a:r>
            <a:r>
              <a:rPr lang="en-US" altLang="zh-CN" kern="0" dirty="0"/>
              <a:t>in</a:t>
            </a:r>
            <a:r>
              <a:rPr lang="zh-CN" altLang="en-US" kern="0" dirty="0"/>
              <a:t> </a:t>
            </a:r>
            <a:r>
              <a:rPr lang="en-US" altLang="zh-CN" kern="0" dirty="0"/>
              <a:t>ALU</a:t>
            </a:r>
            <a:endParaRPr lang="en-US" kern="0" dirty="0"/>
          </a:p>
        </p:txBody>
      </p:sp>
    </p:spTree>
    <p:extLst>
      <p:ext uri="{BB962C8B-B14F-4D97-AF65-F5344CB8AC3E}">
        <p14:creationId xmlns:p14="http://schemas.microsoft.com/office/powerpoint/2010/main" val="26414651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816211-B75A-714F-B28D-F319B4E35450}"/>
              </a:ext>
            </a:extLst>
          </p:cNvPr>
          <p:cNvPicPr>
            <a:picLocks noChangeAspect="1"/>
          </p:cNvPicPr>
          <p:nvPr/>
        </p:nvPicPr>
        <p:blipFill>
          <a:blip r:embed="rId3"/>
          <a:stretch>
            <a:fillRect/>
          </a:stretch>
        </p:blipFill>
        <p:spPr>
          <a:xfrm>
            <a:off x="0" y="866784"/>
            <a:ext cx="9144000" cy="4185313"/>
          </a:xfrm>
          <a:prstGeom prst="rect">
            <a:avLst/>
          </a:prstGeom>
        </p:spPr>
      </p:pic>
      <p:sp>
        <p:nvSpPr>
          <p:cNvPr id="2" name="Title 1">
            <a:extLst>
              <a:ext uri="{FF2B5EF4-FFF2-40B4-BE49-F238E27FC236}">
                <a16:creationId xmlns:a16="http://schemas.microsoft.com/office/drawing/2014/main" id="{EA108870-0001-714F-ACE1-0234C53A84BA}"/>
              </a:ext>
            </a:extLst>
          </p:cNvPr>
          <p:cNvSpPr>
            <a:spLocks noGrp="1"/>
          </p:cNvSpPr>
          <p:nvPr>
            <p:ph type="title"/>
          </p:nvPr>
        </p:nvSpPr>
        <p:spPr/>
        <p:txBody>
          <a:bodyPr/>
          <a:lstStyle/>
          <a:p>
            <a:r>
              <a:rPr lang="en-US" altLang="zh-CN" dirty="0"/>
              <a:t>ISA</a:t>
            </a:r>
            <a:r>
              <a:rPr lang="zh-CN" altLang="en-US" dirty="0"/>
              <a:t> </a:t>
            </a:r>
            <a:r>
              <a:rPr lang="en-US" altLang="zh-CN" dirty="0"/>
              <a:t>Extension: Unpack</a:t>
            </a:r>
            <a:endParaRPr lang="en-US" dirty="0"/>
          </a:p>
        </p:txBody>
      </p:sp>
      <p:sp>
        <p:nvSpPr>
          <p:cNvPr id="4" name="Slide Number Placeholder 3">
            <a:extLst>
              <a:ext uri="{FF2B5EF4-FFF2-40B4-BE49-F238E27FC236}">
                <a16:creationId xmlns:a16="http://schemas.microsoft.com/office/drawing/2014/main" id="{ED546D1F-8198-194E-9FAD-FDFA099AD80B}"/>
              </a:ext>
            </a:extLst>
          </p:cNvPr>
          <p:cNvSpPr>
            <a:spLocks noGrp="1"/>
          </p:cNvSpPr>
          <p:nvPr>
            <p:ph type="sldNum" sz="quarter" idx="12"/>
          </p:nvPr>
        </p:nvSpPr>
        <p:spPr/>
        <p:txBody>
          <a:bodyPr/>
          <a:lstStyle/>
          <a:p>
            <a:fld id="{EDEB49AF-3D90-40FD-8F8A-8CC90C261D69}" type="slidenum">
              <a:rPr lang="ko-KR" altLang="en-US" smtClean="0"/>
              <a:pPr/>
              <a:t>17</a:t>
            </a:fld>
            <a:endParaRPr lang="ko-KR" altLang="en-US" dirty="0"/>
          </a:p>
        </p:txBody>
      </p:sp>
      <p:sp>
        <p:nvSpPr>
          <p:cNvPr id="6" name="Rectangle 5">
            <a:extLst>
              <a:ext uri="{FF2B5EF4-FFF2-40B4-BE49-F238E27FC236}">
                <a16:creationId xmlns:a16="http://schemas.microsoft.com/office/drawing/2014/main" id="{921EA908-7CDC-074F-A250-2182A05199BC}"/>
              </a:ext>
            </a:extLst>
          </p:cNvPr>
          <p:cNvSpPr/>
          <p:nvPr/>
        </p:nvSpPr>
        <p:spPr bwMode="auto">
          <a:xfrm>
            <a:off x="0" y="2047285"/>
            <a:ext cx="9144000" cy="3021219"/>
          </a:xfrm>
          <a:prstGeom prst="rect">
            <a:avLst/>
          </a:prstGeom>
          <a:solidFill>
            <a:schemeClr val="bg1"/>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DCB94445-995F-1541-BEA0-8C42BC968BDA}"/>
              </a:ext>
            </a:extLst>
          </p:cNvPr>
          <p:cNvSpPr/>
          <p:nvPr/>
        </p:nvSpPr>
        <p:spPr bwMode="auto">
          <a:xfrm>
            <a:off x="0" y="883191"/>
            <a:ext cx="9144000" cy="605939"/>
          </a:xfrm>
          <a:prstGeom prst="rect">
            <a:avLst/>
          </a:prstGeom>
          <a:solidFill>
            <a:schemeClr val="bg1"/>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18" name="Content Placeholder 6">
            <a:extLst>
              <a:ext uri="{FF2B5EF4-FFF2-40B4-BE49-F238E27FC236}">
                <a16:creationId xmlns:a16="http://schemas.microsoft.com/office/drawing/2014/main" id="{1A5C693D-12D1-7C46-A8E1-7E7C74A4C6B6}"/>
              </a:ext>
            </a:extLst>
          </p:cNvPr>
          <p:cNvSpPr txBox="1">
            <a:spLocks/>
          </p:cNvSpPr>
          <p:nvPr/>
        </p:nvSpPr>
        <p:spPr bwMode="auto">
          <a:xfrm>
            <a:off x="314324" y="2341206"/>
            <a:ext cx="8143875" cy="847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Unpack instruction</a:t>
            </a:r>
          </a:p>
          <a:p>
            <a:pPr lvl="1"/>
            <a:r>
              <a:rPr lang="en-US" kern="0" dirty="0"/>
              <a:t>3 modes: configurable with an immediate number</a:t>
            </a:r>
          </a:p>
        </p:txBody>
      </p:sp>
      <p:pic>
        <p:nvPicPr>
          <p:cNvPr id="38" name="Picture 37">
            <a:extLst>
              <a:ext uri="{FF2B5EF4-FFF2-40B4-BE49-F238E27FC236}">
                <a16:creationId xmlns:a16="http://schemas.microsoft.com/office/drawing/2014/main" id="{93DD3254-DE49-DB42-8CD8-8F8889064C91}"/>
              </a:ext>
            </a:extLst>
          </p:cNvPr>
          <p:cNvPicPr>
            <a:picLocks noChangeAspect="1"/>
          </p:cNvPicPr>
          <p:nvPr/>
        </p:nvPicPr>
        <p:blipFill>
          <a:blip r:embed="rId4"/>
          <a:stretch>
            <a:fillRect/>
          </a:stretch>
        </p:blipFill>
        <p:spPr>
          <a:xfrm>
            <a:off x="0" y="3495506"/>
            <a:ext cx="9144000" cy="2472612"/>
          </a:xfrm>
          <a:prstGeom prst="rect">
            <a:avLst/>
          </a:prstGeom>
        </p:spPr>
      </p:pic>
      <p:pic>
        <p:nvPicPr>
          <p:cNvPr id="39" name="Picture 38">
            <a:extLst>
              <a:ext uri="{FF2B5EF4-FFF2-40B4-BE49-F238E27FC236}">
                <a16:creationId xmlns:a16="http://schemas.microsoft.com/office/drawing/2014/main" id="{A6277A94-3952-E54E-8775-E88C7D1B7D22}"/>
              </a:ext>
            </a:extLst>
          </p:cNvPr>
          <p:cNvPicPr>
            <a:picLocks noChangeAspect="1"/>
          </p:cNvPicPr>
          <p:nvPr/>
        </p:nvPicPr>
        <p:blipFill>
          <a:blip r:embed="rId5"/>
          <a:stretch>
            <a:fillRect/>
          </a:stretch>
        </p:blipFill>
        <p:spPr>
          <a:xfrm>
            <a:off x="0" y="3495506"/>
            <a:ext cx="9144000" cy="2472612"/>
          </a:xfrm>
          <a:prstGeom prst="rect">
            <a:avLst/>
          </a:prstGeom>
        </p:spPr>
      </p:pic>
      <p:pic>
        <p:nvPicPr>
          <p:cNvPr id="40" name="Picture 39">
            <a:extLst>
              <a:ext uri="{FF2B5EF4-FFF2-40B4-BE49-F238E27FC236}">
                <a16:creationId xmlns:a16="http://schemas.microsoft.com/office/drawing/2014/main" id="{38B7709A-7548-CF4A-8E39-DFE939402D0D}"/>
              </a:ext>
            </a:extLst>
          </p:cNvPr>
          <p:cNvPicPr>
            <a:picLocks noChangeAspect="1"/>
          </p:cNvPicPr>
          <p:nvPr/>
        </p:nvPicPr>
        <p:blipFill>
          <a:blip r:embed="rId6"/>
          <a:stretch>
            <a:fillRect/>
          </a:stretch>
        </p:blipFill>
        <p:spPr>
          <a:xfrm>
            <a:off x="0" y="3495506"/>
            <a:ext cx="9144000" cy="2472612"/>
          </a:xfrm>
          <a:prstGeom prst="rect">
            <a:avLst/>
          </a:prstGeom>
        </p:spPr>
      </p:pic>
      <p:pic>
        <p:nvPicPr>
          <p:cNvPr id="41" name="Picture 40">
            <a:extLst>
              <a:ext uri="{FF2B5EF4-FFF2-40B4-BE49-F238E27FC236}">
                <a16:creationId xmlns:a16="http://schemas.microsoft.com/office/drawing/2014/main" id="{111559EF-904F-1440-87FB-C93A7D68902B}"/>
              </a:ext>
            </a:extLst>
          </p:cNvPr>
          <p:cNvPicPr>
            <a:picLocks noChangeAspect="1"/>
          </p:cNvPicPr>
          <p:nvPr/>
        </p:nvPicPr>
        <p:blipFill>
          <a:blip r:embed="rId7"/>
          <a:stretch>
            <a:fillRect/>
          </a:stretch>
        </p:blipFill>
        <p:spPr>
          <a:xfrm>
            <a:off x="0" y="3495506"/>
            <a:ext cx="9144000" cy="2472612"/>
          </a:xfrm>
          <a:prstGeom prst="rect">
            <a:avLst/>
          </a:prstGeom>
        </p:spPr>
      </p:pic>
    </p:spTree>
    <p:extLst>
      <p:ext uri="{BB962C8B-B14F-4D97-AF65-F5344CB8AC3E}">
        <p14:creationId xmlns:p14="http://schemas.microsoft.com/office/powerpoint/2010/main" val="23881397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0896-C33F-F345-AA5F-78D6E7717E3F}"/>
              </a:ext>
            </a:extLst>
          </p:cNvPr>
          <p:cNvSpPr>
            <a:spLocks noGrp="1"/>
          </p:cNvSpPr>
          <p:nvPr>
            <p:ph type="title"/>
          </p:nvPr>
        </p:nvSpPr>
        <p:spPr/>
        <p:txBody>
          <a:bodyPr/>
          <a:lstStyle/>
          <a:p>
            <a:r>
              <a:rPr lang="en-US" dirty="0"/>
              <a:t>Evaluation Methodology</a:t>
            </a:r>
          </a:p>
        </p:txBody>
      </p:sp>
      <p:sp>
        <p:nvSpPr>
          <p:cNvPr id="4" name="Slide Number Placeholder 3">
            <a:extLst>
              <a:ext uri="{FF2B5EF4-FFF2-40B4-BE49-F238E27FC236}">
                <a16:creationId xmlns:a16="http://schemas.microsoft.com/office/drawing/2014/main" id="{169735DF-31FC-444F-AF83-AEA347C6B70E}"/>
              </a:ext>
            </a:extLst>
          </p:cNvPr>
          <p:cNvSpPr>
            <a:spLocks noGrp="1"/>
          </p:cNvSpPr>
          <p:nvPr>
            <p:ph type="sldNum" sz="quarter" idx="12"/>
          </p:nvPr>
        </p:nvSpPr>
        <p:spPr/>
        <p:txBody>
          <a:bodyPr/>
          <a:lstStyle/>
          <a:p>
            <a:fld id="{EDEB49AF-3D90-40FD-8F8A-8CC90C261D69}" type="slidenum">
              <a:rPr lang="ko-KR" altLang="en-US" smtClean="0"/>
              <a:pPr/>
              <a:t>18</a:t>
            </a:fld>
            <a:endParaRPr lang="ko-KR" altLang="en-US" dirty="0"/>
          </a:p>
        </p:txBody>
      </p:sp>
      <p:sp>
        <p:nvSpPr>
          <p:cNvPr id="5" name="TextBox 4">
            <a:extLst>
              <a:ext uri="{FF2B5EF4-FFF2-40B4-BE49-F238E27FC236}">
                <a16:creationId xmlns:a16="http://schemas.microsoft.com/office/drawing/2014/main" id="{C2313C93-DC6B-BD49-9636-DFED9206FEBF}"/>
              </a:ext>
            </a:extLst>
          </p:cNvPr>
          <p:cNvSpPr txBox="1"/>
          <p:nvPr/>
        </p:nvSpPr>
        <p:spPr>
          <a:xfrm>
            <a:off x="235741" y="1036397"/>
            <a:ext cx="5617372" cy="523220"/>
          </a:xfrm>
          <a:prstGeom prst="rect">
            <a:avLst/>
          </a:prstGeom>
          <a:noFill/>
        </p:spPr>
        <p:txBody>
          <a:bodyPr wrap="none" rtlCol="0">
            <a:spAutoFit/>
          </a:bodyPr>
          <a:lstStyle/>
          <a:p>
            <a:pPr marL="457200" indent="-457200">
              <a:buFont typeface="Arial" panose="020B0604020202020204" pitchFamily="34" charset="0"/>
              <a:buChar char="•"/>
            </a:pPr>
            <a:r>
              <a:rPr lang="en-US" altLang="zh-CN" sz="2800" dirty="0"/>
              <a:t>Network</a:t>
            </a:r>
            <a:r>
              <a:rPr lang="zh-CN" altLang="en-US" sz="2800" dirty="0"/>
              <a:t> </a:t>
            </a:r>
            <a:r>
              <a:rPr lang="en-US" altLang="zh-CN" sz="2800" dirty="0"/>
              <a:t>benchmarks</a:t>
            </a:r>
            <a:r>
              <a:rPr lang="zh-CN" altLang="en-US" sz="2800" dirty="0"/>
              <a:t> </a:t>
            </a:r>
            <a:r>
              <a:rPr lang="en-US" altLang="zh-CN" sz="2800" dirty="0"/>
              <a:t>on</a:t>
            </a:r>
            <a:r>
              <a:rPr lang="zh-CN" altLang="en-US" sz="2800" dirty="0"/>
              <a:t> </a:t>
            </a:r>
            <a:r>
              <a:rPr lang="en-US" altLang="zh-CN" sz="2800" dirty="0"/>
              <a:t>CIFAR-10</a:t>
            </a:r>
            <a:endParaRPr lang="en-US" sz="2800" dirty="0"/>
          </a:p>
        </p:txBody>
      </p:sp>
      <p:graphicFrame>
        <p:nvGraphicFramePr>
          <p:cNvPr id="6" name="Table 5">
            <a:extLst>
              <a:ext uri="{FF2B5EF4-FFF2-40B4-BE49-F238E27FC236}">
                <a16:creationId xmlns:a16="http://schemas.microsoft.com/office/drawing/2014/main" id="{9FCA9712-1C6C-684E-BBAE-6C2F69640EF6}"/>
              </a:ext>
            </a:extLst>
          </p:cNvPr>
          <p:cNvGraphicFramePr>
            <a:graphicFrameLocks noGrp="1"/>
          </p:cNvGraphicFramePr>
          <p:nvPr>
            <p:extLst>
              <p:ext uri="{D42A27DB-BD31-4B8C-83A1-F6EECF244321}">
                <p14:modId xmlns:p14="http://schemas.microsoft.com/office/powerpoint/2010/main" val="1778857402"/>
              </p:ext>
            </p:extLst>
          </p:nvPr>
        </p:nvGraphicFramePr>
        <p:xfrm>
          <a:off x="441956" y="1631303"/>
          <a:ext cx="8030406" cy="1584960"/>
        </p:xfrm>
        <a:graphic>
          <a:graphicData uri="http://schemas.openxmlformats.org/drawingml/2006/table">
            <a:tbl>
              <a:tblPr firstRow="1" bandRow="1">
                <a:tableStyleId>{5C22544A-7EE6-4342-B048-85BDC9FD1C3A}</a:tableStyleId>
              </a:tblPr>
              <a:tblGrid>
                <a:gridCol w="2450469">
                  <a:extLst>
                    <a:ext uri="{9D8B030D-6E8A-4147-A177-3AD203B41FA5}">
                      <a16:colId xmlns:a16="http://schemas.microsoft.com/office/drawing/2014/main" val="2270167564"/>
                    </a:ext>
                  </a:extLst>
                </a:gridCol>
                <a:gridCol w="1859979">
                  <a:extLst>
                    <a:ext uri="{9D8B030D-6E8A-4147-A177-3AD203B41FA5}">
                      <a16:colId xmlns:a16="http://schemas.microsoft.com/office/drawing/2014/main" val="2152567537"/>
                    </a:ext>
                  </a:extLst>
                </a:gridCol>
                <a:gridCol w="1859979">
                  <a:extLst>
                    <a:ext uri="{9D8B030D-6E8A-4147-A177-3AD203B41FA5}">
                      <a16:colId xmlns:a16="http://schemas.microsoft.com/office/drawing/2014/main" val="3354334027"/>
                    </a:ext>
                  </a:extLst>
                </a:gridCol>
                <a:gridCol w="1859979">
                  <a:extLst>
                    <a:ext uri="{9D8B030D-6E8A-4147-A177-3AD203B41FA5}">
                      <a16:colId xmlns:a16="http://schemas.microsoft.com/office/drawing/2014/main" val="946887307"/>
                    </a:ext>
                  </a:extLst>
                </a:gridCol>
              </a:tblGrid>
              <a:tr h="370840">
                <a:tc>
                  <a:txBody>
                    <a:bodyPr/>
                    <a:lstStyle/>
                    <a:p>
                      <a:pPr algn="ctr"/>
                      <a:r>
                        <a:rPr lang="en-US" altLang="zh-CN" sz="2000" b="0" dirty="0">
                          <a:solidFill>
                            <a:schemeClr val="tx1"/>
                          </a:solidFill>
                        </a:rPr>
                        <a:t>Networks</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a:solidFill>
                            <a:schemeClr val="tx1"/>
                          </a:solidFill>
                        </a:rPr>
                        <a:t>CONV</a:t>
                      </a:r>
                      <a:r>
                        <a:rPr lang="zh-CN" altLang="en-US" sz="2000" b="0" dirty="0">
                          <a:solidFill>
                            <a:schemeClr val="tx1"/>
                          </a:solidFill>
                        </a:rPr>
                        <a:t> </a:t>
                      </a:r>
                      <a:r>
                        <a:rPr lang="en-US" altLang="zh-CN" sz="2000" b="0" dirty="0">
                          <a:solidFill>
                            <a:schemeClr val="tx1"/>
                          </a:solidFill>
                        </a:rPr>
                        <a:t>(#layer)</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a:solidFill>
                            <a:schemeClr val="tx1"/>
                          </a:solidFill>
                        </a:rPr>
                        <a:t>FC</a:t>
                      </a:r>
                      <a:r>
                        <a:rPr lang="zh-CN" altLang="en-US" sz="2000" b="0" dirty="0">
                          <a:solidFill>
                            <a:schemeClr val="tx1"/>
                          </a:solidFill>
                        </a:rPr>
                        <a:t> </a:t>
                      </a:r>
                      <a:r>
                        <a:rPr lang="en-US" altLang="zh-CN" sz="2000" b="0" dirty="0">
                          <a:solidFill>
                            <a:schemeClr val="tx1"/>
                          </a:solidFill>
                        </a:rPr>
                        <a:t>(#layer)</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b="0" dirty="0">
                          <a:solidFill>
                            <a:schemeClr val="tx1"/>
                          </a:solidFill>
                        </a:rPr>
                        <a:t>Accuracy</a:t>
                      </a:r>
                      <a:r>
                        <a:rPr lang="zh-CN" altLang="en-US" sz="2000" b="0" dirty="0">
                          <a:solidFill>
                            <a:schemeClr val="tx1"/>
                          </a:solidFill>
                        </a:rPr>
                        <a:t> </a:t>
                      </a:r>
                      <a:r>
                        <a:rPr lang="en-US" altLang="zh-CN" sz="2000" b="0" dirty="0">
                          <a:solidFill>
                            <a:schemeClr val="tx1"/>
                          </a:solidFill>
                        </a:rPr>
                        <a:t>(FP-32)</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8382092"/>
                  </a:ext>
                </a:extLst>
              </a:tr>
              <a:tr h="370840">
                <a:tc>
                  <a:txBody>
                    <a:bodyPr/>
                    <a:lstStyle/>
                    <a:p>
                      <a:pPr algn="ctr"/>
                      <a:r>
                        <a:rPr lang="en-US" altLang="zh-CN" sz="2000" b="0" dirty="0">
                          <a:solidFill>
                            <a:schemeClr val="tx1"/>
                          </a:solidFill>
                        </a:rPr>
                        <a:t>NIN</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9</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0</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92.57%</a:t>
                      </a:r>
                    </a:p>
                  </a:txBody>
                  <a:tcPr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302062"/>
                  </a:ext>
                </a:extLst>
              </a:tr>
              <a:tr h="370840">
                <a:tc>
                  <a:txBody>
                    <a:bodyPr/>
                    <a:lstStyle/>
                    <a:p>
                      <a:pPr algn="ctr"/>
                      <a:r>
                        <a:rPr lang="en-US" altLang="zh-CN" sz="2000" b="0" dirty="0">
                          <a:solidFill>
                            <a:schemeClr val="tx1"/>
                          </a:solidFill>
                        </a:rPr>
                        <a:t>VGG-8</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6</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3</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sz="2000" b="0" dirty="0">
                          <a:solidFill>
                            <a:schemeClr val="tx1"/>
                          </a:solidFill>
                        </a:rPr>
                        <a:t>94.04%</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021097"/>
                  </a:ext>
                </a:extLst>
              </a:tr>
              <a:tr h="370840">
                <a:tc>
                  <a:txBody>
                    <a:bodyPr/>
                    <a:lstStyle/>
                    <a:p>
                      <a:pPr algn="ctr"/>
                      <a:r>
                        <a:rPr lang="en-US" altLang="zh-CN" sz="2000" b="0" dirty="0">
                          <a:solidFill>
                            <a:schemeClr val="tx1"/>
                          </a:solidFill>
                        </a:rPr>
                        <a:t>ResNet-20</a:t>
                      </a:r>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2000" b="0" dirty="0">
                          <a:solidFill>
                            <a:schemeClr val="tx1"/>
                          </a:solidFill>
                        </a:rPr>
                        <a:t>19</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2000" dirty="0"/>
                        <a:t>1</a:t>
                      </a:r>
                      <a:endParaRPr lang="en-US"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solidFill>
                            <a:schemeClr val="tx1"/>
                          </a:solidFill>
                        </a:rPr>
                        <a:t>91.66%</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4742601"/>
                  </a:ext>
                </a:extLst>
              </a:tr>
            </a:tbl>
          </a:graphicData>
        </a:graphic>
      </p:graphicFrame>
      <p:sp>
        <p:nvSpPr>
          <p:cNvPr id="9" name="Rectangle 8">
            <a:extLst>
              <a:ext uri="{FF2B5EF4-FFF2-40B4-BE49-F238E27FC236}">
                <a16:creationId xmlns:a16="http://schemas.microsoft.com/office/drawing/2014/main" id="{8CA01A0C-4E3D-E841-99B8-B61BEB6A6359}"/>
              </a:ext>
            </a:extLst>
          </p:cNvPr>
          <p:cNvSpPr/>
          <p:nvPr/>
        </p:nvSpPr>
        <p:spPr>
          <a:xfrm>
            <a:off x="235741" y="3400241"/>
            <a:ext cx="7780784" cy="892552"/>
          </a:xfrm>
          <a:prstGeom prst="rect">
            <a:avLst/>
          </a:prstGeom>
        </p:spPr>
        <p:txBody>
          <a:bodyPr wrap="none">
            <a:spAutoFit/>
          </a:bodyPr>
          <a:lstStyle/>
          <a:p>
            <a:pPr marL="457200" indent="-457200">
              <a:buFont typeface="Arial" panose="020B0604020202020204" pitchFamily="34" charset="0"/>
              <a:buChar char="•"/>
            </a:pPr>
            <a:r>
              <a:rPr lang="en-US" altLang="zh-CN" sz="2800" dirty="0"/>
              <a:t>Nucleo-f411re</a:t>
            </a:r>
            <a:r>
              <a:rPr lang="zh-CN" altLang="en-US" sz="2800" dirty="0"/>
              <a:t> </a:t>
            </a:r>
            <a:r>
              <a:rPr lang="en-US" altLang="zh-CN" sz="2800" dirty="0"/>
              <a:t>board</a:t>
            </a:r>
          </a:p>
          <a:p>
            <a:pPr marL="800100" lvl="1" indent="-342900">
              <a:buFontTx/>
              <a:buChar char="-"/>
            </a:pPr>
            <a:r>
              <a:rPr lang="en-US" altLang="zh-CN" sz="2400" dirty="0"/>
              <a:t>Cortex-M4</a:t>
            </a:r>
            <a:r>
              <a:rPr lang="zh-CN" altLang="en-US" sz="2400" dirty="0"/>
              <a:t> </a:t>
            </a:r>
            <a:r>
              <a:rPr lang="en-US" altLang="zh-CN" sz="2400" dirty="0"/>
              <a:t>(100MHz</a:t>
            </a:r>
            <a:r>
              <a:rPr lang="zh-CN" altLang="en-US" sz="2400" dirty="0"/>
              <a:t> </a:t>
            </a:r>
            <a:r>
              <a:rPr lang="en-US" altLang="zh-CN" sz="2400" dirty="0"/>
              <a:t>freq.)</a:t>
            </a:r>
            <a:r>
              <a:rPr lang="zh-CN" altLang="en-US" sz="2400" dirty="0"/>
              <a:t> </a:t>
            </a:r>
            <a:r>
              <a:rPr lang="en-US" altLang="zh-CN" sz="2400" dirty="0"/>
              <a:t>/</a:t>
            </a:r>
            <a:r>
              <a:rPr lang="zh-CN" altLang="en-US" sz="2400" dirty="0"/>
              <a:t> </a:t>
            </a:r>
            <a:r>
              <a:rPr lang="en-US" altLang="zh-CN" sz="2400" dirty="0"/>
              <a:t>128KB</a:t>
            </a:r>
            <a:r>
              <a:rPr lang="zh-CN" altLang="en-US" sz="2400" dirty="0"/>
              <a:t> </a:t>
            </a:r>
            <a:r>
              <a:rPr lang="en-US" altLang="zh-CN" sz="2400" dirty="0"/>
              <a:t>SRAM/</a:t>
            </a:r>
            <a:r>
              <a:rPr lang="zh-CN" altLang="en-US" sz="2400" dirty="0"/>
              <a:t> </a:t>
            </a:r>
            <a:r>
              <a:rPr lang="en-US" altLang="zh-CN" sz="2400" dirty="0"/>
              <a:t>512KB</a:t>
            </a:r>
            <a:r>
              <a:rPr lang="zh-CN" altLang="en-US" sz="2400" dirty="0"/>
              <a:t> </a:t>
            </a:r>
            <a:r>
              <a:rPr lang="en-US" altLang="zh-CN" sz="2400" dirty="0"/>
              <a:t>flash</a:t>
            </a:r>
          </a:p>
        </p:txBody>
      </p:sp>
      <p:sp>
        <p:nvSpPr>
          <p:cNvPr id="10" name="Rectangle 9">
            <a:extLst>
              <a:ext uri="{FF2B5EF4-FFF2-40B4-BE49-F238E27FC236}">
                <a16:creationId xmlns:a16="http://schemas.microsoft.com/office/drawing/2014/main" id="{2D0207CB-799F-D94C-927A-50E44613216E}"/>
              </a:ext>
            </a:extLst>
          </p:cNvPr>
          <p:cNvSpPr/>
          <p:nvPr/>
        </p:nvSpPr>
        <p:spPr>
          <a:xfrm>
            <a:off x="235740" y="4285354"/>
            <a:ext cx="5820824" cy="523220"/>
          </a:xfrm>
          <a:prstGeom prst="rect">
            <a:avLst/>
          </a:prstGeom>
        </p:spPr>
        <p:txBody>
          <a:bodyPr wrap="none">
            <a:spAutoFit/>
          </a:bodyPr>
          <a:lstStyle/>
          <a:p>
            <a:pPr marL="457200" indent="-457200">
              <a:buFont typeface="Arial" panose="020B0604020202020204" pitchFamily="34" charset="0"/>
              <a:buChar char="•"/>
            </a:pPr>
            <a:r>
              <a:rPr lang="en-US" altLang="zh-CN" sz="2800" dirty="0"/>
              <a:t>Energy:</a:t>
            </a:r>
            <a:r>
              <a:rPr lang="zh-CN" altLang="en-US" sz="2800" dirty="0"/>
              <a:t> </a:t>
            </a:r>
            <a:r>
              <a:rPr lang="en-US" sz="2800" dirty="0"/>
              <a:t>STM32</a:t>
            </a:r>
            <a:r>
              <a:rPr lang="zh-CN" altLang="en-US" sz="2800" dirty="0"/>
              <a:t> </a:t>
            </a:r>
            <a:r>
              <a:rPr lang="en-US" altLang="zh-CN" sz="2800" dirty="0"/>
              <a:t>Power</a:t>
            </a:r>
            <a:r>
              <a:rPr lang="zh-CN" altLang="en-US" sz="2800" dirty="0"/>
              <a:t> </a:t>
            </a:r>
            <a:r>
              <a:rPr lang="en-US" altLang="zh-CN" sz="2800" dirty="0"/>
              <a:t>Shield</a:t>
            </a:r>
            <a:r>
              <a:rPr lang="zh-CN" altLang="en-US" sz="2800" dirty="0"/>
              <a:t> </a:t>
            </a:r>
            <a:r>
              <a:rPr lang="en-US" altLang="zh-CN" sz="2800" dirty="0"/>
              <a:t>board</a:t>
            </a:r>
            <a:endParaRPr lang="en-US" altLang="zh-CN" sz="2400" dirty="0"/>
          </a:p>
        </p:txBody>
      </p:sp>
      <p:sp>
        <p:nvSpPr>
          <p:cNvPr id="11" name="Rectangle 10">
            <a:extLst>
              <a:ext uri="{FF2B5EF4-FFF2-40B4-BE49-F238E27FC236}">
                <a16:creationId xmlns:a16="http://schemas.microsoft.com/office/drawing/2014/main" id="{787634D4-8340-A146-80DF-F7F2DA573649}"/>
              </a:ext>
            </a:extLst>
          </p:cNvPr>
          <p:cNvSpPr/>
          <p:nvPr/>
        </p:nvSpPr>
        <p:spPr>
          <a:xfrm>
            <a:off x="235740" y="4821532"/>
            <a:ext cx="7966989" cy="1261884"/>
          </a:xfrm>
          <a:prstGeom prst="rect">
            <a:avLst/>
          </a:prstGeom>
        </p:spPr>
        <p:txBody>
          <a:bodyPr wrap="none">
            <a:spAutoFit/>
          </a:bodyPr>
          <a:lstStyle/>
          <a:p>
            <a:pPr marL="457200" indent="-457200">
              <a:buFont typeface="Arial" panose="020B0604020202020204" pitchFamily="34" charset="0"/>
              <a:buChar char="•"/>
            </a:pPr>
            <a:r>
              <a:rPr lang="en-US" altLang="zh-CN" sz="2800" dirty="0"/>
              <a:t>ISA</a:t>
            </a:r>
            <a:r>
              <a:rPr lang="zh-CN" altLang="en-US" sz="2800" dirty="0"/>
              <a:t> </a:t>
            </a:r>
            <a:r>
              <a:rPr lang="en-US" altLang="zh-CN" sz="2800" dirty="0"/>
              <a:t>extension</a:t>
            </a:r>
          </a:p>
          <a:p>
            <a:pPr marL="800100" lvl="1" indent="-342900">
              <a:buFontTx/>
              <a:buChar char="-"/>
            </a:pPr>
            <a:r>
              <a:rPr lang="en-US" altLang="zh-CN" sz="2400" dirty="0"/>
              <a:t>Performance:</a:t>
            </a:r>
            <a:r>
              <a:rPr lang="zh-CN" altLang="en-US" sz="2400" dirty="0"/>
              <a:t> </a:t>
            </a:r>
            <a:r>
              <a:rPr lang="en-US" altLang="zh-CN" sz="2400" dirty="0"/>
              <a:t>existing</a:t>
            </a:r>
            <a:r>
              <a:rPr lang="zh-CN" altLang="en-US" sz="2400" dirty="0"/>
              <a:t> </a:t>
            </a:r>
            <a:r>
              <a:rPr lang="en-US" altLang="zh-CN" sz="2400" dirty="0"/>
              <a:t>instructions</a:t>
            </a:r>
            <a:r>
              <a:rPr lang="zh-CN" altLang="en-US" sz="2400" dirty="0"/>
              <a:t> </a:t>
            </a:r>
            <a:r>
              <a:rPr lang="en-US" altLang="zh-CN" sz="2400" dirty="0"/>
              <a:t>hold</a:t>
            </a:r>
            <a:r>
              <a:rPr lang="zh-CN" altLang="en-US" sz="2400" dirty="0"/>
              <a:t> </a:t>
            </a:r>
            <a:r>
              <a:rPr lang="en-US" altLang="zh-CN" sz="2400" dirty="0"/>
              <a:t>consumed</a:t>
            </a:r>
            <a:r>
              <a:rPr lang="zh-CN" altLang="en-US" sz="2400" dirty="0"/>
              <a:t> </a:t>
            </a:r>
            <a:r>
              <a:rPr lang="en-US" altLang="zh-CN" sz="2400" dirty="0"/>
              <a:t>cycles</a:t>
            </a:r>
          </a:p>
          <a:p>
            <a:pPr marL="800100" lvl="1" indent="-342900">
              <a:buFontTx/>
              <a:buChar char="-"/>
            </a:pPr>
            <a:r>
              <a:rPr lang="en-US" altLang="zh-CN" sz="2400" dirty="0"/>
              <a:t>Energy:</a:t>
            </a:r>
            <a:r>
              <a:rPr lang="zh-CN" altLang="en-US" sz="2400" dirty="0"/>
              <a:t> </a:t>
            </a:r>
            <a:r>
              <a:rPr lang="en-US" altLang="zh-CN" sz="2400" dirty="0"/>
              <a:t>synthesis</a:t>
            </a:r>
            <a:r>
              <a:rPr lang="zh-CN" altLang="en-US" sz="2400" dirty="0"/>
              <a:t> </a:t>
            </a:r>
            <a:r>
              <a:rPr lang="en-US" altLang="zh-CN" sz="2400" dirty="0"/>
              <a:t>with IBM 45nm SC12 library</a:t>
            </a:r>
          </a:p>
        </p:txBody>
      </p:sp>
    </p:spTree>
    <p:extLst>
      <p:ext uri="{BB962C8B-B14F-4D97-AF65-F5344CB8AC3E}">
        <p14:creationId xmlns:p14="http://schemas.microsoft.com/office/powerpoint/2010/main" val="2791671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25D1-4554-B749-A0E6-ED427032D538}"/>
              </a:ext>
            </a:extLst>
          </p:cNvPr>
          <p:cNvSpPr>
            <a:spLocks noGrp="1"/>
          </p:cNvSpPr>
          <p:nvPr>
            <p:ph type="title"/>
          </p:nvPr>
        </p:nvSpPr>
        <p:spPr/>
        <p:txBody>
          <a:bodyPr/>
          <a:lstStyle/>
          <a:p>
            <a:r>
              <a:rPr lang="en-US" altLang="zh-CN" dirty="0"/>
              <a:t>Accuracy</a:t>
            </a:r>
            <a:r>
              <a:rPr lang="zh-CN" altLang="en-US" dirty="0"/>
              <a:t> </a:t>
            </a:r>
            <a:r>
              <a:rPr lang="en-US" altLang="zh-CN" dirty="0"/>
              <a:t>Loss</a:t>
            </a:r>
            <a:endParaRPr lang="en-US" dirty="0"/>
          </a:p>
        </p:txBody>
      </p:sp>
      <p:sp>
        <p:nvSpPr>
          <p:cNvPr id="4" name="Slide Number Placeholder 3">
            <a:extLst>
              <a:ext uri="{FF2B5EF4-FFF2-40B4-BE49-F238E27FC236}">
                <a16:creationId xmlns:a16="http://schemas.microsoft.com/office/drawing/2014/main" id="{7F1BC805-6E57-DE48-BDF7-91CCD00DD4C9}"/>
              </a:ext>
            </a:extLst>
          </p:cNvPr>
          <p:cNvSpPr>
            <a:spLocks noGrp="1"/>
          </p:cNvSpPr>
          <p:nvPr>
            <p:ph type="sldNum" sz="quarter" idx="12"/>
          </p:nvPr>
        </p:nvSpPr>
        <p:spPr/>
        <p:txBody>
          <a:bodyPr/>
          <a:lstStyle/>
          <a:p>
            <a:fld id="{EDEB49AF-3D90-40FD-8F8A-8CC90C261D69}" type="slidenum">
              <a:rPr lang="ko-KR" altLang="en-US" smtClean="0"/>
              <a:pPr/>
              <a:t>19</a:t>
            </a:fld>
            <a:endParaRPr lang="ko-KR" altLang="en-US" dirty="0"/>
          </a:p>
        </p:txBody>
      </p:sp>
      <p:sp>
        <p:nvSpPr>
          <p:cNvPr id="31" name="Content Placeholder 2">
            <a:extLst>
              <a:ext uri="{FF2B5EF4-FFF2-40B4-BE49-F238E27FC236}">
                <a16:creationId xmlns:a16="http://schemas.microsoft.com/office/drawing/2014/main" id="{B08E4B50-3051-4942-845C-AD441BEC75A5}"/>
              </a:ext>
            </a:extLst>
          </p:cNvPr>
          <p:cNvSpPr>
            <a:spLocks noGrp="1"/>
          </p:cNvSpPr>
          <p:nvPr>
            <p:ph idx="1"/>
          </p:nvPr>
        </p:nvSpPr>
        <p:spPr>
          <a:xfrm>
            <a:off x="314325" y="5283201"/>
            <a:ext cx="8143875" cy="881742"/>
          </a:xfrm>
        </p:spPr>
        <p:txBody>
          <a:bodyPr/>
          <a:lstStyle/>
          <a:p>
            <a:r>
              <a:rPr lang="en-US" altLang="zh-CN" dirty="0"/>
              <a:t>1.6%</a:t>
            </a:r>
            <a:r>
              <a:rPr lang="zh-CN" altLang="en-US" dirty="0"/>
              <a:t> </a:t>
            </a:r>
            <a:r>
              <a:rPr lang="en-US" altLang="zh-CN" dirty="0"/>
              <a:t>accuracy</a:t>
            </a:r>
            <a:r>
              <a:rPr lang="zh-CN" altLang="en-US" dirty="0"/>
              <a:t> </a:t>
            </a:r>
            <a:r>
              <a:rPr lang="en-US" altLang="zh-CN" dirty="0"/>
              <a:t>loss</a:t>
            </a:r>
            <a:r>
              <a:rPr lang="zh-CN" altLang="en-US" dirty="0"/>
              <a:t> </a:t>
            </a:r>
            <a:r>
              <a:rPr lang="en-US" altLang="zh-CN" dirty="0"/>
              <a:t>with</a:t>
            </a:r>
            <a:r>
              <a:rPr lang="zh-CN" altLang="en-US" dirty="0"/>
              <a:t> </a:t>
            </a:r>
            <a:r>
              <a:rPr lang="en-US" altLang="zh-CN" dirty="0"/>
              <a:t>ternary</a:t>
            </a:r>
            <a:r>
              <a:rPr lang="zh-CN" altLang="en-US" dirty="0"/>
              <a:t> </a:t>
            </a:r>
            <a:r>
              <a:rPr lang="en-US" altLang="zh-CN" dirty="0"/>
              <a:t>weights/4-bit</a:t>
            </a:r>
            <a:r>
              <a:rPr lang="zh-CN" altLang="en-US" dirty="0"/>
              <a:t> </a:t>
            </a:r>
            <a:r>
              <a:rPr lang="en-US" altLang="zh-CN" dirty="0"/>
              <a:t>inputs</a:t>
            </a:r>
            <a:r>
              <a:rPr lang="zh-CN" altLang="en-US" dirty="0"/>
              <a:t> </a:t>
            </a:r>
            <a:r>
              <a:rPr lang="en-US" altLang="zh-CN" dirty="0"/>
              <a:t>on</a:t>
            </a:r>
            <a:r>
              <a:rPr lang="zh-CN" altLang="en-US" dirty="0"/>
              <a:t> </a:t>
            </a:r>
            <a:r>
              <a:rPr lang="en-US" altLang="zh-CN" dirty="0"/>
              <a:t>average</a:t>
            </a:r>
            <a:endParaRPr lang="en-US" dirty="0"/>
          </a:p>
        </p:txBody>
      </p:sp>
      <p:graphicFrame>
        <p:nvGraphicFramePr>
          <p:cNvPr id="7" name="Chart 6">
            <a:extLst>
              <a:ext uri="{FF2B5EF4-FFF2-40B4-BE49-F238E27FC236}">
                <a16:creationId xmlns:a16="http://schemas.microsoft.com/office/drawing/2014/main" id="{E457EF64-6B28-374D-899C-030C04768F14}"/>
              </a:ext>
            </a:extLst>
          </p:cNvPr>
          <p:cNvGraphicFramePr>
            <a:graphicFrameLocks/>
          </p:cNvGraphicFramePr>
          <p:nvPr>
            <p:extLst>
              <p:ext uri="{D42A27DB-BD31-4B8C-83A1-F6EECF244321}">
                <p14:modId xmlns:p14="http://schemas.microsoft.com/office/powerpoint/2010/main" val="3614215940"/>
              </p:ext>
            </p:extLst>
          </p:nvPr>
        </p:nvGraphicFramePr>
        <p:xfrm>
          <a:off x="904126" y="1366463"/>
          <a:ext cx="6565186" cy="35343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29325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Graphic spid="7" grpId="0" uiExpand="1">
        <p:bldSub>
          <a:bldChart bld="series"/>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0C8F-DCAA-8940-A8A7-7324AE507E29}"/>
              </a:ext>
            </a:extLst>
          </p:cNvPr>
          <p:cNvSpPr>
            <a:spLocks noGrp="1"/>
          </p:cNvSpPr>
          <p:nvPr>
            <p:ph type="title"/>
          </p:nvPr>
        </p:nvSpPr>
        <p:spPr/>
        <p:txBody>
          <a:bodyPr/>
          <a:lstStyle/>
          <a:p>
            <a:r>
              <a:rPr lang="en-US" altLang="zh-CN" dirty="0"/>
              <a:t>AI</a:t>
            </a:r>
            <a:r>
              <a:rPr lang="zh-CN" altLang="en-US" dirty="0"/>
              <a:t> </a:t>
            </a:r>
            <a:r>
              <a:rPr lang="en-US" altLang="zh-CN" dirty="0"/>
              <a:t>Applications</a:t>
            </a:r>
            <a:endParaRPr lang="en-US" dirty="0"/>
          </a:p>
        </p:txBody>
      </p:sp>
      <p:sp>
        <p:nvSpPr>
          <p:cNvPr id="4" name="Slide Number Placeholder 3">
            <a:extLst>
              <a:ext uri="{FF2B5EF4-FFF2-40B4-BE49-F238E27FC236}">
                <a16:creationId xmlns:a16="http://schemas.microsoft.com/office/drawing/2014/main" id="{6666C518-5CBA-0549-A3C1-A1FA358E1F6F}"/>
              </a:ext>
            </a:extLst>
          </p:cNvPr>
          <p:cNvSpPr>
            <a:spLocks noGrp="1"/>
          </p:cNvSpPr>
          <p:nvPr>
            <p:ph type="sldNum" sz="quarter" idx="12"/>
          </p:nvPr>
        </p:nvSpPr>
        <p:spPr/>
        <p:txBody>
          <a:bodyPr/>
          <a:lstStyle/>
          <a:p>
            <a:fld id="{EDEB49AF-3D90-40FD-8F8A-8CC90C261D69}" type="slidenum">
              <a:rPr lang="ko-KR" altLang="en-US" smtClean="0"/>
              <a:pPr/>
              <a:t>2</a:t>
            </a:fld>
            <a:endParaRPr lang="ko-KR" altLang="en-US" dirty="0"/>
          </a:p>
        </p:txBody>
      </p:sp>
      <p:sp>
        <p:nvSpPr>
          <p:cNvPr id="5" name="TextBox 4">
            <a:extLst>
              <a:ext uri="{FF2B5EF4-FFF2-40B4-BE49-F238E27FC236}">
                <a16:creationId xmlns:a16="http://schemas.microsoft.com/office/drawing/2014/main" id="{E92F0D9D-9277-7C49-B3E7-BEC1F4AD29B4}"/>
              </a:ext>
            </a:extLst>
          </p:cNvPr>
          <p:cNvSpPr txBox="1"/>
          <p:nvPr/>
        </p:nvSpPr>
        <p:spPr>
          <a:xfrm>
            <a:off x="463850" y="4203629"/>
            <a:ext cx="2193052" cy="830997"/>
          </a:xfrm>
          <a:prstGeom prst="rect">
            <a:avLst/>
          </a:prstGeom>
          <a:noFill/>
        </p:spPr>
        <p:txBody>
          <a:bodyPr wrap="square" rtlCol="0">
            <a:spAutoFit/>
          </a:bodyPr>
          <a:lstStyle/>
          <a:p>
            <a:pPr algn="ctr"/>
            <a:r>
              <a:rPr lang="en-US" altLang="zh-CN" sz="2400" dirty="0"/>
              <a:t>Hand</a:t>
            </a:r>
            <a:r>
              <a:rPr lang="zh-CN" altLang="en-US" sz="2400" dirty="0"/>
              <a:t> </a:t>
            </a:r>
            <a:r>
              <a:rPr lang="en-US" altLang="zh-CN" sz="2400" dirty="0"/>
              <a:t>Gesture</a:t>
            </a:r>
          </a:p>
          <a:p>
            <a:pPr algn="ctr"/>
            <a:r>
              <a:rPr lang="en-US" altLang="zh-CN" sz="2400" dirty="0"/>
              <a:t>Detection</a:t>
            </a:r>
            <a:endParaRPr lang="en-US" sz="2400" dirty="0"/>
          </a:p>
        </p:txBody>
      </p:sp>
      <p:sp>
        <p:nvSpPr>
          <p:cNvPr id="7" name="TextBox 6">
            <a:extLst>
              <a:ext uri="{FF2B5EF4-FFF2-40B4-BE49-F238E27FC236}">
                <a16:creationId xmlns:a16="http://schemas.microsoft.com/office/drawing/2014/main" id="{F07B85DE-192E-674C-B096-E1AE36C8AEAA}"/>
              </a:ext>
            </a:extLst>
          </p:cNvPr>
          <p:cNvSpPr txBox="1"/>
          <p:nvPr/>
        </p:nvSpPr>
        <p:spPr>
          <a:xfrm>
            <a:off x="3861408" y="4203630"/>
            <a:ext cx="1546019" cy="830997"/>
          </a:xfrm>
          <a:prstGeom prst="rect">
            <a:avLst/>
          </a:prstGeom>
          <a:noFill/>
        </p:spPr>
        <p:txBody>
          <a:bodyPr wrap="square" rtlCol="0">
            <a:spAutoFit/>
          </a:bodyPr>
          <a:lstStyle/>
          <a:p>
            <a:pPr algn="ctr"/>
            <a:r>
              <a:rPr lang="en-US" altLang="zh-CN" sz="2400" dirty="0"/>
              <a:t>Keyword</a:t>
            </a:r>
            <a:r>
              <a:rPr lang="zh-CN" altLang="en-US" sz="2400" dirty="0"/>
              <a:t> </a:t>
            </a:r>
            <a:r>
              <a:rPr lang="en-US" altLang="zh-CN" sz="2400" dirty="0"/>
              <a:t>Spotting</a:t>
            </a:r>
            <a:endParaRPr lang="en-US" sz="2400" dirty="0"/>
          </a:p>
        </p:txBody>
      </p:sp>
      <p:sp>
        <p:nvSpPr>
          <p:cNvPr id="8" name="TextBox 7">
            <a:extLst>
              <a:ext uri="{FF2B5EF4-FFF2-40B4-BE49-F238E27FC236}">
                <a16:creationId xmlns:a16="http://schemas.microsoft.com/office/drawing/2014/main" id="{E57764E2-E89E-4C44-9DFD-60CC628D09CF}"/>
              </a:ext>
            </a:extLst>
          </p:cNvPr>
          <p:cNvSpPr txBox="1"/>
          <p:nvPr/>
        </p:nvSpPr>
        <p:spPr>
          <a:xfrm>
            <a:off x="6959528" y="4203629"/>
            <a:ext cx="1546019" cy="830997"/>
          </a:xfrm>
          <a:prstGeom prst="rect">
            <a:avLst/>
          </a:prstGeom>
          <a:noFill/>
        </p:spPr>
        <p:txBody>
          <a:bodyPr wrap="square" rtlCol="0">
            <a:spAutoFit/>
          </a:bodyPr>
          <a:lstStyle/>
          <a:p>
            <a:pPr algn="ctr"/>
            <a:r>
              <a:rPr lang="en-US" altLang="zh-CN" sz="2400" dirty="0"/>
              <a:t>Language</a:t>
            </a:r>
          </a:p>
          <a:p>
            <a:pPr algn="ctr"/>
            <a:r>
              <a:rPr lang="en-US" altLang="zh-CN" sz="2400" dirty="0"/>
              <a:t>Translation</a:t>
            </a:r>
            <a:endParaRPr lang="en-US" sz="2400" dirty="0"/>
          </a:p>
        </p:txBody>
      </p:sp>
      <p:pic>
        <p:nvPicPr>
          <p:cNvPr id="3" name="Picture 2">
            <a:extLst>
              <a:ext uri="{FF2B5EF4-FFF2-40B4-BE49-F238E27FC236}">
                <a16:creationId xmlns:a16="http://schemas.microsoft.com/office/drawing/2014/main" id="{4D914ED3-3081-7F43-BD36-806931F7A98C}"/>
              </a:ext>
            </a:extLst>
          </p:cNvPr>
          <p:cNvPicPr>
            <a:picLocks noChangeAspect="1"/>
          </p:cNvPicPr>
          <p:nvPr/>
        </p:nvPicPr>
        <p:blipFill>
          <a:blip r:embed="rId3"/>
          <a:stretch>
            <a:fillRect/>
          </a:stretch>
        </p:blipFill>
        <p:spPr>
          <a:xfrm>
            <a:off x="279941" y="2170399"/>
            <a:ext cx="2512054" cy="1812359"/>
          </a:xfrm>
          <a:prstGeom prst="rect">
            <a:avLst/>
          </a:prstGeom>
        </p:spPr>
      </p:pic>
      <p:pic>
        <p:nvPicPr>
          <p:cNvPr id="11" name="Picture 10">
            <a:extLst>
              <a:ext uri="{FF2B5EF4-FFF2-40B4-BE49-F238E27FC236}">
                <a16:creationId xmlns:a16="http://schemas.microsoft.com/office/drawing/2014/main" id="{3059F2B2-722E-E448-A385-E2CA2D42033D}"/>
              </a:ext>
            </a:extLst>
          </p:cNvPr>
          <p:cNvPicPr>
            <a:picLocks noChangeAspect="1"/>
          </p:cNvPicPr>
          <p:nvPr/>
        </p:nvPicPr>
        <p:blipFill>
          <a:blip r:embed="rId4"/>
          <a:stretch>
            <a:fillRect/>
          </a:stretch>
        </p:blipFill>
        <p:spPr>
          <a:xfrm>
            <a:off x="3262992" y="1748683"/>
            <a:ext cx="2243291" cy="2430232"/>
          </a:xfrm>
          <a:prstGeom prst="rect">
            <a:avLst/>
          </a:prstGeom>
        </p:spPr>
      </p:pic>
      <p:pic>
        <p:nvPicPr>
          <p:cNvPr id="13" name="Picture 12">
            <a:extLst>
              <a:ext uri="{FF2B5EF4-FFF2-40B4-BE49-F238E27FC236}">
                <a16:creationId xmlns:a16="http://schemas.microsoft.com/office/drawing/2014/main" id="{4361E3A8-E0AE-1343-9FD5-857759993D58}"/>
              </a:ext>
            </a:extLst>
          </p:cNvPr>
          <p:cNvPicPr>
            <a:picLocks noChangeAspect="1"/>
          </p:cNvPicPr>
          <p:nvPr/>
        </p:nvPicPr>
        <p:blipFill>
          <a:blip r:embed="rId5"/>
          <a:stretch>
            <a:fillRect/>
          </a:stretch>
        </p:blipFill>
        <p:spPr>
          <a:xfrm>
            <a:off x="6648667" y="2206163"/>
            <a:ext cx="2139495" cy="1891198"/>
          </a:xfrm>
          <a:prstGeom prst="rect">
            <a:avLst/>
          </a:prstGeom>
        </p:spPr>
      </p:pic>
    </p:spTree>
    <p:extLst>
      <p:ext uri="{BB962C8B-B14F-4D97-AF65-F5344CB8AC3E}">
        <p14:creationId xmlns:p14="http://schemas.microsoft.com/office/powerpoint/2010/main" val="176475288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62E5D-42D0-434C-B975-040AD5668020}"/>
              </a:ext>
            </a:extLst>
          </p:cNvPr>
          <p:cNvSpPr>
            <a:spLocks noGrp="1"/>
          </p:cNvSpPr>
          <p:nvPr>
            <p:ph type="title"/>
          </p:nvPr>
        </p:nvSpPr>
        <p:spPr/>
        <p:txBody>
          <a:bodyPr/>
          <a:lstStyle/>
          <a:p>
            <a:r>
              <a:rPr lang="en-US" dirty="0"/>
              <a:t>Performance</a:t>
            </a:r>
            <a:r>
              <a:rPr lang="zh-CN" altLang="en-US" dirty="0"/>
              <a:t> </a:t>
            </a:r>
            <a:r>
              <a:rPr lang="en-US" altLang="zh-CN" dirty="0"/>
              <a:t>and</a:t>
            </a:r>
            <a:r>
              <a:rPr lang="zh-CN" altLang="en-US" dirty="0"/>
              <a:t> </a:t>
            </a:r>
            <a:r>
              <a:rPr lang="en-US" altLang="zh-CN" dirty="0"/>
              <a:t>Hardware</a:t>
            </a:r>
            <a:r>
              <a:rPr lang="zh-CN" altLang="en-US" dirty="0"/>
              <a:t> </a:t>
            </a:r>
            <a:r>
              <a:rPr lang="en-US" altLang="zh-CN" dirty="0"/>
              <a:t>Overhead</a:t>
            </a:r>
            <a:endParaRPr lang="en-US" dirty="0"/>
          </a:p>
        </p:txBody>
      </p:sp>
      <p:sp>
        <p:nvSpPr>
          <p:cNvPr id="3" name="Content Placeholder 2">
            <a:extLst>
              <a:ext uri="{FF2B5EF4-FFF2-40B4-BE49-F238E27FC236}">
                <a16:creationId xmlns:a16="http://schemas.microsoft.com/office/drawing/2014/main" id="{66E321D5-8742-0346-A709-449E204201B5}"/>
              </a:ext>
            </a:extLst>
          </p:cNvPr>
          <p:cNvSpPr>
            <a:spLocks noGrp="1"/>
          </p:cNvSpPr>
          <p:nvPr>
            <p:ph idx="1"/>
          </p:nvPr>
        </p:nvSpPr>
        <p:spPr>
          <a:xfrm>
            <a:off x="314325" y="4680673"/>
            <a:ext cx="8143875" cy="1571847"/>
          </a:xfrm>
        </p:spPr>
        <p:txBody>
          <a:bodyPr/>
          <a:lstStyle/>
          <a:p>
            <a:r>
              <a:rPr lang="en-US" altLang="zh-CN" dirty="0"/>
              <a:t>ISA</a:t>
            </a:r>
            <a:r>
              <a:rPr lang="zh-CN" altLang="en-US" dirty="0"/>
              <a:t> </a:t>
            </a:r>
            <a:r>
              <a:rPr lang="en-US" altLang="zh-CN" dirty="0"/>
              <a:t>extension</a:t>
            </a:r>
            <a:r>
              <a:rPr lang="zh-CN" altLang="en-US" dirty="0"/>
              <a:t> </a:t>
            </a:r>
            <a:r>
              <a:rPr lang="en-US" altLang="zh-CN" dirty="0"/>
              <a:t>incurs</a:t>
            </a:r>
            <a:r>
              <a:rPr lang="zh-CN" altLang="en-US" dirty="0"/>
              <a:t> </a:t>
            </a:r>
            <a:r>
              <a:rPr lang="en-US" altLang="zh-CN" dirty="0"/>
              <a:t>1.4%</a:t>
            </a:r>
            <a:r>
              <a:rPr lang="zh-CN" altLang="en-US" dirty="0"/>
              <a:t> </a:t>
            </a:r>
            <a:r>
              <a:rPr lang="en-US" altLang="zh-CN" dirty="0"/>
              <a:t>area</a:t>
            </a:r>
            <a:r>
              <a:rPr lang="zh-CN" altLang="en-US" dirty="0"/>
              <a:t> </a:t>
            </a:r>
            <a:r>
              <a:rPr lang="en-US" altLang="zh-CN" dirty="0"/>
              <a:t>overhead</a:t>
            </a:r>
          </a:p>
          <a:p>
            <a:pPr lvl="1"/>
            <a:r>
              <a:rPr lang="en-US" altLang="zh-CN" dirty="0" err="1"/>
              <a:t>Mul</a:t>
            </a:r>
            <a:r>
              <a:rPr lang="en-US" altLang="zh-CN" dirty="0"/>
              <a:t>-Shift-Acc:</a:t>
            </a:r>
            <a:r>
              <a:rPr lang="zh-CN" altLang="en-US" dirty="0"/>
              <a:t> </a:t>
            </a:r>
            <a:r>
              <a:rPr lang="en-US" altLang="zh-CN" dirty="0"/>
              <a:t>1.26%</a:t>
            </a:r>
          </a:p>
          <a:p>
            <a:pPr lvl="1"/>
            <a:r>
              <a:rPr lang="en-US" altLang="zh-CN" dirty="0"/>
              <a:t>Unpack:</a:t>
            </a:r>
            <a:r>
              <a:rPr lang="zh-CN" altLang="en-US" dirty="0"/>
              <a:t> </a:t>
            </a:r>
            <a:r>
              <a:rPr lang="en-US" altLang="zh-CN" dirty="0"/>
              <a:t>0.14%</a:t>
            </a:r>
            <a:endParaRPr lang="en-US" dirty="0"/>
          </a:p>
        </p:txBody>
      </p:sp>
      <p:sp>
        <p:nvSpPr>
          <p:cNvPr id="4" name="Slide Number Placeholder 3">
            <a:extLst>
              <a:ext uri="{FF2B5EF4-FFF2-40B4-BE49-F238E27FC236}">
                <a16:creationId xmlns:a16="http://schemas.microsoft.com/office/drawing/2014/main" id="{2EE17B49-FFBB-DB4F-81F8-E12234CBD566}"/>
              </a:ext>
            </a:extLst>
          </p:cNvPr>
          <p:cNvSpPr>
            <a:spLocks noGrp="1"/>
          </p:cNvSpPr>
          <p:nvPr>
            <p:ph type="sldNum" sz="quarter" idx="12"/>
          </p:nvPr>
        </p:nvSpPr>
        <p:spPr/>
        <p:txBody>
          <a:bodyPr/>
          <a:lstStyle/>
          <a:p>
            <a:fld id="{EDEB49AF-3D90-40FD-8F8A-8CC90C261D69}" type="slidenum">
              <a:rPr lang="ko-KR" altLang="en-US" smtClean="0"/>
              <a:pPr/>
              <a:t>20</a:t>
            </a:fld>
            <a:endParaRPr lang="ko-KR" altLang="en-US" dirty="0"/>
          </a:p>
        </p:txBody>
      </p:sp>
      <p:graphicFrame>
        <p:nvGraphicFramePr>
          <p:cNvPr id="6" name="Chart 5">
            <a:extLst>
              <a:ext uri="{FF2B5EF4-FFF2-40B4-BE49-F238E27FC236}">
                <a16:creationId xmlns:a16="http://schemas.microsoft.com/office/drawing/2014/main" id="{9928F72F-053B-DC41-A30D-8B6E8DF9CDDC}"/>
              </a:ext>
            </a:extLst>
          </p:cNvPr>
          <p:cNvGraphicFramePr>
            <a:graphicFrameLocks/>
          </p:cNvGraphicFramePr>
          <p:nvPr>
            <p:extLst>
              <p:ext uri="{D42A27DB-BD31-4B8C-83A1-F6EECF244321}">
                <p14:modId xmlns:p14="http://schemas.microsoft.com/office/powerpoint/2010/main" val="2725781667"/>
              </p:ext>
            </p:extLst>
          </p:nvPr>
        </p:nvGraphicFramePr>
        <p:xfrm>
          <a:off x="435429" y="1154768"/>
          <a:ext cx="8315662" cy="3557031"/>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4860BACB-5A5C-6C49-9FCA-19FDF8D21540}"/>
              </a:ext>
            </a:extLst>
          </p:cNvPr>
          <p:cNvSpPr txBox="1">
            <a:spLocks/>
          </p:cNvSpPr>
          <p:nvPr/>
        </p:nvSpPr>
        <p:spPr bwMode="auto">
          <a:xfrm>
            <a:off x="7705129" y="1971913"/>
            <a:ext cx="971820"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1.83x</a:t>
            </a:r>
            <a:endParaRPr lang="en-US" sz="2400" b="1" kern="0" dirty="0">
              <a:solidFill>
                <a:schemeClr val="accent6"/>
              </a:solidFill>
            </a:endParaRPr>
          </a:p>
        </p:txBody>
      </p:sp>
    </p:spTree>
    <p:extLst>
      <p:ext uri="{BB962C8B-B14F-4D97-AF65-F5344CB8AC3E}">
        <p14:creationId xmlns:p14="http://schemas.microsoft.com/office/powerpoint/2010/main" val="3150401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3"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36A4F-C521-9644-BF9B-49FECE430CDE}"/>
              </a:ext>
            </a:extLst>
          </p:cNvPr>
          <p:cNvSpPr>
            <a:spLocks noGrp="1"/>
          </p:cNvSpPr>
          <p:nvPr>
            <p:ph type="title"/>
          </p:nvPr>
        </p:nvSpPr>
        <p:spPr/>
        <p:txBody>
          <a:bodyPr/>
          <a:lstStyle/>
          <a:p>
            <a:r>
              <a:rPr lang="en-US" dirty="0"/>
              <a:t>Energy Efficiency</a:t>
            </a:r>
          </a:p>
        </p:txBody>
      </p:sp>
      <p:sp>
        <p:nvSpPr>
          <p:cNvPr id="3" name="Content Placeholder 2">
            <a:extLst>
              <a:ext uri="{FF2B5EF4-FFF2-40B4-BE49-F238E27FC236}">
                <a16:creationId xmlns:a16="http://schemas.microsoft.com/office/drawing/2014/main" id="{DAC9B5D5-E303-7342-800E-7F9FAC40D709}"/>
              </a:ext>
            </a:extLst>
          </p:cNvPr>
          <p:cNvSpPr>
            <a:spLocks noGrp="1"/>
          </p:cNvSpPr>
          <p:nvPr>
            <p:ph idx="1"/>
          </p:nvPr>
        </p:nvSpPr>
        <p:spPr>
          <a:xfrm>
            <a:off x="314325" y="1106714"/>
            <a:ext cx="8143875" cy="605939"/>
          </a:xfrm>
        </p:spPr>
        <p:txBody>
          <a:bodyPr/>
          <a:lstStyle/>
          <a:p>
            <a:r>
              <a:rPr lang="en-US" dirty="0"/>
              <a:t>Energy efficiency = # images processed per Joule</a:t>
            </a:r>
          </a:p>
        </p:txBody>
      </p:sp>
      <p:sp>
        <p:nvSpPr>
          <p:cNvPr id="4" name="Slide Number Placeholder 3">
            <a:extLst>
              <a:ext uri="{FF2B5EF4-FFF2-40B4-BE49-F238E27FC236}">
                <a16:creationId xmlns:a16="http://schemas.microsoft.com/office/drawing/2014/main" id="{9136C4C3-2EBC-0C4A-852A-95016A42A82F}"/>
              </a:ext>
            </a:extLst>
          </p:cNvPr>
          <p:cNvSpPr>
            <a:spLocks noGrp="1"/>
          </p:cNvSpPr>
          <p:nvPr>
            <p:ph type="sldNum" sz="quarter" idx="12"/>
          </p:nvPr>
        </p:nvSpPr>
        <p:spPr/>
        <p:txBody>
          <a:bodyPr/>
          <a:lstStyle/>
          <a:p>
            <a:fld id="{EDEB49AF-3D90-40FD-8F8A-8CC90C261D69}" type="slidenum">
              <a:rPr lang="ko-KR" altLang="en-US" smtClean="0"/>
              <a:pPr/>
              <a:t>21</a:t>
            </a:fld>
            <a:endParaRPr lang="ko-KR" altLang="en-US" dirty="0"/>
          </a:p>
        </p:txBody>
      </p:sp>
      <p:graphicFrame>
        <p:nvGraphicFramePr>
          <p:cNvPr id="5" name="Chart 4">
            <a:extLst>
              <a:ext uri="{FF2B5EF4-FFF2-40B4-BE49-F238E27FC236}">
                <a16:creationId xmlns:a16="http://schemas.microsoft.com/office/drawing/2014/main" id="{4592F691-551F-674B-89A0-AF4AFE029D14}"/>
              </a:ext>
            </a:extLst>
          </p:cNvPr>
          <p:cNvGraphicFramePr>
            <a:graphicFrameLocks/>
          </p:cNvGraphicFramePr>
          <p:nvPr>
            <p:extLst>
              <p:ext uri="{D42A27DB-BD31-4B8C-83A1-F6EECF244321}">
                <p14:modId xmlns:p14="http://schemas.microsoft.com/office/powerpoint/2010/main" val="3114999475"/>
              </p:ext>
            </p:extLst>
          </p:nvPr>
        </p:nvGraphicFramePr>
        <p:xfrm>
          <a:off x="435429" y="1712653"/>
          <a:ext cx="8315662" cy="2945999"/>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9F1AFB92-9029-3D43-81A1-42D4AD3EE223}"/>
              </a:ext>
            </a:extLst>
          </p:cNvPr>
          <p:cNvSpPr txBox="1">
            <a:spLocks/>
          </p:cNvSpPr>
          <p:nvPr/>
        </p:nvSpPr>
        <p:spPr bwMode="auto">
          <a:xfrm>
            <a:off x="314325" y="4658652"/>
            <a:ext cx="8143875" cy="14772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Higher</a:t>
            </a:r>
            <a:r>
              <a:rPr lang="zh-CN" altLang="en-US" kern="0" dirty="0"/>
              <a:t> </a:t>
            </a:r>
            <a:r>
              <a:rPr lang="en-US" altLang="zh-CN" kern="0" dirty="0"/>
              <a:t>improvement</a:t>
            </a:r>
            <a:r>
              <a:rPr lang="zh-CN" altLang="en-US" kern="0" dirty="0"/>
              <a:t> </a:t>
            </a:r>
            <a:r>
              <a:rPr lang="en-US" altLang="zh-CN" kern="0" dirty="0"/>
              <a:t>than</a:t>
            </a:r>
            <a:r>
              <a:rPr lang="zh-CN" altLang="en-US" kern="0" dirty="0"/>
              <a:t> </a:t>
            </a:r>
            <a:r>
              <a:rPr lang="en-US" altLang="zh-CN" kern="0" dirty="0"/>
              <a:t>in</a:t>
            </a:r>
            <a:r>
              <a:rPr lang="zh-CN" altLang="en-US" kern="0" dirty="0"/>
              <a:t> </a:t>
            </a:r>
            <a:r>
              <a:rPr lang="en-US" altLang="zh-CN" kern="0" dirty="0"/>
              <a:t>performance</a:t>
            </a:r>
          </a:p>
          <a:p>
            <a:pPr lvl="1"/>
            <a:r>
              <a:rPr lang="en-US" altLang="zh-CN" kern="0" dirty="0"/>
              <a:t>Lower</a:t>
            </a:r>
            <a:r>
              <a:rPr lang="zh-CN" altLang="en-US" kern="0" dirty="0"/>
              <a:t> </a:t>
            </a:r>
            <a:r>
              <a:rPr lang="en-US" altLang="zh-CN" kern="0" dirty="0"/>
              <a:t>execution</a:t>
            </a:r>
            <a:r>
              <a:rPr lang="zh-CN" altLang="en-US" kern="0" dirty="0"/>
              <a:t> </a:t>
            </a:r>
            <a:r>
              <a:rPr lang="en-US" altLang="zh-CN" kern="0" dirty="0"/>
              <a:t>time</a:t>
            </a:r>
          </a:p>
          <a:p>
            <a:pPr lvl="1"/>
            <a:r>
              <a:rPr lang="en-US" altLang="zh-CN" kern="0" dirty="0"/>
              <a:t>Lower</a:t>
            </a:r>
            <a:r>
              <a:rPr lang="zh-CN" altLang="en-US" kern="0" dirty="0"/>
              <a:t> </a:t>
            </a:r>
            <a:r>
              <a:rPr lang="en-US" altLang="zh-CN" kern="0" dirty="0"/>
              <a:t>dynamic</a:t>
            </a:r>
            <a:r>
              <a:rPr lang="zh-CN" altLang="en-US" kern="0" dirty="0"/>
              <a:t> </a:t>
            </a:r>
            <a:r>
              <a:rPr lang="en-US" altLang="zh-CN" kern="0" dirty="0"/>
              <a:t>power:</a:t>
            </a:r>
            <a:r>
              <a:rPr lang="zh-CN" altLang="en-US" kern="0" dirty="0"/>
              <a:t> </a:t>
            </a:r>
            <a:r>
              <a:rPr lang="en-US" altLang="zh-CN" kern="0" dirty="0"/>
              <a:t>less</a:t>
            </a:r>
            <a:r>
              <a:rPr lang="zh-CN" altLang="en-US" kern="0" dirty="0"/>
              <a:t> </a:t>
            </a:r>
            <a:r>
              <a:rPr lang="en-US" altLang="zh-CN" kern="0" dirty="0"/>
              <a:t>memory</a:t>
            </a:r>
            <a:r>
              <a:rPr lang="zh-CN" altLang="en-US" kern="0" dirty="0"/>
              <a:t> </a:t>
            </a:r>
            <a:r>
              <a:rPr lang="en-US" altLang="zh-CN" kern="0" dirty="0"/>
              <a:t>access</a:t>
            </a:r>
            <a:endParaRPr lang="en-US" kern="0" dirty="0"/>
          </a:p>
        </p:txBody>
      </p:sp>
      <p:sp>
        <p:nvSpPr>
          <p:cNvPr id="7" name="Content Placeholder 2">
            <a:extLst>
              <a:ext uri="{FF2B5EF4-FFF2-40B4-BE49-F238E27FC236}">
                <a16:creationId xmlns:a16="http://schemas.microsoft.com/office/drawing/2014/main" id="{2B97D7FB-F3CC-1B4A-ACCF-22C9A3F2C75E}"/>
              </a:ext>
            </a:extLst>
          </p:cNvPr>
          <p:cNvSpPr txBox="1">
            <a:spLocks/>
          </p:cNvSpPr>
          <p:nvPr/>
        </p:nvSpPr>
        <p:spPr bwMode="auto">
          <a:xfrm>
            <a:off x="7705129" y="2305547"/>
            <a:ext cx="971820" cy="4848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r>
              <a:rPr lang="en-US" altLang="zh-CN" sz="2400" b="1" kern="0" dirty="0">
                <a:solidFill>
                  <a:schemeClr val="accent6"/>
                </a:solidFill>
              </a:rPr>
              <a:t>2.28x</a:t>
            </a:r>
            <a:endParaRPr lang="en-US" sz="2400" b="1" kern="0" dirty="0">
              <a:solidFill>
                <a:schemeClr val="accent6"/>
              </a:solidFill>
            </a:endParaRPr>
          </a:p>
        </p:txBody>
      </p:sp>
    </p:spTree>
    <p:extLst>
      <p:ext uri="{BB962C8B-B14F-4D97-AF65-F5344CB8AC3E}">
        <p14:creationId xmlns:p14="http://schemas.microsoft.com/office/powerpoint/2010/main" val="1918482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chart seriesIdx="3"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53BBC-8BDC-424F-8443-46F34B8B79E6}"/>
              </a:ext>
            </a:extLst>
          </p:cNvPr>
          <p:cNvSpPr>
            <a:spLocks noGrp="1"/>
          </p:cNvSpPr>
          <p:nvPr>
            <p:ph type="title"/>
          </p:nvPr>
        </p:nvSpPr>
        <p:spPr/>
        <p:txBody>
          <a:bodyPr/>
          <a:lstStyle/>
          <a:p>
            <a:r>
              <a:rPr lang="en-US" altLang="zh-CN" dirty="0"/>
              <a:t>Improvement</a:t>
            </a:r>
            <a:r>
              <a:rPr lang="zh-CN" altLang="en-US" dirty="0"/>
              <a:t> </a:t>
            </a:r>
            <a:r>
              <a:rPr lang="en-US" altLang="zh-CN" dirty="0"/>
              <a:t>with</a:t>
            </a:r>
            <a:r>
              <a:rPr lang="zh-CN" altLang="en-US" dirty="0"/>
              <a:t> </a:t>
            </a:r>
            <a:r>
              <a:rPr lang="en-US" altLang="zh-CN" dirty="0"/>
              <a:t>Lower</a:t>
            </a:r>
            <a:r>
              <a:rPr lang="zh-CN" altLang="en-US" dirty="0"/>
              <a:t> </a:t>
            </a:r>
            <a:r>
              <a:rPr lang="en-US" altLang="zh-CN" dirty="0"/>
              <a:t>Clock</a:t>
            </a:r>
            <a:r>
              <a:rPr lang="zh-CN" altLang="en-US" dirty="0"/>
              <a:t> </a:t>
            </a:r>
            <a:r>
              <a:rPr lang="en-US" altLang="zh-CN" dirty="0"/>
              <a:t>Frequency</a:t>
            </a:r>
            <a:endParaRPr lang="en-US" dirty="0"/>
          </a:p>
        </p:txBody>
      </p:sp>
      <p:sp>
        <p:nvSpPr>
          <p:cNvPr id="3" name="Content Placeholder 2">
            <a:extLst>
              <a:ext uri="{FF2B5EF4-FFF2-40B4-BE49-F238E27FC236}">
                <a16:creationId xmlns:a16="http://schemas.microsoft.com/office/drawing/2014/main" id="{ADD6C276-0D19-3340-A4BF-46CC85C579EC}"/>
              </a:ext>
            </a:extLst>
          </p:cNvPr>
          <p:cNvSpPr>
            <a:spLocks noGrp="1"/>
          </p:cNvSpPr>
          <p:nvPr>
            <p:ph idx="1"/>
          </p:nvPr>
        </p:nvSpPr>
        <p:spPr/>
        <p:txBody>
          <a:bodyPr/>
          <a:lstStyle/>
          <a:p>
            <a:r>
              <a:rPr lang="en-US" altLang="zh-CN" dirty="0"/>
              <a:t>Low</a:t>
            </a:r>
            <a:r>
              <a:rPr lang="zh-CN" altLang="en-US" dirty="0"/>
              <a:t> </a:t>
            </a:r>
            <a:r>
              <a:rPr lang="en-US" altLang="zh-CN" dirty="0"/>
              <a:t>clock</a:t>
            </a:r>
            <a:r>
              <a:rPr lang="zh-CN" altLang="en-US" dirty="0"/>
              <a:t> </a:t>
            </a:r>
            <a:r>
              <a:rPr lang="en-US" altLang="zh-CN" dirty="0"/>
              <a:t>frequency:</a:t>
            </a:r>
            <a:r>
              <a:rPr lang="zh-CN" altLang="en-US" dirty="0"/>
              <a:t> </a:t>
            </a:r>
            <a:r>
              <a:rPr lang="en-US" altLang="zh-CN" dirty="0"/>
              <a:t>24</a:t>
            </a:r>
            <a:r>
              <a:rPr lang="zh-CN" altLang="en-US" dirty="0"/>
              <a:t> </a:t>
            </a:r>
            <a:r>
              <a:rPr lang="en-US" altLang="zh-CN" dirty="0"/>
              <a:t>MHz</a:t>
            </a:r>
          </a:p>
          <a:p>
            <a:pPr lvl="1"/>
            <a:r>
              <a:rPr lang="en-US" altLang="zh-CN" dirty="0"/>
              <a:t>Wait</a:t>
            </a:r>
            <a:r>
              <a:rPr lang="zh-CN" altLang="en-US" dirty="0"/>
              <a:t> </a:t>
            </a:r>
            <a:r>
              <a:rPr lang="en-US" altLang="zh-CN" dirty="0"/>
              <a:t>states for flash fetching decreases from 3 to 0</a:t>
            </a:r>
          </a:p>
          <a:p>
            <a:r>
              <a:rPr lang="en-US" altLang="zh-CN" dirty="0"/>
              <a:t>Computation</a:t>
            </a:r>
            <a:r>
              <a:rPr lang="zh-CN" altLang="en-US" dirty="0"/>
              <a:t> </a:t>
            </a:r>
            <a:r>
              <a:rPr lang="en-US" altLang="zh-CN" dirty="0"/>
              <a:t>performance:</a:t>
            </a:r>
            <a:r>
              <a:rPr lang="zh-CN" altLang="en-US" dirty="0"/>
              <a:t> </a:t>
            </a:r>
            <a:r>
              <a:rPr lang="en-US" altLang="zh-CN" dirty="0"/>
              <a:t>1.83x</a:t>
            </a:r>
            <a:r>
              <a:rPr lang="zh-CN" altLang="en-US" dirty="0"/>
              <a:t>        </a:t>
            </a:r>
            <a:r>
              <a:rPr lang="en-US" altLang="zh-CN" dirty="0"/>
              <a:t>1.72x</a:t>
            </a:r>
          </a:p>
          <a:p>
            <a:pPr lvl="1"/>
            <a:r>
              <a:rPr lang="en-US" altLang="zh-CN" dirty="0"/>
              <a:t>Lower</a:t>
            </a:r>
            <a:r>
              <a:rPr lang="zh-CN" altLang="en-US" dirty="0"/>
              <a:t> </a:t>
            </a:r>
            <a:r>
              <a:rPr lang="en-US" altLang="zh-CN" dirty="0"/>
              <a:t>performance</a:t>
            </a:r>
            <a:r>
              <a:rPr lang="zh-CN" altLang="en-US" dirty="0"/>
              <a:t> </a:t>
            </a:r>
            <a:r>
              <a:rPr lang="en-US" altLang="zh-CN" dirty="0"/>
              <a:t>benefit</a:t>
            </a:r>
            <a:r>
              <a:rPr lang="zh-CN" altLang="en-US" dirty="0"/>
              <a:t> </a:t>
            </a:r>
            <a:r>
              <a:rPr lang="en-US" altLang="zh-CN" dirty="0"/>
              <a:t>from</a:t>
            </a:r>
            <a:r>
              <a:rPr lang="zh-CN" altLang="en-US" dirty="0"/>
              <a:t> </a:t>
            </a:r>
            <a:r>
              <a:rPr lang="en-US" altLang="zh-CN" dirty="0"/>
              <a:t>flash</a:t>
            </a:r>
            <a:r>
              <a:rPr lang="zh-CN" altLang="en-US" dirty="0"/>
              <a:t> </a:t>
            </a:r>
            <a:r>
              <a:rPr lang="en-US" altLang="zh-CN" dirty="0"/>
              <a:t>access</a:t>
            </a:r>
            <a:r>
              <a:rPr lang="zh-CN" altLang="en-US" dirty="0"/>
              <a:t> </a:t>
            </a:r>
            <a:r>
              <a:rPr lang="en-US" altLang="zh-CN" dirty="0"/>
              <a:t>reduction</a:t>
            </a:r>
          </a:p>
          <a:p>
            <a:r>
              <a:rPr lang="en-US" dirty="0"/>
              <a:t>Ener</a:t>
            </a:r>
            <a:r>
              <a:rPr lang="en-US" altLang="zh-CN" dirty="0"/>
              <a:t>gy</a:t>
            </a:r>
            <a:r>
              <a:rPr lang="zh-CN" altLang="en-US" dirty="0"/>
              <a:t> </a:t>
            </a:r>
            <a:r>
              <a:rPr lang="en-US" altLang="zh-CN" dirty="0"/>
              <a:t>efficiency:</a:t>
            </a:r>
            <a:r>
              <a:rPr lang="zh-CN" altLang="en-US" dirty="0"/>
              <a:t> </a:t>
            </a:r>
            <a:r>
              <a:rPr lang="en-US" altLang="zh-CN" dirty="0"/>
              <a:t>2.28x</a:t>
            </a:r>
            <a:r>
              <a:rPr lang="zh-CN" altLang="en-US" dirty="0"/>
              <a:t>        </a:t>
            </a:r>
            <a:r>
              <a:rPr lang="en-US" altLang="zh-CN" dirty="0"/>
              <a:t>2.41x</a:t>
            </a:r>
          </a:p>
          <a:p>
            <a:pPr lvl="1"/>
            <a:r>
              <a:rPr lang="en-US" altLang="zh-CN" dirty="0"/>
              <a:t>Flash</a:t>
            </a:r>
            <a:r>
              <a:rPr lang="zh-CN" altLang="en-US" dirty="0"/>
              <a:t> </a:t>
            </a:r>
            <a:r>
              <a:rPr lang="en-US" altLang="zh-CN" dirty="0"/>
              <a:t>access</a:t>
            </a:r>
            <a:r>
              <a:rPr lang="zh-CN" altLang="en-US" dirty="0"/>
              <a:t> </a:t>
            </a:r>
            <a:r>
              <a:rPr lang="en-US" altLang="zh-CN" dirty="0"/>
              <a:t>cost</a:t>
            </a:r>
            <a:r>
              <a:rPr lang="zh-CN" altLang="en-US" dirty="0"/>
              <a:t> </a:t>
            </a:r>
            <a:r>
              <a:rPr lang="en-US" altLang="zh-CN" dirty="0"/>
              <a:t>relatively</a:t>
            </a:r>
            <a:r>
              <a:rPr lang="zh-CN" altLang="en-US" dirty="0"/>
              <a:t> </a:t>
            </a:r>
            <a:r>
              <a:rPr lang="en-US" altLang="zh-CN" dirty="0"/>
              <a:t>more</a:t>
            </a:r>
            <a:r>
              <a:rPr lang="zh-CN" altLang="en-US" dirty="0"/>
              <a:t> </a:t>
            </a:r>
            <a:r>
              <a:rPr lang="en-US" altLang="zh-CN" dirty="0"/>
              <a:t>energy</a:t>
            </a:r>
          </a:p>
          <a:p>
            <a:pPr lvl="1"/>
            <a:r>
              <a:rPr lang="en-US" altLang="zh-CN" dirty="0"/>
              <a:t>Higher</a:t>
            </a:r>
            <a:r>
              <a:rPr lang="zh-CN" altLang="en-US" dirty="0"/>
              <a:t> </a:t>
            </a:r>
            <a:r>
              <a:rPr lang="en-US" altLang="zh-CN" dirty="0"/>
              <a:t>energy</a:t>
            </a:r>
            <a:r>
              <a:rPr lang="zh-CN" altLang="en-US" dirty="0"/>
              <a:t> </a:t>
            </a:r>
            <a:r>
              <a:rPr lang="en-US" altLang="zh-CN" dirty="0"/>
              <a:t>benefit from flash access reduction</a:t>
            </a:r>
          </a:p>
          <a:p>
            <a:r>
              <a:rPr lang="en-US" dirty="0"/>
              <a:t>Lower</a:t>
            </a:r>
            <a:r>
              <a:rPr lang="zh-CN" altLang="en-US" dirty="0"/>
              <a:t> </a:t>
            </a:r>
            <a:r>
              <a:rPr lang="en-US" altLang="zh-CN" dirty="0"/>
              <a:t>frequency:</a:t>
            </a:r>
          </a:p>
          <a:p>
            <a:pPr lvl="1"/>
            <a:r>
              <a:rPr lang="en-US" altLang="zh-CN" dirty="0"/>
              <a:t>Same</a:t>
            </a:r>
            <a:r>
              <a:rPr lang="zh-CN" altLang="en-US" dirty="0"/>
              <a:t> </a:t>
            </a:r>
            <a:r>
              <a:rPr lang="en-US" altLang="zh-CN" dirty="0"/>
              <a:t>computation</a:t>
            </a:r>
            <a:r>
              <a:rPr lang="zh-CN" altLang="en-US" dirty="0"/>
              <a:t> </a:t>
            </a:r>
            <a:r>
              <a:rPr lang="en-US" altLang="zh-CN" dirty="0"/>
              <a:t>performance</a:t>
            </a:r>
            <a:r>
              <a:rPr lang="zh-CN" altLang="en-US" dirty="0"/>
              <a:t> </a:t>
            </a:r>
            <a:r>
              <a:rPr lang="en-US" altLang="zh-CN" dirty="0"/>
              <a:t>in</a:t>
            </a:r>
            <a:r>
              <a:rPr lang="zh-CN" altLang="en-US" dirty="0"/>
              <a:t> </a:t>
            </a:r>
            <a:r>
              <a:rPr lang="en-US" altLang="zh-CN" dirty="0"/>
              <a:t>cycles</a:t>
            </a:r>
          </a:p>
          <a:p>
            <a:pPr lvl="1"/>
            <a:r>
              <a:rPr lang="en-US" altLang="zh-CN" dirty="0"/>
              <a:t>Higher</a:t>
            </a:r>
            <a:r>
              <a:rPr lang="zh-CN" altLang="en-US" dirty="0"/>
              <a:t> </a:t>
            </a:r>
            <a:r>
              <a:rPr lang="en-US" altLang="zh-CN" dirty="0"/>
              <a:t>energy</a:t>
            </a:r>
            <a:r>
              <a:rPr lang="zh-CN" altLang="en-US" dirty="0"/>
              <a:t> </a:t>
            </a:r>
            <a:r>
              <a:rPr lang="en-US" altLang="zh-CN" dirty="0"/>
              <a:t>efficiency</a:t>
            </a:r>
            <a:r>
              <a:rPr lang="zh-CN" altLang="en-US" dirty="0"/>
              <a:t> </a:t>
            </a:r>
            <a:r>
              <a:rPr lang="en-US" altLang="zh-CN" dirty="0"/>
              <a:t>improvement</a:t>
            </a:r>
            <a:endParaRPr lang="en-US" dirty="0"/>
          </a:p>
        </p:txBody>
      </p:sp>
      <p:sp>
        <p:nvSpPr>
          <p:cNvPr id="4" name="Slide Number Placeholder 3">
            <a:extLst>
              <a:ext uri="{FF2B5EF4-FFF2-40B4-BE49-F238E27FC236}">
                <a16:creationId xmlns:a16="http://schemas.microsoft.com/office/drawing/2014/main" id="{9BB1CE3D-E3AD-B846-9B78-3FD8D1BDD8BA}"/>
              </a:ext>
            </a:extLst>
          </p:cNvPr>
          <p:cNvSpPr>
            <a:spLocks noGrp="1"/>
          </p:cNvSpPr>
          <p:nvPr>
            <p:ph type="sldNum" sz="quarter" idx="12"/>
          </p:nvPr>
        </p:nvSpPr>
        <p:spPr/>
        <p:txBody>
          <a:bodyPr/>
          <a:lstStyle/>
          <a:p>
            <a:fld id="{EDEB49AF-3D90-40FD-8F8A-8CC90C261D69}" type="slidenum">
              <a:rPr lang="ko-KR" altLang="en-US" smtClean="0"/>
              <a:pPr/>
              <a:t>22</a:t>
            </a:fld>
            <a:endParaRPr lang="ko-KR" altLang="en-US" dirty="0"/>
          </a:p>
        </p:txBody>
      </p:sp>
      <p:cxnSp>
        <p:nvCxnSpPr>
          <p:cNvPr id="5" name="Straight Arrow Connector 4">
            <a:extLst>
              <a:ext uri="{FF2B5EF4-FFF2-40B4-BE49-F238E27FC236}">
                <a16:creationId xmlns:a16="http://schemas.microsoft.com/office/drawing/2014/main" id="{CF3E9105-73D7-5048-A454-A1B2F582428B}"/>
              </a:ext>
            </a:extLst>
          </p:cNvPr>
          <p:cNvCxnSpPr>
            <a:cxnSpLocks/>
          </p:cNvCxnSpPr>
          <p:nvPr/>
        </p:nvCxnSpPr>
        <p:spPr>
          <a:xfrm flipH="1" flipV="1">
            <a:off x="5771213" y="2528916"/>
            <a:ext cx="502663" cy="1"/>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A985F21-D09D-624B-B20B-8C6E8E0F179F}"/>
              </a:ext>
            </a:extLst>
          </p:cNvPr>
          <p:cNvCxnSpPr>
            <a:cxnSpLocks/>
          </p:cNvCxnSpPr>
          <p:nvPr/>
        </p:nvCxnSpPr>
        <p:spPr>
          <a:xfrm flipH="1" flipV="1">
            <a:off x="4350648" y="3473970"/>
            <a:ext cx="502663" cy="1"/>
          </a:xfrm>
          <a:prstGeom prst="straightConnector1">
            <a:avLst/>
          </a:prstGeom>
          <a:ln w="635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3056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3526B-29B1-3F4B-98DD-346091EFFDD4}"/>
              </a:ext>
            </a:extLst>
          </p:cNvPr>
          <p:cNvSpPr>
            <a:spLocks noGrp="1"/>
          </p:cNvSpPr>
          <p:nvPr>
            <p:ph type="title"/>
          </p:nvPr>
        </p:nvSpPr>
        <p:spPr/>
        <p:txBody>
          <a:bodyPr/>
          <a:lstStyle/>
          <a:p>
            <a:r>
              <a:rPr lang="en-US" dirty="0"/>
              <a:t>SRAM Requirement</a:t>
            </a:r>
          </a:p>
        </p:txBody>
      </p:sp>
      <p:sp>
        <p:nvSpPr>
          <p:cNvPr id="4" name="Slide Number Placeholder 3">
            <a:extLst>
              <a:ext uri="{FF2B5EF4-FFF2-40B4-BE49-F238E27FC236}">
                <a16:creationId xmlns:a16="http://schemas.microsoft.com/office/drawing/2014/main" id="{74CE3F95-3FDE-504B-9029-021BCDCF5612}"/>
              </a:ext>
            </a:extLst>
          </p:cNvPr>
          <p:cNvSpPr>
            <a:spLocks noGrp="1"/>
          </p:cNvSpPr>
          <p:nvPr>
            <p:ph type="sldNum" sz="quarter" idx="12"/>
          </p:nvPr>
        </p:nvSpPr>
        <p:spPr/>
        <p:txBody>
          <a:bodyPr/>
          <a:lstStyle/>
          <a:p>
            <a:fld id="{EDEB49AF-3D90-40FD-8F8A-8CC90C261D69}" type="slidenum">
              <a:rPr lang="ko-KR" altLang="en-US" smtClean="0"/>
              <a:pPr/>
              <a:t>23</a:t>
            </a:fld>
            <a:endParaRPr lang="ko-KR" altLang="en-US" dirty="0"/>
          </a:p>
        </p:txBody>
      </p:sp>
      <p:graphicFrame>
        <p:nvGraphicFramePr>
          <p:cNvPr id="6" name="Chart 5">
            <a:extLst>
              <a:ext uri="{FF2B5EF4-FFF2-40B4-BE49-F238E27FC236}">
                <a16:creationId xmlns:a16="http://schemas.microsoft.com/office/drawing/2014/main" id="{494695BB-1ED2-004A-8E1B-4884441D1FEC}"/>
              </a:ext>
            </a:extLst>
          </p:cNvPr>
          <p:cNvGraphicFramePr>
            <a:graphicFrameLocks/>
          </p:cNvGraphicFramePr>
          <p:nvPr>
            <p:extLst>
              <p:ext uri="{D42A27DB-BD31-4B8C-83A1-F6EECF244321}">
                <p14:modId xmlns:p14="http://schemas.microsoft.com/office/powerpoint/2010/main" val="2980887404"/>
              </p:ext>
            </p:extLst>
          </p:nvPr>
        </p:nvGraphicFramePr>
        <p:xfrm>
          <a:off x="435429" y="1487715"/>
          <a:ext cx="8315662" cy="3882571"/>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08597CEC-D2FC-8847-83CD-BDDB9096618E}"/>
              </a:ext>
            </a:extLst>
          </p:cNvPr>
          <p:cNvCxnSpPr>
            <a:cxnSpLocks/>
          </p:cNvCxnSpPr>
          <p:nvPr/>
        </p:nvCxnSpPr>
        <p:spPr bwMode="auto">
          <a:xfrm>
            <a:off x="1501087" y="5074178"/>
            <a:ext cx="0" cy="647363"/>
          </a:xfrm>
          <a:prstGeom prst="line">
            <a:avLst/>
          </a:prstGeom>
          <a:noFill/>
          <a:ln w="28575" cap="flat" cmpd="sng" algn="ctr">
            <a:solidFill>
              <a:schemeClr val="tx1"/>
            </a:solidFill>
            <a:prstDash val="sysDash"/>
            <a:round/>
            <a:headEnd type="none" w="med" len="med"/>
            <a:tailEnd type="none" w="med" len="med"/>
          </a:ln>
          <a:effectLst/>
        </p:spPr>
      </p:cxnSp>
      <p:cxnSp>
        <p:nvCxnSpPr>
          <p:cNvPr id="8" name="Straight Connector 7">
            <a:extLst>
              <a:ext uri="{FF2B5EF4-FFF2-40B4-BE49-F238E27FC236}">
                <a16:creationId xmlns:a16="http://schemas.microsoft.com/office/drawing/2014/main" id="{A016DA51-73EA-DB41-A4AC-518FCF5C55E6}"/>
              </a:ext>
            </a:extLst>
          </p:cNvPr>
          <p:cNvCxnSpPr>
            <a:cxnSpLocks/>
          </p:cNvCxnSpPr>
          <p:nvPr/>
        </p:nvCxnSpPr>
        <p:spPr bwMode="auto">
          <a:xfrm>
            <a:off x="3863999" y="5074178"/>
            <a:ext cx="0" cy="647363"/>
          </a:xfrm>
          <a:prstGeom prst="line">
            <a:avLst/>
          </a:prstGeom>
          <a:noFill/>
          <a:ln w="28575" cap="flat" cmpd="sng" algn="ctr">
            <a:solidFill>
              <a:schemeClr val="tx1"/>
            </a:solidFill>
            <a:prstDash val="sysDash"/>
            <a:round/>
            <a:headEnd type="none" w="med" len="med"/>
            <a:tailEnd type="none" w="med" len="med"/>
          </a:ln>
          <a:effectLst/>
        </p:spPr>
      </p:cxnSp>
      <p:cxnSp>
        <p:nvCxnSpPr>
          <p:cNvPr id="9" name="Straight Connector 8">
            <a:extLst>
              <a:ext uri="{FF2B5EF4-FFF2-40B4-BE49-F238E27FC236}">
                <a16:creationId xmlns:a16="http://schemas.microsoft.com/office/drawing/2014/main" id="{D13E007E-D684-4F48-9872-C2D4054D7861}"/>
              </a:ext>
            </a:extLst>
          </p:cNvPr>
          <p:cNvCxnSpPr>
            <a:cxnSpLocks/>
          </p:cNvCxnSpPr>
          <p:nvPr/>
        </p:nvCxnSpPr>
        <p:spPr bwMode="auto">
          <a:xfrm>
            <a:off x="6263075" y="5074178"/>
            <a:ext cx="0" cy="647363"/>
          </a:xfrm>
          <a:prstGeom prst="line">
            <a:avLst/>
          </a:prstGeom>
          <a:noFill/>
          <a:ln w="28575" cap="flat" cmpd="sng" algn="ctr">
            <a:solidFill>
              <a:schemeClr val="tx1"/>
            </a:solidFill>
            <a:prstDash val="sysDash"/>
            <a:round/>
            <a:headEnd type="none" w="med" len="med"/>
            <a:tailEnd type="none" w="med" len="med"/>
          </a:ln>
          <a:effectLst/>
        </p:spPr>
      </p:cxnSp>
      <p:cxnSp>
        <p:nvCxnSpPr>
          <p:cNvPr id="10" name="Straight Connector 9">
            <a:extLst>
              <a:ext uri="{FF2B5EF4-FFF2-40B4-BE49-F238E27FC236}">
                <a16:creationId xmlns:a16="http://schemas.microsoft.com/office/drawing/2014/main" id="{E983207E-1E8F-F04B-BD3E-1C73057CAA9F}"/>
              </a:ext>
            </a:extLst>
          </p:cNvPr>
          <p:cNvCxnSpPr>
            <a:cxnSpLocks/>
          </p:cNvCxnSpPr>
          <p:nvPr/>
        </p:nvCxnSpPr>
        <p:spPr bwMode="auto">
          <a:xfrm>
            <a:off x="8579438" y="5074178"/>
            <a:ext cx="0" cy="647363"/>
          </a:xfrm>
          <a:prstGeom prst="line">
            <a:avLst/>
          </a:prstGeom>
          <a:noFill/>
          <a:ln w="28575" cap="flat" cmpd="sng" algn="ctr">
            <a:solidFill>
              <a:schemeClr val="tx1"/>
            </a:solidFill>
            <a:prstDash val="sysDash"/>
            <a:round/>
            <a:headEnd type="none" w="med" len="med"/>
            <a:tailEnd type="none" w="med" len="med"/>
          </a:ln>
          <a:effectLst/>
        </p:spPr>
      </p:cxnSp>
      <p:sp>
        <p:nvSpPr>
          <p:cNvPr id="11" name="TextBox 10">
            <a:extLst>
              <a:ext uri="{FF2B5EF4-FFF2-40B4-BE49-F238E27FC236}">
                <a16:creationId xmlns:a16="http://schemas.microsoft.com/office/drawing/2014/main" id="{2134F066-6AEC-0041-BE94-071A0F7C87CA}"/>
              </a:ext>
            </a:extLst>
          </p:cNvPr>
          <p:cNvSpPr txBox="1"/>
          <p:nvPr/>
        </p:nvSpPr>
        <p:spPr>
          <a:xfrm>
            <a:off x="2288493" y="5370286"/>
            <a:ext cx="537327" cy="338554"/>
          </a:xfrm>
          <a:prstGeom prst="rect">
            <a:avLst/>
          </a:prstGeom>
          <a:noFill/>
        </p:spPr>
        <p:txBody>
          <a:bodyPr wrap="none" rtlCol="0">
            <a:spAutoFit/>
          </a:bodyPr>
          <a:lstStyle/>
          <a:p>
            <a:r>
              <a:rPr lang="en-US" altLang="zh-CN" sz="1600" dirty="0"/>
              <a:t>NIN</a:t>
            </a:r>
            <a:endParaRPr lang="en-US" sz="1600" dirty="0"/>
          </a:p>
        </p:txBody>
      </p:sp>
      <p:sp>
        <p:nvSpPr>
          <p:cNvPr id="12" name="Rectangle 11">
            <a:extLst>
              <a:ext uri="{FF2B5EF4-FFF2-40B4-BE49-F238E27FC236}">
                <a16:creationId xmlns:a16="http://schemas.microsoft.com/office/drawing/2014/main" id="{5FC9E9BC-77A5-2846-9C68-DA5EEFFB4A0A}"/>
              </a:ext>
            </a:extLst>
          </p:cNvPr>
          <p:cNvSpPr/>
          <p:nvPr/>
        </p:nvSpPr>
        <p:spPr>
          <a:xfrm>
            <a:off x="4651405" y="5376636"/>
            <a:ext cx="824264" cy="338554"/>
          </a:xfrm>
          <a:prstGeom prst="rect">
            <a:avLst/>
          </a:prstGeom>
        </p:spPr>
        <p:txBody>
          <a:bodyPr wrap="none">
            <a:spAutoFit/>
          </a:bodyPr>
          <a:lstStyle/>
          <a:p>
            <a:pPr algn="ctr"/>
            <a:r>
              <a:rPr lang="en-US" altLang="zh-CN" sz="1600" dirty="0"/>
              <a:t>VGG-8</a:t>
            </a:r>
            <a:endParaRPr lang="en-US" sz="1600" dirty="0"/>
          </a:p>
        </p:txBody>
      </p:sp>
      <p:sp>
        <p:nvSpPr>
          <p:cNvPr id="13" name="Rectangle 12">
            <a:extLst>
              <a:ext uri="{FF2B5EF4-FFF2-40B4-BE49-F238E27FC236}">
                <a16:creationId xmlns:a16="http://schemas.microsoft.com/office/drawing/2014/main" id="{C23DFB43-7178-2549-91D0-617BEE2D94A5}"/>
              </a:ext>
            </a:extLst>
          </p:cNvPr>
          <p:cNvSpPr/>
          <p:nvPr/>
        </p:nvSpPr>
        <p:spPr>
          <a:xfrm>
            <a:off x="6839206" y="5370286"/>
            <a:ext cx="1164101" cy="338554"/>
          </a:xfrm>
          <a:prstGeom prst="rect">
            <a:avLst/>
          </a:prstGeom>
        </p:spPr>
        <p:txBody>
          <a:bodyPr wrap="none">
            <a:spAutoFit/>
          </a:bodyPr>
          <a:lstStyle/>
          <a:p>
            <a:pPr algn="ctr"/>
            <a:r>
              <a:rPr lang="en-US" altLang="zh-CN" sz="1600" dirty="0"/>
              <a:t>ResNet-20</a:t>
            </a:r>
            <a:endParaRPr lang="en-US" sz="1600" dirty="0"/>
          </a:p>
        </p:txBody>
      </p:sp>
      <p:sp>
        <p:nvSpPr>
          <p:cNvPr id="16" name="Rectangle 15">
            <a:extLst>
              <a:ext uri="{FF2B5EF4-FFF2-40B4-BE49-F238E27FC236}">
                <a16:creationId xmlns:a16="http://schemas.microsoft.com/office/drawing/2014/main" id="{04F2BB0F-3A41-0D4C-AFCE-95E22E275369}"/>
              </a:ext>
            </a:extLst>
          </p:cNvPr>
          <p:cNvSpPr/>
          <p:nvPr/>
        </p:nvSpPr>
        <p:spPr>
          <a:xfrm>
            <a:off x="4572000" y="5793375"/>
            <a:ext cx="981359" cy="338554"/>
          </a:xfrm>
          <a:prstGeom prst="rect">
            <a:avLst/>
          </a:prstGeom>
        </p:spPr>
        <p:txBody>
          <a:bodyPr wrap="none">
            <a:spAutoFit/>
          </a:bodyPr>
          <a:lstStyle/>
          <a:p>
            <a:pPr algn="ctr"/>
            <a:r>
              <a:rPr lang="en-US" altLang="zh-CN" sz="1600" dirty="0"/>
              <a:t>Input</a:t>
            </a:r>
            <a:r>
              <a:rPr lang="zh-CN" altLang="en-US" sz="1600" dirty="0"/>
              <a:t> </a:t>
            </a:r>
            <a:r>
              <a:rPr lang="en-US" altLang="zh-CN" sz="1600" dirty="0"/>
              <a:t>Bits</a:t>
            </a:r>
            <a:endParaRPr lang="en-US" sz="1600" dirty="0"/>
          </a:p>
        </p:txBody>
      </p:sp>
      <p:sp>
        <p:nvSpPr>
          <p:cNvPr id="21" name="Rectangle 20">
            <a:extLst>
              <a:ext uri="{FF2B5EF4-FFF2-40B4-BE49-F238E27FC236}">
                <a16:creationId xmlns:a16="http://schemas.microsoft.com/office/drawing/2014/main" id="{49D8BCCA-EB7C-5646-A53B-3CA564C5E768}"/>
              </a:ext>
            </a:extLst>
          </p:cNvPr>
          <p:cNvSpPr/>
          <p:nvPr/>
        </p:nvSpPr>
        <p:spPr>
          <a:xfrm>
            <a:off x="1377293" y="1769308"/>
            <a:ext cx="652743" cy="369332"/>
          </a:xfrm>
          <a:prstGeom prst="rect">
            <a:avLst/>
          </a:prstGeom>
        </p:spPr>
        <p:txBody>
          <a:bodyPr wrap="none">
            <a:spAutoFit/>
          </a:bodyPr>
          <a:lstStyle/>
          <a:p>
            <a:r>
              <a:rPr lang="en-US" dirty="0"/>
              <a:t>1584</a:t>
            </a:r>
          </a:p>
        </p:txBody>
      </p:sp>
      <p:sp>
        <p:nvSpPr>
          <p:cNvPr id="22" name="Rectangle 21">
            <a:extLst>
              <a:ext uri="{FF2B5EF4-FFF2-40B4-BE49-F238E27FC236}">
                <a16:creationId xmlns:a16="http://schemas.microsoft.com/office/drawing/2014/main" id="{BAFDF6DD-A86D-4649-B7B0-D1822B557F5E}"/>
              </a:ext>
            </a:extLst>
          </p:cNvPr>
          <p:cNvSpPr/>
          <p:nvPr/>
        </p:nvSpPr>
        <p:spPr>
          <a:xfrm>
            <a:off x="3788630" y="1764808"/>
            <a:ext cx="652743" cy="369332"/>
          </a:xfrm>
          <a:prstGeom prst="rect">
            <a:avLst/>
          </a:prstGeom>
        </p:spPr>
        <p:txBody>
          <a:bodyPr wrap="none">
            <a:spAutoFit/>
          </a:bodyPr>
          <a:lstStyle/>
          <a:p>
            <a:r>
              <a:rPr lang="en-US" dirty="0"/>
              <a:t>2560</a:t>
            </a:r>
          </a:p>
        </p:txBody>
      </p:sp>
      <p:sp>
        <p:nvSpPr>
          <p:cNvPr id="23" name="Rectangle 22">
            <a:extLst>
              <a:ext uri="{FF2B5EF4-FFF2-40B4-BE49-F238E27FC236}">
                <a16:creationId xmlns:a16="http://schemas.microsoft.com/office/drawing/2014/main" id="{B70564BA-ED91-AF4D-A177-8484EEFD3936}"/>
              </a:ext>
            </a:extLst>
          </p:cNvPr>
          <p:cNvSpPr/>
          <p:nvPr/>
        </p:nvSpPr>
        <p:spPr bwMode="auto">
          <a:xfrm>
            <a:off x="6839205" y="4368800"/>
            <a:ext cx="1911877" cy="943429"/>
          </a:xfrm>
          <a:prstGeom prst="rect">
            <a:avLst/>
          </a:prstGeom>
          <a:noFill/>
          <a:ln w="50800" cap="flat" cmpd="sng" algn="ctr">
            <a:solidFill>
              <a:srgbClr val="FF0000"/>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89977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CE676-FCB8-6C41-A0E4-7CB736EFDC1F}"/>
              </a:ext>
            </a:extLst>
          </p:cNvPr>
          <p:cNvSpPr>
            <a:spLocks noGrp="1"/>
          </p:cNvSpPr>
          <p:nvPr>
            <p:ph type="title"/>
          </p:nvPr>
        </p:nvSpPr>
        <p:spPr/>
        <p:txBody>
          <a:bodyPr/>
          <a:lstStyle/>
          <a:p>
            <a:r>
              <a:rPr lang="en-US" altLang="zh-CN" dirty="0"/>
              <a:t>Conclusion</a:t>
            </a:r>
            <a:endParaRPr lang="en-US" dirty="0"/>
          </a:p>
        </p:txBody>
      </p:sp>
      <p:sp>
        <p:nvSpPr>
          <p:cNvPr id="3" name="Content Placeholder 2">
            <a:extLst>
              <a:ext uri="{FF2B5EF4-FFF2-40B4-BE49-F238E27FC236}">
                <a16:creationId xmlns:a16="http://schemas.microsoft.com/office/drawing/2014/main" id="{00AB4639-111F-C549-8508-0196737A9850}"/>
              </a:ext>
            </a:extLst>
          </p:cNvPr>
          <p:cNvSpPr>
            <a:spLocks noGrp="1"/>
          </p:cNvSpPr>
          <p:nvPr>
            <p:ph idx="1"/>
          </p:nvPr>
        </p:nvSpPr>
        <p:spPr/>
        <p:txBody>
          <a:bodyPr/>
          <a:lstStyle/>
          <a:p>
            <a:pPr>
              <a:spcBef>
                <a:spcPts val="1500"/>
              </a:spcBef>
            </a:pPr>
            <a:r>
              <a:rPr lang="en-US" altLang="zh-CN" dirty="0"/>
              <a:t>Unpacking</a:t>
            </a:r>
            <a:r>
              <a:rPr lang="zh-CN" altLang="en-US" dirty="0"/>
              <a:t> </a:t>
            </a:r>
            <a:r>
              <a:rPr lang="en-US" altLang="zh-CN" dirty="0"/>
              <a:t>overhead</a:t>
            </a:r>
            <a:r>
              <a:rPr lang="zh-CN" altLang="en-US" dirty="0"/>
              <a:t> </a:t>
            </a:r>
            <a:r>
              <a:rPr lang="en-US" altLang="zh-CN" dirty="0"/>
              <a:t>for</a:t>
            </a:r>
            <a:r>
              <a:rPr lang="zh-CN" altLang="en-US" dirty="0"/>
              <a:t> </a:t>
            </a:r>
            <a:r>
              <a:rPr lang="en-US" altLang="zh-CN" dirty="0"/>
              <a:t>sub-byte</a:t>
            </a:r>
            <a:r>
              <a:rPr lang="zh-CN" altLang="en-US" dirty="0"/>
              <a:t> </a:t>
            </a:r>
            <a:r>
              <a:rPr lang="en-US" altLang="zh-CN" dirty="0"/>
              <a:t>DNN</a:t>
            </a:r>
            <a:r>
              <a:rPr lang="zh-CN" altLang="en-US" dirty="0"/>
              <a:t> </a:t>
            </a:r>
            <a:r>
              <a:rPr lang="en-US" altLang="zh-CN" dirty="0"/>
              <a:t>models</a:t>
            </a:r>
          </a:p>
          <a:p>
            <a:pPr>
              <a:spcBef>
                <a:spcPts val="1500"/>
              </a:spcBef>
            </a:pPr>
            <a:r>
              <a:rPr lang="en-US" altLang="zh-CN" dirty="0"/>
              <a:t>TF-Net</a:t>
            </a:r>
            <a:r>
              <a:rPr lang="zh-CN" altLang="en-US" dirty="0"/>
              <a:t> </a:t>
            </a:r>
            <a:r>
              <a:rPr lang="en-US" altLang="zh-CN" dirty="0"/>
              <a:t>pipeline</a:t>
            </a:r>
          </a:p>
          <a:p>
            <a:pPr lvl="1"/>
            <a:r>
              <a:rPr lang="en-US" dirty="0"/>
              <a:t>Training </a:t>
            </a:r>
            <a:r>
              <a:rPr lang="en-US" altLang="zh-CN" dirty="0"/>
              <a:t>f</a:t>
            </a:r>
            <a:r>
              <a:rPr lang="en-US" dirty="0"/>
              <a:t>ramework</a:t>
            </a:r>
            <a:r>
              <a:rPr lang="zh-CN" altLang="en-US" dirty="0"/>
              <a:t> </a:t>
            </a:r>
            <a:r>
              <a:rPr lang="en-US" altLang="zh-CN" dirty="0"/>
              <a:t>for</a:t>
            </a:r>
            <a:r>
              <a:rPr lang="zh-CN" altLang="en-US" dirty="0"/>
              <a:t> </a:t>
            </a:r>
            <a:r>
              <a:rPr lang="en-US" altLang="zh-CN" dirty="0"/>
              <a:t>sub-byte</a:t>
            </a:r>
            <a:r>
              <a:rPr lang="zh-CN" altLang="en-US" dirty="0"/>
              <a:t> </a:t>
            </a:r>
            <a:r>
              <a:rPr lang="en-US" altLang="zh-CN" dirty="0"/>
              <a:t>DNN</a:t>
            </a:r>
            <a:endParaRPr lang="en-US" dirty="0"/>
          </a:p>
          <a:p>
            <a:pPr lvl="1"/>
            <a:r>
              <a:rPr lang="en-US" dirty="0"/>
              <a:t>Direct buffer conv. </a:t>
            </a:r>
            <a:r>
              <a:rPr lang="en-US" altLang="zh-CN" dirty="0"/>
              <a:t>+</a:t>
            </a:r>
            <a:r>
              <a:rPr lang="zh-CN" altLang="en-US" dirty="0"/>
              <a:t> </a:t>
            </a:r>
            <a:r>
              <a:rPr lang="en-US" altLang="zh-CN" dirty="0"/>
              <a:t>p</a:t>
            </a:r>
            <a:r>
              <a:rPr lang="en-US" dirty="0"/>
              <a:t>acked MAC</a:t>
            </a:r>
          </a:p>
          <a:p>
            <a:pPr lvl="1"/>
            <a:r>
              <a:rPr lang="en-US" dirty="0"/>
              <a:t>ISA extension</a:t>
            </a:r>
          </a:p>
          <a:p>
            <a:pPr>
              <a:spcBef>
                <a:spcPts val="1500"/>
              </a:spcBef>
            </a:pPr>
            <a:r>
              <a:rPr lang="en-US" dirty="0"/>
              <a:t>Computation performance: </a:t>
            </a:r>
            <a:r>
              <a:rPr lang="en-US" altLang="zh-CN" dirty="0"/>
              <a:t>1.83</a:t>
            </a:r>
            <a:r>
              <a:rPr lang="en-US" dirty="0"/>
              <a:t>x</a:t>
            </a:r>
          </a:p>
          <a:p>
            <a:pPr>
              <a:spcBef>
                <a:spcPts val="1500"/>
              </a:spcBef>
            </a:pPr>
            <a:r>
              <a:rPr lang="en-US" dirty="0"/>
              <a:t>Energy efficiency: </a:t>
            </a:r>
            <a:r>
              <a:rPr lang="en-US" altLang="zh-CN" dirty="0"/>
              <a:t>2.28</a:t>
            </a:r>
            <a:r>
              <a:rPr lang="en-US" dirty="0"/>
              <a:t>x</a:t>
            </a:r>
          </a:p>
          <a:p>
            <a:pPr marL="0" indent="0">
              <a:buNone/>
            </a:pPr>
            <a:endParaRPr lang="en-US" dirty="0"/>
          </a:p>
        </p:txBody>
      </p:sp>
      <p:sp>
        <p:nvSpPr>
          <p:cNvPr id="4" name="Slide Number Placeholder 3">
            <a:extLst>
              <a:ext uri="{FF2B5EF4-FFF2-40B4-BE49-F238E27FC236}">
                <a16:creationId xmlns:a16="http://schemas.microsoft.com/office/drawing/2014/main" id="{F643DE9C-9EFB-B94F-8FBF-5C03F3FB26A2}"/>
              </a:ext>
            </a:extLst>
          </p:cNvPr>
          <p:cNvSpPr>
            <a:spLocks noGrp="1"/>
          </p:cNvSpPr>
          <p:nvPr>
            <p:ph type="sldNum" sz="quarter" idx="12"/>
          </p:nvPr>
        </p:nvSpPr>
        <p:spPr/>
        <p:txBody>
          <a:bodyPr/>
          <a:lstStyle/>
          <a:p>
            <a:fld id="{EDEB49AF-3D90-40FD-8F8A-8CC90C261D69}" type="slidenum">
              <a:rPr lang="ko-KR" altLang="en-US" smtClean="0"/>
              <a:pPr/>
              <a:t>24</a:t>
            </a:fld>
            <a:endParaRPr lang="ko-KR" altLang="en-US" dirty="0"/>
          </a:p>
        </p:txBody>
      </p:sp>
    </p:spTree>
    <p:extLst>
      <p:ext uri="{BB962C8B-B14F-4D97-AF65-F5344CB8AC3E}">
        <p14:creationId xmlns:p14="http://schemas.microsoft.com/office/powerpoint/2010/main" val="291502425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43DE9C-9EFB-B94F-8FBF-5C03F3FB26A2}"/>
              </a:ext>
            </a:extLst>
          </p:cNvPr>
          <p:cNvSpPr>
            <a:spLocks noGrp="1"/>
          </p:cNvSpPr>
          <p:nvPr>
            <p:ph type="sldNum" sz="quarter" idx="12"/>
          </p:nvPr>
        </p:nvSpPr>
        <p:spPr/>
        <p:txBody>
          <a:bodyPr/>
          <a:lstStyle/>
          <a:p>
            <a:fld id="{EDEB49AF-3D90-40FD-8F8A-8CC90C261D69}" type="slidenum">
              <a:rPr lang="ko-KR" altLang="en-US" smtClean="0"/>
              <a:pPr/>
              <a:t>25</a:t>
            </a:fld>
            <a:endParaRPr lang="ko-KR" altLang="en-US" dirty="0"/>
          </a:p>
        </p:txBody>
      </p:sp>
      <p:sp>
        <p:nvSpPr>
          <p:cNvPr id="9" name="TextBox 8">
            <a:extLst>
              <a:ext uri="{FF2B5EF4-FFF2-40B4-BE49-F238E27FC236}">
                <a16:creationId xmlns:a16="http://schemas.microsoft.com/office/drawing/2014/main" id="{E18ED157-D1D7-284D-9D5A-879EC728A192}"/>
              </a:ext>
            </a:extLst>
          </p:cNvPr>
          <p:cNvSpPr txBox="1"/>
          <p:nvPr/>
        </p:nvSpPr>
        <p:spPr>
          <a:xfrm>
            <a:off x="3726576" y="2826478"/>
            <a:ext cx="1690847" cy="1200329"/>
          </a:xfrm>
          <a:prstGeom prst="rect">
            <a:avLst/>
          </a:prstGeom>
          <a:noFill/>
        </p:spPr>
        <p:txBody>
          <a:bodyPr wrap="none" rtlCol="0">
            <a:spAutoFit/>
          </a:bodyPr>
          <a:lstStyle/>
          <a:p>
            <a:pPr algn="ctr"/>
            <a:r>
              <a:rPr lang="en-US" altLang="zh-CN" sz="3600" b="1" dirty="0"/>
              <a:t>Thanks!</a:t>
            </a:r>
          </a:p>
          <a:p>
            <a:pPr algn="ctr"/>
            <a:r>
              <a:rPr lang="en-US" altLang="zh-CN" sz="3600" b="1" dirty="0"/>
              <a:t>Q</a:t>
            </a:r>
            <a:r>
              <a:rPr lang="zh-CN" altLang="en-US" sz="3600" b="1" dirty="0"/>
              <a:t> </a:t>
            </a:r>
            <a:r>
              <a:rPr lang="en-US" altLang="zh-CN" sz="3600" b="1" dirty="0"/>
              <a:t>&amp;</a:t>
            </a:r>
            <a:r>
              <a:rPr lang="zh-CN" altLang="en-US" sz="3600" b="1" dirty="0"/>
              <a:t> </a:t>
            </a:r>
            <a:r>
              <a:rPr lang="en-US" altLang="zh-CN" sz="3600" b="1" dirty="0"/>
              <a:t>A</a:t>
            </a:r>
            <a:endParaRPr lang="en-US" sz="3600" b="1" dirty="0"/>
          </a:p>
        </p:txBody>
      </p:sp>
    </p:spTree>
    <p:extLst>
      <p:ext uri="{BB962C8B-B14F-4D97-AF65-F5344CB8AC3E}">
        <p14:creationId xmlns:p14="http://schemas.microsoft.com/office/powerpoint/2010/main" val="360391678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4562"/>
            <a:ext cx="9144000" cy="1470025"/>
          </a:xfrm>
        </p:spPr>
        <p:txBody>
          <a:bodyPr/>
          <a:lstStyle/>
          <a:p>
            <a:r>
              <a:rPr lang="en-US" altLang="zh-CN" sz="3000" dirty="0"/>
              <a:t>TF-Net: Deploying Sub-Byte Deep Neural Networks</a:t>
            </a:r>
            <a:br>
              <a:rPr lang="en-US" altLang="zh-CN" sz="3000" dirty="0"/>
            </a:br>
            <a:r>
              <a:rPr lang="en-US" altLang="zh-CN" sz="3000" dirty="0"/>
              <a:t>on Microcontrollers </a:t>
            </a:r>
          </a:p>
        </p:txBody>
      </p:sp>
      <p:sp>
        <p:nvSpPr>
          <p:cNvPr id="7" name="TextBox 6">
            <a:extLst>
              <a:ext uri="{FF2B5EF4-FFF2-40B4-BE49-F238E27FC236}">
                <a16:creationId xmlns:a16="http://schemas.microsoft.com/office/drawing/2014/main" id="{C28F1E99-AD14-D748-B0FB-9C2F4E32045A}"/>
              </a:ext>
            </a:extLst>
          </p:cNvPr>
          <p:cNvSpPr txBox="1"/>
          <p:nvPr/>
        </p:nvSpPr>
        <p:spPr>
          <a:xfrm>
            <a:off x="480124" y="3908126"/>
            <a:ext cx="8205324" cy="461665"/>
          </a:xfrm>
          <a:prstGeom prst="rect">
            <a:avLst/>
          </a:prstGeom>
          <a:noFill/>
        </p:spPr>
        <p:txBody>
          <a:bodyPr wrap="none" rtlCol="0">
            <a:spAutoFit/>
          </a:bodyPr>
          <a:lstStyle/>
          <a:p>
            <a:pPr algn="ctr"/>
            <a:r>
              <a:rPr lang="en-US" sz="2400" b="1" dirty="0"/>
              <a:t>Jiecao Yu</a:t>
            </a:r>
            <a:r>
              <a:rPr lang="zh-CN" altLang="en-US" sz="2400" b="1" dirty="0"/>
              <a:t> </a:t>
            </a:r>
            <a:r>
              <a:rPr lang="en-US" altLang="zh-CN" sz="2400" b="1" baseline="30000" dirty="0"/>
              <a:t>1</a:t>
            </a:r>
            <a:r>
              <a:rPr lang="en-US" sz="2400" dirty="0"/>
              <a:t>, Andrew </a:t>
            </a:r>
            <a:r>
              <a:rPr lang="en-US" sz="2400" dirty="0" err="1"/>
              <a:t>Lukefahr</a:t>
            </a:r>
            <a:r>
              <a:rPr lang="zh-CN" altLang="en-US" sz="2400" dirty="0"/>
              <a:t> </a:t>
            </a:r>
            <a:r>
              <a:rPr lang="en-US" altLang="zh-CN" sz="2400" baseline="30000" dirty="0"/>
              <a:t>2</a:t>
            </a:r>
            <a:r>
              <a:rPr lang="en-US" sz="2400" dirty="0"/>
              <a:t>, </a:t>
            </a:r>
            <a:r>
              <a:rPr lang="zh-CN" altLang="en-US" sz="2400" dirty="0"/>
              <a:t> </a:t>
            </a:r>
            <a:r>
              <a:rPr lang="en-US" sz="2400" dirty="0" err="1"/>
              <a:t>Reetuparna</a:t>
            </a:r>
            <a:r>
              <a:rPr lang="en-US" sz="2400" dirty="0"/>
              <a:t> Das</a:t>
            </a:r>
            <a:r>
              <a:rPr lang="zh-CN" altLang="en-US" sz="2400" dirty="0"/>
              <a:t> </a:t>
            </a:r>
            <a:r>
              <a:rPr lang="en-US" altLang="zh-CN" sz="2400" baseline="30000" dirty="0"/>
              <a:t>1</a:t>
            </a:r>
            <a:r>
              <a:rPr lang="en-US" sz="2400" dirty="0"/>
              <a:t>, Scott </a:t>
            </a:r>
            <a:r>
              <a:rPr lang="en-US" sz="2400" dirty="0" err="1"/>
              <a:t>Mahlke</a:t>
            </a:r>
            <a:r>
              <a:rPr lang="zh-CN" altLang="en-US" sz="2400" dirty="0"/>
              <a:t> </a:t>
            </a:r>
            <a:r>
              <a:rPr lang="en-US" altLang="zh-CN" sz="2400" baseline="30000" dirty="0"/>
              <a:t>1</a:t>
            </a:r>
            <a:endParaRPr lang="en-US" sz="2400" baseline="30000" dirty="0"/>
          </a:p>
        </p:txBody>
      </p:sp>
      <p:sp>
        <p:nvSpPr>
          <p:cNvPr id="8" name="TextBox 7">
            <a:extLst>
              <a:ext uri="{FF2B5EF4-FFF2-40B4-BE49-F238E27FC236}">
                <a16:creationId xmlns:a16="http://schemas.microsoft.com/office/drawing/2014/main" id="{BFB3C7FB-1891-6E47-875E-2CAFFC363341}"/>
              </a:ext>
            </a:extLst>
          </p:cNvPr>
          <p:cNvSpPr txBox="1"/>
          <p:nvPr/>
        </p:nvSpPr>
        <p:spPr>
          <a:xfrm>
            <a:off x="835350" y="4530432"/>
            <a:ext cx="7494872" cy="461665"/>
          </a:xfrm>
          <a:prstGeom prst="rect">
            <a:avLst/>
          </a:prstGeom>
          <a:noFill/>
        </p:spPr>
        <p:txBody>
          <a:bodyPr wrap="none" rtlCol="0">
            <a:spAutoFit/>
          </a:bodyPr>
          <a:lstStyle/>
          <a:p>
            <a:pPr algn="ctr"/>
            <a:r>
              <a:rPr lang="en-US" altLang="zh-CN" sz="2400" baseline="30000" dirty="0"/>
              <a:t>1</a:t>
            </a:r>
            <a:r>
              <a:rPr lang="zh-CN" altLang="en-US" sz="2400" dirty="0"/>
              <a:t> </a:t>
            </a:r>
            <a:r>
              <a:rPr lang="en-US" sz="2400" dirty="0"/>
              <a:t>University of Michigan</a:t>
            </a:r>
            <a:r>
              <a:rPr lang="en-US" altLang="zh-CN" sz="2400" dirty="0"/>
              <a:t>,</a:t>
            </a:r>
            <a:r>
              <a:rPr lang="zh-CN" altLang="en-US" sz="2400" dirty="0"/>
              <a:t> </a:t>
            </a:r>
            <a:r>
              <a:rPr lang="en-US" altLang="zh-CN" sz="2400" baseline="30000" dirty="0"/>
              <a:t>2</a:t>
            </a:r>
            <a:r>
              <a:rPr lang="zh-CN" altLang="en-US" sz="2400" dirty="0"/>
              <a:t> </a:t>
            </a:r>
            <a:r>
              <a:rPr lang="en-US" altLang="zh-CN" sz="2400" dirty="0"/>
              <a:t>Indiana University Bloomington</a:t>
            </a:r>
          </a:p>
        </p:txBody>
      </p:sp>
      <p:sp>
        <p:nvSpPr>
          <p:cNvPr id="9" name="TextBox 8">
            <a:extLst>
              <a:ext uri="{FF2B5EF4-FFF2-40B4-BE49-F238E27FC236}">
                <a16:creationId xmlns:a16="http://schemas.microsoft.com/office/drawing/2014/main" id="{6C0A63C4-8CF3-6C49-9C7E-529E7B2F3FBF}"/>
              </a:ext>
            </a:extLst>
          </p:cNvPr>
          <p:cNvSpPr txBox="1"/>
          <p:nvPr/>
        </p:nvSpPr>
        <p:spPr>
          <a:xfrm>
            <a:off x="2860815" y="5355058"/>
            <a:ext cx="3443956" cy="461665"/>
          </a:xfrm>
          <a:prstGeom prst="rect">
            <a:avLst/>
          </a:prstGeom>
          <a:noFill/>
        </p:spPr>
        <p:txBody>
          <a:bodyPr wrap="none" rtlCol="0">
            <a:spAutoFit/>
          </a:bodyPr>
          <a:lstStyle/>
          <a:p>
            <a:pPr algn="ctr"/>
            <a:r>
              <a:rPr lang="en-US" altLang="zh-CN" sz="2400" dirty="0"/>
              <a:t>CASES</a:t>
            </a:r>
            <a:r>
              <a:rPr lang="en-US" sz="2400" dirty="0"/>
              <a:t>, </a:t>
            </a:r>
            <a:r>
              <a:rPr lang="en-US" altLang="zh-CN" sz="2400" dirty="0"/>
              <a:t>October</a:t>
            </a:r>
            <a:r>
              <a:rPr lang="zh-CN" altLang="en-US" sz="2400" dirty="0"/>
              <a:t> </a:t>
            </a:r>
            <a:r>
              <a:rPr lang="en-US" altLang="zh-CN" sz="2400" dirty="0"/>
              <a:t>14</a:t>
            </a:r>
            <a:r>
              <a:rPr lang="en-US" altLang="zh-CN" sz="2400" baseline="30000" dirty="0"/>
              <a:t>th</a:t>
            </a:r>
            <a:r>
              <a:rPr lang="en-US" sz="2400" dirty="0"/>
              <a:t>, 201</a:t>
            </a:r>
            <a:r>
              <a:rPr lang="en-US" altLang="zh-CN" sz="2400" dirty="0"/>
              <a:t>9</a:t>
            </a:r>
            <a:endParaRPr lang="en-US" sz="2400" dirty="0"/>
          </a:p>
        </p:txBody>
      </p:sp>
    </p:spTree>
    <p:extLst>
      <p:ext uri="{BB962C8B-B14F-4D97-AF65-F5344CB8AC3E}">
        <p14:creationId xmlns:p14="http://schemas.microsoft.com/office/powerpoint/2010/main" val="33633834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25D1-4554-B749-A0E6-ED427032D538}"/>
              </a:ext>
            </a:extLst>
          </p:cNvPr>
          <p:cNvSpPr>
            <a:spLocks noGrp="1"/>
          </p:cNvSpPr>
          <p:nvPr>
            <p:ph type="title"/>
          </p:nvPr>
        </p:nvSpPr>
        <p:spPr/>
        <p:txBody>
          <a:bodyPr/>
          <a:lstStyle/>
          <a:p>
            <a:r>
              <a:rPr lang="en-US" altLang="zh-CN" dirty="0"/>
              <a:t>Accuracy</a:t>
            </a:r>
            <a:r>
              <a:rPr lang="zh-CN" altLang="en-US" dirty="0"/>
              <a:t> </a:t>
            </a:r>
            <a:r>
              <a:rPr lang="en-US" altLang="zh-CN" dirty="0"/>
              <a:t>Loss:</a:t>
            </a:r>
            <a:r>
              <a:rPr lang="zh-CN" altLang="en-US" dirty="0"/>
              <a:t> </a:t>
            </a:r>
            <a:r>
              <a:rPr lang="en-US" altLang="zh-CN" dirty="0"/>
              <a:t>2-bit</a:t>
            </a:r>
            <a:r>
              <a:rPr lang="zh-CN" altLang="en-US" dirty="0"/>
              <a:t> </a:t>
            </a:r>
            <a:r>
              <a:rPr lang="en-US" altLang="zh-CN" dirty="0"/>
              <a:t>weights/4-bit</a:t>
            </a:r>
            <a:r>
              <a:rPr lang="zh-CN" altLang="en-US" dirty="0"/>
              <a:t> </a:t>
            </a:r>
            <a:r>
              <a:rPr lang="en-US" altLang="zh-CN" dirty="0"/>
              <a:t>inputs</a:t>
            </a:r>
            <a:endParaRPr lang="en-US" dirty="0"/>
          </a:p>
        </p:txBody>
      </p:sp>
      <p:sp>
        <p:nvSpPr>
          <p:cNvPr id="4" name="Slide Number Placeholder 3">
            <a:extLst>
              <a:ext uri="{FF2B5EF4-FFF2-40B4-BE49-F238E27FC236}">
                <a16:creationId xmlns:a16="http://schemas.microsoft.com/office/drawing/2014/main" id="{7F1BC805-6E57-DE48-BDF7-91CCD00DD4C9}"/>
              </a:ext>
            </a:extLst>
          </p:cNvPr>
          <p:cNvSpPr>
            <a:spLocks noGrp="1"/>
          </p:cNvSpPr>
          <p:nvPr>
            <p:ph type="sldNum" sz="quarter" idx="12"/>
          </p:nvPr>
        </p:nvSpPr>
        <p:spPr/>
        <p:txBody>
          <a:bodyPr/>
          <a:lstStyle/>
          <a:p>
            <a:fld id="{EDEB49AF-3D90-40FD-8F8A-8CC90C261D69}" type="slidenum">
              <a:rPr lang="ko-KR" altLang="en-US" smtClean="0"/>
              <a:pPr/>
              <a:t>27</a:t>
            </a:fld>
            <a:endParaRPr lang="ko-KR" altLang="en-US" dirty="0"/>
          </a:p>
        </p:txBody>
      </p:sp>
      <p:sp>
        <p:nvSpPr>
          <p:cNvPr id="31" name="Content Placeholder 2">
            <a:extLst>
              <a:ext uri="{FF2B5EF4-FFF2-40B4-BE49-F238E27FC236}">
                <a16:creationId xmlns:a16="http://schemas.microsoft.com/office/drawing/2014/main" id="{B08E4B50-3051-4942-845C-AD441BEC75A5}"/>
              </a:ext>
            </a:extLst>
          </p:cNvPr>
          <p:cNvSpPr>
            <a:spLocks noGrp="1"/>
          </p:cNvSpPr>
          <p:nvPr>
            <p:ph idx="1"/>
          </p:nvPr>
        </p:nvSpPr>
        <p:spPr>
          <a:xfrm>
            <a:off x="314325" y="1062681"/>
            <a:ext cx="8143875" cy="605939"/>
          </a:xfrm>
        </p:spPr>
        <p:txBody>
          <a:bodyPr/>
          <a:lstStyle/>
          <a:p>
            <a:r>
              <a:rPr lang="en-US" altLang="zh-CN" dirty="0"/>
              <a:t>Based</a:t>
            </a:r>
            <a:r>
              <a:rPr lang="zh-CN" altLang="en-US" dirty="0"/>
              <a:t> </a:t>
            </a:r>
            <a:r>
              <a:rPr lang="en-US" altLang="zh-CN" dirty="0"/>
              <a:t>on</a:t>
            </a:r>
            <a:r>
              <a:rPr lang="zh-CN" altLang="en-US" dirty="0"/>
              <a:t> </a:t>
            </a:r>
            <a:r>
              <a:rPr lang="en-US" altLang="zh-CN" dirty="0"/>
              <a:t>LQ-Net</a:t>
            </a:r>
            <a:r>
              <a:rPr lang="zh-CN" altLang="en-US" dirty="0"/>
              <a:t> </a:t>
            </a:r>
            <a:r>
              <a:rPr lang="en-US" altLang="zh-CN" dirty="0"/>
              <a:t>but</a:t>
            </a:r>
            <a:r>
              <a:rPr lang="zh-CN" altLang="en-US" dirty="0"/>
              <a:t> </a:t>
            </a:r>
            <a:r>
              <a:rPr lang="en-US" altLang="zh-CN"/>
              <a:t>using</a:t>
            </a:r>
            <a:r>
              <a:rPr lang="zh-CN" altLang="en-US"/>
              <a:t> </a:t>
            </a:r>
            <a:r>
              <a:rPr lang="en-US" altLang="zh-CN" dirty="0"/>
              <a:t>uniform</a:t>
            </a:r>
            <a:r>
              <a:rPr lang="zh-CN" altLang="en-US" dirty="0"/>
              <a:t> </a:t>
            </a:r>
            <a:r>
              <a:rPr lang="en-US" altLang="zh-CN" dirty="0"/>
              <a:t>steps</a:t>
            </a:r>
            <a:r>
              <a:rPr lang="zh-CN" altLang="en-US" dirty="0"/>
              <a:t> </a:t>
            </a:r>
            <a:r>
              <a:rPr lang="en-US" altLang="zh-CN" dirty="0"/>
              <a:t>instead</a:t>
            </a:r>
            <a:endParaRPr lang="en-US" dirty="0"/>
          </a:p>
        </p:txBody>
      </p:sp>
      <p:graphicFrame>
        <p:nvGraphicFramePr>
          <p:cNvPr id="8" name="Chart 7">
            <a:extLst>
              <a:ext uri="{FF2B5EF4-FFF2-40B4-BE49-F238E27FC236}">
                <a16:creationId xmlns:a16="http://schemas.microsoft.com/office/drawing/2014/main" id="{5BE4314A-D595-5D41-AFDB-550E77CDD06A}"/>
              </a:ext>
            </a:extLst>
          </p:cNvPr>
          <p:cNvGraphicFramePr>
            <a:graphicFrameLocks/>
          </p:cNvGraphicFramePr>
          <p:nvPr>
            <p:extLst>
              <p:ext uri="{D42A27DB-BD31-4B8C-83A1-F6EECF244321}">
                <p14:modId xmlns:p14="http://schemas.microsoft.com/office/powerpoint/2010/main" val="2114815768"/>
              </p:ext>
            </p:extLst>
          </p:nvPr>
        </p:nvGraphicFramePr>
        <p:xfrm>
          <a:off x="314325" y="1677529"/>
          <a:ext cx="8436766" cy="3823854"/>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id="{11329EB5-EE11-404B-9AFA-EDB811B46FD3}"/>
              </a:ext>
            </a:extLst>
          </p:cNvPr>
          <p:cNvSpPr txBox="1">
            <a:spLocks/>
          </p:cNvSpPr>
          <p:nvPr/>
        </p:nvSpPr>
        <p:spPr bwMode="auto">
          <a:xfrm>
            <a:off x="314325" y="5539124"/>
            <a:ext cx="8829675" cy="605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No</a:t>
            </a:r>
            <a:r>
              <a:rPr lang="zh-CN" altLang="en-US" kern="0" dirty="0"/>
              <a:t> </a:t>
            </a:r>
            <a:r>
              <a:rPr lang="en-US" altLang="zh-CN" kern="0" dirty="0"/>
              <a:t>average</a:t>
            </a:r>
            <a:r>
              <a:rPr lang="zh-CN" altLang="en-US" kern="0" dirty="0"/>
              <a:t> </a:t>
            </a:r>
            <a:r>
              <a:rPr lang="en-US" altLang="zh-CN" kern="0" dirty="0"/>
              <a:t>accuracy</a:t>
            </a:r>
            <a:r>
              <a:rPr lang="zh-CN" altLang="en-US" kern="0" dirty="0"/>
              <a:t> </a:t>
            </a:r>
            <a:r>
              <a:rPr lang="en-US" altLang="zh-CN" kern="0" dirty="0"/>
              <a:t>loss</a:t>
            </a:r>
            <a:r>
              <a:rPr lang="zh-CN" altLang="en-US" kern="0" dirty="0"/>
              <a:t> </a:t>
            </a:r>
            <a:r>
              <a:rPr lang="en-US" altLang="zh-CN" kern="0" dirty="0"/>
              <a:t>with</a:t>
            </a:r>
            <a:r>
              <a:rPr lang="zh-CN" altLang="en-US" kern="0" dirty="0"/>
              <a:t> </a:t>
            </a:r>
            <a:r>
              <a:rPr lang="en-US" altLang="zh-CN" kern="0" dirty="0"/>
              <a:t>2-bit</a:t>
            </a:r>
            <a:r>
              <a:rPr lang="zh-CN" altLang="en-US" kern="0" dirty="0"/>
              <a:t> </a:t>
            </a:r>
            <a:r>
              <a:rPr lang="en-US" altLang="zh-CN" kern="0" dirty="0"/>
              <a:t>weights/4-bit</a:t>
            </a:r>
            <a:r>
              <a:rPr lang="zh-CN" altLang="en-US" kern="0" dirty="0"/>
              <a:t> </a:t>
            </a:r>
            <a:r>
              <a:rPr lang="en-US" altLang="zh-CN" kern="0" dirty="0"/>
              <a:t>inputs</a:t>
            </a:r>
            <a:endParaRPr lang="en-US" kern="0" dirty="0"/>
          </a:p>
        </p:txBody>
      </p:sp>
    </p:spTree>
    <p:extLst>
      <p:ext uri="{BB962C8B-B14F-4D97-AF65-F5344CB8AC3E}">
        <p14:creationId xmlns:p14="http://schemas.microsoft.com/office/powerpoint/2010/main" val="5309770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8C91-C562-C341-ACBE-D11CDA6B4034}"/>
              </a:ext>
            </a:extLst>
          </p:cNvPr>
          <p:cNvSpPr>
            <a:spLocks noGrp="1"/>
          </p:cNvSpPr>
          <p:nvPr>
            <p:ph type="title"/>
          </p:nvPr>
        </p:nvSpPr>
        <p:spPr/>
        <p:txBody>
          <a:bodyPr/>
          <a:lstStyle/>
          <a:p>
            <a:r>
              <a:rPr lang="en-US" altLang="zh-CN" dirty="0"/>
              <a:t>Deep</a:t>
            </a:r>
            <a:r>
              <a:rPr lang="zh-CN" altLang="en-US" dirty="0"/>
              <a:t> </a:t>
            </a:r>
            <a:r>
              <a:rPr lang="en-US" altLang="zh-CN" dirty="0"/>
              <a:t>Neural</a:t>
            </a:r>
            <a:r>
              <a:rPr lang="zh-CN" altLang="en-US" dirty="0"/>
              <a:t> </a:t>
            </a:r>
            <a:r>
              <a:rPr lang="en-US" altLang="zh-CN" dirty="0"/>
              <a:t>Networks</a:t>
            </a:r>
            <a:endParaRPr lang="en-US" dirty="0"/>
          </a:p>
        </p:txBody>
      </p:sp>
      <p:sp>
        <p:nvSpPr>
          <p:cNvPr id="4" name="Slide Number Placeholder 3">
            <a:extLst>
              <a:ext uri="{FF2B5EF4-FFF2-40B4-BE49-F238E27FC236}">
                <a16:creationId xmlns:a16="http://schemas.microsoft.com/office/drawing/2014/main" id="{E0F9F49C-FFF9-D149-91D4-6BE4E48F515B}"/>
              </a:ext>
            </a:extLst>
          </p:cNvPr>
          <p:cNvSpPr>
            <a:spLocks noGrp="1"/>
          </p:cNvSpPr>
          <p:nvPr>
            <p:ph type="sldNum" sz="quarter" idx="12"/>
          </p:nvPr>
        </p:nvSpPr>
        <p:spPr/>
        <p:txBody>
          <a:bodyPr/>
          <a:lstStyle/>
          <a:p>
            <a:fld id="{EDEB49AF-3D90-40FD-8F8A-8CC90C261D69}" type="slidenum">
              <a:rPr lang="ko-KR" altLang="en-US" smtClean="0"/>
              <a:pPr/>
              <a:t>3</a:t>
            </a:fld>
            <a:endParaRPr lang="ko-KR" altLang="en-US" dirty="0"/>
          </a:p>
        </p:txBody>
      </p:sp>
      <p:sp>
        <p:nvSpPr>
          <p:cNvPr id="5" name="TextBox 4">
            <a:extLst>
              <a:ext uri="{FF2B5EF4-FFF2-40B4-BE49-F238E27FC236}">
                <a16:creationId xmlns:a16="http://schemas.microsoft.com/office/drawing/2014/main" id="{AD0D25E2-2E7F-B741-A60C-E18A2E6BC427}"/>
              </a:ext>
            </a:extLst>
          </p:cNvPr>
          <p:cNvSpPr txBox="1"/>
          <p:nvPr/>
        </p:nvSpPr>
        <p:spPr>
          <a:xfrm>
            <a:off x="314325" y="4274262"/>
            <a:ext cx="8199480" cy="1261884"/>
          </a:xfrm>
          <a:prstGeom prst="rect">
            <a:avLst/>
          </a:prstGeom>
          <a:noFill/>
        </p:spPr>
        <p:txBody>
          <a:bodyPr wrap="square" rtlCol="0">
            <a:spAutoFit/>
          </a:bodyPr>
          <a:lstStyle/>
          <a:p>
            <a:pPr marL="457200" indent="-457200">
              <a:buFont typeface="Arial" panose="020B0604020202020204" pitchFamily="34" charset="0"/>
              <a:buChar char="•"/>
            </a:pPr>
            <a:r>
              <a:rPr lang="en-US" sz="2800" dirty="0"/>
              <a:t>Conv</a:t>
            </a:r>
            <a:r>
              <a:rPr lang="en-US" altLang="zh-CN" sz="2800" dirty="0"/>
              <a:t>olutional</a:t>
            </a:r>
            <a:r>
              <a:rPr lang="zh-CN" altLang="en-US" sz="2800" dirty="0"/>
              <a:t> </a:t>
            </a:r>
            <a:r>
              <a:rPr lang="en-US" altLang="zh-CN" sz="2800" dirty="0"/>
              <a:t>layers</a:t>
            </a:r>
          </a:p>
          <a:p>
            <a:pPr marL="800100" lvl="1" indent="-342900">
              <a:buFontTx/>
              <a:buChar char="-"/>
            </a:pPr>
            <a:r>
              <a:rPr lang="en-US" altLang="zh-CN" sz="2400" dirty="0"/>
              <a:t>Extract</a:t>
            </a:r>
            <a:r>
              <a:rPr lang="zh-CN" altLang="en-US" sz="2400" dirty="0"/>
              <a:t> </a:t>
            </a:r>
            <a:r>
              <a:rPr lang="en-US" altLang="zh-CN" sz="2400" dirty="0"/>
              <a:t>features</a:t>
            </a:r>
          </a:p>
          <a:p>
            <a:pPr marL="800100" lvl="1" indent="-342900">
              <a:buFontTx/>
              <a:buChar char="-"/>
            </a:pPr>
            <a:r>
              <a:rPr lang="en-US" altLang="zh-CN" sz="2400" dirty="0"/>
              <a:t>Convolution</a:t>
            </a:r>
            <a:r>
              <a:rPr lang="zh-CN" altLang="en-US" sz="2400" dirty="0"/>
              <a:t> </a:t>
            </a:r>
            <a:r>
              <a:rPr lang="en-US" altLang="zh-CN" sz="2400" dirty="0"/>
              <a:t>operations</a:t>
            </a:r>
            <a:r>
              <a:rPr lang="zh-CN" altLang="en-US" sz="2400" dirty="0"/>
              <a:t> </a:t>
            </a:r>
            <a:r>
              <a:rPr lang="en-US" altLang="zh-CN" sz="2400" dirty="0"/>
              <a:t>between</a:t>
            </a:r>
            <a:r>
              <a:rPr lang="zh-CN" altLang="en-US" sz="2400" dirty="0"/>
              <a:t> </a:t>
            </a:r>
            <a:r>
              <a:rPr lang="en-US" altLang="zh-CN" sz="2400" dirty="0"/>
              <a:t>weights</a:t>
            </a:r>
            <a:r>
              <a:rPr lang="zh-CN" altLang="en-US" sz="2400" dirty="0"/>
              <a:t> </a:t>
            </a:r>
            <a:r>
              <a:rPr lang="en-US" altLang="zh-CN" sz="2400" dirty="0"/>
              <a:t>and</a:t>
            </a:r>
            <a:r>
              <a:rPr lang="zh-CN" altLang="en-US" sz="2400" dirty="0"/>
              <a:t> </a:t>
            </a:r>
            <a:r>
              <a:rPr lang="en-US" altLang="zh-CN" sz="2400" dirty="0"/>
              <a:t>input</a:t>
            </a:r>
            <a:r>
              <a:rPr lang="zh-CN" altLang="en-US" sz="2400" dirty="0"/>
              <a:t> </a:t>
            </a:r>
            <a:r>
              <a:rPr lang="en-US" altLang="zh-CN" sz="2400" dirty="0"/>
              <a:t>FMs</a:t>
            </a:r>
          </a:p>
        </p:txBody>
      </p:sp>
      <p:sp>
        <p:nvSpPr>
          <p:cNvPr id="6" name="TextBox 5">
            <a:extLst>
              <a:ext uri="{FF2B5EF4-FFF2-40B4-BE49-F238E27FC236}">
                <a16:creationId xmlns:a16="http://schemas.microsoft.com/office/drawing/2014/main" id="{352BDD22-D860-BA47-8360-7E21FC6403C8}"/>
              </a:ext>
            </a:extLst>
          </p:cNvPr>
          <p:cNvSpPr txBox="1"/>
          <p:nvPr/>
        </p:nvSpPr>
        <p:spPr>
          <a:xfrm>
            <a:off x="314324" y="5520417"/>
            <a:ext cx="8199480" cy="892552"/>
          </a:xfrm>
          <a:prstGeom prst="rect">
            <a:avLst/>
          </a:prstGeom>
          <a:noFill/>
        </p:spPr>
        <p:txBody>
          <a:bodyPr wrap="square" rtlCol="0">
            <a:spAutoFit/>
          </a:bodyPr>
          <a:lstStyle/>
          <a:p>
            <a:pPr marL="457200" indent="-457200">
              <a:buFont typeface="Arial" panose="020B0604020202020204" pitchFamily="34" charset="0"/>
              <a:buChar char="•"/>
            </a:pPr>
            <a:r>
              <a:rPr lang="en-US" altLang="zh-CN" sz="2800" dirty="0"/>
              <a:t>Fully-connected</a:t>
            </a:r>
            <a:r>
              <a:rPr lang="zh-CN" altLang="en-US" sz="2800" dirty="0"/>
              <a:t> </a:t>
            </a:r>
            <a:r>
              <a:rPr lang="en-US" altLang="zh-CN" sz="2800" dirty="0"/>
              <a:t>layers</a:t>
            </a:r>
          </a:p>
          <a:p>
            <a:pPr marL="800100" lvl="1" indent="-342900">
              <a:buFontTx/>
              <a:buChar char="-"/>
            </a:pPr>
            <a:r>
              <a:rPr lang="en-US" altLang="zh-CN" sz="2400" dirty="0"/>
              <a:t>Make</a:t>
            </a:r>
            <a:r>
              <a:rPr lang="zh-CN" altLang="en-US" sz="2400" dirty="0"/>
              <a:t> </a:t>
            </a:r>
            <a:r>
              <a:rPr lang="en-US" altLang="zh-CN" sz="2400" dirty="0"/>
              <a:t>final</a:t>
            </a:r>
            <a:r>
              <a:rPr lang="zh-CN" altLang="en-US" sz="2400" dirty="0"/>
              <a:t> </a:t>
            </a:r>
            <a:r>
              <a:rPr lang="en-US" altLang="zh-CN" sz="2400" dirty="0"/>
              <a:t>predictions</a:t>
            </a:r>
          </a:p>
        </p:txBody>
      </p:sp>
      <p:sp>
        <p:nvSpPr>
          <p:cNvPr id="7" name="Rectangle 6">
            <a:extLst>
              <a:ext uri="{FF2B5EF4-FFF2-40B4-BE49-F238E27FC236}">
                <a16:creationId xmlns:a16="http://schemas.microsoft.com/office/drawing/2014/main" id="{8B0B4E5D-9D38-3148-A08E-A2BF05D69985}"/>
              </a:ext>
            </a:extLst>
          </p:cNvPr>
          <p:cNvSpPr/>
          <p:nvPr/>
        </p:nvSpPr>
        <p:spPr>
          <a:xfrm>
            <a:off x="314325" y="924033"/>
            <a:ext cx="7402021" cy="523220"/>
          </a:xfrm>
          <a:prstGeom prst="rect">
            <a:avLst/>
          </a:prstGeom>
        </p:spPr>
        <p:txBody>
          <a:bodyPr wrap="square">
            <a:spAutoFit/>
          </a:bodyPr>
          <a:lstStyle/>
          <a:p>
            <a:pPr marL="457200" indent="-457200">
              <a:buFont typeface="Arial" panose="020B0604020202020204" pitchFamily="34" charset="0"/>
              <a:buChar char="•"/>
            </a:pPr>
            <a:r>
              <a:rPr lang="en-US" altLang="zh-CN" sz="2800" dirty="0"/>
              <a:t>Fundamental</a:t>
            </a:r>
            <a:r>
              <a:rPr lang="zh-CN" altLang="en-US" sz="2800" dirty="0"/>
              <a:t> </a:t>
            </a:r>
            <a:r>
              <a:rPr lang="en-US" altLang="zh-CN" sz="2800" dirty="0"/>
              <a:t>algorithm</a:t>
            </a:r>
            <a:r>
              <a:rPr lang="zh-CN" altLang="en-US" sz="2800" dirty="0"/>
              <a:t> </a:t>
            </a:r>
            <a:r>
              <a:rPr lang="en-US" altLang="zh-CN" sz="2800" dirty="0"/>
              <a:t>of</a:t>
            </a:r>
            <a:r>
              <a:rPr lang="zh-CN" altLang="en-US" sz="2800" dirty="0"/>
              <a:t> </a:t>
            </a:r>
            <a:r>
              <a:rPr lang="en-US" altLang="zh-CN" sz="2800" dirty="0"/>
              <a:t>AI</a:t>
            </a:r>
            <a:r>
              <a:rPr lang="zh-CN" altLang="en-US" sz="2800" dirty="0"/>
              <a:t> </a:t>
            </a:r>
            <a:r>
              <a:rPr lang="en-US" altLang="zh-CN" sz="2800" dirty="0"/>
              <a:t>applications</a:t>
            </a:r>
          </a:p>
        </p:txBody>
      </p:sp>
      <p:pic>
        <p:nvPicPr>
          <p:cNvPr id="3" name="Picture 2">
            <a:extLst>
              <a:ext uri="{FF2B5EF4-FFF2-40B4-BE49-F238E27FC236}">
                <a16:creationId xmlns:a16="http://schemas.microsoft.com/office/drawing/2014/main" id="{DF0F719F-D4EB-6F4C-BEE2-68DA7E6F71F0}"/>
              </a:ext>
            </a:extLst>
          </p:cNvPr>
          <p:cNvPicPr>
            <a:picLocks noChangeAspect="1"/>
          </p:cNvPicPr>
          <p:nvPr/>
        </p:nvPicPr>
        <p:blipFill>
          <a:blip r:embed="rId3"/>
          <a:stretch>
            <a:fillRect/>
          </a:stretch>
        </p:blipFill>
        <p:spPr>
          <a:xfrm>
            <a:off x="652368" y="1492882"/>
            <a:ext cx="7861437" cy="2849149"/>
          </a:xfrm>
          <a:prstGeom prst="rect">
            <a:avLst/>
          </a:prstGeom>
        </p:spPr>
      </p:pic>
    </p:spTree>
    <p:extLst>
      <p:ext uri="{BB962C8B-B14F-4D97-AF65-F5344CB8AC3E}">
        <p14:creationId xmlns:p14="http://schemas.microsoft.com/office/powerpoint/2010/main" val="81230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B8A28BE-891D-A145-83C2-C821BDE69C4B}"/>
              </a:ext>
            </a:extLst>
          </p:cNvPr>
          <p:cNvSpPr/>
          <p:nvPr/>
        </p:nvSpPr>
        <p:spPr bwMode="auto">
          <a:xfrm>
            <a:off x="1066545" y="2011406"/>
            <a:ext cx="2271962" cy="955928"/>
          </a:xfrm>
          <a:prstGeom prst="roundRect">
            <a:avLst/>
          </a:prstGeom>
          <a:solidFill>
            <a:schemeClr val="accent5">
              <a:lumMod val="20000"/>
              <a:lumOff val="80000"/>
            </a:schemeClr>
          </a:solidFill>
          <a:ln w="1905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CF7AB336-115C-7E40-83E8-01717919D750}"/>
              </a:ext>
            </a:extLst>
          </p:cNvPr>
          <p:cNvSpPr>
            <a:spLocks noGrp="1"/>
          </p:cNvSpPr>
          <p:nvPr>
            <p:ph type="title"/>
          </p:nvPr>
        </p:nvSpPr>
        <p:spPr/>
        <p:txBody>
          <a:bodyPr/>
          <a:lstStyle/>
          <a:p>
            <a:r>
              <a:rPr lang="en-US" altLang="zh-CN" dirty="0"/>
              <a:t>Sensor</a:t>
            </a:r>
            <a:r>
              <a:rPr lang="zh-CN" altLang="en-US" sz="2000" dirty="0"/>
              <a:t> </a:t>
            </a:r>
            <a:r>
              <a:rPr lang="en-US" altLang="zh-CN" dirty="0"/>
              <a:t>–</a:t>
            </a:r>
            <a:r>
              <a:rPr lang="zh-CN" altLang="en-US" sz="2000" dirty="0"/>
              <a:t> </a:t>
            </a:r>
            <a:r>
              <a:rPr lang="en-US" altLang="zh-CN" dirty="0"/>
              <a:t>Cloud</a:t>
            </a:r>
            <a:r>
              <a:rPr lang="zh-CN" altLang="en-US" dirty="0"/>
              <a:t> </a:t>
            </a:r>
            <a:r>
              <a:rPr lang="en-US" altLang="zh-CN" dirty="0"/>
              <a:t>System</a:t>
            </a:r>
            <a:endParaRPr lang="en-US" dirty="0"/>
          </a:p>
        </p:txBody>
      </p:sp>
      <p:sp>
        <p:nvSpPr>
          <p:cNvPr id="4" name="Slide Number Placeholder 3">
            <a:extLst>
              <a:ext uri="{FF2B5EF4-FFF2-40B4-BE49-F238E27FC236}">
                <a16:creationId xmlns:a16="http://schemas.microsoft.com/office/drawing/2014/main" id="{2CF09159-4C97-6346-B348-18F783F61E74}"/>
              </a:ext>
            </a:extLst>
          </p:cNvPr>
          <p:cNvSpPr>
            <a:spLocks noGrp="1"/>
          </p:cNvSpPr>
          <p:nvPr>
            <p:ph type="sldNum" sz="quarter" idx="12"/>
          </p:nvPr>
        </p:nvSpPr>
        <p:spPr/>
        <p:txBody>
          <a:bodyPr/>
          <a:lstStyle/>
          <a:p>
            <a:fld id="{EDEB49AF-3D90-40FD-8F8A-8CC90C261D69}" type="slidenum">
              <a:rPr lang="ko-KR" altLang="en-US" smtClean="0"/>
              <a:pPr/>
              <a:t>4</a:t>
            </a:fld>
            <a:endParaRPr lang="ko-KR" altLang="en-US" dirty="0"/>
          </a:p>
        </p:txBody>
      </p:sp>
      <p:sp>
        <p:nvSpPr>
          <p:cNvPr id="9" name="Content Placeholder 2">
            <a:extLst>
              <a:ext uri="{FF2B5EF4-FFF2-40B4-BE49-F238E27FC236}">
                <a16:creationId xmlns:a16="http://schemas.microsoft.com/office/drawing/2014/main" id="{73D086E0-C361-A94E-8B5E-0B66785555AC}"/>
              </a:ext>
            </a:extLst>
          </p:cNvPr>
          <p:cNvSpPr>
            <a:spLocks noGrp="1"/>
          </p:cNvSpPr>
          <p:nvPr>
            <p:ph idx="1"/>
          </p:nvPr>
        </p:nvSpPr>
        <p:spPr>
          <a:xfrm>
            <a:off x="314325" y="886864"/>
            <a:ext cx="8143875" cy="984815"/>
          </a:xfrm>
        </p:spPr>
        <p:txBody>
          <a:bodyPr/>
          <a:lstStyle/>
          <a:p>
            <a:r>
              <a:rPr lang="en-US" altLang="zh-CN" dirty="0"/>
              <a:t>DNNs</a:t>
            </a:r>
            <a:r>
              <a:rPr lang="zh-CN" altLang="en-US" dirty="0"/>
              <a:t> </a:t>
            </a:r>
            <a:r>
              <a:rPr lang="en-US" altLang="zh-CN" dirty="0"/>
              <a:t>have</a:t>
            </a:r>
            <a:r>
              <a:rPr lang="zh-CN" altLang="en-US" dirty="0"/>
              <a:t> </a:t>
            </a:r>
            <a:r>
              <a:rPr lang="en-US" altLang="zh-CN" dirty="0"/>
              <a:t>high</a:t>
            </a:r>
            <a:r>
              <a:rPr lang="zh-CN" altLang="en-US" dirty="0"/>
              <a:t> </a:t>
            </a:r>
            <a:r>
              <a:rPr lang="en-US" altLang="zh-CN" dirty="0"/>
              <a:t>computation</a:t>
            </a:r>
            <a:r>
              <a:rPr lang="zh-CN" altLang="en-US" dirty="0"/>
              <a:t> </a:t>
            </a:r>
            <a:r>
              <a:rPr lang="en-US" altLang="zh-CN" dirty="0"/>
              <a:t>and</a:t>
            </a:r>
            <a:r>
              <a:rPr lang="zh-CN" altLang="en-US" dirty="0"/>
              <a:t> </a:t>
            </a:r>
            <a:r>
              <a:rPr lang="en-US" altLang="zh-CN" dirty="0"/>
              <a:t>storage</a:t>
            </a:r>
            <a:r>
              <a:rPr lang="zh-CN" altLang="en-US" dirty="0"/>
              <a:t> </a:t>
            </a:r>
            <a:r>
              <a:rPr lang="en-US" altLang="zh-CN" dirty="0"/>
              <a:t>cost</a:t>
            </a:r>
          </a:p>
          <a:p>
            <a:r>
              <a:rPr lang="en-US" altLang="zh-CN" dirty="0"/>
              <a:t>Cloud-based</a:t>
            </a:r>
            <a:r>
              <a:rPr lang="zh-CN" altLang="en-US" dirty="0"/>
              <a:t> </a:t>
            </a:r>
            <a:r>
              <a:rPr lang="en-US" altLang="zh-CN" dirty="0"/>
              <a:t>solution</a:t>
            </a:r>
            <a:endParaRPr lang="en-US" dirty="0"/>
          </a:p>
        </p:txBody>
      </p:sp>
      <p:pic>
        <p:nvPicPr>
          <p:cNvPr id="12" name="Picture 11">
            <a:extLst>
              <a:ext uri="{FF2B5EF4-FFF2-40B4-BE49-F238E27FC236}">
                <a16:creationId xmlns:a16="http://schemas.microsoft.com/office/drawing/2014/main" id="{3D1E4C25-2311-C844-A36F-C3660B98069F}"/>
              </a:ext>
            </a:extLst>
          </p:cNvPr>
          <p:cNvPicPr>
            <a:picLocks noChangeAspect="1"/>
          </p:cNvPicPr>
          <p:nvPr/>
        </p:nvPicPr>
        <p:blipFill>
          <a:blip r:embed="rId3"/>
          <a:stretch>
            <a:fillRect/>
          </a:stretch>
        </p:blipFill>
        <p:spPr>
          <a:xfrm>
            <a:off x="1141962" y="2143572"/>
            <a:ext cx="328843" cy="677820"/>
          </a:xfrm>
          <a:prstGeom prst="rect">
            <a:avLst/>
          </a:prstGeom>
        </p:spPr>
      </p:pic>
      <p:sp>
        <p:nvSpPr>
          <p:cNvPr id="14" name="TextBox 13">
            <a:extLst>
              <a:ext uri="{FF2B5EF4-FFF2-40B4-BE49-F238E27FC236}">
                <a16:creationId xmlns:a16="http://schemas.microsoft.com/office/drawing/2014/main" id="{05A377AB-B71A-D843-B6A0-9C93FFC10D94}"/>
              </a:ext>
            </a:extLst>
          </p:cNvPr>
          <p:cNvSpPr txBox="1"/>
          <p:nvPr/>
        </p:nvSpPr>
        <p:spPr>
          <a:xfrm>
            <a:off x="1562059" y="2264802"/>
            <a:ext cx="1776448" cy="461665"/>
          </a:xfrm>
          <a:prstGeom prst="rect">
            <a:avLst/>
          </a:prstGeom>
          <a:noFill/>
        </p:spPr>
        <p:txBody>
          <a:bodyPr wrap="none" rtlCol="0">
            <a:spAutoFit/>
          </a:bodyPr>
          <a:lstStyle/>
          <a:p>
            <a:pPr algn="ctr"/>
            <a:r>
              <a:rPr lang="en-US" altLang="zh-CN" sz="2400" dirty="0"/>
              <a:t>Sensor</a:t>
            </a:r>
            <a:r>
              <a:rPr lang="zh-CN" altLang="en-US" sz="2400" dirty="0"/>
              <a:t> </a:t>
            </a:r>
            <a:r>
              <a:rPr lang="en-US" altLang="zh-CN" sz="2400" dirty="0"/>
              <a:t>Node</a:t>
            </a:r>
            <a:endParaRPr lang="en-US" sz="2400" dirty="0"/>
          </a:p>
        </p:txBody>
      </p:sp>
      <p:sp>
        <p:nvSpPr>
          <p:cNvPr id="22" name="TextBox 21">
            <a:extLst>
              <a:ext uri="{FF2B5EF4-FFF2-40B4-BE49-F238E27FC236}">
                <a16:creationId xmlns:a16="http://schemas.microsoft.com/office/drawing/2014/main" id="{C053E60E-F68F-4E40-9742-AE7EC843BE02}"/>
              </a:ext>
            </a:extLst>
          </p:cNvPr>
          <p:cNvSpPr txBox="1"/>
          <p:nvPr/>
        </p:nvSpPr>
        <p:spPr>
          <a:xfrm>
            <a:off x="5842125" y="1783604"/>
            <a:ext cx="904415" cy="461665"/>
          </a:xfrm>
          <a:prstGeom prst="rect">
            <a:avLst/>
          </a:prstGeom>
          <a:noFill/>
        </p:spPr>
        <p:txBody>
          <a:bodyPr wrap="none" rtlCol="0">
            <a:spAutoFit/>
          </a:bodyPr>
          <a:lstStyle/>
          <a:p>
            <a:pPr algn="ctr"/>
            <a:r>
              <a:rPr lang="en-US" altLang="zh-CN" sz="2400" dirty="0"/>
              <a:t>Cloud</a:t>
            </a:r>
            <a:endParaRPr lang="en-US" sz="2400" dirty="0"/>
          </a:p>
        </p:txBody>
      </p:sp>
      <p:cxnSp>
        <p:nvCxnSpPr>
          <p:cNvPr id="24" name="Straight Arrow Connector 23">
            <a:extLst>
              <a:ext uri="{FF2B5EF4-FFF2-40B4-BE49-F238E27FC236}">
                <a16:creationId xmlns:a16="http://schemas.microsoft.com/office/drawing/2014/main" id="{04EB12DF-AFB8-0B4B-92F0-E3E6299D12F6}"/>
              </a:ext>
            </a:extLst>
          </p:cNvPr>
          <p:cNvCxnSpPr>
            <a:cxnSpLocks/>
          </p:cNvCxnSpPr>
          <p:nvPr/>
        </p:nvCxnSpPr>
        <p:spPr bwMode="auto">
          <a:xfrm>
            <a:off x="3596646" y="2489370"/>
            <a:ext cx="1584954" cy="0"/>
          </a:xfrm>
          <a:prstGeom prst="straightConnector1">
            <a:avLst/>
          </a:prstGeom>
          <a:noFill/>
          <a:ln w="57150" cap="flat" cmpd="sng" algn="ctr">
            <a:solidFill>
              <a:schemeClr val="tx1"/>
            </a:solidFill>
            <a:prstDash val="solid"/>
            <a:round/>
            <a:headEnd type="none" w="med" len="med"/>
            <a:tailEnd type="triangle"/>
          </a:ln>
          <a:effectLst/>
        </p:spPr>
      </p:cxnSp>
      <p:sp>
        <p:nvSpPr>
          <p:cNvPr id="27" name="Oval 26">
            <a:extLst>
              <a:ext uri="{FF2B5EF4-FFF2-40B4-BE49-F238E27FC236}">
                <a16:creationId xmlns:a16="http://schemas.microsoft.com/office/drawing/2014/main" id="{121252EA-D9A6-0441-B91E-372E2F0EAE00}"/>
              </a:ext>
            </a:extLst>
          </p:cNvPr>
          <p:cNvSpPr/>
          <p:nvPr/>
        </p:nvSpPr>
        <p:spPr bwMode="auto">
          <a:xfrm>
            <a:off x="5913616" y="3439619"/>
            <a:ext cx="1311786" cy="569898"/>
          </a:xfrm>
          <a:prstGeom prst="ellipse">
            <a:avLst/>
          </a:prstGeom>
          <a:solidFill>
            <a:schemeClr val="accent6">
              <a:alpha val="20000"/>
            </a:schemeClr>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F1E0DCCA-26F0-524E-9C3D-57AB92D3FD2E}"/>
              </a:ext>
            </a:extLst>
          </p:cNvPr>
          <p:cNvSpPr txBox="1"/>
          <p:nvPr/>
        </p:nvSpPr>
        <p:spPr>
          <a:xfrm>
            <a:off x="6142148" y="3487513"/>
            <a:ext cx="854721" cy="461665"/>
          </a:xfrm>
          <a:prstGeom prst="rect">
            <a:avLst/>
          </a:prstGeom>
          <a:noFill/>
        </p:spPr>
        <p:txBody>
          <a:bodyPr wrap="none" rtlCol="0">
            <a:spAutoFit/>
          </a:bodyPr>
          <a:lstStyle/>
          <a:p>
            <a:pPr algn="ctr"/>
            <a:r>
              <a:rPr lang="en-US" altLang="zh-CN" sz="2400" dirty="0"/>
              <a:t>GPUs</a:t>
            </a:r>
            <a:endParaRPr lang="en-US" sz="2400" dirty="0"/>
          </a:p>
        </p:txBody>
      </p:sp>
      <p:sp>
        <p:nvSpPr>
          <p:cNvPr id="32" name="Oval 31">
            <a:extLst>
              <a:ext uri="{FF2B5EF4-FFF2-40B4-BE49-F238E27FC236}">
                <a16:creationId xmlns:a16="http://schemas.microsoft.com/office/drawing/2014/main" id="{E68FE941-3710-9249-80CE-B7999C09D071}"/>
              </a:ext>
            </a:extLst>
          </p:cNvPr>
          <p:cNvSpPr/>
          <p:nvPr/>
        </p:nvSpPr>
        <p:spPr bwMode="auto">
          <a:xfrm>
            <a:off x="4942443" y="3652342"/>
            <a:ext cx="1311786" cy="569898"/>
          </a:xfrm>
          <a:prstGeom prst="ellipse">
            <a:avLst/>
          </a:prstGeom>
          <a:solidFill>
            <a:schemeClr val="accent6">
              <a:alpha val="20000"/>
            </a:schemeClr>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33" name="TextBox 32">
            <a:extLst>
              <a:ext uri="{FF2B5EF4-FFF2-40B4-BE49-F238E27FC236}">
                <a16:creationId xmlns:a16="http://schemas.microsoft.com/office/drawing/2014/main" id="{9A74FDB4-9C1B-D644-8F08-25385B26EDD2}"/>
              </a:ext>
            </a:extLst>
          </p:cNvPr>
          <p:cNvSpPr txBox="1"/>
          <p:nvPr/>
        </p:nvSpPr>
        <p:spPr>
          <a:xfrm>
            <a:off x="5170975" y="3706458"/>
            <a:ext cx="854721" cy="461665"/>
          </a:xfrm>
          <a:prstGeom prst="rect">
            <a:avLst/>
          </a:prstGeom>
          <a:noFill/>
        </p:spPr>
        <p:txBody>
          <a:bodyPr wrap="none" rtlCol="0">
            <a:spAutoFit/>
          </a:bodyPr>
          <a:lstStyle/>
          <a:p>
            <a:pPr algn="ctr"/>
            <a:r>
              <a:rPr lang="en-US" altLang="zh-CN" sz="2400" dirty="0"/>
              <a:t>CPUs</a:t>
            </a:r>
            <a:endParaRPr lang="en-US" sz="2400" dirty="0"/>
          </a:p>
        </p:txBody>
      </p:sp>
      <p:sp>
        <p:nvSpPr>
          <p:cNvPr id="34" name="Rounded Rectangle 33">
            <a:extLst>
              <a:ext uri="{FF2B5EF4-FFF2-40B4-BE49-F238E27FC236}">
                <a16:creationId xmlns:a16="http://schemas.microsoft.com/office/drawing/2014/main" id="{783CC1BE-91DE-014D-8740-6C83E6B2C76F}"/>
              </a:ext>
            </a:extLst>
          </p:cNvPr>
          <p:cNvSpPr/>
          <p:nvPr/>
        </p:nvSpPr>
        <p:spPr bwMode="auto">
          <a:xfrm>
            <a:off x="4823482" y="3326395"/>
            <a:ext cx="2603608" cy="984816"/>
          </a:xfrm>
          <a:prstGeom prst="roundRect">
            <a:avLst/>
          </a:prstGeom>
          <a:noFill/>
          <a:ln w="44450" cap="flat" cmpd="sng" algn="ctr">
            <a:solidFill>
              <a:schemeClr val="accent6">
                <a:lumMod val="75000"/>
              </a:schemeClr>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cxnSp>
        <p:nvCxnSpPr>
          <p:cNvPr id="35" name="Straight Arrow Connector 34">
            <a:extLst>
              <a:ext uri="{FF2B5EF4-FFF2-40B4-BE49-F238E27FC236}">
                <a16:creationId xmlns:a16="http://schemas.microsoft.com/office/drawing/2014/main" id="{0FFED680-F0F4-7542-A721-0720CA78CA27}"/>
              </a:ext>
            </a:extLst>
          </p:cNvPr>
          <p:cNvCxnSpPr>
            <a:cxnSpLocks/>
          </p:cNvCxnSpPr>
          <p:nvPr/>
        </p:nvCxnSpPr>
        <p:spPr bwMode="auto">
          <a:xfrm>
            <a:off x="1375954" y="6192148"/>
            <a:ext cx="5286103" cy="0"/>
          </a:xfrm>
          <a:prstGeom prst="straightConnector1">
            <a:avLst/>
          </a:prstGeom>
          <a:noFill/>
          <a:ln w="57150" cap="flat" cmpd="sng" algn="ctr">
            <a:solidFill>
              <a:schemeClr val="tx1"/>
            </a:solidFill>
            <a:prstDash val="solid"/>
            <a:round/>
            <a:headEnd type="none" w="med" len="med"/>
            <a:tailEnd type="triangle"/>
          </a:ln>
          <a:effectLst/>
        </p:spPr>
      </p:cxnSp>
      <p:sp>
        <p:nvSpPr>
          <p:cNvPr id="38" name="TextBox 37">
            <a:extLst>
              <a:ext uri="{FF2B5EF4-FFF2-40B4-BE49-F238E27FC236}">
                <a16:creationId xmlns:a16="http://schemas.microsoft.com/office/drawing/2014/main" id="{4A341A39-5C3E-874E-86B2-75C94B254102}"/>
              </a:ext>
            </a:extLst>
          </p:cNvPr>
          <p:cNvSpPr txBox="1"/>
          <p:nvPr/>
        </p:nvSpPr>
        <p:spPr>
          <a:xfrm>
            <a:off x="6662057" y="5961315"/>
            <a:ext cx="1794274" cy="461665"/>
          </a:xfrm>
          <a:prstGeom prst="rect">
            <a:avLst/>
          </a:prstGeom>
          <a:noFill/>
        </p:spPr>
        <p:txBody>
          <a:bodyPr wrap="none" rtlCol="0">
            <a:spAutoFit/>
          </a:bodyPr>
          <a:lstStyle/>
          <a:p>
            <a:pPr algn="ctr"/>
            <a:r>
              <a:rPr lang="en-US" altLang="zh-CN" sz="2400" dirty="0"/>
              <a:t>Performance</a:t>
            </a:r>
            <a:endParaRPr lang="en-US" sz="2400" dirty="0"/>
          </a:p>
        </p:txBody>
      </p:sp>
      <p:cxnSp>
        <p:nvCxnSpPr>
          <p:cNvPr id="41" name="Straight Arrow Connector 40">
            <a:extLst>
              <a:ext uri="{FF2B5EF4-FFF2-40B4-BE49-F238E27FC236}">
                <a16:creationId xmlns:a16="http://schemas.microsoft.com/office/drawing/2014/main" id="{E03C83BA-CBB9-A14C-9FDD-975A1462192F}"/>
              </a:ext>
            </a:extLst>
          </p:cNvPr>
          <p:cNvCxnSpPr>
            <a:cxnSpLocks/>
          </p:cNvCxnSpPr>
          <p:nvPr/>
        </p:nvCxnSpPr>
        <p:spPr bwMode="auto">
          <a:xfrm flipV="1">
            <a:off x="1239836" y="3513438"/>
            <a:ext cx="0" cy="2518107"/>
          </a:xfrm>
          <a:prstGeom prst="straightConnector1">
            <a:avLst/>
          </a:prstGeom>
          <a:noFill/>
          <a:ln w="57150" cap="flat" cmpd="sng" algn="ctr">
            <a:solidFill>
              <a:schemeClr val="tx1"/>
            </a:solidFill>
            <a:prstDash val="solid"/>
            <a:round/>
            <a:headEnd type="none" w="med" len="med"/>
            <a:tailEnd type="triangle"/>
          </a:ln>
          <a:effectLst/>
        </p:spPr>
      </p:cxnSp>
      <p:sp>
        <p:nvSpPr>
          <p:cNvPr id="44" name="TextBox 43">
            <a:extLst>
              <a:ext uri="{FF2B5EF4-FFF2-40B4-BE49-F238E27FC236}">
                <a16:creationId xmlns:a16="http://schemas.microsoft.com/office/drawing/2014/main" id="{755C4FB2-94E7-C540-BB11-5A706B1F4491}"/>
              </a:ext>
            </a:extLst>
          </p:cNvPr>
          <p:cNvSpPr txBox="1"/>
          <p:nvPr/>
        </p:nvSpPr>
        <p:spPr>
          <a:xfrm>
            <a:off x="751786" y="3125861"/>
            <a:ext cx="976101" cy="461665"/>
          </a:xfrm>
          <a:prstGeom prst="rect">
            <a:avLst/>
          </a:prstGeom>
          <a:noFill/>
        </p:spPr>
        <p:txBody>
          <a:bodyPr wrap="none" rtlCol="0">
            <a:spAutoFit/>
          </a:bodyPr>
          <a:lstStyle/>
          <a:p>
            <a:pPr algn="ctr"/>
            <a:r>
              <a:rPr lang="en-US" altLang="zh-CN" sz="2400" dirty="0"/>
              <a:t>Power</a:t>
            </a:r>
            <a:endParaRPr lang="en-US" sz="2400" dirty="0"/>
          </a:p>
        </p:txBody>
      </p:sp>
      <p:sp>
        <p:nvSpPr>
          <p:cNvPr id="47" name="Oval 46">
            <a:extLst>
              <a:ext uri="{FF2B5EF4-FFF2-40B4-BE49-F238E27FC236}">
                <a16:creationId xmlns:a16="http://schemas.microsoft.com/office/drawing/2014/main" id="{6CCC8DB2-A82B-E345-8B4A-BB4BB77CCD87}"/>
              </a:ext>
            </a:extLst>
          </p:cNvPr>
          <p:cNvSpPr/>
          <p:nvPr/>
        </p:nvSpPr>
        <p:spPr bwMode="auto">
          <a:xfrm>
            <a:off x="1375953" y="5075617"/>
            <a:ext cx="1776425" cy="955928"/>
          </a:xfrm>
          <a:prstGeom prst="ellipse">
            <a:avLst/>
          </a:prstGeom>
          <a:solidFill>
            <a:schemeClr val="accent5">
              <a:lumMod val="20000"/>
              <a:lumOff val="80000"/>
            </a:schemeClr>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48" name="TextBox 47">
            <a:extLst>
              <a:ext uri="{FF2B5EF4-FFF2-40B4-BE49-F238E27FC236}">
                <a16:creationId xmlns:a16="http://schemas.microsoft.com/office/drawing/2014/main" id="{DEE1F450-63FE-7249-8EC7-CB10D9C3DA02}"/>
              </a:ext>
            </a:extLst>
          </p:cNvPr>
          <p:cNvSpPr txBox="1"/>
          <p:nvPr/>
        </p:nvSpPr>
        <p:spPr>
          <a:xfrm>
            <a:off x="1424277" y="5211060"/>
            <a:ext cx="1679776" cy="690638"/>
          </a:xfrm>
          <a:prstGeom prst="rect">
            <a:avLst/>
          </a:prstGeom>
          <a:noFill/>
        </p:spPr>
        <p:txBody>
          <a:bodyPr wrap="square" rtlCol="0">
            <a:spAutoFit/>
          </a:bodyPr>
          <a:lstStyle/>
          <a:p>
            <a:pPr algn="ctr">
              <a:lnSpc>
                <a:spcPct val="80000"/>
              </a:lnSpc>
            </a:pPr>
            <a:r>
              <a:rPr lang="en-US" altLang="zh-CN" sz="2400" dirty="0"/>
              <a:t>Micro-controllers</a:t>
            </a:r>
            <a:endParaRPr lang="en-US" sz="2400" dirty="0"/>
          </a:p>
        </p:txBody>
      </p:sp>
      <p:sp>
        <p:nvSpPr>
          <p:cNvPr id="49" name="Rectangle 48">
            <a:extLst>
              <a:ext uri="{FF2B5EF4-FFF2-40B4-BE49-F238E27FC236}">
                <a16:creationId xmlns:a16="http://schemas.microsoft.com/office/drawing/2014/main" id="{558A41C4-45C1-1C4F-9DF2-E033221FF8D9}"/>
              </a:ext>
            </a:extLst>
          </p:cNvPr>
          <p:cNvSpPr/>
          <p:nvPr/>
        </p:nvSpPr>
        <p:spPr>
          <a:xfrm>
            <a:off x="3995962" y="4544032"/>
            <a:ext cx="4967159" cy="1569660"/>
          </a:xfrm>
          <a:prstGeom prst="rect">
            <a:avLst/>
          </a:prstGeom>
        </p:spPr>
        <p:txBody>
          <a:bodyPr wrap="square">
            <a:spAutoFit/>
          </a:bodyPr>
          <a:lstStyle/>
          <a:p>
            <a:r>
              <a:rPr lang="en-US" altLang="zh-CN" sz="2400" dirty="0"/>
              <a:t>Computation</a:t>
            </a:r>
            <a:r>
              <a:rPr lang="zh-CN" altLang="en-US" sz="2400" dirty="0"/>
              <a:t> </a:t>
            </a:r>
            <a:r>
              <a:rPr lang="en-US" altLang="zh-CN" sz="2400" dirty="0"/>
              <a:t>offloading</a:t>
            </a:r>
          </a:p>
          <a:p>
            <a:pPr marL="800100" lvl="1" indent="-342900">
              <a:buFontTx/>
              <a:buChar char="-"/>
            </a:pPr>
            <a:r>
              <a:rPr lang="en-US" altLang="zh-CN" sz="2400" dirty="0"/>
              <a:t>Unstable</a:t>
            </a:r>
            <a:r>
              <a:rPr lang="zh-CN" altLang="en-US" sz="2400" dirty="0"/>
              <a:t> </a:t>
            </a:r>
            <a:r>
              <a:rPr lang="en-US" altLang="zh-CN" sz="2400" dirty="0"/>
              <a:t>network</a:t>
            </a:r>
            <a:r>
              <a:rPr lang="zh-CN" altLang="en-US" sz="2400" dirty="0"/>
              <a:t> </a:t>
            </a:r>
            <a:r>
              <a:rPr lang="en-US" altLang="zh-CN" sz="2400" dirty="0"/>
              <a:t>connection</a:t>
            </a:r>
          </a:p>
          <a:p>
            <a:pPr marL="800100" lvl="1" indent="-342900">
              <a:buFontTx/>
              <a:buChar char="-"/>
            </a:pPr>
            <a:r>
              <a:rPr lang="en-US" altLang="zh-CN" sz="2400" dirty="0"/>
              <a:t>High</a:t>
            </a:r>
            <a:r>
              <a:rPr lang="zh-CN" altLang="en-US" sz="2400" dirty="0"/>
              <a:t> </a:t>
            </a:r>
            <a:r>
              <a:rPr lang="en-US" altLang="zh-CN" sz="2400" dirty="0"/>
              <a:t>data</a:t>
            </a:r>
            <a:r>
              <a:rPr lang="zh-CN" altLang="en-US" sz="2400" dirty="0"/>
              <a:t> </a:t>
            </a:r>
            <a:r>
              <a:rPr lang="en-US" altLang="zh-CN" sz="2400" dirty="0"/>
              <a:t>transmission</a:t>
            </a:r>
            <a:r>
              <a:rPr lang="zh-CN" altLang="en-US" sz="2400" dirty="0"/>
              <a:t> </a:t>
            </a:r>
            <a:r>
              <a:rPr lang="en-US" altLang="zh-CN" sz="2400" dirty="0"/>
              <a:t>energy</a:t>
            </a:r>
          </a:p>
          <a:p>
            <a:pPr marL="800100" lvl="1" indent="-342900">
              <a:spcAft>
                <a:spcPts val="1200"/>
              </a:spcAft>
              <a:buFontTx/>
              <a:buChar char="-"/>
            </a:pPr>
            <a:r>
              <a:rPr lang="en-US" altLang="zh-CN" sz="2400" dirty="0"/>
              <a:t>Data</a:t>
            </a:r>
            <a:r>
              <a:rPr lang="zh-CN" altLang="en-US" sz="2400" dirty="0"/>
              <a:t> </a:t>
            </a:r>
            <a:r>
              <a:rPr lang="en-US" altLang="zh-CN" sz="2400" dirty="0"/>
              <a:t>privacy</a:t>
            </a:r>
          </a:p>
        </p:txBody>
      </p:sp>
      <p:sp>
        <p:nvSpPr>
          <p:cNvPr id="50" name="Right Arrow 49">
            <a:extLst>
              <a:ext uri="{FF2B5EF4-FFF2-40B4-BE49-F238E27FC236}">
                <a16:creationId xmlns:a16="http://schemas.microsoft.com/office/drawing/2014/main" id="{D5EF9EDC-7E90-C440-90EF-AE3FEAA2FD2C}"/>
              </a:ext>
            </a:extLst>
          </p:cNvPr>
          <p:cNvSpPr/>
          <p:nvPr/>
        </p:nvSpPr>
        <p:spPr bwMode="auto">
          <a:xfrm rot="8757650">
            <a:off x="2960615" y="4381698"/>
            <a:ext cx="1593622" cy="418011"/>
          </a:xfrm>
          <a:prstGeom prst="rightArrow">
            <a:avLst/>
          </a:prstGeom>
          <a:solidFill>
            <a:schemeClr val="accent1"/>
          </a:solidFill>
          <a:ln w="2857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pic>
        <p:nvPicPr>
          <p:cNvPr id="52" name="Picture 51">
            <a:extLst>
              <a:ext uri="{FF2B5EF4-FFF2-40B4-BE49-F238E27FC236}">
                <a16:creationId xmlns:a16="http://schemas.microsoft.com/office/drawing/2014/main" id="{ABB5327D-3B88-4549-A51E-6E045D3DC613}"/>
              </a:ext>
            </a:extLst>
          </p:cNvPr>
          <p:cNvPicPr>
            <a:picLocks noChangeAspect="1"/>
          </p:cNvPicPr>
          <p:nvPr/>
        </p:nvPicPr>
        <p:blipFill>
          <a:blip r:embed="rId4"/>
          <a:stretch>
            <a:fillRect/>
          </a:stretch>
        </p:blipFill>
        <p:spPr>
          <a:xfrm>
            <a:off x="5292632" y="2171126"/>
            <a:ext cx="2134458" cy="1007464"/>
          </a:xfrm>
          <a:prstGeom prst="rect">
            <a:avLst/>
          </a:prstGeom>
        </p:spPr>
      </p:pic>
    </p:spTree>
    <p:extLst>
      <p:ext uri="{BB962C8B-B14F-4D97-AF65-F5344CB8AC3E}">
        <p14:creationId xmlns:p14="http://schemas.microsoft.com/office/powerpoint/2010/main" val="4244686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p:bldP spid="22" grpId="0"/>
      <p:bldP spid="27" grpId="0" animBg="1"/>
      <p:bldP spid="28" grpId="0"/>
      <p:bldP spid="32" grpId="0" animBg="1"/>
      <p:bldP spid="32" grpId="1" animBg="1"/>
      <p:bldP spid="33" grpId="0"/>
      <p:bldP spid="33" grpId="1"/>
      <p:bldP spid="34" grpId="0" animBg="1"/>
      <p:bldP spid="38" grpId="0"/>
      <p:bldP spid="44" grpId="0"/>
      <p:bldP spid="47" grpId="0" animBg="1"/>
      <p:bldP spid="48" grpId="0"/>
      <p:bldP spid="49" grpId="0"/>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0C8F-DCAA-8940-A8A7-7324AE507E29}"/>
              </a:ext>
            </a:extLst>
          </p:cNvPr>
          <p:cNvSpPr>
            <a:spLocks noGrp="1"/>
          </p:cNvSpPr>
          <p:nvPr>
            <p:ph type="title"/>
          </p:nvPr>
        </p:nvSpPr>
        <p:spPr/>
        <p:txBody>
          <a:bodyPr/>
          <a:lstStyle/>
          <a:p>
            <a:r>
              <a:rPr lang="en-US" altLang="zh-CN" dirty="0"/>
              <a:t>DNN Computation</a:t>
            </a:r>
            <a:endParaRPr lang="en-US" dirty="0"/>
          </a:p>
        </p:txBody>
      </p:sp>
      <p:sp>
        <p:nvSpPr>
          <p:cNvPr id="3" name="Content Placeholder 2">
            <a:extLst>
              <a:ext uri="{FF2B5EF4-FFF2-40B4-BE49-F238E27FC236}">
                <a16:creationId xmlns:a16="http://schemas.microsoft.com/office/drawing/2014/main" id="{67C9D6B2-5621-EF4D-A531-D542EADD54BA}"/>
              </a:ext>
            </a:extLst>
          </p:cNvPr>
          <p:cNvSpPr>
            <a:spLocks noGrp="1"/>
          </p:cNvSpPr>
          <p:nvPr>
            <p:ph idx="1"/>
          </p:nvPr>
        </p:nvSpPr>
        <p:spPr>
          <a:xfrm>
            <a:off x="314325" y="934379"/>
            <a:ext cx="8143875" cy="1595847"/>
          </a:xfrm>
        </p:spPr>
        <p:txBody>
          <a:bodyPr/>
          <a:lstStyle/>
          <a:p>
            <a:r>
              <a:rPr lang="en-US" altLang="zh-CN" dirty="0"/>
              <a:t>Difficult</a:t>
            </a:r>
            <a:r>
              <a:rPr lang="zh-CN" altLang="en-US" dirty="0"/>
              <a:t> </a:t>
            </a:r>
            <a:r>
              <a:rPr lang="en-US" altLang="zh-CN" dirty="0"/>
              <a:t>to</a:t>
            </a:r>
            <a:r>
              <a:rPr lang="zh-CN" altLang="en-US" dirty="0"/>
              <a:t> </a:t>
            </a:r>
            <a:r>
              <a:rPr lang="en-US" altLang="zh-CN" dirty="0"/>
              <a:t>run</a:t>
            </a:r>
            <a:r>
              <a:rPr lang="zh-CN" altLang="en-US" dirty="0"/>
              <a:t> </a:t>
            </a:r>
            <a:r>
              <a:rPr lang="en-US" altLang="zh-CN" dirty="0"/>
              <a:t>DNN</a:t>
            </a:r>
            <a:r>
              <a:rPr lang="zh-CN" altLang="en-US" dirty="0"/>
              <a:t> </a:t>
            </a:r>
            <a:r>
              <a:rPr lang="en-US" altLang="zh-CN" dirty="0"/>
              <a:t>workloads</a:t>
            </a:r>
            <a:r>
              <a:rPr lang="zh-CN" altLang="en-US" dirty="0"/>
              <a:t> </a:t>
            </a:r>
            <a:r>
              <a:rPr lang="en-US" altLang="zh-CN" dirty="0"/>
              <a:t>on</a:t>
            </a:r>
            <a:r>
              <a:rPr lang="zh-CN" altLang="en-US" dirty="0"/>
              <a:t> </a:t>
            </a:r>
            <a:r>
              <a:rPr lang="en-US" altLang="zh-CN" dirty="0"/>
              <a:t>microcontrollers</a:t>
            </a:r>
          </a:p>
          <a:p>
            <a:pPr lvl="1"/>
            <a:r>
              <a:rPr lang="en-US" altLang="zh-CN" dirty="0"/>
              <a:t>Extremely</a:t>
            </a:r>
            <a:r>
              <a:rPr lang="zh-CN" altLang="en-US" dirty="0"/>
              <a:t> </a:t>
            </a:r>
            <a:r>
              <a:rPr lang="en-US" altLang="zh-CN" dirty="0"/>
              <a:t>limited</a:t>
            </a:r>
            <a:r>
              <a:rPr lang="zh-CN" altLang="en-US" dirty="0"/>
              <a:t> </a:t>
            </a:r>
            <a:r>
              <a:rPr lang="en-US" altLang="zh-CN" dirty="0"/>
              <a:t>computation</a:t>
            </a:r>
            <a:r>
              <a:rPr lang="zh-CN" altLang="en-US" dirty="0"/>
              <a:t> </a:t>
            </a:r>
            <a:r>
              <a:rPr lang="en-US" altLang="zh-CN" dirty="0"/>
              <a:t>and</a:t>
            </a:r>
            <a:r>
              <a:rPr lang="zh-CN" altLang="en-US" dirty="0"/>
              <a:t> </a:t>
            </a:r>
            <a:r>
              <a:rPr lang="en-US" altLang="zh-CN" dirty="0"/>
              <a:t>storage</a:t>
            </a:r>
            <a:r>
              <a:rPr lang="zh-CN" altLang="en-US" dirty="0"/>
              <a:t> </a:t>
            </a:r>
            <a:r>
              <a:rPr lang="en-US" altLang="zh-CN" dirty="0"/>
              <a:t>resource</a:t>
            </a:r>
          </a:p>
          <a:p>
            <a:r>
              <a:rPr lang="en-US" altLang="zh-CN" dirty="0"/>
              <a:t>Computation in convolutional layers</a:t>
            </a:r>
          </a:p>
        </p:txBody>
      </p:sp>
      <p:sp>
        <p:nvSpPr>
          <p:cNvPr id="4" name="Slide Number Placeholder 3">
            <a:extLst>
              <a:ext uri="{FF2B5EF4-FFF2-40B4-BE49-F238E27FC236}">
                <a16:creationId xmlns:a16="http://schemas.microsoft.com/office/drawing/2014/main" id="{6666C518-5CBA-0549-A3C1-A1FA358E1F6F}"/>
              </a:ext>
            </a:extLst>
          </p:cNvPr>
          <p:cNvSpPr>
            <a:spLocks noGrp="1"/>
          </p:cNvSpPr>
          <p:nvPr>
            <p:ph type="sldNum" sz="quarter" idx="12"/>
          </p:nvPr>
        </p:nvSpPr>
        <p:spPr/>
        <p:txBody>
          <a:bodyPr/>
          <a:lstStyle/>
          <a:p>
            <a:fld id="{EDEB49AF-3D90-40FD-8F8A-8CC90C261D69}" type="slidenum">
              <a:rPr lang="ko-KR" altLang="en-US" smtClean="0"/>
              <a:pPr/>
              <a:t>5</a:t>
            </a:fld>
            <a:endParaRPr lang="ko-KR" altLang="en-US" dirty="0"/>
          </a:p>
        </p:txBody>
      </p:sp>
      <p:pic>
        <p:nvPicPr>
          <p:cNvPr id="21" name="Picture 20">
            <a:extLst>
              <a:ext uri="{FF2B5EF4-FFF2-40B4-BE49-F238E27FC236}">
                <a16:creationId xmlns:a16="http://schemas.microsoft.com/office/drawing/2014/main" id="{3729F005-09E9-C94B-A423-0BD4822B5728}"/>
              </a:ext>
            </a:extLst>
          </p:cNvPr>
          <p:cNvPicPr>
            <a:picLocks noChangeAspect="1"/>
          </p:cNvPicPr>
          <p:nvPr/>
        </p:nvPicPr>
        <p:blipFill>
          <a:blip r:embed="rId3"/>
          <a:stretch>
            <a:fillRect/>
          </a:stretch>
        </p:blipFill>
        <p:spPr>
          <a:xfrm>
            <a:off x="0" y="2313085"/>
            <a:ext cx="9144000" cy="4201297"/>
          </a:xfrm>
          <a:prstGeom prst="rect">
            <a:avLst/>
          </a:prstGeom>
        </p:spPr>
      </p:pic>
      <p:pic>
        <p:nvPicPr>
          <p:cNvPr id="22" name="Picture 21">
            <a:extLst>
              <a:ext uri="{FF2B5EF4-FFF2-40B4-BE49-F238E27FC236}">
                <a16:creationId xmlns:a16="http://schemas.microsoft.com/office/drawing/2014/main" id="{FFF09178-CB19-9444-A905-FF9B36A27033}"/>
              </a:ext>
            </a:extLst>
          </p:cNvPr>
          <p:cNvPicPr>
            <a:picLocks noChangeAspect="1"/>
          </p:cNvPicPr>
          <p:nvPr/>
        </p:nvPicPr>
        <p:blipFill>
          <a:blip r:embed="rId4"/>
          <a:stretch>
            <a:fillRect/>
          </a:stretch>
        </p:blipFill>
        <p:spPr>
          <a:xfrm>
            <a:off x="0" y="2313084"/>
            <a:ext cx="9144000" cy="4201297"/>
          </a:xfrm>
          <a:prstGeom prst="rect">
            <a:avLst/>
          </a:prstGeom>
        </p:spPr>
      </p:pic>
      <p:pic>
        <p:nvPicPr>
          <p:cNvPr id="23" name="Picture 22">
            <a:extLst>
              <a:ext uri="{FF2B5EF4-FFF2-40B4-BE49-F238E27FC236}">
                <a16:creationId xmlns:a16="http://schemas.microsoft.com/office/drawing/2014/main" id="{3A040B05-4BCA-0B43-8373-CEFF7780BF32}"/>
              </a:ext>
            </a:extLst>
          </p:cNvPr>
          <p:cNvPicPr>
            <a:picLocks noChangeAspect="1"/>
          </p:cNvPicPr>
          <p:nvPr/>
        </p:nvPicPr>
        <p:blipFill>
          <a:blip r:embed="rId5"/>
          <a:stretch>
            <a:fillRect/>
          </a:stretch>
        </p:blipFill>
        <p:spPr>
          <a:xfrm>
            <a:off x="0" y="2313084"/>
            <a:ext cx="9144000" cy="4201297"/>
          </a:xfrm>
          <a:prstGeom prst="rect">
            <a:avLst/>
          </a:prstGeom>
        </p:spPr>
      </p:pic>
      <p:pic>
        <p:nvPicPr>
          <p:cNvPr id="24" name="Picture 23">
            <a:extLst>
              <a:ext uri="{FF2B5EF4-FFF2-40B4-BE49-F238E27FC236}">
                <a16:creationId xmlns:a16="http://schemas.microsoft.com/office/drawing/2014/main" id="{A09AC20F-4FA8-5547-A007-CC67DC2461F4}"/>
              </a:ext>
            </a:extLst>
          </p:cNvPr>
          <p:cNvPicPr>
            <a:picLocks noChangeAspect="1"/>
          </p:cNvPicPr>
          <p:nvPr/>
        </p:nvPicPr>
        <p:blipFill>
          <a:blip r:embed="rId6"/>
          <a:stretch>
            <a:fillRect/>
          </a:stretch>
        </p:blipFill>
        <p:spPr>
          <a:xfrm>
            <a:off x="0" y="2313084"/>
            <a:ext cx="9144000" cy="4201297"/>
          </a:xfrm>
          <a:prstGeom prst="rect">
            <a:avLst/>
          </a:prstGeom>
        </p:spPr>
      </p:pic>
      <p:pic>
        <p:nvPicPr>
          <p:cNvPr id="25" name="Picture 24">
            <a:extLst>
              <a:ext uri="{FF2B5EF4-FFF2-40B4-BE49-F238E27FC236}">
                <a16:creationId xmlns:a16="http://schemas.microsoft.com/office/drawing/2014/main" id="{300B0508-F15A-404F-9CCE-AE0764B5A74F}"/>
              </a:ext>
            </a:extLst>
          </p:cNvPr>
          <p:cNvPicPr>
            <a:picLocks noChangeAspect="1"/>
          </p:cNvPicPr>
          <p:nvPr/>
        </p:nvPicPr>
        <p:blipFill>
          <a:blip r:embed="rId7"/>
          <a:stretch>
            <a:fillRect/>
          </a:stretch>
        </p:blipFill>
        <p:spPr>
          <a:xfrm>
            <a:off x="0" y="2313083"/>
            <a:ext cx="9144000" cy="4201297"/>
          </a:xfrm>
          <a:prstGeom prst="rect">
            <a:avLst/>
          </a:prstGeom>
        </p:spPr>
      </p:pic>
    </p:spTree>
    <p:extLst>
      <p:ext uri="{BB962C8B-B14F-4D97-AF65-F5344CB8AC3E}">
        <p14:creationId xmlns:p14="http://schemas.microsoft.com/office/powerpoint/2010/main" val="23671162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10C8F-DCAA-8940-A8A7-7324AE507E29}"/>
              </a:ext>
            </a:extLst>
          </p:cNvPr>
          <p:cNvSpPr>
            <a:spLocks noGrp="1"/>
          </p:cNvSpPr>
          <p:nvPr>
            <p:ph type="title"/>
          </p:nvPr>
        </p:nvSpPr>
        <p:spPr/>
        <p:txBody>
          <a:bodyPr/>
          <a:lstStyle/>
          <a:p>
            <a:r>
              <a:rPr lang="en-US" altLang="zh-CN" dirty="0"/>
              <a:t>Sub-Byte</a:t>
            </a:r>
            <a:r>
              <a:rPr lang="zh-CN" altLang="en-US" dirty="0"/>
              <a:t> </a:t>
            </a:r>
            <a:r>
              <a:rPr lang="en-US" altLang="zh-CN" dirty="0"/>
              <a:t>DNN</a:t>
            </a:r>
            <a:r>
              <a:rPr lang="zh-CN" altLang="en-US" dirty="0"/>
              <a:t> </a:t>
            </a:r>
            <a:r>
              <a:rPr lang="en-US" altLang="zh-CN" dirty="0"/>
              <a:t>Reduces</a:t>
            </a:r>
            <a:r>
              <a:rPr lang="zh-CN" altLang="en-US" dirty="0"/>
              <a:t> </a:t>
            </a:r>
            <a:r>
              <a:rPr lang="en-US" altLang="zh-CN" dirty="0"/>
              <a:t>Computation</a:t>
            </a:r>
            <a:endParaRPr lang="en-US" dirty="0"/>
          </a:p>
        </p:txBody>
      </p:sp>
      <p:sp>
        <p:nvSpPr>
          <p:cNvPr id="3" name="Content Placeholder 2">
            <a:extLst>
              <a:ext uri="{FF2B5EF4-FFF2-40B4-BE49-F238E27FC236}">
                <a16:creationId xmlns:a16="http://schemas.microsoft.com/office/drawing/2014/main" id="{67C9D6B2-5621-EF4D-A531-D542EADD54BA}"/>
              </a:ext>
            </a:extLst>
          </p:cNvPr>
          <p:cNvSpPr>
            <a:spLocks noGrp="1"/>
          </p:cNvSpPr>
          <p:nvPr>
            <p:ph idx="1"/>
          </p:nvPr>
        </p:nvSpPr>
        <p:spPr>
          <a:xfrm>
            <a:off x="314325" y="864041"/>
            <a:ext cx="8143875" cy="1595847"/>
          </a:xfrm>
        </p:spPr>
        <p:txBody>
          <a:bodyPr/>
          <a:lstStyle/>
          <a:p>
            <a:r>
              <a:rPr lang="en-US" altLang="zh-CN" dirty="0"/>
              <a:t>Sub-byte (≤8-bit) weights/inputs</a:t>
            </a:r>
          </a:p>
          <a:p>
            <a:pPr lvl="1"/>
            <a:r>
              <a:rPr lang="en-US" altLang="zh-CN" dirty="0"/>
              <a:t>Computation      Memory</a:t>
            </a:r>
          </a:p>
          <a:p>
            <a:r>
              <a:rPr lang="en-US" altLang="zh-CN" dirty="0"/>
              <a:t>Accuracy</a:t>
            </a:r>
            <a:r>
              <a:rPr lang="zh-CN" altLang="en-US" dirty="0"/>
              <a:t> </a:t>
            </a:r>
            <a:r>
              <a:rPr lang="en-US" altLang="zh-CN" dirty="0"/>
              <a:t>vs.</a:t>
            </a:r>
            <a:r>
              <a:rPr lang="zh-CN" altLang="en-US" dirty="0"/>
              <a:t> </a:t>
            </a:r>
            <a:r>
              <a:rPr lang="en-US" altLang="zh-CN" dirty="0"/>
              <a:t>input/weight</a:t>
            </a:r>
            <a:r>
              <a:rPr lang="zh-CN" altLang="en-US" dirty="0"/>
              <a:t> </a:t>
            </a:r>
            <a:r>
              <a:rPr lang="en-US" altLang="zh-CN" dirty="0"/>
              <a:t>precision</a:t>
            </a:r>
            <a:r>
              <a:rPr lang="zh-CN" altLang="en-US" dirty="0"/>
              <a:t> </a:t>
            </a:r>
            <a:r>
              <a:rPr lang="en-US" altLang="zh-CN" dirty="0"/>
              <a:t>of</a:t>
            </a:r>
            <a:r>
              <a:rPr lang="zh-CN" altLang="en-US" dirty="0"/>
              <a:t> </a:t>
            </a:r>
            <a:r>
              <a:rPr lang="en-US" altLang="zh-CN" dirty="0"/>
              <a:t>Network-in-Network</a:t>
            </a:r>
            <a:r>
              <a:rPr lang="zh-CN" altLang="en-US" dirty="0"/>
              <a:t> </a:t>
            </a:r>
            <a:r>
              <a:rPr lang="en-US" altLang="zh-CN" dirty="0"/>
              <a:t>(NIN)</a:t>
            </a:r>
          </a:p>
        </p:txBody>
      </p:sp>
      <p:sp>
        <p:nvSpPr>
          <p:cNvPr id="4" name="Slide Number Placeholder 3">
            <a:extLst>
              <a:ext uri="{FF2B5EF4-FFF2-40B4-BE49-F238E27FC236}">
                <a16:creationId xmlns:a16="http://schemas.microsoft.com/office/drawing/2014/main" id="{6666C518-5CBA-0549-A3C1-A1FA358E1F6F}"/>
              </a:ext>
            </a:extLst>
          </p:cNvPr>
          <p:cNvSpPr>
            <a:spLocks noGrp="1"/>
          </p:cNvSpPr>
          <p:nvPr>
            <p:ph type="sldNum" sz="quarter" idx="12"/>
          </p:nvPr>
        </p:nvSpPr>
        <p:spPr/>
        <p:txBody>
          <a:bodyPr/>
          <a:lstStyle/>
          <a:p>
            <a:fld id="{EDEB49AF-3D90-40FD-8F8A-8CC90C261D69}" type="slidenum">
              <a:rPr lang="ko-KR" altLang="en-US" smtClean="0"/>
              <a:pPr/>
              <a:t>6</a:t>
            </a:fld>
            <a:endParaRPr lang="ko-KR" altLang="en-US" dirty="0"/>
          </a:p>
        </p:txBody>
      </p:sp>
      <p:cxnSp>
        <p:nvCxnSpPr>
          <p:cNvPr id="5" name="Straight Arrow Connector 4">
            <a:extLst>
              <a:ext uri="{FF2B5EF4-FFF2-40B4-BE49-F238E27FC236}">
                <a16:creationId xmlns:a16="http://schemas.microsoft.com/office/drawing/2014/main" id="{D0EFFE72-56EB-3644-9D9D-38DB6CEA5EFF}"/>
              </a:ext>
            </a:extLst>
          </p:cNvPr>
          <p:cNvCxnSpPr>
            <a:cxnSpLocks/>
          </p:cNvCxnSpPr>
          <p:nvPr/>
        </p:nvCxnSpPr>
        <p:spPr>
          <a:xfrm flipV="1">
            <a:off x="3003896" y="1463416"/>
            <a:ext cx="0" cy="404842"/>
          </a:xfrm>
          <a:prstGeom prst="straightConnector1">
            <a:avLst/>
          </a:prstGeom>
          <a:ln w="635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FE3EA7CA-BFC4-FB4B-8A28-16536F843ADE}"/>
              </a:ext>
            </a:extLst>
          </p:cNvPr>
          <p:cNvCxnSpPr>
            <a:cxnSpLocks/>
          </p:cNvCxnSpPr>
          <p:nvPr/>
        </p:nvCxnSpPr>
        <p:spPr>
          <a:xfrm flipV="1">
            <a:off x="4479170" y="1463416"/>
            <a:ext cx="0" cy="404842"/>
          </a:xfrm>
          <a:prstGeom prst="straightConnector1">
            <a:avLst/>
          </a:prstGeom>
          <a:ln w="63500">
            <a:solidFill>
              <a:schemeClr val="accent6"/>
            </a:solidFill>
            <a:headEnd type="triangle"/>
            <a:tailEnd type="none"/>
          </a:ln>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F6ED207F-637C-BC49-AF62-27E4F462376F}"/>
              </a:ext>
            </a:extLst>
          </p:cNvPr>
          <p:cNvGraphicFramePr>
            <a:graphicFrameLocks/>
          </p:cNvGraphicFramePr>
          <p:nvPr>
            <p:extLst>
              <p:ext uri="{D42A27DB-BD31-4B8C-83A1-F6EECF244321}">
                <p14:modId xmlns:p14="http://schemas.microsoft.com/office/powerpoint/2010/main" val="1554075937"/>
              </p:ext>
            </p:extLst>
          </p:nvPr>
        </p:nvGraphicFramePr>
        <p:xfrm>
          <a:off x="1220787" y="2900289"/>
          <a:ext cx="6330950" cy="294999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3581800-595B-D745-B5E4-984DECD15E4A}"/>
              </a:ext>
            </a:extLst>
          </p:cNvPr>
          <p:cNvSpPr txBox="1"/>
          <p:nvPr/>
        </p:nvSpPr>
        <p:spPr>
          <a:xfrm rot="16200000">
            <a:off x="78257" y="3864913"/>
            <a:ext cx="1957074" cy="338554"/>
          </a:xfrm>
          <a:prstGeom prst="rect">
            <a:avLst/>
          </a:prstGeom>
          <a:noFill/>
        </p:spPr>
        <p:txBody>
          <a:bodyPr wrap="none" rtlCol="0">
            <a:spAutoFit/>
          </a:bodyPr>
          <a:lstStyle/>
          <a:p>
            <a:r>
              <a:rPr lang="en-US" altLang="zh-CN" sz="1600" dirty="0"/>
              <a:t>Relative</a:t>
            </a:r>
            <a:r>
              <a:rPr lang="zh-CN" altLang="en-US" sz="1600" dirty="0"/>
              <a:t> </a:t>
            </a:r>
            <a:r>
              <a:rPr lang="en-US" altLang="zh-CN" sz="1600" dirty="0"/>
              <a:t>Accuracy</a:t>
            </a:r>
            <a:r>
              <a:rPr lang="zh-CN" altLang="en-US" sz="1600" dirty="0"/>
              <a:t> </a:t>
            </a:r>
            <a:r>
              <a:rPr lang="en-US" altLang="zh-CN" sz="1600" dirty="0"/>
              <a:t>(%)</a:t>
            </a:r>
            <a:endParaRPr lang="en-US" sz="1600" dirty="0"/>
          </a:p>
        </p:txBody>
      </p:sp>
      <p:cxnSp>
        <p:nvCxnSpPr>
          <p:cNvPr id="15" name="Straight Connector 14">
            <a:extLst>
              <a:ext uri="{FF2B5EF4-FFF2-40B4-BE49-F238E27FC236}">
                <a16:creationId xmlns:a16="http://schemas.microsoft.com/office/drawing/2014/main" id="{C8DE979E-92FD-0B4D-BC9E-DB0B531ABCBC}"/>
              </a:ext>
            </a:extLst>
          </p:cNvPr>
          <p:cNvCxnSpPr/>
          <p:nvPr/>
        </p:nvCxnSpPr>
        <p:spPr bwMode="auto">
          <a:xfrm>
            <a:off x="1637211" y="3081780"/>
            <a:ext cx="5984194" cy="0"/>
          </a:xfrm>
          <a:prstGeom prst="line">
            <a:avLst/>
          </a:prstGeom>
          <a:noFill/>
          <a:ln w="38100" cap="flat" cmpd="sng" algn="ctr">
            <a:solidFill>
              <a:schemeClr val="tx1"/>
            </a:solidFill>
            <a:prstDash val="solid"/>
            <a:round/>
            <a:headEnd type="none" w="med" len="med"/>
            <a:tailEnd type="none" w="med" len="med"/>
          </a:ln>
          <a:effectLst/>
        </p:spPr>
      </p:cxnSp>
      <p:sp>
        <p:nvSpPr>
          <p:cNvPr id="16" name="TextBox 15">
            <a:extLst>
              <a:ext uri="{FF2B5EF4-FFF2-40B4-BE49-F238E27FC236}">
                <a16:creationId xmlns:a16="http://schemas.microsoft.com/office/drawing/2014/main" id="{6AC504DC-44D8-CF4E-BF12-FF811E711393}"/>
              </a:ext>
            </a:extLst>
          </p:cNvPr>
          <p:cNvSpPr txBox="1"/>
          <p:nvPr/>
        </p:nvSpPr>
        <p:spPr>
          <a:xfrm>
            <a:off x="5864195" y="2640843"/>
            <a:ext cx="1925976" cy="461665"/>
          </a:xfrm>
          <a:prstGeom prst="rect">
            <a:avLst/>
          </a:prstGeom>
          <a:noFill/>
        </p:spPr>
        <p:txBody>
          <a:bodyPr wrap="none" rtlCol="0">
            <a:spAutoFit/>
          </a:bodyPr>
          <a:lstStyle/>
          <a:p>
            <a:r>
              <a:rPr lang="en-US" altLang="zh-CN" sz="2400" dirty="0"/>
              <a:t>Original</a:t>
            </a:r>
            <a:r>
              <a:rPr lang="zh-CN" altLang="en-US" sz="2400" dirty="0"/>
              <a:t> </a:t>
            </a:r>
            <a:r>
              <a:rPr lang="en-US" altLang="zh-CN" sz="2400" dirty="0"/>
              <a:t>FP-32</a:t>
            </a:r>
            <a:endParaRPr lang="en-US" sz="2400" dirty="0"/>
          </a:p>
        </p:txBody>
      </p:sp>
      <p:cxnSp>
        <p:nvCxnSpPr>
          <p:cNvPr id="17" name="Straight Arrow Connector 16">
            <a:extLst>
              <a:ext uri="{FF2B5EF4-FFF2-40B4-BE49-F238E27FC236}">
                <a16:creationId xmlns:a16="http://schemas.microsoft.com/office/drawing/2014/main" id="{7AD02293-3709-DE49-8724-71D3EB7B0953}"/>
              </a:ext>
            </a:extLst>
          </p:cNvPr>
          <p:cNvCxnSpPr>
            <a:cxnSpLocks/>
          </p:cNvCxnSpPr>
          <p:nvPr/>
        </p:nvCxnSpPr>
        <p:spPr>
          <a:xfrm flipV="1">
            <a:off x="7345535" y="3188936"/>
            <a:ext cx="0" cy="1409524"/>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87FDA53-86AF-4042-9133-98B735AC3C8C}"/>
              </a:ext>
            </a:extLst>
          </p:cNvPr>
          <p:cNvSpPr txBox="1"/>
          <p:nvPr/>
        </p:nvSpPr>
        <p:spPr>
          <a:xfrm>
            <a:off x="7345535" y="3709032"/>
            <a:ext cx="564578" cy="461665"/>
          </a:xfrm>
          <a:prstGeom prst="rect">
            <a:avLst/>
          </a:prstGeom>
          <a:noFill/>
        </p:spPr>
        <p:txBody>
          <a:bodyPr wrap="none" rtlCol="0">
            <a:spAutoFit/>
          </a:bodyPr>
          <a:lstStyle/>
          <a:p>
            <a:r>
              <a:rPr lang="en-US" altLang="zh-CN" sz="2400" b="1" dirty="0">
                <a:solidFill>
                  <a:srgbClr val="FF0000"/>
                </a:solidFill>
              </a:rPr>
              <a:t>5%</a:t>
            </a:r>
            <a:endParaRPr lang="en-US" sz="2400" b="1" dirty="0">
              <a:solidFill>
                <a:srgbClr val="FF0000"/>
              </a:solidFill>
            </a:endParaRPr>
          </a:p>
        </p:txBody>
      </p:sp>
      <p:sp>
        <p:nvSpPr>
          <p:cNvPr id="20" name="TextBox 19">
            <a:extLst>
              <a:ext uri="{FF2B5EF4-FFF2-40B4-BE49-F238E27FC236}">
                <a16:creationId xmlns:a16="http://schemas.microsoft.com/office/drawing/2014/main" id="{D8082626-1637-2E4C-ACF7-00498AE7602A}"/>
              </a:ext>
            </a:extLst>
          </p:cNvPr>
          <p:cNvSpPr txBox="1"/>
          <p:nvPr/>
        </p:nvSpPr>
        <p:spPr>
          <a:xfrm>
            <a:off x="1432451" y="5088807"/>
            <a:ext cx="1571445" cy="369332"/>
          </a:xfrm>
          <a:prstGeom prst="rect">
            <a:avLst/>
          </a:prstGeom>
          <a:solidFill>
            <a:schemeClr val="bg1"/>
          </a:solidFill>
        </p:spPr>
        <p:txBody>
          <a:bodyPr wrap="square" rtlCol="0">
            <a:spAutoFit/>
          </a:bodyPr>
          <a:lstStyle/>
          <a:p>
            <a:pPr algn="ctr"/>
            <a:r>
              <a:rPr lang="en-US" altLang="zh-CN" dirty="0"/>
              <a:t>FP-32</a:t>
            </a:r>
            <a:endParaRPr lang="en-US" dirty="0"/>
          </a:p>
        </p:txBody>
      </p:sp>
      <p:sp>
        <p:nvSpPr>
          <p:cNvPr id="21" name="TextBox 20">
            <a:extLst>
              <a:ext uri="{FF2B5EF4-FFF2-40B4-BE49-F238E27FC236}">
                <a16:creationId xmlns:a16="http://schemas.microsoft.com/office/drawing/2014/main" id="{9799229C-92F4-2243-B9C8-3E52E200CD24}"/>
              </a:ext>
            </a:extLst>
          </p:cNvPr>
          <p:cNvSpPr txBox="1"/>
          <p:nvPr/>
        </p:nvSpPr>
        <p:spPr>
          <a:xfrm>
            <a:off x="2316895" y="3379449"/>
            <a:ext cx="2255105" cy="461665"/>
          </a:xfrm>
          <a:prstGeom prst="rect">
            <a:avLst/>
          </a:prstGeom>
          <a:noFill/>
        </p:spPr>
        <p:txBody>
          <a:bodyPr wrap="none" rtlCol="0">
            <a:spAutoFit/>
          </a:bodyPr>
          <a:lstStyle/>
          <a:p>
            <a:r>
              <a:rPr lang="en-US" altLang="zh-CN" sz="2400" b="1" dirty="0">
                <a:solidFill>
                  <a:schemeClr val="accent1"/>
                </a:solidFill>
              </a:rPr>
              <a:t>Ternary</a:t>
            </a:r>
            <a:r>
              <a:rPr lang="zh-CN" altLang="en-US" sz="2400" b="1" dirty="0">
                <a:solidFill>
                  <a:schemeClr val="accent1"/>
                </a:solidFill>
              </a:rPr>
              <a:t> </a:t>
            </a:r>
            <a:r>
              <a:rPr lang="en-US" altLang="zh-CN" sz="2400" b="1" dirty="0">
                <a:solidFill>
                  <a:schemeClr val="accent1"/>
                </a:solidFill>
              </a:rPr>
              <a:t>Weights</a:t>
            </a:r>
            <a:endParaRPr lang="en-US" sz="2400" b="1" dirty="0">
              <a:solidFill>
                <a:schemeClr val="accent1"/>
              </a:solidFill>
            </a:endParaRPr>
          </a:p>
        </p:txBody>
      </p:sp>
      <p:sp>
        <p:nvSpPr>
          <p:cNvPr id="23" name="Oval 22">
            <a:extLst>
              <a:ext uri="{FF2B5EF4-FFF2-40B4-BE49-F238E27FC236}">
                <a16:creationId xmlns:a16="http://schemas.microsoft.com/office/drawing/2014/main" id="{61164888-6F11-2444-A326-D989FA159F69}"/>
              </a:ext>
            </a:extLst>
          </p:cNvPr>
          <p:cNvSpPr/>
          <p:nvPr/>
        </p:nvSpPr>
        <p:spPr bwMode="auto">
          <a:xfrm>
            <a:off x="5421147" y="3145391"/>
            <a:ext cx="444137" cy="444137"/>
          </a:xfrm>
          <a:prstGeom prst="ellipse">
            <a:avLst/>
          </a:prstGeom>
          <a:noFill/>
          <a:ln w="47625" cap="flat" cmpd="sng" algn="ctr">
            <a:solidFill>
              <a:schemeClr val="accent6"/>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sp>
        <p:nvSpPr>
          <p:cNvPr id="31" name="TextBox 30">
            <a:extLst>
              <a:ext uri="{FF2B5EF4-FFF2-40B4-BE49-F238E27FC236}">
                <a16:creationId xmlns:a16="http://schemas.microsoft.com/office/drawing/2014/main" id="{83666E1A-33FE-F84E-89A3-7AF4AD8772B9}"/>
              </a:ext>
            </a:extLst>
          </p:cNvPr>
          <p:cNvSpPr txBox="1"/>
          <p:nvPr/>
        </p:nvSpPr>
        <p:spPr>
          <a:xfrm>
            <a:off x="3650456" y="5088807"/>
            <a:ext cx="625612" cy="369332"/>
          </a:xfrm>
          <a:prstGeom prst="rect">
            <a:avLst/>
          </a:prstGeom>
          <a:solidFill>
            <a:schemeClr val="bg1"/>
          </a:solidFill>
        </p:spPr>
        <p:txBody>
          <a:bodyPr wrap="square" rtlCol="0">
            <a:spAutoFit/>
          </a:bodyPr>
          <a:lstStyle/>
          <a:p>
            <a:pPr algn="ctr"/>
            <a:endParaRPr lang="en-US" dirty="0"/>
          </a:p>
        </p:txBody>
      </p:sp>
      <p:sp>
        <p:nvSpPr>
          <p:cNvPr id="32" name="TextBox 31">
            <a:extLst>
              <a:ext uri="{FF2B5EF4-FFF2-40B4-BE49-F238E27FC236}">
                <a16:creationId xmlns:a16="http://schemas.microsoft.com/office/drawing/2014/main" id="{DC92BA25-1C36-4C4C-BCFE-0F5607822C46}"/>
              </a:ext>
            </a:extLst>
          </p:cNvPr>
          <p:cNvSpPr txBox="1"/>
          <p:nvPr/>
        </p:nvSpPr>
        <p:spPr>
          <a:xfrm>
            <a:off x="4820622" y="5091966"/>
            <a:ext cx="625612" cy="369332"/>
          </a:xfrm>
          <a:prstGeom prst="rect">
            <a:avLst/>
          </a:prstGeom>
          <a:solidFill>
            <a:schemeClr val="bg1"/>
          </a:solidFill>
        </p:spPr>
        <p:txBody>
          <a:bodyPr wrap="square" rtlCol="0">
            <a:spAutoFit/>
          </a:bodyPr>
          <a:lstStyle/>
          <a:p>
            <a:pPr algn="ctr"/>
            <a:endParaRPr lang="en-US" dirty="0"/>
          </a:p>
        </p:txBody>
      </p:sp>
      <p:sp>
        <p:nvSpPr>
          <p:cNvPr id="33" name="TextBox 32">
            <a:extLst>
              <a:ext uri="{FF2B5EF4-FFF2-40B4-BE49-F238E27FC236}">
                <a16:creationId xmlns:a16="http://schemas.microsoft.com/office/drawing/2014/main" id="{9F462603-2FDD-AF40-B8AB-FEA334DF62B2}"/>
              </a:ext>
            </a:extLst>
          </p:cNvPr>
          <p:cNvSpPr txBox="1"/>
          <p:nvPr/>
        </p:nvSpPr>
        <p:spPr>
          <a:xfrm>
            <a:off x="5873373" y="5088807"/>
            <a:ext cx="625612" cy="369332"/>
          </a:xfrm>
          <a:prstGeom prst="rect">
            <a:avLst/>
          </a:prstGeom>
          <a:solidFill>
            <a:schemeClr val="bg1"/>
          </a:solidFill>
        </p:spPr>
        <p:txBody>
          <a:bodyPr wrap="square" rtlCol="0">
            <a:spAutoFit/>
          </a:bodyPr>
          <a:lstStyle/>
          <a:p>
            <a:pPr algn="ctr"/>
            <a:endParaRPr lang="en-US" dirty="0"/>
          </a:p>
        </p:txBody>
      </p:sp>
      <p:sp>
        <p:nvSpPr>
          <p:cNvPr id="25" name="Content Placeholder 2">
            <a:extLst>
              <a:ext uri="{FF2B5EF4-FFF2-40B4-BE49-F238E27FC236}">
                <a16:creationId xmlns:a16="http://schemas.microsoft.com/office/drawing/2014/main" id="{DC704E95-24F2-604F-A87D-DA39DDB3D979}"/>
              </a:ext>
            </a:extLst>
          </p:cNvPr>
          <p:cNvSpPr txBox="1">
            <a:spLocks/>
          </p:cNvSpPr>
          <p:nvPr/>
        </p:nvSpPr>
        <p:spPr bwMode="auto">
          <a:xfrm>
            <a:off x="314325" y="5820473"/>
            <a:ext cx="8143875" cy="648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r>
              <a:rPr lang="en-US" altLang="zh-CN" kern="0" dirty="0"/>
              <a:t>Ternary</a:t>
            </a:r>
            <a:r>
              <a:rPr lang="zh-CN" altLang="en-US" kern="0" dirty="0"/>
              <a:t> </a:t>
            </a:r>
            <a:r>
              <a:rPr lang="en-US" altLang="zh-CN" kern="0" dirty="0"/>
              <a:t>weights</a:t>
            </a:r>
            <a:r>
              <a:rPr lang="zh-CN" altLang="en-US" kern="0" dirty="0"/>
              <a:t> </a:t>
            </a:r>
            <a:r>
              <a:rPr lang="en-US" altLang="zh-CN" kern="0" dirty="0"/>
              <a:t>+</a:t>
            </a:r>
            <a:r>
              <a:rPr lang="zh-CN" altLang="en-US" kern="0" dirty="0"/>
              <a:t> </a:t>
            </a:r>
            <a:r>
              <a:rPr lang="en-US" altLang="zh-CN" kern="0" dirty="0"/>
              <a:t>4-bit</a:t>
            </a:r>
            <a:r>
              <a:rPr lang="zh-CN" altLang="en-US" kern="0" dirty="0"/>
              <a:t> </a:t>
            </a:r>
            <a:r>
              <a:rPr lang="en-US" altLang="zh-CN" kern="0" dirty="0"/>
              <a:t>inputs</a:t>
            </a:r>
          </a:p>
        </p:txBody>
      </p:sp>
    </p:spTree>
    <p:extLst>
      <p:ext uri="{BB962C8B-B14F-4D97-AF65-F5344CB8AC3E}">
        <p14:creationId xmlns:p14="http://schemas.microsoft.com/office/powerpoint/2010/main" val="1802531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graphicEl>
                                              <a:chart seriesIdx="-3" categoryIdx="-3" bldStep="gridLegen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graphicEl>
                                              <a:chart seriesIdx="-4" categoryIdx="0" bldStep="category"/>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graphicEl>
                                              <a:chart seriesIdx="-4" categoryIdx="1" bldStep="category"/>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graphicEl>
                                              <a:chart seriesIdx="-4" categoryIdx="2" bldStep="category"/>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graphicEl>
                                              <a:chart seriesIdx="-4" categoryIdx="3" bldStep="category"/>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graphicEl>
                                              <a:chart seriesIdx="-4" categoryIdx="4" bldStep="category"/>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graphicEl>
                                              <a:chart seriesIdx="-4" categoryIdx="5" bldStep="category"/>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13" grpId="0"/>
      <p:bldP spid="16" grpId="0"/>
      <p:bldP spid="19" grpId="0"/>
      <p:bldP spid="20" grpId="0" animBg="1"/>
      <p:bldP spid="21" grpId="0"/>
      <p:bldP spid="23" grpId="0" animBg="1"/>
      <p:bldP spid="31" grpId="0" animBg="1"/>
      <p:bldP spid="32" grpId="0" animBg="1"/>
      <p:bldP spid="33"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0A777-C00A-4049-9678-7F95470818C2}"/>
              </a:ext>
            </a:extLst>
          </p:cNvPr>
          <p:cNvSpPr>
            <a:spLocks noGrp="1"/>
          </p:cNvSpPr>
          <p:nvPr>
            <p:ph type="title"/>
          </p:nvPr>
        </p:nvSpPr>
        <p:spPr/>
        <p:txBody>
          <a:bodyPr/>
          <a:lstStyle/>
          <a:p>
            <a:r>
              <a:rPr lang="en-US" altLang="zh-CN" dirty="0"/>
              <a:t>Challenge:</a:t>
            </a:r>
            <a:r>
              <a:rPr lang="zh-CN" altLang="en-US" dirty="0"/>
              <a:t> </a:t>
            </a:r>
            <a:r>
              <a:rPr lang="en-US" altLang="zh-CN" dirty="0"/>
              <a:t>Unpacking</a:t>
            </a:r>
            <a:r>
              <a:rPr lang="zh-CN" altLang="en-US" dirty="0"/>
              <a:t> </a:t>
            </a:r>
            <a:r>
              <a:rPr lang="en-US" altLang="zh-CN" dirty="0"/>
              <a:t>Overhead</a:t>
            </a:r>
            <a:endParaRPr lang="en-US" dirty="0"/>
          </a:p>
        </p:txBody>
      </p:sp>
      <p:sp>
        <p:nvSpPr>
          <p:cNvPr id="4" name="Slide Number Placeholder 3">
            <a:extLst>
              <a:ext uri="{FF2B5EF4-FFF2-40B4-BE49-F238E27FC236}">
                <a16:creationId xmlns:a16="http://schemas.microsoft.com/office/drawing/2014/main" id="{04FE8ED6-C9C3-454C-A8A3-D0E76D19865C}"/>
              </a:ext>
            </a:extLst>
          </p:cNvPr>
          <p:cNvSpPr>
            <a:spLocks noGrp="1"/>
          </p:cNvSpPr>
          <p:nvPr>
            <p:ph type="sldNum" sz="quarter" idx="12"/>
          </p:nvPr>
        </p:nvSpPr>
        <p:spPr/>
        <p:txBody>
          <a:bodyPr/>
          <a:lstStyle/>
          <a:p>
            <a:fld id="{EDEB49AF-3D90-40FD-8F8A-8CC90C261D69}" type="slidenum">
              <a:rPr lang="ko-KR" altLang="en-US" smtClean="0"/>
              <a:pPr/>
              <a:t>7</a:t>
            </a:fld>
            <a:endParaRPr lang="ko-KR" altLang="en-US" dirty="0"/>
          </a:p>
        </p:txBody>
      </p:sp>
      <p:sp>
        <p:nvSpPr>
          <p:cNvPr id="5" name="TextBox 4">
            <a:extLst>
              <a:ext uri="{FF2B5EF4-FFF2-40B4-BE49-F238E27FC236}">
                <a16:creationId xmlns:a16="http://schemas.microsoft.com/office/drawing/2014/main" id="{2B0D4DE5-C701-3B41-BCFD-7808EA78633F}"/>
              </a:ext>
            </a:extLst>
          </p:cNvPr>
          <p:cNvSpPr txBox="1"/>
          <p:nvPr/>
        </p:nvSpPr>
        <p:spPr>
          <a:xfrm>
            <a:off x="235741" y="1065766"/>
            <a:ext cx="8054834" cy="892552"/>
          </a:xfrm>
          <a:prstGeom prst="rect">
            <a:avLst/>
          </a:prstGeom>
          <a:noFill/>
        </p:spPr>
        <p:txBody>
          <a:bodyPr wrap="none" rtlCol="0">
            <a:spAutoFit/>
          </a:bodyPr>
          <a:lstStyle/>
          <a:p>
            <a:pPr marL="457200" indent="-457200">
              <a:buFont typeface="Arial" panose="020B0604020202020204" pitchFamily="34" charset="0"/>
              <a:buChar char="•"/>
            </a:pPr>
            <a:r>
              <a:rPr lang="en-US" altLang="zh-CN" sz="2800" dirty="0"/>
              <a:t>Sub-byte</a:t>
            </a:r>
            <a:r>
              <a:rPr lang="zh-CN" altLang="en-US" sz="2800" dirty="0"/>
              <a:t> </a:t>
            </a:r>
            <a:r>
              <a:rPr lang="en-US" altLang="zh-CN" sz="2800" dirty="0"/>
              <a:t>values</a:t>
            </a:r>
            <a:r>
              <a:rPr lang="zh-CN" altLang="en-US" sz="2800" dirty="0"/>
              <a:t> </a:t>
            </a:r>
            <a:r>
              <a:rPr lang="en-US" altLang="zh-CN" sz="2800" dirty="0"/>
              <a:t>require</a:t>
            </a:r>
            <a:r>
              <a:rPr lang="zh-CN" altLang="en-US" sz="2800" dirty="0"/>
              <a:t> </a:t>
            </a:r>
            <a:r>
              <a:rPr lang="en-US" altLang="zh-CN" sz="2800" dirty="0"/>
              <a:t>unpacking</a:t>
            </a:r>
          </a:p>
          <a:p>
            <a:pPr marL="800100" lvl="1" indent="-342900">
              <a:buFontTx/>
              <a:buChar char="-"/>
            </a:pPr>
            <a:r>
              <a:rPr lang="en-US" altLang="zh-CN" sz="2400" dirty="0"/>
              <a:t>Incompatible</a:t>
            </a:r>
            <a:r>
              <a:rPr lang="zh-CN" altLang="en-US" sz="2400" dirty="0"/>
              <a:t> </a:t>
            </a:r>
            <a:r>
              <a:rPr lang="en-US" altLang="zh-CN" sz="2400" dirty="0"/>
              <a:t>with</a:t>
            </a:r>
            <a:r>
              <a:rPr lang="zh-CN" altLang="en-US" sz="2400" dirty="0"/>
              <a:t> </a:t>
            </a:r>
            <a:r>
              <a:rPr lang="en-US" altLang="zh-CN" sz="2400" dirty="0"/>
              <a:t>byte-addressable</a:t>
            </a:r>
            <a:r>
              <a:rPr lang="zh-CN" altLang="en-US" sz="2400" dirty="0"/>
              <a:t> </a:t>
            </a:r>
            <a:r>
              <a:rPr lang="en-US" altLang="zh-CN" sz="2400" dirty="0"/>
              <a:t>memory</a:t>
            </a:r>
            <a:r>
              <a:rPr lang="zh-CN" altLang="en-US" sz="2400" dirty="0"/>
              <a:t> </a:t>
            </a:r>
            <a:r>
              <a:rPr lang="en-US" altLang="zh-CN" sz="2400" dirty="0"/>
              <a:t>hierarchy</a:t>
            </a:r>
          </a:p>
        </p:txBody>
      </p:sp>
      <p:sp>
        <p:nvSpPr>
          <p:cNvPr id="7" name="TextBox 6">
            <a:extLst>
              <a:ext uri="{FF2B5EF4-FFF2-40B4-BE49-F238E27FC236}">
                <a16:creationId xmlns:a16="http://schemas.microsoft.com/office/drawing/2014/main" id="{25340903-25E5-F44F-9A6B-C132E9DB825B}"/>
              </a:ext>
            </a:extLst>
          </p:cNvPr>
          <p:cNvSpPr txBox="1"/>
          <p:nvPr/>
        </p:nvSpPr>
        <p:spPr>
          <a:xfrm>
            <a:off x="1310258" y="2111214"/>
            <a:ext cx="1709442" cy="461665"/>
          </a:xfrm>
          <a:prstGeom prst="rect">
            <a:avLst/>
          </a:prstGeom>
          <a:noFill/>
        </p:spPr>
        <p:txBody>
          <a:bodyPr wrap="none" rtlCol="0">
            <a:spAutoFit/>
          </a:bodyPr>
          <a:lstStyle/>
          <a:p>
            <a:r>
              <a:rPr lang="en-US" altLang="zh-CN" sz="2400" dirty="0"/>
              <a:t>4-bit</a:t>
            </a:r>
            <a:r>
              <a:rPr lang="zh-CN" altLang="en-US" sz="2400" dirty="0"/>
              <a:t> </a:t>
            </a:r>
            <a:r>
              <a:rPr lang="en-US" altLang="zh-CN" sz="2400" dirty="0"/>
              <a:t>values:</a:t>
            </a:r>
            <a:endParaRPr lang="en-US" sz="2400" dirty="0"/>
          </a:p>
        </p:txBody>
      </p:sp>
      <p:sp>
        <p:nvSpPr>
          <p:cNvPr id="9" name="TextBox 8">
            <a:extLst>
              <a:ext uri="{FF2B5EF4-FFF2-40B4-BE49-F238E27FC236}">
                <a16:creationId xmlns:a16="http://schemas.microsoft.com/office/drawing/2014/main" id="{D522EC05-8792-CC43-942B-8E5A2DE8ED22}"/>
              </a:ext>
            </a:extLst>
          </p:cNvPr>
          <p:cNvSpPr txBox="1"/>
          <p:nvPr/>
        </p:nvSpPr>
        <p:spPr>
          <a:xfrm>
            <a:off x="235741" y="2789189"/>
            <a:ext cx="6451446" cy="523220"/>
          </a:xfrm>
          <a:prstGeom prst="rect">
            <a:avLst/>
          </a:prstGeom>
          <a:noFill/>
        </p:spPr>
        <p:txBody>
          <a:bodyPr wrap="none" rtlCol="0">
            <a:spAutoFit/>
          </a:bodyPr>
          <a:lstStyle/>
          <a:p>
            <a:pPr marL="457200" indent="-457200">
              <a:buFont typeface="Arial" panose="020B0604020202020204" pitchFamily="34" charset="0"/>
              <a:buChar char="•"/>
            </a:pPr>
            <a:r>
              <a:rPr lang="en-US" altLang="zh-CN" sz="2800" dirty="0"/>
              <a:t>NIN</a:t>
            </a:r>
            <a:r>
              <a:rPr lang="zh-CN" altLang="en-US" sz="2800" dirty="0"/>
              <a:t> </a:t>
            </a:r>
            <a:r>
              <a:rPr lang="en-US" altLang="zh-CN" sz="2800" dirty="0"/>
              <a:t>/</a:t>
            </a:r>
            <a:r>
              <a:rPr lang="zh-CN" altLang="en-US" sz="2800" dirty="0"/>
              <a:t> </a:t>
            </a:r>
            <a:r>
              <a:rPr lang="en-US" altLang="zh-CN" sz="2800" dirty="0"/>
              <a:t>Nucleo-f411re</a:t>
            </a:r>
            <a:r>
              <a:rPr lang="zh-CN" altLang="en-US" sz="2800" dirty="0"/>
              <a:t> </a:t>
            </a:r>
            <a:r>
              <a:rPr lang="en-US" altLang="zh-CN" sz="2800" dirty="0"/>
              <a:t>board</a:t>
            </a:r>
            <a:r>
              <a:rPr lang="zh-CN" altLang="en-US" sz="2800" dirty="0"/>
              <a:t> </a:t>
            </a:r>
            <a:r>
              <a:rPr lang="en-US" altLang="zh-CN" sz="2800" dirty="0"/>
              <a:t>(Cortex-M4)</a:t>
            </a:r>
            <a:r>
              <a:rPr lang="zh-CN" altLang="en-US" sz="2800" dirty="0"/>
              <a:t> </a:t>
            </a:r>
            <a:endParaRPr lang="en-US" sz="2800" dirty="0"/>
          </a:p>
        </p:txBody>
      </p:sp>
      <p:graphicFrame>
        <p:nvGraphicFramePr>
          <p:cNvPr id="17" name="Chart 16">
            <a:extLst>
              <a:ext uri="{FF2B5EF4-FFF2-40B4-BE49-F238E27FC236}">
                <a16:creationId xmlns:a16="http://schemas.microsoft.com/office/drawing/2014/main" id="{7B642D88-3377-7D45-9EBD-7C3AC80F9732}"/>
              </a:ext>
            </a:extLst>
          </p:cNvPr>
          <p:cNvGraphicFramePr>
            <a:graphicFrameLocks/>
          </p:cNvGraphicFramePr>
          <p:nvPr>
            <p:extLst>
              <p:ext uri="{D42A27DB-BD31-4B8C-83A1-F6EECF244321}">
                <p14:modId xmlns:p14="http://schemas.microsoft.com/office/powerpoint/2010/main" val="3918598809"/>
              </p:ext>
            </p:extLst>
          </p:nvPr>
        </p:nvGraphicFramePr>
        <p:xfrm>
          <a:off x="890123" y="3250108"/>
          <a:ext cx="6953455" cy="2906812"/>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CBE1E1D1-D447-1D4F-A58A-64C8EF1AB399}"/>
              </a:ext>
            </a:extLst>
          </p:cNvPr>
          <p:cNvSpPr/>
          <p:nvPr/>
        </p:nvSpPr>
        <p:spPr bwMode="auto">
          <a:xfrm>
            <a:off x="7036781" y="4991053"/>
            <a:ext cx="461920" cy="782006"/>
          </a:xfrm>
          <a:prstGeom prst="rect">
            <a:avLst/>
          </a:prstGeom>
          <a:noFill/>
          <a:ln w="38100" cap="flat" cmpd="sng" algn="ctr">
            <a:solidFill>
              <a:srgbClr val="FF0000"/>
            </a:solidFill>
            <a:prstDash val="sysDash"/>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Arial" charset="0"/>
            </a:endParaRPr>
          </a:p>
        </p:txBody>
      </p:sp>
      <p:cxnSp>
        <p:nvCxnSpPr>
          <p:cNvPr id="29" name="Straight Arrow Connector 28">
            <a:extLst>
              <a:ext uri="{FF2B5EF4-FFF2-40B4-BE49-F238E27FC236}">
                <a16:creationId xmlns:a16="http://schemas.microsoft.com/office/drawing/2014/main" id="{786E2E94-9C24-4341-86DF-56FFA3846919}"/>
              </a:ext>
            </a:extLst>
          </p:cNvPr>
          <p:cNvCxnSpPr>
            <a:cxnSpLocks/>
          </p:cNvCxnSpPr>
          <p:nvPr/>
        </p:nvCxnSpPr>
        <p:spPr>
          <a:xfrm flipV="1">
            <a:off x="8642322" y="5398993"/>
            <a:ext cx="0" cy="427763"/>
          </a:xfrm>
          <a:prstGeom prst="straightConnector1">
            <a:avLst/>
          </a:prstGeom>
          <a:ln w="508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0CE0146-D92C-1B40-8438-09A9AD2C6976}"/>
              </a:ext>
            </a:extLst>
          </p:cNvPr>
          <p:cNvSpPr txBox="1"/>
          <p:nvPr/>
        </p:nvSpPr>
        <p:spPr>
          <a:xfrm>
            <a:off x="7484633" y="5365091"/>
            <a:ext cx="1157689" cy="461665"/>
          </a:xfrm>
          <a:prstGeom prst="rect">
            <a:avLst/>
          </a:prstGeom>
          <a:noFill/>
        </p:spPr>
        <p:txBody>
          <a:bodyPr wrap="none" rtlCol="0">
            <a:spAutoFit/>
          </a:bodyPr>
          <a:lstStyle/>
          <a:p>
            <a:r>
              <a:rPr lang="en-US" altLang="zh-CN" sz="2400" b="1" dirty="0">
                <a:solidFill>
                  <a:srgbClr val="FF0000"/>
                </a:solidFill>
              </a:rPr>
              <a:t>7%</a:t>
            </a:r>
            <a:r>
              <a:rPr lang="zh-CN" altLang="en-US" sz="2400" b="1" dirty="0">
                <a:solidFill>
                  <a:srgbClr val="FF0000"/>
                </a:solidFill>
              </a:rPr>
              <a:t> </a:t>
            </a:r>
            <a:r>
              <a:rPr lang="en-US" altLang="zh-CN" sz="2400" b="1" dirty="0">
                <a:solidFill>
                  <a:srgbClr val="FF0000"/>
                </a:solidFill>
              </a:rPr>
              <a:t>Acc.</a:t>
            </a:r>
            <a:endParaRPr lang="en-US" sz="2400" b="1" dirty="0">
              <a:solidFill>
                <a:srgbClr val="FF0000"/>
              </a:solidFill>
            </a:endParaRPr>
          </a:p>
        </p:txBody>
      </p:sp>
      <p:pic>
        <p:nvPicPr>
          <p:cNvPr id="6" name="Picture 5">
            <a:extLst>
              <a:ext uri="{FF2B5EF4-FFF2-40B4-BE49-F238E27FC236}">
                <a16:creationId xmlns:a16="http://schemas.microsoft.com/office/drawing/2014/main" id="{C4AC7C42-A846-734B-B0D8-D819E54ADE73}"/>
              </a:ext>
            </a:extLst>
          </p:cNvPr>
          <p:cNvPicPr>
            <a:picLocks noChangeAspect="1"/>
          </p:cNvPicPr>
          <p:nvPr/>
        </p:nvPicPr>
        <p:blipFill>
          <a:blip r:embed="rId4"/>
          <a:stretch>
            <a:fillRect/>
          </a:stretch>
        </p:blipFill>
        <p:spPr>
          <a:xfrm>
            <a:off x="3017016" y="1885184"/>
            <a:ext cx="4479974" cy="960765"/>
          </a:xfrm>
          <a:prstGeom prst="rect">
            <a:avLst/>
          </a:prstGeom>
        </p:spPr>
      </p:pic>
    </p:spTree>
    <p:extLst>
      <p:ext uri="{BB962C8B-B14F-4D97-AF65-F5344CB8AC3E}">
        <p14:creationId xmlns:p14="http://schemas.microsoft.com/office/powerpoint/2010/main" val="8590510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Graphic spid="17" grpId="0">
        <p:bldAsOne/>
      </p:bldGraphic>
      <p:bldP spid="3" grpId="0" animBg="1"/>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9D2-ED58-A340-84D8-1D9752978DBE}"/>
              </a:ext>
            </a:extLst>
          </p:cNvPr>
          <p:cNvSpPr>
            <a:spLocks noGrp="1"/>
          </p:cNvSpPr>
          <p:nvPr>
            <p:ph type="title"/>
          </p:nvPr>
        </p:nvSpPr>
        <p:spPr/>
        <p:txBody>
          <a:bodyPr/>
          <a:lstStyle/>
          <a:p>
            <a:r>
              <a:rPr lang="en-US" altLang="zh-CN" dirty="0"/>
              <a:t>TF-Net</a:t>
            </a:r>
            <a:endParaRPr lang="en-US" dirty="0"/>
          </a:p>
        </p:txBody>
      </p:sp>
      <p:sp>
        <p:nvSpPr>
          <p:cNvPr id="3" name="Content Placeholder 2">
            <a:extLst>
              <a:ext uri="{FF2B5EF4-FFF2-40B4-BE49-F238E27FC236}">
                <a16:creationId xmlns:a16="http://schemas.microsoft.com/office/drawing/2014/main" id="{BDA3DB53-CFAF-1340-AA37-8B41D18F4100}"/>
              </a:ext>
            </a:extLst>
          </p:cNvPr>
          <p:cNvSpPr>
            <a:spLocks noGrp="1"/>
          </p:cNvSpPr>
          <p:nvPr>
            <p:ph idx="1"/>
          </p:nvPr>
        </p:nvSpPr>
        <p:spPr>
          <a:xfrm>
            <a:off x="314325" y="1295400"/>
            <a:ext cx="8143875" cy="605939"/>
          </a:xfrm>
        </p:spPr>
        <p:txBody>
          <a:bodyPr/>
          <a:lstStyle/>
          <a:p>
            <a:r>
              <a:rPr lang="en-US" altLang="zh-CN" b="1" dirty="0"/>
              <a:t>T</a:t>
            </a:r>
            <a:r>
              <a:rPr lang="en-US" altLang="zh-CN" dirty="0"/>
              <a:t>ernary</a:t>
            </a:r>
            <a:r>
              <a:rPr lang="zh-CN" altLang="en-US" dirty="0"/>
              <a:t> </a:t>
            </a:r>
            <a:r>
              <a:rPr lang="en-US" altLang="zh-CN" dirty="0"/>
              <a:t>weights</a:t>
            </a:r>
            <a:r>
              <a:rPr lang="zh-CN" altLang="en-US" dirty="0"/>
              <a:t> </a:t>
            </a:r>
            <a:r>
              <a:rPr lang="en-US" altLang="zh-CN" dirty="0"/>
              <a:t>+</a:t>
            </a:r>
            <a:r>
              <a:rPr lang="zh-CN" altLang="en-US" dirty="0"/>
              <a:t> </a:t>
            </a:r>
            <a:r>
              <a:rPr lang="en-US" altLang="zh-CN" b="1" dirty="0"/>
              <a:t>F</a:t>
            </a:r>
            <a:r>
              <a:rPr lang="en-US" altLang="zh-CN" dirty="0"/>
              <a:t>our-bit</a:t>
            </a:r>
            <a:r>
              <a:rPr lang="zh-CN" altLang="en-US" dirty="0"/>
              <a:t> </a:t>
            </a:r>
            <a:r>
              <a:rPr lang="en-US" altLang="zh-CN" dirty="0"/>
              <a:t>inputs</a:t>
            </a:r>
            <a:endParaRPr lang="en-US" dirty="0"/>
          </a:p>
        </p:txBody>
      </p:sp>
      <p:sp>
        <p:nvSpPr>
          <p:cNvPr id="4" name="Slide Number Placeholder 3">
            <a:extLst>
              <a:ext uri="{FF2B5EF4-FFF2-40B4-BE49-F238E27FC236}">
                <a16:creationId xmlns:a16="http://schemas.microsoft.com/office/drawing/2014/main" id="{1BF1B29B-5CE4-3940-8D92-E1D73BC3E196}"/>
              </a:ext>
            </a:extLst>
          </p:cNvPr>
          <p:cNvSpPr>
            <a:spLocks noGrp="1"/>
          </p:cNvSpPr>
          <p:nvPr>
            <p:ph type="sldNum" sz="quarter" idx="12"/>
          </p:nvPr>
        </p:nvSpPr>
        <p:spPr/>
        <p:txBody>
          <a:bodyPr/>
          <a:lstStyle/>
          <a:p>
            <a:fld id="{EDEB49AF-3D90-40FD-8F8A-8CC90C261D69}" type="slidenum">
              <a:rPr lang="ko-KR" altLang="en-US" smtClean="0"/>
              <a:pPr/>
              <a:t>8</a:t>
            </a:fld>
            <a:endParaRPr lang="ko-KR" altLang="en-US" dirty="0"/>
          </a:p>
        </p:txBody>
      </p:sp>
      <p:sp>
        <p:nvSpPr>
          <p:cNvPr id="9" name="Content Placeholder 2">
            <a:extLst>
              <a:ext uri="{FF2B5EF4-FFF2-40B4-BE49-F238E27FC236}">
                <a16:creationId xmlns:a16="http://schemas.microsoft.com/office/drawing/2014/main" id="{F7ADD81E-F0FA-9944-818B-66C161BC1688}"/>
              </a:ext>
            </a:extLst>
          </p:cNvPr>
          <p:cNvSpPr txBox="1">
            <a:spLocks/>
          </p:cNvSpPr>
          <p:nvPr/>
        </p:nvSpPr>
        <p:spPr bwMode="auto">
          <a:xfrm>
            <a:off x="222443" y="3208710"/>
            <a:ext cx="1012769"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Model</a:t>
            </a:r>
          </a:p>
          <a:p>
            <a:pPr marL="0" indent="0" algn="ctr">
              <a:lnSpc>
                <a:spcPct val="80000"/>
              </a:lnSpc>
              <a:buNone/>
            </a:pPr>
            <a:r>
              <a:rPr lang="en-US" altLang="zh-CN" sz="2400" kern="0" dirty="0"/>
              <a:t>Arch.</a:t>
            </a:r>
            <a:endParaRPr lang="en-US" sz="2400" kern="0" dirty="0"/>
          </a:p>
        </p:txBody>
      </p:sp>
      <p:sp>
        <p:nvSpPr>
          <p:cNvPr id="10" name="Content Placeholder 2">
            <a:extLst>
              <a:ext uri="{FF2B5EF4-FFF2-40B4-BE49-F238E27FC236}">
                <a16:creationId xmlns:a16="http://schemas.microsoft.com/office/drawing/2014/main" id="{A7BFEA01-5064-ED4E-B63E-07E9DE20F6D4}"/>
              </a:ext>
            </a:extLst>
          </p:cNvPr>
          <p:cNvSpPr txBox="1">
            <a:spLocks/>
          </p:cNvSpPr>
          <p:nvPr/>
        </p:nvSpPr>
        <p:spPr bwMode="auto">
          <a:xfrm>
            <a:off x="1610316" y="3208710"/>
            <a:ext cx="1686704" cy="997632"/>
          </a:xfrm>
          <a:prstGeom prst="rect">
            <a:avLst/>
          </a:prstGeom>
          <a:solidFill>
            <a:schemeClr val="accent5">
              <a:lumMod val="20000"/>
              <a:lumOff val="80000"/>
            </a:schemeClr>
          </a:solid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Training</a:t>
            </a:r>
          </a:p>
          <a:p>
            <a:pPr marL="0" indent="0" algn="ctr">
              <a:lnSpc>
                <a:spcPct val="80000"/>
              </a:lnSpc>
              <a:buNone/>
            </a:pPr>
            <a:r>
              <a:rPr lang="en-US" altLang="zh-CN" sz="2400" kern="0" dirty="0"/>
              <a:t>Framework</a:t>
            </a:r>
            <a:endParaRPr lang="en-US" sz="2400" kern="0" dirty="0"/>
          </a:p>
        </p:txBody>
      </p:sp>
      <p:sp>
        <p:nvSpPr>
          <p:cNvPr id="13" name="Content Placeholder 2">
            <a:extLst>
              <a:ext uri="{FF2B5EF4-FFF2-40B4-BE49-F238E27FC236}">
                <a16:creationId xmlns:a16="http://schemas.microsoft.com/office/drawing/2014/main" id="{767C5C1F-B8E7-4842-B0CB-8535A31CB96F}"/>
              </a:ext>
            </a:extLst>
          </p:cNvPr>
          <p:cNvSpPr txBox="1">
            <a:spLocks/>
          </p:cNvSpPr>
          <p:nvPr/>
        </p:nvSpPr>
        <p:spPr bwMode="auto">
          <a:xfrm>
            <a:off x="3672124" y="2574134"/>
            <a:ext cx="3278936" cy="2802349"/>
          </a:xfrm>
          <a:prstGeom prst="rect">
            <a:avLst/>
          </a:prstGeom>
          <a:no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4" name="Content Placeholder 2">
            <a:extLst>
              <a:ext uri="{FF2B5EF4-FFF2-40B4-BE49-F238E27FC236}">
                <a16:creationId xmlns:a16="http://schemas.microsoft.com/office/drawing/2014/main" id="{D6107C5B-3D83-4442-8B79-F9C9120AB019}"/>
              </a:ext>
            </a:extLst>
          </p:cNvPr>
          <p:cNvSpPr txBox="1">
            <a:spLocks/>
          </p:cNvSpPr>
          <p:nvPr/>
        </p:nvSpPr>
        <p:spPr bwMode="auto">
          <a:xfrm>
            <a:off x="3672124" y="2574135"/>
            <a:ext cx="1558391" cy="556375"/>
          </a:xfrm>
          <a:prstGeom prst="rect">
            <a:avLst/>
          </a:prstGeom>
          <a:no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Deploying</a:t>
            </a:r>
            <a:endParaRPr lang="en-US" sz="2400" kern="0" dirty="0"/>
          </a:p>
        </p:txBody>
      </p:sp>
      <p:sp>
        <p:nvSpPr>
          <p:cNvPr id="16" name="Content Placeholder 2">
            <a:extLst>
              <a:ext uri="{FF2B5EF4-FFF2-40B4-BE49-F238E27FC236}">
                <a16:creationId xmlns:a16="http://schemas.microsoft.com/office/drawing/2014/main" id="{C5EC6E44-2C99-6E4D-9CFA-86C20AB48124}"/>
              </a:ext>
            </a:extLst>
          </p:cNvPr>
          <p:cNvSpPr txBox="1">
            <a:spLocks/>
          </p:cNvSpPr>
          <p:nvPr/>
        </p:nvSpPr>
        <p:spPr bwMode="auto">
          <a:xfrm>
            <a:off x="4202104" y="3278679"/>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Direct</a:t>
            </a:r>
            <a:r>
              <a:rPr lang="zh-CN" altLang="en-US" sz="2400" kern="0" dirty="0"/>
              <a:t> </a:t>
            </a:r>
            <a:r>
              <a:rPr lang="en-US" altLang="zh-CN" sz="2400" kern="0" dirty="0"/>
              <a:t>Buffer</a:t>
            </a:r>
            <a:r>
              <a:rPr lang="zh-CN" altLang="en-US" sz="2400" kern="0" dirty="0"/>
              <a:t> </a:t>
            </a:r>
            <a:r>
              <a:rPr lang="en-US" altLang="zh-CN" sz="2400" kern="0" dirty="0"/>
              <a:t>Conv.</a:t>
            </a:r>
            <a:endParaRPr lang="en-US" sz="2400" kern="0" dirty="0"/>
          </a:p>
        </p:txBody>
      </p:sp>
      <p:sp>
        <p:nvSpPr>
          <p:cNvPr id="17" name="Content Placeholder 2">
            <a:extLst>
              <a:ext uri="{FF2B5EF4-FFF2-40B4-BE49-F238E27FC236}">
                <a16:creationId xmlns:a16="http://schemas.microsoft.com/office/drawing/2014/main" id="{D1CB245B-24C1-0945-AE4D-23A2AB5238B9}"/>
              </a:ext>
            </a:extLst>
          </p:cNvPr>
          <p:cNvSpPr txBox="1">
            <a:spLocks/>
          </p:cNvSpPr>
          <p:nvPr/>
        </p:nvSpPr>
        <p:spPr bwMode="auto">
          <a:xfrm>
            <a:off x="4202103" y="3970300"/>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Packed</a:t>
            </a:r>
            <a:r>
              <a:rPr lang="zh-CN" altLang="en-US" sz="2400" kern="0" dirty="0"/>
              <a:t> </a:t>
            </a:r>
            <a:r>
              <a:rPr lang="en-US" altLang="zh-CN" sz="2400" kern="0" dirty="0"/>
              <a:t>MAC</a:t>
            </a:r>
            <a:endParaRPr lang="en-US" sz="2400" kern="0" dirty="0"/>
          </a:p>
        </p:txBody>
      </p:sp>
      <p:sp>
        <p:nvSpPr>
          <p:cNvPr id="18" name="Content Placeholder 2">
            <a:extLst>
              <a:ext uri="{FF2B5EF4-FFF2-40B4-BE49-F238E27FC236}">
                <a16:creationId xmlns:a16="http://schemas.microsoft.com/office/drawing/2014/main" id="{DE9E7A87-6756-7B40-ADF3-7B0EC4F15D1B}"/>
              </a:ext>
            </a:extLst>
          </p:cNvPr>
          <p:cNvSpPr txBox="1">
            <a:spLocks/>
          </p:cNvSpPr>
          <p:nvPr/>
        </p:nvSpPr>
        <p:spPr bwMode="auto">
          <a:xfrm>
            <a:off x="4202102" y="4661921"/>
            <a:ext cx="2563897" cy="498816"/>
          </a:xfrm>
          <a:prstGeom prst="rect">
            <a:avLst/>
          </a:prstGeom>
          <a:solidFill>
            <a:schemeClr val="accent6">
              <a:alpha val="2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ISA</a:t>
            </a:r>
            <a:r>
              <a:rPr lang="zh-CN" altLang="en-US" sz="2400" kern="0" dirty="0"/>
              <a:t> </a:t>
            </a:r>
            <a:r>
              <a:rPr lang="en-US" altLang="zh-CN" sz="2400" kern="0" dirty="0"/>
              <a:t>Extension</a:t>
            </a:r>
            <a:endParaRPr lang="en-US" sz="2400" kern="0" dirty="0"/>
          </a:p>
        </p:txBody>
      </p:sp>
      <p:sp>
        <p:nvSpPr>
          <p:cNvPr id="19" name="Content Placeholder 2">
            <a:extLst>
              <a:ext uri="{FF2B5EF4-FFF2-40B4-BE49-F238E27FC236}">
                <a16:creationId xmlns:a16="http://schemas.microsoft.com/office/drawing/2014/main" id="{B3A10DBC-4AA7-9643-B170-F235CF9F2B75}"/>
              </a:ext>
            </a:extLst>
          </p:cNvPr>
          <p:cNvSpPr txBox="1">
            <a:spLocks/>
          </p:cNvSpPr>
          <p:nvPr/>
        </p:nvSpPr>
        <p:spPr bwMode="auto">
          <a:xfrm>
            <a:off x="7326164" y="3208710"/>
            <a:ext cx="1529151"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Micro-</a:t>
            </a:r>
          </a:p>
          <a:p>
            <a:pPr marL="0" indent="0" algn="ctr">
              <a:lnSpc>
                <a:spcPct val="80000"/>
              </a:lnSpc>
              <a:buNone/>
            </a:pPr>
            <a:r>
              <a:rPr lang="en-US" altLang="zh-CN" sz="2400" kern="0" dirty="0"/>
              <a:t>controllers</a:t>
            </a:r>
            <a:endParaRPr lang="en-US" sz="2400" kern="0" dirty="0"/>
          </a:p>
        </p:txBody>
      </p:sp>
      <p:cxnSp>
        <p:nvCxnSpPr>
          <p:cNvPr id="21" name="Straight Arrow Connector 20">
            <a:extLst>
              <a:ext uri="{FF2B5EF4-FFF2-40B4-BE49-F238E27FC236}">
                <a16:creationId xmlns:a16="http://schemas.microsoft.com/office/drawing/2014/main" id="{2D447D87-94F0-EE46-9250-78F1B0397025}"/>
              </a:ext>
            </a:extLst>
          </p:cNvPr>
          <p:cNvCxnSpPr>
            <a:cxnSpLocks/>
            <a:stCxn id="9" idx="3"/>
            <a:endCxn id="10" idx="1"/>
          </p:cNvCxnSpPr>
          <p:nvPr/>
        </p:nvCxnSpPr>
        <p:spPr bwMode="auto">
          <a:xfrm>
            <a:off x="1235212"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7128FCF-9DF9-6542-BABB-DDBF87267544}"/>
              </a:ext>
            </a:extLst>
          </p:cNvPr>
          <p:cNvCxnSpPr>
            <a:cxnSpLocks/>
            <a:stCxn id="10" idx="3"/>
          </p:cNvCxnSpPr>
          <p:nvPr/>
        </p:nvCxnSpPr>
        <p:spPr bwMode="auto">
          <a:xfrm>
            <a:off x="3297020"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91AEE11E-D5A7-FE45-85AE-38FB4F6CDFD1}"/>
              </a:ext>
            </a:extLst>
          </p:cNvPr>
          <p:cNvCxnSpPr>
            <a:cxnSpLocks/>
            <a:endCxn id="19" idx="1"/>
          </p:cNvCxnSpPr>
          <p:nvPr/>
        </p:nvCxnSpPr>
        <p:spPr bwMode="auto">
          <a:xfrm>
            <a:off x="6951060" y="3707526"/>
            <a:ext cx="375104" cy="0"/>
          </a:xfrm>
          <a:prstGeom prst="straightConnector1">
            <a:avLst/>
          </a:prstGeom>
          <a:no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900940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CC9D2-ED58-A340-84D8-1D9752978DBE}"/>
              </a:ext>
            </a:extLst>
          </p:cNvPr>
          <p:cNvSpPr>
            <a:spLocks noGrp="1"/>
          </p:cNvSpPr>
          <p:nvPr>
            <p:ph type="title"/>
          </p:nvPr>
        </p:nvSpPr>
        <p:spPr/>
        <p:txBody>
          <a:bodyPr/>
          <a:lstStyle/>
          <a:p>
            <a:r>
              <a:rPr lang="en-US" altLang="zh-CN" dirty="0"/>
              <a:t>TF-Net</a:t>
            </a:r>
            <a:endParaRPr lang="en-US" dirty="0"/>
          </a:p>
        </p:txBody>
      </p:sp>
      <p:sp>
        <p:nvSpPr>
          <p:cNvPr id="3" name="Content Placeholder 2">
            <a:extLst>
              <a:ext uri="{FF2B5EF4-FFF2-40B4-BE49-F238E27FC236}">
                <a16:creationId xmlns:a16="http://schemas.microsoft.com/office/drawing/2014/main" id="{BDA3DB53-CFAF-1340-AA37-8B41D18F4100}"/>
              </a:ext>
            </a:extLst>
          </p:cNvPr>
          <p:cNvSpPr>
            <a:spLocks noGrp="1"/>
          </p:cNvSpPr>
          <p:nvPr>
            <p:ph idx="1"/>
          </p:nvPr>
        </p:nvSpPr>
        <p:spPr>
          <a:xfrm>
            <a:off x="314325" y="1295400"/>
            <a:ext cx="8143875" cy="605939"/>
          </a:xfrm>
        </p:spPr>
        <p:txBody>
          <a:bodyPr/>
          <a:lstStyle/>
          <a:p>
            <a:r>
              <a:rPr lang="en-US" altLang="zh-CN" b="1" dirty="0"/>
              <a:t>T</a:t>
            </a:r>
            <a:r>
              <a:rPr lang="en-US" altLang="zh-CN" dirty="0"/>
              <a:t>ernary</a:t>
            </a:r>
            <a:r>
              <a:rPr lang="zh-CN" altLang="en-US" dirty="0"/>
              <a:t> </a:t>
            </a:r>
            <a:r>
              <a:rPr lang="en-US" altLang="zh-CN" dirty="0"/>
              <a:t>weights</a:t>
            </a:r>
            <a:r>
              <a:rPr lang="zh-CN" altLang="en-US" dirty="0"/>
              <a:t> </a:t>
            </a:r>
            <a:r>
              <a:rPr lang="en-US" altLang="zh-CN" dirty="0"/>
              <a:t>+</a:t>
            </a:r>
            <a:r>
              <a:rPr lang="zh-CN" altLang="en-US" dirty="0"/>
              <a:t> </a:t>
            </a:r>
            <a:r>
              <a:rPr lang="en-US" altLang="zh-CN" b="1" dirty="0"/>
              <a:t>F</a:t>
            </a:r>
            <a:r>
              <a:rPr lang="en-US" altLang="zh-CN" dirty="0"/>
              <a:t>our-bit</a:t>
            </a:r>
            <a:r>
              <a:rPr lang="zh-CN" altLang="en-US" dirty="0"/>
              <a:t> </a:t>
            </a:r>
            <a:r>
              <a:rPr lang="en-US" altLang="zh-CN" dirty="0"/>
              <a:t>inputs</a:t>
            </a:r>
            <a:endParaRPr lang="en-US" dirty="0"/>
          </a:p>
        </p:txBody>
      </p:sp>
      <p:sp>
        <p:nvSpPr>
          <p:cNvPr id="4" name="Slide Number Placeholder 3">
            <a:extLst>
              <a:ext uri="{FF2B5EF4-FFF2-40B4-BE49-F238E27FC236}">
                <a16:creationId xmlns:a16="http://schemas.microsoft.com/office/drawing/2014/main" id="{1BF1B29B-5CE4-3940-8D92-E1D73BC3E196}"/>
              </a:ext>
            </a:extLst>
          </p:cNvPr>
          <p:cNvSpPr>
            <a:spLocks noGrp="1"/>
          </p:cNvSpPr>
          <p:nvPr>
            <p:ph type="sldNum" sz="quarter" idx="12"/>
          </p:nvPr>
        </p:nvSpPr>
        <p:spPr/>
        <p:txBody>
          <a:bodyPr/>
          <a:lstStyle/>
          <a:p>
            <a:fld id="{EDEB49AF-3D90-40FD-8F8A-8CC90C261D69}" type="slidenum">
              <a:rPr lang="ko-KR" altLang="en-US" smtClean="0"/>
              <a:pPr/>
              <a:t>9</a:t>
            </a:fld>
            <a:endParaRPr lang="ko-KR" altLang="en-US" dirty="0"/>
          </a:p>
        </p:txBody>
      </p:sp>
      <p:sp>
        <p:nvSpPr>
          <p:cNvPr id="9" name="Content Placeholder 2">
            <a:extLst>
              <a:ext uri="{FF2B5EF4-FFF2-40B4-BE49-F238E27FC236}">
                <a16:creationId xmlns:a16="http://schemas.microsoft.com/office/drawing/2014/main" id="{F7ADD81E-F0FA-9944-818B-66C161BC1688}"/>
              </a:ext>
            </a:extLst>
          </p:cNvPr>
          <p:cNvSpPr txBox="1">
            <a:spLocks/>
          </p:cNvSpPr>
          <p:nvPr/>
        </p:nvSpPr>
        <p:spPr bwMode="auto">
          <a:xfrm>
            <a:off x="222443" y="3208710"/>
            <a:ext cx="1012769"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Model</a:t>
            </a:r>
          </a:p>
          <a:p>
            <a:pPr marL="0" indent="0" algn="ctr">
              <a:lnSpc>
                <a:spcPct val="80000"/>
              </a:lnSpc>
              <a:buNone/>
            </a:pPr>
            <a:r>
              <a:rPr lang="en-US" altLang="zh-CN" sz="2400" kern="0" dirty="0"/>
              <a:t>Arch.</a:t>
            </a:r>
            <a:endParaRPr lang="en-US" sz="2400" kern="0" dirty="0"/>
          </a:p>
        </p:txBody>
      </p:sp>
      <p:sp>
        <p:nvSpPr>
          <p:cNvPr id="13" name="Content Placeholder 2">
            <a:extLst>
              <a:ext uri="{FF2B5EF4-FFF2-40B4-BE49-F238E27FC236}">
                <a16:creationId xmlns:a16="http://schemas.microsoft.com/office/drawing/2014/main" id="{767C5C1F-B8E7-4842-B0CB-8535A31CB96F}"/>
              </a:ext>
            </a:extLst>
          </p:cNvPr>
          <p:cNvSpPr txBox="1">
            <a:spLocks/>
          </p:cNvSpPr>
          <p:nvPr/>
        </p:nvSpPr>
        <p:spPr bwMode="auto">
          <a:xfrm>
            <a:off x="3672124" y="2574134"/>
            <a:ext cx="3278936" cy="2802349"/>
          </a:xfrm>
          <a:prstGeom prst="rect">
            <a:avLst/>
          </a:prstGeom>
          <a:noFill/>
          <a:ln w="38100">
            <a:solidFill>
              <a:schemeClr val="tx1"/>
            </a:solid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4" name="Content Placeholder 2">
            <a:extLst>
              <a:ext uri="{FF2B5EF4-FFF2-40B4-BE49-F238E27FC236}">
                <a16:creationId xmlns:a16="http://schemas.microsoft.com/office/drawing/2014/main" id="{D6107C5B-3D83-4442-8B79-F9C9120AB019}"/>
              </a:ext>
            </a:extLst>
          </p:cNvPr>
          <p:cNvSpPr txBox="1">
            <a:spLocks/>
          </p:cNvSpPr>
          <p:nvPr/>
        </p:nvSpPr>
        <p:spPr bwMode="auto">
          <a:xfrm>
            <a:off x="3672124" y="2574135"/>
            <a:ext cx="1558391" cy="556375"/>
          </a:xfrm>
          <a:prstGeom prst="rect">
            <a:avLst/>
          </a:prstGeom>
          <a:no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Deploying</a:t>
            </a:r>
            <a:endParaRPr lang="en-US" sz="2400" kern="0" dirty="0"/>
          </a:p>
        </p:txBody>
      </p:sp>
      <p:sp>
        <p:nvSpPr>
          <p:cNvPr id="16" name="Content Placeholder 2">
            <a:extLst>
              <a:ext uri="{FF2B5EF4-FFF2-40B4-BE49-F238E27FC236}">
                <a16:creationId xmlns:a16="http://schemas.microsoft.com/office/drawing/2014/main" id="{C5EC6E44-2C99-6E4D-9CFA-86C20AB48124}"/>
              </a:ext>
            </a:extLst>
          </p:cNvPr>
          <p:cNvSpPr txBox="1">
            <a:spLocks/>
          </p:cNvSpPr>
          <p:nvPr/>
        </p:nvSpPr>
        <p:spPr bwMode="auto">
          <a:xfrm>
            <a:off x="4202104" y="3278679"/>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Direct</a:t>
            </a:r>
            <a:r>
              <a:rPr lang="zh-CN" altLang="en-US" sz="2400" kern="0" dirty="0"/>
              <a:t> </a:t>
            </a:r>
            <a:r>
              <a:rPr lang="en-US" altLang="zh-CN" sz="2400" kern="0" dirty="0"/>
              <a:t>Buffer</a:t>
            </a:r>
            <a:r>
              <a:rPr lang="zh-CN" altLang="en-US" sz="2400" kern="0" dirty="0"/>
              <a:t> </a:t>
            </a:r>
            <a:r>
              <a:rPr lang="en-US" altLang="zh-CN" sz="2400" kern="0" dirty="0"/>
              <a:t>Conv.</a:t>
            </a:r>
            <a:endParaRPr lang="en-US" sz="2400" kern="0" dirty="0"/>
          </a:p>
        </p:txBody>
      </p:sp>
      <p:sp>
        <p:nvSpPr>
          <p:cNvPr id="17" name="Content Placeholder 2">
            <a:extLst>
              <a:ext uri="{FF2B5EF4-FFF2-40B4-BE49-F238E27FC236}">
                <a16:creationId xmlns:a16="http://schemas.microsoft.com/office/drawing/2014/main" id="{D1CB245B-24C1-0945-AE4D-23A2AB5238B9}"/>
              </a:ext>
            </a:extLst>
          </p:cNvPr>
          <p:cNvSpPr txBox="1">
            <a:spLocks/>
          </p:cNvSpPr>
          <p:nvPr/>
        </p:nvSpPr>
        <p:spPr bwMode="auto">
          <a:xfrm>
            <a:off x="4202103" y="3970300"/>
            <a:ext cx="2563897" cy="498816"/>
          </a:xfrm>
          <a:prstGeom prst="rect">
            <a:avLst/>
          </a:prstGeom>
          <a:solidFill>
            <a:schemeClr val="accent5">
              <a:lumMod val="20000"/>
              <a:lumOff val="8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Packed</a:t>
            </a:r>
            <a:r>
              <a:rPr lang="zh-CN" altLang="en-US" sz="2400" kern="0" dirty="0"/>
              <a:t> </a:t>
            </a:r>
            <a:r>
              <a:rPr lang="en-US" altLang="zh-CN" sz="2400" kern="0" dirty="0"/>
              <a:t>MAC</a:t>
            </a:r>
            <a:endParaRPr lang="en-US" sz="2400" kern="0" dirty="0"/>
          </a:p>
        </p:txBody>
      </p:sp>
      <p:sp>
        <p:nvSpPr>
          <p:cNvPr id="18" name="Content Placeholder 2">
            <a:extLst>
              <a:ext uri="{FF2B5EF4-FFF2-40B4-BE49-F238E27FC236}">
                <a16:creationId xmlns:a16="http://schemas.microsoft.com/office/drawing/2014/main" id="{DE9E7A87-6756-7B40-ADF3-7B0EC4F15D1B}"/>
              </a:ext>
            </a:extLst>
          </p:cNvPr>
          <p:cNvSpPr txBox="1">
            <a:spLocks/>
          </p:cNvSpPr>
          <p:nvPr/>
        </p:nvSpPr>
        <p:spPr bwMode="auto">
          <a:xfrm>
            <a:off x="4202102" y="4661921"/>
            <a:ext cx="2563897" cy="498816"/>
          </a:xfrm>
          <a:prstGeom prst="rect">
            <a:avLst/>
          </a:prstGeom>
          <a:solidFill>
            <a:schemeClr val="accent6">
              <a:alpha val="20000"/>
            </a:schemeClr>
          </a:solidFill>
          <a:ln w="1905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ISA</a:t>
            </a:r>
            <a:r>
              <a:rPr lang="zh-CN" altLang="en-US" sz="2400" kern="0" dirty="0"/>
              <a:t> </a:t>
            </a:r>
            <a:r>
              <a:rPr lang="en-US" altLang="zh-CN" sz="2400" kern="0" dirty="0"/>
              <a:t>Extension</a:t>
            </a:r>
            <a:endParaRPr lang="en-US" sz="2400" kern="0" dirty="0"/>
          </a:p>
        </p:txBody>
      </p:sp>
      <p:sp>
        <p:nvSpPr>
          <p:cNvPr id="19" name="Content Placeholder 2">
            <a:extLst>
              <a:ext uri="{FF2B5EF4-FFF2-40B4-BE49-F238E27FC236}">
                <a16:creationId xmlns:a16="http://schemas.microsoft.com/office/drawing/2014/main" id="{B3A10DBC-4AA7-9643-B170-F235CF9F2B75}"/>
              </a:ext>
            </a:extLst>
          </p:cNvPr>
          <p:cNvSpPr txBox="1">
            <a:spLocks/>
          </p:cNvSpPr>
          <p:nvPr/>
        </p:nvSpPr>
        <p:spPr bwMode="auto">
          <a:xfrm>
            <a:off x="7326164" y="3208710"/>
            <a:ext cx="1529151" cy="997632"/>
          </a:xfrm>
          <a:prstGeom prst="rect">
            <a:avLst/>
          </a:prstGeom>
          <a:no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Micro-</a:t>
            </a:r>
          </a:p>
          <a:p>
            <a:pPr marL="0" indent="0" algn="ctr">
              <a:lnSpc>
                <a:spcPct val="80000"/>
              </a:lnSpc>
              <a:buNone/>
            </a:pPr>
            <a:r>
              <a:rPr lang="en-US" altLang="zh-CN" sz="2400" kern="0" dirty="0"/>
              <a:t>controllers</a:t>
            </a:r>
            <a:endParaRPr lang="en-US" sz="2400" kern="0" dirty="0"/>
          </a:p>
        </p:txBody>
      </p:sp>
      <p:cxnSp>
        <p:nvCxnSpPr>
          <p:cNvPr id="21" name="Straight Arrow Connector 20">
            <a:extLst>
              <a:ext uri="{FF2B5EF4-FFF2-40B4-BE49-F238E27FC236}">
                <a16:creationId xmlns:a16="http://schemas.microsoft.com/office/drawing/2014/main" id="{2D447D87-94F0-EE46-9250-78F1B0397025}"/>
              </a:ext>
            </a:extLst>
          </p:cNvPr>
          <p:cNvCxnSpPr>
            <a:cxnSpLocks/>
            <a:stCxn id="9" idx="3"/>
            <a:endCxn id="10" idx="1"/>
          </p:cNvCxnSpPr>
          <p:nvPr/>
        </p:nvCxnSpPr>
        <p:spPr bwMode="auto">
          <a:xfrm>
            <a:off x="1235212"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87128FCF-9DF9-6542-BABB-DDBF87267544}"/>
              </a:ext>
            </a:extLst>
          </p:cNvPr>
          <p:cNvCxnSpPr>
            <a:cxnSpLocks/>
            <a:stCxn id="10" idx="3"/>
          </p:cNvCxnSpPr>
          <p:nvPr/>
        </p:nvCxnSpPr>
        <p:spPr bwMode="auto">
          <a:xfrm>
            <a:off x="3297020" y="3707526"/>
            <a:ext cx="375104" cy="0"/>
          </a:xfrm>
          <a:prstGeom prst="straightConnector1">
            <a:avLst/>
          </a:prstGeom>
          <a:noFill/>
          <a:ln w="57150"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91AEE11E-D5A7-FE45-85AE-38FB4F6CDFD1}"/>
              </a:ext>
            </a:extLst>
          </p:cNvPr>
          <p:cNvCxnSpPr>
            <a:cxnSpLocks/>
            <a:endCxn id="19" idx="1"/>
          </p:cNvCxnSpPr>
          <p:nvPr/>
        </p:nvCxnSpPr>
        <p:spPr bwMode="auto">
          <a:xfrm>
            <a:off x="6951060" y="3707526"/>
            <a:ext cx="375104" cy="0"/>
          </a:xfrm>
          <a:prstGeom prst="straightConnector1">
            <a:avLst/>
          </a:prstGeom>
          <a:noFill/>
          <a:ln w="57150" cap="flat" cmpd="sng" algn="ctr">
            <a:solidFill>
              <a:schemeClr val="tx1"/>
            </a:solidFill>
            <a:prstDash val="solid"/>
            <a:round/>
            <a:headEnd type="none" w="med" len="med"/>
            <a:tailEnd type="triangle"/>
          </a:ln>
          <a:effectLst/>
        </p:spPr>
      </p:cxnSp>
      <p:sp>
        <p:nvSpPr>
          <p:cNvPr id="20" name="Content Placeholder 2">
            <a:extLst>
              <a:ext uri="{FF2B5EF4-FFF2-40B4-BE49-F238E27FC236}">
                <a16:creationId xmlns:a16="http://schemas.microsoft.com/office/drawing/2014/main" id="{E1F9AE43-3E09-5247-86E3-10AD0900B18A}"/>
              </a:ext>
            </a:extLst>
          </p:cNvPr>
          <p:cNvSpPr txBox="1">
            <a:spLocks/>
          </p:cNvSpPr>
          <p:nvPr/>
        </p:nvSpPr>
        <p:spPr bwMode="auto">
          <a:xfrm>
            <a:off x="128198" y="2154313"/>
            <a:ext cx="8918698" cy="3408287"/>
          </a:xfrm>
          <a:prstGeom prst="rect">
            <a:avLst/>
          </a:prstGeom>
          <a:solidFill>
            <a:schemeClr val="bg1">
              <a:alpha val="85000"/>
            </a:schemeClr>
          </a:solidFill>
          <a:ln w="38100">
            <a:noFill/>
            <a:miter lim="800000"/>
            <a:headEnd/>
            <a:tailEnd/>
          </a:ln>
        </p:spPr>
        <p:txBody>
          <a:bodyPr vert="horz" wrap="square" lIns="91440" tIns="4572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buNone/>
            </a:pPr>
            <a:endParaRPr lang="en-US" sz="2400" kern="0" dirty="0"/>
          </a:p>
        </p:txBody>
      </p:sp>
      <p:sp>
        <p:nvSpPr>
          <p:cNvPr id="10" name="Content Placeholder 2">
            <a:extLst>
              <a:ext uri="{FF2B5EF4-FFF2-40B4-BE49-F238E27FC236}">
                <a16:creationId xmlns:a16="http://schemas.microsoft.com/office/drawing/2014/main" id="{A7BFEA01-5064-ED4E-B63E-07E9DE20F6D4}"/>
              </a:ext>
            </a:extLst>
          </p:cNvPr>
          <p:cNvSpPr txBox="1">
            <a:spLocks/>
          </p:cNvSpPr>
          <p:nvPr/>
        </p:nvSpPr>
        <p:spPr bwMode="auto">
          <a:xfrm>
            <a:off x="1610316" y="3208710"/>
            <a:ext cx="1686704" cy="997632"/>
          </a:xfrm>
          <a:prstGeom prst="rect">
            <a:avLst/>
          </a:prstGeom>
          <a:solidFill>
            <a:schemeClr val="accent5">
              <a:lumMod val="20000"/>
              <a:lumOff val="80000"/>
            </a:schemeClr>
          </a:solidFill>
          <a:ln w="38100">
            <a:solidFill>
              <a:schemeClr val="tx1"/>
            </a:solidFill>
            <a:miter lim="800000"/>
            <a:headEnd/>
            <a:tailEnd/>
          </a:ln>
        </p:spPr>
        <p:txBody>
          <a:bodyPr vert="horz" wrap="square" lIns="91440" tIns="91440" rIns="91440" bIns="45720" numCol="1" anchor="ctr" anchorCtr="0" compatLnSpc="1">
            <a:prstTxWarp prst="textNoShape">
              <a:avLst/>
            </a:prstTxWarp>
          </a:bodyPr>
          <a:lstStyle>
            <a:lvl1pPr marL="457200" indent="-457200" algn="l" rtl="0" eaLnBrk="1" fontAlgn="base" latinLnBrk="0" hangingPunct="1">
              <a:spcBef>
                <a:spcPct val="20000"/>
              </a:spcBef>
              <a:spcAft>
                <a:spcPct val="0"/>
              </a:spcAft>
              <a:buFont typeface="Arial" panose="020B0604020202020204" pitchFamily="34" charset="0"/>
              <a:buChar char="•"/>
              <a:defRPr sz="2800" b="0">
                <a:solidFill>
                  <a:schemeClr val="tx1"/>
                </a:solidFill>
                <a:latin typeface="Calibri" pitchFamily="34" charset="0"/>
                <a:ea typeface="+mn-ea"/>
                <a:cs typeface="+mn-cs"/>
              </a:defRPr>
            </a:lvl1pPr>
            <a:lvl2pPr marL="800100" indent="-342900" algn="l" rtl="0" eaLnBrk="1" fontAlgn="base" latinLnBrk="0" hangingPunct="1">
              <a:spcBef>
                <a:spcPct val="20000"/>
              </a:spcBef>
              <a:spcAft>
                <a:spcPct val="0"/>
              </a:spcAft>
              <a:buFontTx/>
              <a:buChar char="-"/>
              <a:defRPr sz="2400">
                <a:solidFill>
                  <a:schemeClr val="tx1"/>
                </a:solidFill>
                <a:latin typeface="Calibri" pitchFamily="34" charset="0"/>
              </a:defRPr>
            </a:lvl2pPr>
            <a:lvl3pPr marL="1143000" indent="-228600" algn="l" rtl="0" eaLnBrk="1" fontAlgn="base" latinLnBrk="0" hangingPunct="1">
              <a:spcBef>
                <a:spcPct val="20000"/>
              </a:spcBef>
              <a:spcAft>
                <a:spcPct val="0"/>
              </a:spcAft>
              <a:buChar char="•"/>
              <a:defRPr sz="2000">
                <a:solidFill>
                  <a:schemeClr val="tx1"/>
                </a:solidFill>
                <a:latin typeface="Calibri" pitchFamily="34" charset="0"/>
              </a:defRPr>
            </a:lvl3pPr>
            <a:lvl4pPr marL="1600200" indent="-228600" algn="l" rtl="0" eaLnBrk="1" fontAlgn="base" latinLnBrk="0" hangingPunct="1">
              <a:spcBef>
                <a:spcPct val="20000"/>
              </a:spcBef>
              <a:spcAft>
                <a:spcPct val="0"/>
              </a:spcAft>
              <a:buChar char="–"/>
              <a:defRPr>
                <a:solidFill>
                  <a:schemeClr val="tx1"/>
                </a:solidFill>
                <a:latin typeface="Calibri" pitchFamily="34" charset="0"/>
              </a:defRPr>
            </a:lvl4pPr>
            <a:lvl5pPr marL="2057400" indent="-228600" algn="l" rtl="0" eaLnBrk="1" fontAlgn="base" latinLnBrk="0" hangingPunct="1">
              <a:spcBef>
                <a:spcPct val="20000"/>
              </a:spcBef>
              <a:spcAft>
                <a:spcPct val="0"/>
              </a:spcAft>
              <a:buChar char="»"/>
              <a:defRPr>
                <a:solidFill>
                  <a:schemeClr val="tx1"/>
                </a:solidFill>
                <a:latin typeface="Calibri" pitchFamily="34" charset="0"/>
              </a:defRPr>
            </a:lvl5pPr>
            <a:lvl6pPr marL="2514600" indent="-228600" algn="l" rtl="0" eaLnBrk="1" fontAlgn="base" latinLnBrk="1" hangingPunct="1">
              <a:spcBef>
                <a:spcPct val="20000"/>
              </a:spcBef>
              <a:spcAft>
                <a:spcPct val="0"/>
              </a:spcAft>
              <a:buChar char="»"/>
              <a:defRPr>
                <a:solidFill>
                  <a:schemeClr val="tx1"/>
                </a:solidFill>
                <a:latin typeface="+mn-lt"/>
              </a:defRPr>
            </a:lvl6pPr>
            <a:lvl7pPr marL="2971800" indent="-228600" algn="l" rtl="0" eaLnBrk="1" fontAlgn="base" latinLnBrk="1" hangingPunct="1">
              <a:spcBef>
                <a:spcPct val="20000"/>
              </a:spcBef>
              <a:spcAft>
                <a:spcPct val="0"/>
              </a:spcAft>
              <a:buChar char="»"/>
              <a:defRPr>
                <a:solidFill>
                  <a:schemeClr val="tx1"/>
                </a:solidFill>
                <a:latin typeface="+mn-lt"/>
              </a:defRPr>
            </a:lvl7pPr>
            <a:lvl8pPr marL="3429000" indent="-228600" algn="l" rtl="0" eaLnBrk="1" fontAlgn="base" latinLnBrk="1" hangingPunct="1">
              <a:spcBef>
                <a:spcPct val="20000"/>
              </a:spcBef>
              <a:spcAft>
                <a:spcPct val="0"/>
              </a:spcAft>
              <a:buChar char="»"/>
              <a:defRPr>
                <a:solidFill>
                  <a:schemeClr val="tx1"/>
                </a:solidFill>
                <a:latin typeface="+mn-lt"/>
              </a:defRPr>
            </a:lvl8pPr>
            <a:lvl9pPr marL="3886200" indent="-228600" algn="l" rtl="0" eaLnBrk="1" fontAlgn="base" latinLnBrk="1" hangingPunct="1">
              <a:spcBef>
                <a:spcPct val="20000"/>
              </a:spcBef>
              <a:spcAft>
                <a:spcPct val="0"/>
              </a:spcAft>
              <a:buChar char="»"/>
              <a:defRPr>
                <a:solidFill>
                  <a:schemeClr val="tx1"/>
                </a:solidFill>
                <a:latin typeface="+mn-lt"/>
              </a:defRPr>
            </a:lvl9pPr>
          </a:lstStyle>
          <a:p>
            <a:pPr marL="0" indent="0" algn="ctr">
              <a:lnSpc>
                <a:spcPct val="80000"/>
              </a:lnSpc>
              <a:buNone/>
            </a:pPr>
            <a:r>
              <a:rPr lang="en-US" altLang="zh-CN" sz="2400" kern="0" dirty="0"/>
              <a:t>Training</a:t>
            </a:r>
          </a:p>
          <a:p>
            <a:pPr marL="0" indent="0" algn="ctr">
              <a:lnSpc>
                <a:spcPct val="80000"/>
              </a:lnSpc>
              <a:buNone/>
            </a:pPr>
            <a:r>
              <a:rPr lang="en-US" altLang="zh-CN" sz="2400" kern="0" dirty="0"/>
              <a:t>Framework</a:t>
            </a:r>
            <a:endParaRPr lang="en-US" sz="2400" kern="0" dirty="0"/>
          </a:p>
        </p:txBody>
      </p:sp>
    </p:spTree>
    <p:extLst>
      <p:ext uri="{BB962C8B-B14F-4D97-AF65-F5344CB8AC3E}">
        <p14:creationId xmlns:p14="http://schemas.microsoft.com/office/powerpoint/2010/main" val="1028624040"/>
      </p:ext>
    </p:extLst>
  </p:cSld>
  <p:clrMapOvr>
    <a:masterClrMapping/>
  </p:clrMapOvr>
  <p:transition/>
</p:sld>
</file>

<file path=ppt/theme/theme1.xml><?xml version="1.0" encoding="utf-8"?>
<a:theme xmlns:a="http://schemas.openxmlformats.org/drawingml/2006/main" name="1_mehrara-hpca1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62623</TotalTime>
  <Words>4178</Words>
  <Application>Microsoft Macintosh PowerPoint</Application>
  <PresentationFormat>On-screen Show (4:3)</PresentationFormat>
  <Paragraphs>284</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Al Nile</vt:lpstr>
      <vt:lpstr>Arial</vt:lpstr>
      <vt:lpstr>Calibri</vt:lpstr>
      <vt:lpstr>1_mehrara-hpca11</vt:lpstr>
      <vt:lpstr>TF-Net: Deploying Sub-Byte Deep Neural Networks on Microcontrollers </vt:lpstr>
      <vt:lpstr>AI Applications</vt:lpstr>
      <vt:lpstr>Deep Neural Networks</vt:lpstr>
      <vt:lpstr>Sensor – Cloud System</vt:lpstr>
      <vt:lpstr>DNN Computation</vt:lpstr>
      <vt:lpstr>Sub-Byte DNN Reduces Computation</vt:lpstr>
      <vt:lpstr>Challenge: Unpacking Overhead</vt:lpstr>
      <vt:lpstr>TF-Net</vt:lpstr>
      <vt:lpstr>TF-Net</vt:lpstr>
      <vt:lpstr>Training Framework</vt:lpstr>
      <vt:lpstr>TF-Net</vt:lpstr>
      <vt:lpstr>Direct Buffer Convolution</vt:lpstr>
      <vt:lpstr>Perf. with Direct Buffer Conv.</vt:lpstr>
      <vt:lpstr>Packed Multiply-Accumulate (MAC)</vt:lpstr>
      <vt:lpstr>Perf. with Packed MAC</vt:lpstr>
      <vt:lpstr>ISA Extension: Mul-Shift-Acc</vt:lpstr>
      <vt:lpstr>ISA Extension: Unpack</vt:lpstr>
      <vt:lpstr>Evaluation Methodology</vt:lpstr>
      <vt:lpstr>Accuracy Loss</vt:lpstr>
      <vt:lpstr>Performance and Hardware Overhead</vt:lpstr>
      <vt:lpstr>Energy Efficiency</vt:lpstr>
      <vt:lpstr>Improvement with Lower Clock Frequency</vt:lpstr>
      <vt:lpstr>SRAM Requirement</vt:lpstr>
      <vt:lpstr>Conclusion</vt:lpstr>
      <vt:lpstr>PowerPoint Presentation</vt:lpstr>
      <vt:lpstr>TF-Net: Deploying Sub-Byte Deep Neural Networks on Microcontrollers </vt:lpstr>
      <vt:lpstr>Accuracy Loss: 2-bit weights/4-bit inputs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Resource Management in  Throughput Processors</dc:title>
  <dc:creator>John Kloosterman</dc:creator>
  <cp:lastModifiedBy>Jiecao Yu</cp:lastModifiedBy>
  <cp:revision>4986</cp:revision>
  <cp:lastPrinted>2019-10-07T07:48:21Z</cp:lastPrinted>
  <dcterms:created xsi:type="dcterms:W3CDTF">2017-05-30T13:39:31Z</dcterms:created>
  <dcterms:modified xsi:type="dcterms:W3CDTF">2019-10-14T01:59:32Z</dcterms:modified>
</cp:coreProperties>
</file>