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26"/>
  </p:notesMasterIdLst>
  <p:handoutMasterIdLst>
    <p:handoutMasterId r:id="rId27"/>
  </p:handoutMasterIdLst>
  <p:sldIdLst>
    <p:sldId id="400" r:id="rId3"/>
    <p:sldId id="369" r:id="rId4"/>
    <p:sldId id="394" r:id="rId5"/>
    <p:sldId id="395" r:id="rId6"/>
    <p:sldId id="378" r:id="rId7"/>
    <p:sldId id="409" r:id="rId8"/>
    <p:sldId id="379" r:id="rId9"/>
    <p:sldId id="380" r:id="rId10"/>
    <p:sldId id="411" r:id="rId11"/>
    <p:sldId id="412" r:id="rId12"/>
    <p:sldId id="413" r:id="rId13"/>
    <p:sldId id="417" r:id="rId14"/>
    <p:sldId id="384" r:id="rId15"/>
    <p:sldId id="392" r:id="rId16"/>
    <p:sldId id="406" r:id="rId17"/>
    <p:sldId id="410" r:id="rId18"/>
    <p:sldId id="414" r:id="rId19"/>
    <p:sldId id="416" r:id="rId20"/>
    <p:sldId id="388" r:id="rId21"/>
    <p:sldId id="404" r:id="rId22"/>
    <p:sldId id="389" r:id="rId23"/>
    <p:sldId id="390" r:id="rId24"/>
    <p:sldId id="331" r:id="rId25"/>
  </p:sldIdLst>
  <p:sldSz cx="9144000" cy="6858000" type="screen4x3"/>
  <p:notesSz cx="9296400" cy="70104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208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0080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85931" autoAdjust="0"/>
  </p:normalViewPr>
  <p:slideViewPr>
    <p:cSldViewPr>
      <p:cViewPr varScale="1">
        <p:scale>
          <a:sx n="112" d="100"/>
          <a:sy n="112" d="100"/>
        </p:scale>
        <p:origin x="-155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6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538" y="-96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engin-labs.m.storage.umich.edu\jasonjk\windat.V2\Documents\thesis\proposal\data.xlsx" TargetMode="External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engin-labs.m.storage.umich.edu\jasonjk\windat.V2\Documents\pact15\elf_data.xlsx" TargetMode="External"/><Relationship Id="rId2" Type="http://schemas.microsoft.com/office/2011/relationships/chartStyle" Target="style2.xml"/><Relationship Id="rId3" Type="http://schemas.microsoft.com/office/2011/relationships/chartColorStyle" Target="colors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engin-labs.m.storage.umich.edu\jasonjk\windat.V2\Documents\pact15\elf_data.xlsx" TargetMode="External"/><Relationship Id="rId2" Type="http://schemas.microsoft.com/office/2011/relationships/chartStyle" Target="style3.xml"/><Relationship Id="rId3" Type="http://schemas.microsoft.com/office/2011/relationships/chartColorStyle" Target="colors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engin-labs.m.storage.umich.edu\jasonjk\windat.V2\Documents\pact15\elf_data.xlsx" TargetMode="External"/><Relationship Id="rId2" Type="http://schemas.microsoft.com/office/2011/relationships/chartStyle" Target="style4.xml"/><Relationship Id="rId3" Type="http://schemas.microsoft.com/office/2011/relationships/chartColorStyle" Target="colors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v>CPU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/>
              <c:tx>
                <c:strRef>
                  <c:f>CPUvsGPU!$B$15</c:f>
                  <c:strCache>
                    <c:ptCount val="1"/>
                    <c:pt idx="0">
                      <c:v>Willamette</c:v>
                    </c:pt>
                  </c:strCache>
                </c:strRef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{1729BC10-89FA-4302-BAF3-B0DBA40A5111}</c15:txfldGUID>
                      <c15:f>CPUvsGPU!$B$15</c15:f>
                      <c15:dlblFieldTableCache>
                        <c:ptCount val="1"/>
                        <c:pt idx="0">
                          <c:v>Willamette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9"/>
              <c:layout/>
              <c:tx>
                <c:strRef>
                  <c:f>CPUvsGPU!$K$15</c:f>
                  <c:strCache>
                    <c:ptCount val="1"/>
                    <c:pt idx="0">
                      <c:v>Yorktown</c:v>
                    </c:pt>
                  </c:strCache>
                </c:strRef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{8DED25BA-0707-415F-AC29-2304DE615BBB}</c15:txfldGUID>
                      <c15:f>CPUvsGPU!$K$15</c15:f>
                      <c15:dlblFieldTableCache>
                        <c:ptCount val="1"/>
                        <c:pt idx="0">
                          <c:v>Yorktown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14"/>
              <c:layout/>
              <c:tx>
                <c:strRef>
                  <c:f>CPUvsGPU!$P$15</c:f>
                  <c:strCache>
                    <c:ptCount val="1"/>
                    <c:pt idx="0">
                      <c:v>Sandy Bridge</c:v>
                    </c:pt>
                  </c:strCache>
                </c:strRef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{460C6BC3-F0CE-4E0F-86D3-A764F8DDEBEF}</c15:txfldGUID>
                      <c15:f>CPUvsGPU!$P$15</c15:f>
                      <c15:dlblFieldTableCache>
                        <c:ptCount val="1"/>
                        <c:pt idx="0">
                          <c:v>Sandy Bridge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18"/>
              <c:layout/>
              <c:tx>
                <c:strRef>
                  <c:f>CPUvsGPU!$T$15</c:f>
                  <c:strCache>
                    <c:ptCount val="1"/>
                    <c:pt idx="0">
                      <c:v>Haswell</c:v>
                    </c:pt>
                  </c:strCache>
                </c:strRef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{CA33E8A4-949B-4EFB-A42C-0CB993E35FB1}</c15:txfldGUID>
                      <c15:f>CPUvsGPU!$T$15</c15:f>
                      <c15:dlblFieldTableCache>
                        <c:ptCount val="1"/>
                        <c:pt idx="0">
                          <c:v>Haswell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20"/>
              <c:layout/>
              <c:tx>
                <c:strRef>
                  <c:f>CPUvsGPU!$V$15</c:f>
                  <c:strCache>
                    <c:ptCount val="1"/>
                    <c:pt idx="0">
                      <c:v>Broadwell</c:v>
                    </c:pt>
                  </c:strCache>
                </c:strRef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{EF53901A-31BF-4A1B-A04D-0C7C7D2257D9}</c15:txfldGUID>
                      <c15:f>CPUvsGPU!$V$15</c15:f>
                      <c15:dlblFieldTableCache>
                        <c:ptCount val="1"/>
                        <c:pt idx="0">
                          <c:v>Broadwell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CPUvsGPU!$B$16:$W$16</c:f>
              <c:numCache>
                <c:formatCode>General</c:formatCode>
                <c:ptCount val="22"/>
                <c:pt idx="0">
                  <c:v>2001.583</c:v>
                </c:pt>
                <c:pt idx="1">
                  <c:v>2003.83</c:v>
                </c:pt>
                <c:pt idx="2">
                  <c:v>2004.5</c:v>
                </c:pt>
                <c:pt idx="3">
                  <c:v>2004.58</c:v>
                </c:pt>
                <c:pt idx="4">
                  <c:v>2005.58</c:v>
                </c:pt>
                <c:pt idx="5">
                  <c:v>2006.5</c:v>
                </c:pt>
                <c:pt idx="6">
                  <c:v>2006.834</c:v>
                </c:pt>
                <c:pt idx="7">
                  <c:v>2007.0</c:v>
                </c:pt>
                <c:pt idx="8">
                  <c:v>2008.5</c:v>
                </c:pt>
                <c:pt idx="9">
                  <c:v>2009.0</c:v>
                </c:pt>
                <c:pt idx="10">
                  <c:v>2009.917</c:v>
                </c:pt>
                <c:pt idx="11">
                  <c:v>2010.33</c:v>
                </c:pt>
                <c:pt idx="12">
                  <c:v>2010.834</c:v>
                </c:pt>
                <c:pt idx="13">
                  <c:v>2011.58</c:v>
                </c:pt>
                <c:pt idx="14">
                  <c:v>2011.917</c:v>
                </c:pt>
                <c:pt idx="15">
                  <c:v>2012.334</c:v>
                </c:pt>
                <c:pt idx="16">
                  <c:v>2012.417</c:v>
                </c:pt>
                <c:pt idx="17">
                  <c:v>2013.16</c:v>
                </c:pt>
                <c:pt idx="18">
                  <c:v>2013.5</c:v>
                </c:pt>
                <c:pt idx="19">
                  <c:v>2013.834</c:v>
                </c:pt>
                <c:pt idx="20">
                  <c:v>2014.75</c:v>
                </c:pt>
                <c:pt idx="21">
                  <c:v>2014.88</c:v>
                </c:pt>
              </c:numCache>
            </c:numRef>
          </c:xVal>
          <c:yVal>
            <c:numRef>
              <c:f>CPUvsGPU!$B$17:$W$17</c:f>
              <c:numCache>
                <c:formatCode>General</c:formatCode>
                <c:ptCount val="22"/>
                <c:pt idx="0">
                  <c:v>3.2</c:v>
                </c:pt>
                <c:pt idx="2">
                  <c:v>5.6</c:v>
                </c:pt>
                <c:pt idx="5">
                  <c:v>24.0</c:v>
                </c:pt>
                <c:pt idx="7">
                  <c:v>85.44</c:v>
                </c:pt>
                <c:pt idx="9">
                  <c:v>96.0</c:v>
                </c:pt>
                <c:pt idx="10">
                  <c:v>102.4</c:v>
                </c:pt>
                <c:pt idx="13">
                  <c:v>158.4</c:v>
                </c:pt>
                <c:pt idx="14">
                  <c:v>224.0</c:v>
                </c:pt>
                <c:pt idx="16">
                  <c:v>224.0</c:v>
                </c:pt>
                <c:pt idx="18">
                  <c:v>448.0</c:v>
                </c:pt>
                <c:pt idx="20">
                  <c:v>896.0</c:v>
                </c:pt>
              </c:numCache>
            </c:numRef>
          </c:yVal>
          <c:smooth val="1"/>
        </c:ser>
        <c:ser>
          <c:idx val="1"/>
          <c:order val="1"/>
          <c:tx>
            <c:v>GPU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0.0394458570829907"/>
                  <c:y val="-0.0720520418818615"/>
                </c:manualLayout>
              </c:layout>
              <c:tx>
                <c:strRef>
                  <c:f>CPUvsGPU!$C$14</c:f>
                  <c:strCache>
                    <c:ptCount val="1"/>
                    <c:pt idx="0">
                      <c:v>GeForce FX 5800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{220C7DBF-1D19-4C67-A208-12C0F7E53597}</c15:txfldGUID>
                      <c15:f>CPUvsGPU!$C$14</c15:f>
                      <c15:dlblFieldTableCache>
                        <c:ptCount val="1"/>
                        <c:pt idx="0">
                          <c:v>GeForce FX 5800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8"/>
              <c:layout/>
              <c:tx>
                <c:strRef>
                  <c:f>CPUvsGPU!$J$14</c:f>
                  <c:strCache>
                    <c:ptCount val="1"/>
                    <c:pt idx="0">
                      <c:v>GTX 280</c:v>
                    </c:pt>
                  </c:strCache>
                </c:strRef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{CA6C12EF-B219-410D-A1C0-E1CA53BB7753}</c15:txfldGUID>
                      <c15:f>CPUvsGPU!$J$14</c15:f>
                      <c15:dlblFieldTableCache>
                        <c:ptCount val="1"/>
                        <c:pt idx="0">
                          <c:v>GTX 280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11"/>
              <c:layout/>
              <c:tx>
                <c:strRef>
                  <c:f>CPUvsGPU!$M$14</c:f>
                  <c:strCache>
                    <c:ptCount val="1"/>
                    <c:pt idx="0">
                      <c:v>GTX 480</c:v>
                    </c:pt>
                  </c:strCache>
                </c:strRef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{23FDF182-D0DA-4FFF-8A1D-F623E57908DE}</c15:txfldGUID>
                      <c15:f>CPUvsGPU!$M$14</c15:f>
                      <c15:dlblFieldTableCache>
                        <c:ptCount val="1"/>
                        <c:pt idx="0">
                          <c:v>GTX 480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15"/>
              <c:layout>
                <c:manualLayout>
                  <c:x val="-0.0888805916067216"/>
                  <c:y val="-0.0577151243191375"/>
                </c:manualLayout>
              </c:layout>
              <c:tx>
                <c:strRef>
                  <c:f>CPUvsGPU!$Q$14</c:f>
                  <c:strCache>
                    <c:ptCount val="1"/>
                    <c:pt idx="0">
                      <c:v>GTX 680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{12EA4E4B-66F0-45D7-8C36-F8EEE9361601}</c15:txfldGUID>
                      <c15:f>CPUvsGPU!$Q$14</c15:f>
                      <c15:dlblFieldTableCache>
                        <c:ptCount val="1"/>
                        <c:pt idx="0">
                          <c:v>GTX 680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19"/>
              <c:layout>
                <c:manualLayout>
                  <c:x val="-0.108318445488432"/>
                  <c:y val="-0.0469624361470945"/>
                </c:manualLayout>
              </c:layout>
              <c:tx>
                <c:strRef>
                  <c:f>CPUvsGPU!$U$14</c:f>
                  <c:strCache>
                    <c:ptCount val="1"/>
                    <c:pt idx="0">
                      <c:v>GTX 780 Ti</c:v>
                    </c:pt>
                  </c:strCache>
                </c:strRef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{84A1F5C6-E7AD-4082-A943-9366ED7F6CD7}</c15:txfldGUID>
                      <c15:f>CPUvsGPU!$U$14</c15:f>
                      <c15:dlblFieldTableCache>
                        <c:ptCount val="1"/>
                        <c:pt idx="0">
                          <c:v>GTX 780 Ti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21"/>
              <c:layout/>
              <c:tx>
                <c:strRef>
                  <c:f>CPUvsGPU!$W$14</c:f>
                  <c:strCache>
                    <c:ptCount val="1"/>
                    <c:pt idx="0">
                      <c:v>K80</c:v>
                    </c:pt>
                  </c:strCache>
                </c:strRef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{C3362F80-C596-4710-AE0F-65BEF7A3C62E}</c15:txfldGUID>
                      <c15:f>CPUvsGPU!$W$14</c15:f>
                      <c15:dlblFieldTableCache>
                        <c:ptCount val="1"/>
                        <c:pt idx="0">
                          <c:v>K80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CPUvsGPU!$B$16:$W$16</c:f>
              <c:numCache>
                <c:formatCode>General</c:formatCode>
                <c:ptCount val="22"/>
                <c:pt idx="0">
                  <c:v>2001.583</c:v>
                </c:pt>
                <c:pt idx="1">
                  <c:v>2003.83</c:v>
                </c:pt>
                <c:pt idx="2">
                  <c:v>2004.5</c:v>
                </c:pt>
                <c:pt idx="3">
                  <c:v>2004.58</c:v>
                </c:pt>
                <c:pt idx="4">
                  <c:v>2005.58</c:v>
                </c:pt>
                <c:pt idx="5">
                  <c:v>2006.5</c:v>
                </c:pt>
                <c:pt idx="6">
                  <c:v>2006.834</c:v>
                </c:pt>
                <c:pt idx="7">
                  <c:v>2007.0</c:v>
                </c:pt>
                <c:pt idx="8">
                  <c:v>2008.5</c:v>
                </c:pt>
                <c:pt idx="9">
                  <c:v>2009.0</c:v>
                </c:pt>
                <c:pt idx="10">
                  <c:v>2009.917</c:v>
                </c:pt>
                <c:pt idx="11">
                  <c:v>2010.33</c:v>
                </c:pt>
                <c:pt idx="12">
                  <c:v>2010.834</c:v>
                </c:pt>
                <c:pt idx="13">
                  <c:v>2011.58</c:v>
                </c:pt>
                <c:pt idx="14">
                  <c:v>2011.917</c:v>
                </c:pt>
                <c:pt idx="15">
                  <c:v>2012.334</c:v>
                </c:pt>
                <c:pt idx="16">
                  <c:v>2012.417</c:v>
                </c:pt>
                <c:pt idx="17">
                  <c:v>2013.16</c:v>
                </c:pt>
                <c:pt idx="18">
                  <c:v>2013.5</c:v>
                </c:pt>
                <c:pt idx="19">
                  <c:v>2013.834</c:v>
                </c:pt>
                <c:pt idx="20">
                  <c:v>2014.75</c:v>
                </c:pt>
                <c:pt idx="21">
                  <c:v>2014.88</c:v>
                </c:pt>
              </c:numCache>
            </c:numRef>
          </c:xVal>
          <c:yVal>
            <c:numRef>
              <c:f>CPUvsGPU!$B$18:$W$18</c:f>
              <c:numCache>
                <c:formatCode>General</c:formatCode>
                <c:ptCount val="22"/>
                <c:pt idx="1">
                  <c:v>19.47</c:v>
                </c:pt>
                <c:pt idx="3">
                  <c:v>54.0</c:v>
                </c:pt>
                <c:pt idx="4">
                  <c:v>165.0</c:v>
                </c:pt>
                <c:pt idx="6">
                  <c:v>518.0</c:v>
                </c:pt>
                <c:pt idx="8">
                  <c:v>933.12</c:v>
                </c:pt>
                <c:pt idx="11">
                  <c:v>1345.0</c:v>
                </c:pt>
                <c:pt idx="12">
                  <c:v>1581.056</c:v>
                </c:pt>
                <c:pt idx="15">
                  <c:v>3090.432</c:v>
                </c:pt>
                <c:pt idx="17">
                  <c:v>4499.712</c:v>
                </c:pt>
                <c:pt idx="19">
                  <c:v>5046.0</c:v>
                </c:pt>
                <c:pt idx="21">
                  <c:v>5600.0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87041384"/>
        <c:axId val="-2087034472"/>
      </c:scatterChart>
      <c:valAx>
        <c:axId val="-20870413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>
                    <a:solidFill>
                      <a:sysClr val="windowText" lastClr="000000"/>
                    </a:solidFill>
                  </a:rPr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87034472"/>
        <c:crosses val="autoZero"/>
        <c:crossBetween val="midCat"/>
      </c:valAx>
      <c:valAx>
        <c:axId val="-2087034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>
                    <a:solidFill>
                      <a:sysClr val="windowText" lastClr="000000"/>
                    </a:solidFill>
                  </a:rPr>
                  <a:t>Peak Performance (GFLOPS)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8704138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span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sched_stats!$A$56</c:f>
              <c:strCache>
                <c:ptCount val="1"/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sched_stats!$B$55:$AA$55</c:f>
              <c:strCache>
                <c:ptCount val="26"/>
                <c:pt idx="0">
                  <c:v>BFS</c:v>
                </c:pt>
                <c:pt idx="1">
                  <c:v>BP</c:v>
                </c:pt>
                <c:pt idx="2">
                  <c:v>BS</c:v>
                </c:pt>
                <c:pt idx="3">
                  <c:v>BT</c:v>
                </c:pt>
                <c:pt idx="4">
                  <c:v>CP</c:v>
                </c:pt>
                <c:pt idx="5">
                  <c:v>FDTD</c:v>
                </c:pt>
                <c:pt idx="6">
                  <c:v>HIST</c:v>
                </c:pt>
                <c:pt idx="7">
                  <c:v>HS</c:v>
                </c:pt>
                <c:pt idx="8">
                  <c:v>HW</c:v>
                </c:pt>
                <c:pt idx="9">
                  <c:v>KM</c:v>
                </c:pt>
                <c:pt idx="10">
                  <c:v>LBM</c:v>
                </c:pt>
                <c:pt idx="11">
                  <c:v>LC</c:v>
                </c:pt>
                <c:pt idx="12">
                  <c:v>LMD</c:v>
                </c:pt>
                <c:pt idx="13">
                  <c:v>LPS</c:v>
                </c:pt>
                <c:pt idx="14">
                  <c:v>LUD</c:v>
                </c:pt>
                <c:pt idx="15">
                  <c:v>MRIQ</c:v>
                </c:pt>
                <c:pt idx="16">
                  <c:v>MUM</c:v>
                </c:pt>
                <c:pt idx="17">
                  <c:v>NW</c:v>
                </c:pt>
                <c:pt idx="18">
                  <c:v>PF</c:v>
                </c:pt>
                <c:pt idx="19">
                  <c:v>RS</c:v>
                </c:pt>
                <c:pt idx="20">
                  <c:v>SGEMM</c:v>
                </c:pt>
                <c:pt idx="21">
                  <c:v>SRAD</c:v>
                </c:pt>
                <c:pt idx="22">
                  <c:v>ST</c:v>
                </c:pt>
                <c:pt idx="23">
                  <c:v>SpMV</c:v>
                </c:pt>
                <c:pt idx="24">
                  <c:v>TPACF</c:v>
                </c:pt>
                <c:pt idx="25">
                  <c:v>average</c:v>
                </c:pt>
              </c:strCache>
            </c:strRef>
          </c:cat>
          <c:val>
            <c:numRef>
              <c:f>sched_stats!$B$56:$AA$56</c:f>
              <c:numCache>
                <c:formatCode>General</c:formatCode>
                <c:ptCount val="26"/>
                <c:pt idx="0">
                  <c:v>0.13699965842</c:v>
                </c:pt>
                <c:pt idx="1">
                  <c:v>0.7127474926</c:v>
                </c:pt>
                <c:pt idx="2">
                  <c:v>0.58980473282</c:v>
                </c:pt>
                <c:pt idx="3">
                  <c:v>0.33197928089</c:v>
                </c:pt>
                <c:pt idx="4">
                  <c:v>0.5649554484</c:v>
                </c:pt>
                <c:pt idx="5">
                  <c:v>0.38353118398</c:v>
                </c:pt>
                <c:pt idx="6">
                  <c:v>0.29376480345</c:v>
                </c:pt>
                <c:pt idx="7">
                  <c:v>0.54797183272</c:v>
                </c:pt>
                <c:pt idx="8">
                  <c:v>0.61872035628</c:v>
                </c:pt>
                <c:pt idx="9">
                  <c:v>0.39782593973</c:v>
                </c:pt>
                <c:pt idx="10">
                  <c:v>0.1208288433</c:v>
                </c:pt>
                <c:pt idx="11">
                  <c:v>0.30672648699</c:v>
                </c:pt>
                <c:pt idx="12">
                  <c:v>0.12482487097</c:v>
                </c:pt>
                <c:pt idx="13">
                  <c:v>0.70359282561</c:v>
                </c:pt>
                <c:pt idx="14">
                  <c:v>0.2148249235</c:v>
                </c:pt>
                <c:pt idx="15">
                  <c:v>0.53446037997</c:v>
                </c:pt>
                <c:pt idx="16">
                  <c:v>0.0927436864500001</c:v>
                </c:pt>
                <c:pt idx="17">
                  <c:v>0.13994895782</c:v>
                </c:pt>
                <c:pt idx="18">
                  <c:v>0.17440188127</c:v>
                </c:pt>
                <c:pt idx="19">
                  <c:v>0.43985170718</c:v>
                </c:pt>
                <c:pt idx="20">
                  <c:v>0.79350363599</c:v>
                </c:pt>
                <c:pt idx="21">
                  <c:v>0.19867751562</c:v>
                </c:pt>
                <c:pt idx="22">
                  <c:v>0.70603298377</c:v>
                </c:pt>
                <c:pt idx="23">
                  <c:v>0.24094573976</c:v>
                </c:pt>
                <c:pt idx="24">
                  <c:v>0.85529786769</c:v>
                </c:pt>
                <c:pt idx="25">
                  <c:v>0.4089985214072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83920216"/>
        <c:axId val="-2083916600"/>
      </c:lineChart>
      <c:catAx>
        <c:axId val="-2083920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83916600"/>
        <c:crosses val="autoZero"/>
        <c:auto val="1"/>
        <c:lblAlgn val="ctr"/>
        <c:lblOffset val="100"/>
        <c:noMultiLvlLbl val="0"/>
      </c:catAx>
      <c:valAx>
        <c:axId val="-2083916600"/>
        <c:scaling>
          <c:orientation val="minMax"/>
          <c:max val="1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>
                    <a:solidFill>
                      <a:sysClr val="windowText" lastClr="000000"/>
                    </a:solidFill>
                  </a:rPr>
                  <a:t>Achieved Performance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83920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sched_stats!$A$12</c:f>
              <c:strCache>
                <c:ptCount val="1"/>
                <c:pt idx="0">
                  <c:v>Memory Dependency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2">
                  <a:lumMod val="50000"/>
                </a:schemeClr>
              </a:solidFill>
            </a:ln>
            <a:effectLst/>
          </c:spPr>
          <c:invertIfNegative val="0"/>
          <c:cat>
            <c:strRef>
              <c:f>sched_stats!$B$11:$AA$11</c:f>
              <c:strCache>
                <c:ptCount val="26"/>
                <c:pt idx="0">
                  <c:v>BFS</c:v>
                </c:pt>
                <c:pt idx="1">
                  <c:v>BP</c:v>
                </c:pt>
                <c:pt idx="2">
                  <c:v>BS</c:v>
                </c:pt>
                <c:pt idx="3">
                  <c:v>BT</c:v>
                </c:pt>
                <c:pt idx="4">
                  <c:v>CP</c:v>
                </c:pt>
                <c:pt idx="5">
                  <c:v>FDTD</c:v>
                </c:pt>
                <c:pt idx="6">
                  <c:v>HIST</c:v>
                </c:pt>
                <c:pt idx="7">
                  <c:v>HS</c:v>
                </c:pt>
                <c:pt idx="8">
                  <c:v>HW</c:v>
                </c:pt>
                <c:pt idx="9">
                  <c:v>KM</c:v>
                </c:pt>
                <c:pt idx="10">
                  <c:v>LBM</c:v>
                </c:pt>
                <c:pt idx="11">
                  <c:v>LC</c:v>
                </c:pt>
                <c:pt idx="12">
                  <c:v>LMD</c:v>
                </c:pt>
                <c:pt idx="13">
                  <c:v>LPS</c:v>
                </c:pt>
                <c:pt idx="14">
                  <c:v>LUD</c:v>
                </c:pt>
                <c:pt idx="15">
                  <c:v>MRIQ</c:v>
                </c:pt>
                <c:pt idx="16">
                  <c:v>MUM</c:v>
                </c:pt>
                <c:pt idx="17">
                  <c:v>NW</c:v>
                </c:pt>
                <c:pt idx="18">
                  <c:v>PF</c:v>
                </c:pt>
                <c:pt idx="19">
                  <c:v>RS</c:v>
                </c:pt>
                <c:pt idx="20">
                  <c:v>SGEMM</c:v>
                </c:pt>
                <c:pt idx="21">
                  <c:v>SRAD</c:v>
                </c:pt>
                <c:pt idx="22">
                  <c:v>ST</c:v>
                </c:pt>
                <c:pt idx="23">
                  <c:v>SpMV</c:v>
                </c:pt>
                <c:pt idx="24">
                  <c:v>TPACF</c:v>
                </c:pt>
                <c:pt idx="25">
                  <c:v>average</c:v>
                </c:pt>
              </c:strCache>
            </c:strRef>
          </c:cat>
          <c:val>
            <c:numRef>
              <c:f>sched_stats!$B$12:$AA$12</c:f>
              <c:numCache>
                <c:formatCode>General</c:formatCode>
                <c:ptCount val="26"/>
                <c:pt idx="0">
                  <c:v>0.17627110485</c:v>
                </c:pt>
                <c:pt idx="1">
                  <c:v>0.09296207928</c:v>
                </c:pt>
                <c:pt idx="2">
                  <c:v>0.38780489411</c:v>
                </c:pt>
                <c:pt idx="3">
                  <c:v>0.32214680156</c:v>
                </c:pt>
                <c:pt idx="4">
                  <c:v>0.00976125095</c:v>
                </c:pt>
                <c:pt idx="5">
                  <c:v>0.37070434498</c:v>
                </c:pt>
                <c:pt idx="6">
                  <c:v>0.34340085726</c:v>
                </c:pt>
                <c:pt idx="7">
                  <c:v>0.07441870641</c:v>
                </c:pt>
                <c:pt idx="8">
                  <c:v>0.10515702341</c:v>
                </c:pt>
                <c:pt idx="9">
                  <c:v>0.28503107427</c:v>
                </c:pt>
                <c:pt idx="10">
                  <c:v>0.05692728385</c:v>
                </c:pt>
                <c:pt idx="11">
                  <c:v>0.00958150506</c:v>
                </c:pt>
                <c:pt idx="12">
                  <c:v>0.09857649692</c:v>
                </c:pt>
                <c:pt idx="13">
                  <c:v>0.20448827085</c:v>
                </c:pt>
                <c:pt idx="14">
                  <c:v>0.13135276666</c:v>
                </c:pt>
                <c:pt idx="15">
                  <c:v>0.0015920012</c:v>
                </c:pt>
                <c:pt idx="16">
                  <c:v>0.13426764333</c:v>
                </c:pt>
                <c:pt idx="17">
                  <c:v>0.32151385189</c:v>
                </c:pt>
                <c:pt idx="18">
                  <c:v>0.24691573672</c:v>
                </c:pt>
                <c:pt idx="19">
                  <c:v>0.04106228984</c:v>
                </c:pt>
                <c:pt idx="20">
                  <c:v>0.17483253172</c:v>
                </c:pt>
                <c:pt idx="21">
                  <c:v>0.06005169973</c:v>
                </c:pt>
                <c:pt idx="22">
                  <c:v>0.07149046991</c:v>
                </c:pt>
                <c:pt idx="23">
                  <c:v>0.65738953517</c:v>
                </c:pt>
                <c:pt idx="24">
                  <c:v>0.00170003278</c:v>
                </c:pt>
                <c:pt idx="25">
                  <c:v>0.1751760101084</c:v>
                </c:pt>
              </c:numCache>
            </c:numRef>
          </c:val>
        </c:ser>
        <c:ser>
          <c:idx val="1"/>
          <c:order val="1"/>
          <c:tx>
            <c:strRef>
              <c:f>sched_stats!$A$13</c:f>
              <c:strCache>
                <c:ptCount val="1"/>
                <c:pt idx="0">
                  <c:v>Fetch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4">
                  <a:lumMod val="50000"/>
                </a:schemeClr>
              </a:solidFill>
            </a:ln>
            <a:effectLst/>
          </c:spPr>
          <c:invertIfNegative val="0"/>
          <c:cat>
            <c:strRef>
              <c:f>sched_stats!$B$11:$AA$11</c:f>
              <c:strCache>
                <c:ptCount val="26"/>
                <c:pt idx="0">
                  <c:v>BFS</c:v>
                </c:pt>
                <c:pt idx="1">
                  <c:v>BP</c:v>
                </c:pt>
                <c:pt idx="2">
                  <c:v>BS</c:v>
                </c:pt>
                <c:pt idx="3">
                  <c:v>BT</c:v>
                </c:pt>
                <c:pt idx="4">
                  <c:v>CP</c:v>
                </c:pt>
                <c:pt idx="5">
                  <c:v>FDTD</c:v>
                </c:pt>
                <c:pt idx="6">
                  <c:v>HIST</c:v>
                </c:pt>
                <c:pt idx="7">
                  <c:v>HS</c:v>
                </c:pt>
                <c:pt idx="8">
                  <c:v>HW</c:v>
                </c:pt>
                <c:pt idx="9">
                  <c:v>KM</c:v>
                </c:pt>
                <c:pt idx="10">
                  <c:v>LBM</c:v>
                </c:pt>
                <c:pt idx="11">
                  <c:v>LC</c:v>
                </c:pt>
                <c:pt idx="12">
                  <c:v>LMD</c:v>
                </c:pt>
                <c:pt idx="13">
                  <c:v>LPS</c:v>
                </c:pt>
                <c:pt idx="14">
                  <c:v>LUD</c:v>
                </c:pt>
                <c:pt idx="15">
                  <c:v>MRIQ</c:v>
                </c:pt>
                <c:pt idx="16">
                  <c:v>MUM</c:v>
                </c:pt>
                <c:pt idx="17">
                  <c:v>NW</c:v>
                </c:pt>
                <c:pt idx="18">
                  <c:v>PF</c:v>
                </c:pt>
                <c:pt idx="19">
                  <c:v>RS</c:v>
                </c:pt>
                <c:pt idx="20">
                  <c:v>SGEMM</c:v>
                </c:pt>
                <c:pt idx="21">
                  <c:v>SRAD</c:v>
                </c:pt>
                <c:pt idx="22">
                  <c:v>ST</c:v>
                </c:pt>
                <c:pt idx="23">
                  <c:v>SpMV</c:v>
                </c:pt>
                <c:pt idx="24">
                  <c:v>TPACF</c:v>
                </c:pt>
                <c:pt idx="25">
                  <c:v>average</c:v>
                </c:pt>
              </c:strCache>
            </c:strRef>
          </c:cat>
          <c:val>
            <c:numRef>
              <c:f>sched_stats!$B$13:$AA$13</c:f>
              <c:numCache>
                <c:formatCode>General</c:formatCode>
                <c:ptCount val="26"/>
                <c:pt idx="0">
                  <c:v>0.00572107408</c:v>
                </c:pt>
                <c:pt idx="1">
                  <c:v>0.00205246015</c:v>
                </c:pt>
                <c:pt idx="2">
                  <c:v>0.00256953943</c:v>
                </c:pt>
                <c:pt idx="3">
                  <c:v>0.05066398243</c:v>
                </c:pt>
                <c:pt idx="4">
                  <c:v>0.02246657333</c:v>
                </c:pt>
                <c:pt idx="5">
                  <c:v>0.16799106122</c:v>
                </c:pt>
                <c:pt idx="6">
                  <c:v>0.07084589123</c:v>
                </c:pt>
                <c:pt idx="7">
                  <c:v>0.00837087647</c:v>
                </c:pt>
                <c:pt idx="8">
                  <c:v>0.03103929502</c:v>
                </c:pt>
                <c:pt idx="9">
                  <c:v>0.00843328904</c:v>
                </c:pt>
                <c:pt idx="10">
                  <c:v>0.04434080195</c:v>
                </c:pt>
                <c:pt idx="11">
                  <c:v>0.40268780793</c:v>
                </c:pt>
                <c:pt idx="12">
                  <c:v>0.01162406462</c:v>
                </c:pt>
                <c:pt idx="13">
                  <c:v>0.01219468484</c:v>
                </c:pt>
                <c:pt idx="14">
                  <c:v>0.30163434525</c:v>
                </c:pt>
                <c:pt idx="15">
                  <c:v>0.04410697838</c:v>
                </c:pt>
                <c:pt idx="16">
                  <c:v>0.02553439871</c:v>
                </c:pt>
                <c:pt idx="17">
                  <c:v>0.07702400782</c:v>
                </c:pt>
                <c:pt idx="18">
                  <c:v>0.13708925873</c:v>
                </c:pt>
                <c:pt idx="19">
                  <c:v>0.03331236945</c:v>
                </c:pt>
                <c:pt idx="20">
                  <c:v>0.00053358125</c:v>
                </c:pt>
                <c:pt idx="21">
                  <c:v>0.00751154907</c:v>
                </c:pt>
                <c:pt idx="22">
                  <c:v>0.00100678685</c:v>
                </c:pt>
                <c:pt idx="23">
                  <c:v>0.02596459318</c:v>
                </c:pt>
                <c:pt idx="24">
                  <c:v>0.002052278</c:v>
                </c:pt>
                <c:pt idx="25">
                  <c:v>0.0598708619372</c:v>
                </c:pt>
              </c:numCache>
            </c:numRef>
          </c:val>
        </c:ser>
        <c:ser>
          <c:idx val="2"/>
          <c:order val="2"/>
          <c:tx>
            <c:strRef>
              <c:f>sched_stats!$A$14</c:f>
              <c:strCache>
                <c:ptCount val="1"/>
                <c:pt idx="0">
                  <c:v>Memory Conflict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sched_stats!$B$11:$AA$11</c:f>
              <c:strCache>
                <c:ptCount val="26"/>
                <c:pt idx="0">
                  <c:v>BFS</c:v>
                </c:pt>
                <c:pt idx="1">
                  <c:v>BP</c:v>
                </c:pt>
                <c:pt idx="2">
                  <c:v>BS</c:v>
                </c:pt>
                <c:pt idx="3">
                  <c:v>BT</c:v>
                </c:pt>
                <c:pt idx="4">
                  <c:v>CP</c:v>
                </c:pt>
                <c:pt idx="5">
                  <c:v>FDTD</c:v>
                </c:pt>
                <c:pt idx="6">
                  <c:v>HIST</c:v>
                </c:pt>
                <c:pt idx="7">
                  <c:v>HS</c:v>
                </c:pt>
                <c:pt idx="8">
                  <c:v>HW</c:v>
                </c:pt>
                <c:pt idx="9">
                  <c:v>KM</c:v>
                </c:pt>
                <c:pt idx="10">
                  <c:v>LBM</c:v>
                </c:pt>
                <c:pt idx="11">
                  <c:v>LC</c:v>
                </c:pt>
                <c:pt idx="12">
                  <c:v>LMD</c:v>
                </c:pt>
                <c:pt idx="13">
                  <c:v>LPS</c:v>
                </c:pt>
                <c:pt idx="14">
                  <c:v>LUD</c:v>
                </c:pt>
                <c:pt idx="15">
                  <c:v>MRIQ</c:v>
                </c:pt>
                <c:pt idx="16">
                  <c:v>MUM</c:v>
                </c:pt>
                <c:pt idx="17">
                  <c:v>NW</c:v>
                </c:pt>
                <c:pt idx="18">
                  <c:v>PF</c:v>
                </c:pt>
                <c:pt idx="19">
                  <c:v>RS</c:v>
                </c:pt>
                <c:pt idx="20">
                  <c:v>SGEMM</c:v>
                </c:pt>
                <c:pt idx="21">
                  <c:v>SRAD</c:v>
                </c:pt>
                <c:pt idx="22">
                  <c:v>ST</c:v>
                </c:pt>
                <c:pt idx="23">
                  <c:v>SpMV</c:v>
                </c:pt>
                <c:pt idx="24">
                  <c:v>TPACF</c:v>
                </c:pt>
                <c:pt idx="25">
                  <c:v>average</c:v>
                </c:pt>
              </c:strCache>
            </c:strRef>
          </c:cat>
          <c:val>
            <c:numRef>
              <c:f>sched_stats!$B$14:$AA$14</c:f>
              <c:numCache>
                <c:formatCode>General</c:formatCode>
                <c:ptCount val="26"/>
                <c:pt idx="0">
                  <c:v>0.67949909273</c:v>
                </c:pt>
                <c:pt idx="1">
                  <c:v>0.05207797065</c:v>
                </c:pt>
                <c:pt idx="2">
                  <c:v>0.00677234809</c:v>
                </c:pt>
                <c:pt idx="3">
                  <c:v>0.28022681678</c:v>
                </c:pt>
                <c:pt idx="4">
                  <c:v>0.11105242136</c:v>
                </c:pt>
                <c:pt idx="5">
                  <c:v>0.02723720215</c:v>
                </c:pt>
                <c:pt idx="6">
                  <c:v>0.27842377172</c:v>
                </c:pt>
                <c:pt idx="7">
                  <c:v>0.24738206518</c:v>
                </c:pt>
                <c:pt idx="8">
                  <c:v>0.16884292991</c:v>
                </c:pt>
                <c:pt idx="9">
                  <c:v>0.29316430142</c:v>
                </c:pt>
                <c:pt idx="10">
                  <c:v>0.71249320931</c:v>
                </c:pt>
                <c:pt idx="11">
                  <c:v>0.01747102245</c:v>
                </c:pt>
                <c:pt idx="12">
                  <c:v>0.71699802327</c:v>
                </c:pt>
                <c:pt idx="13">
                  <c:v>0.04958582792</c:v>
                </c:pt>
                <c:pt idx="14">
                  <c:v>0.18097281629</c:v>
                </c:pt>
                <c:pt idx="15">
                  <c:v>0.06816100425</c:v>
                </c:pt>
                <c:pt idx="16">
                  <c:v>0.74505348119</c:v>
                </c:pt>
                <c:pt idx="17">
                  <c:v>0.34307496666</c:v>
                </c:pt>
                <c:pt idx="18">
                  <c:v>0.35514027312</c:v>
                </c:pt>
                <c:pt idx="19">
                  <c:v>0.44836053388</c:v>
                </c:pt>
                <c:pt idx="20">
                  <c:v>0.00803769004</c:v>
                </c:pt>
                <c:pt idx="21">
                  <c:v>0.72034745177</c:v>
                </c:pt>
                <c:pt idx="22">
                  <c:v>0.21423655716</c:v>
                </c:pt>
                <c:pt idx="23">
                  <c:v>0.06415684793</c:v>
                </c:pt>
                <c:pt idx="24">
                  <c:v>0.00150140373</c:v>
                </c:pt>
                <c:pt idx="25">
                  <c:v>0.2716108011584</c:v>
                </c:pt>
              </c:numCache>
            </c:numRef>
          </c:val>
        </c:ser>
        <c:ser>
          <c:idx val="3"/>
          <c:order val="3"/>
          <c:tx>
            <c:strRef>
              <c:f>sched_stats!$A$15</c:f>
              <c:strCache>
                <c:ptCount val="1"/>
                <c:pt idx="0">
                  <c:v>Others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  <a:effectLst/>
          </c:spPr>
          <c:invertIfNegative val="0"/>
          <c:cat>
            <c:strRef>
              <c:f>sched_stats!$B$11:$AA$11</c:f>
              <c:strCache>
                <c:ptCount val="26"/>
                <c:pt idx="0">
                  <c:v>BFS</c:v>
                </c:pt>
                <c:pt idx="1">
                  <c:v>BP</c:v>
                </c:pt>
                <c:pt idx="2">
                  <c:v>BS</c:v>
                </c:pt>
                <c:pt idx="3">
                  <c:v>BT</c:v>
                </c:pt>
                <c:pt idx="4">
                  <c:v>CP</c:v>
                </c:pt>
                <c:pt idx="5">
                  <c:v>FDTD</c:v>
                </c:pt>
                <c:pt idx="6">
                  <c:v>HIST</c:v>
                </c:pt>
                <c:pt idx="7">
                  <c:v>HS</c:v>
                </c:pt>
                <c:pt idx="8">
                  <c:v>HW</c:v>
                </c:pt>
                <c:pt idx="9">
                  <c:v>KM</c:v>
                </c:pt>
                <c:pt idx="10">
                  <c:v>LBM</c:v>
                </c:pt>
                <c:pt idx="11">
                  <c:v>LC</c:v>
                </c:pt>
                <c:pt idx="12">
                  <c:v>LMD</c:v>
                </c:pt>
                <c:pt idx="13">
                  <c:v>LPS</c:v>
                </c:pt>
                <c:pt idx="14">
                  <c:v>LUD</c:v>
                </c:pt>
                <c:pt idx="15">
                  <c:v>MRIQ</c:v>
                </c:pt>
                <c:pt idx="16">
                  <c:v>MUM</c:v>
                </c:pt>
                <c:pt idx="17">
                  <c:v>NW</c:v>
                </c:pt>
                <c:pt idx="18">
                  <c:v>PF</c:v>
                </c:pt>
                <c:pt idx="19">
                  <c:v>RS</c:v>
                </c:pt>
                <c:pt idx="20">
                  <c:v>SGEMM</c:v>
                </c:pt>
                <c:pt idx="21">
                  <c:v>SRAD</c:v>
                </c:pt>
                <c:pt idx="22">
                  <c:v>ST</c:v>
                </c:pt>
                <c:pt idx="23">
                  <c:v>SpMV</c:v>
                </c:pt>
                <c:pt idx="24">
                  <c:v>TPACF</c:v>
                </c:pt>
                <c:pt idx="25">
                  <c:v>average</c:v>
                </c:pt>
              </c:strCache>
            </c:strRef>
          </c:cat>
          <c:val>
            <c:numRef>
              <c:f>sched_stats!$B$15:$AA$15</c:f>
              <c:numCache>
                <c:formatCode>General</c:formatCode>
                <c:ptCount val="26"/>
                <c:pt idx="0">
                  <c:v>0.00150906992</c:v>
                </c:pt>
                <c:pt idx="1">
                  <c:v>0.14015999732</c:v>
                </c:pt>
                <c:pt idx="2">
                  <c:v>0.01304848555</c:v>
                </c:pt>
                <c:pt idx="3">
                  <c:v>0.01498311834</c:v>
                </c:pt>
                <c:pt idx="4">
                  <c:v>0.29176430596</c:v>
                </c:pt>
                <c:pt idx="5">
                  <c:v>0.05053620767</c:v>
                </c:pt>
                <c:pt idx="6">
                  <c:v>0.01356467634</c:v>
                </c:pt>
                <c:pt idx="7">
                  <c:v>0.12185651922</c:v>
                </c:pt>
                <c:pt idx="8">
                  <c:v>0.07624039538</c:v>
                </c:pt>
                <c:pt idx="9">
                  <c:v>0.01554539554</c:v>
                </c:pt>
                <c:pt idx="10">
                  <c:v>0.06540986159</c:v>
                </c:pt>
                <c:pt idx="11">
                  <c:v>0.26353317757</c:v>
                </c:pt>
                <c:pt idx="12">
                  <c:v>0.04797654422</c:v>
                </c:pt>
                <c:pt idx="13">
                  <c:v>0.03013839078</c:v>
                </c:pt>
                <c:pt idx="14">
                  <c:v>0.1712151483</c:v>
                </c:pt>
                <c:pt idx="15">
                  <c:v>0.3516796362</c:v>
                </c:pt>
                <c:pt idx="16">
                  <c:v>0.00240079032</c:v>
                </c:pt>
                <c:pt idx="17">
                  <c:v>0.11843821581</c:v>
                </c:pt>
                <c:pt idx="18">
                  <c:v>0.08645285016</c:v>
                </c:pt>
                <c:pt idx="19">
                  <c:v>0.03741309965</c:v>
                </c:pt>
                <c:pt idx="20">
                  <c:v>0.023092561</c:v>
                </c:pt>
                <c:pt idx="21">
                  <c:v>0.01341178381</c:v>
                </c:pt>
                <c:pt idx="22">
                  <c:v>0.00723320231</c:v>
                </c:pt>
                <c:pt idx="23">
                  <c:v>0.01154328396</c:v>
                </c:pt>
                <c:pt idx="24">
                  <c:v>0.1394484178</c:v>
                </c:pt>
                <c:pt idx="25">
                  <c:v>0.0843438053888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87602152"/>
        <c:axId val="-2087605848"/>
      </c:barChart>
      <c:catAx>
        <c:axId val="-2087602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-2087605848"/>
        <c:crosses val="autoZero"/>
        <c:auto val="1"/>
        <c:lblAlgn val="ctr"/>
        <c:lblOffset val="100"/>
        <c:noMultiLvlLbl val="0"/>
      </c:catAx>
      <c:valAx>
        <c:axId val="-2087605848"/>
        <c:scaling>
          <c:orientation val="minMax"/>
          <c:max val="1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Cycles (%)</a:t>
                </a:r>
                <a:endParaRPr lang="en-US" sz="1200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-208760215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combi!$A$21</c:f>
              <c:strCache>
                <c:ptCount val="1"/>
                <c:pt idx="0">
                  <c:v>ELF: Scheduling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combi!$B$19:$AA$19</c:f>
              <c:strCache>
                <c:ptCount val="26"/>
                <c:pt idx="0">
                  <c:v>BFS</c:v>
                </c:pt>
                <c:pt idx="1">
                  <c:v>BP</c:v>
                </c:pt>
                <c:pt idx="2">
                  <c:v>BS</c:v>
                </c:pt>
                <c:pt idx="3">
                  <c:v>BT</c:v>
                </c:pt>
                <c:pt idx="4">
                  <c:v>CP</c:v>
                </c:pt>
                <c:pt idx="5">
                  <c:v>FDTD</c:v>
                </c:pt>
                <c:pt idx="6">
                  <c:v>HIST</c:v>
                </c:pt>
                <c:pt idx="7">
                  <c:v>HS</c:v>
                </c:pt>
                <c:pt idx="8">
                  <c:v>HW</c:v>
                </c:pt>
                <c:pt idx="9">
                  <c:v>KM</c:v>
                </c:pt>
                <c:pt idx="10">
                  <c:v>LBM</c:v>
                </c:pt>
                <c:pt idx="11">
                  <c:v>LC</c:v>
                </c:pt>
                <c:pt idx="12">
                  <c:v>LMD</c:v>
                </c:pt>
                <c:pt idx="13">
                  <c:v>LPS</c:v>
                </c:pt>
                <c:pt idx="14">
                  <c:v>LUD</c:v>
                </c:pt>
                <c:pt idx="15">
                  <c:v>MRIQ</c:v>
                </c:pt>
                <c:pt idx="16">
                  <c:v>MUM</c:v>
                </c:pt>
                <c:pt idx="17">
                  <c:v>NW</c:v>
                </c:pt>
                <c:pt idx="18">
                  <c:v>PF</c:v>
                </c:pt>
                <c:pt idx="19">
                  <c:v>RS</c:v>
                </c:pt>
                <c:pt idx="20">
                  <c:v>SGEMM</c:v>
                </c:pt>
                <c:pt idx="21">
                  <c:v>SRAD</c:v>
                </c:pt>
                <c:pt idx="22">
                  <c:v>ST</c:v>
                </c:pt>
                <c:pt idx="23">
                  <c:v>SpMV</c:v>
                </c:pt>
                <c:pt idx="24">
                  <c:v>TPACF</c:v>
                </c:pt>
                <c:pt idx="25">
                  <c:v>geomean</c:v>
                </c:pt>
              </c:strCache>
            </c:strRef>
          </c:cat>
          <c:val>
            <c:numRef>
              <c:f>combi!$B$21:$AA$21</c:f>
              <c:numCache>
                <c:formatCode>General</c:formatCode>
                <c:ptCount val="26"/>
                <c:pt idx="0">
                  <c:v>0.00540668875999995</c:v>
                </c:pt>
                <c:pt idx="1">
                  <c:v>0.00957448742000011</c:v>
                </c:pt>
                <c:pt idx="2">
                  <c:v>0.000966788289999965</c:v>
                </c:pt>
                <c:pt idx="3">
                  <c:v>0.02368756544</c:v>
                </c:pt>
                <c:pt idx="4">
                  <c:v>0.0144393895799999</c:v>
                </c:pt>
                <c:pt idx="5">
                  <c:v>0.0364101568399999</c:v>
                </c:pt>
                <c:pt idx="6">
                  <c:v>0.00955676039999998</c:v>
                </c:pt>
                <c:pt idx="7">
                  <c:v>0.0303426225400001</c:v>
                </c:pt>
                <c:pt idx="8">
                  <c:v>0.0142025267799999</c:v>
                </c:pt>
                <c:pt idx="9">
                  <c:v>0.27657923854</c:v>
                </c:pt>
                <c:pt idx="10">
                  <c:v>-4.36227000000233E-5</c:v>
                </c:pt>
                <c:pt idx="11">
                  <c:v>0.0101735833100001</c:v>
                </c:pt>
                <c:pt idx="12">
                  <c:v>0.0918467277499999</c:v>
                </c:pt>
                <c:pt idx="13">
                  <c:v>0.13744603695</c:v>
                </c:pt>
                <c:pt idx="14">
                  <c:v>0.04426625618</c:v>
                </c:pt>
                <c:pt idx="15">
                  <c:v>-0.000394932439999995</c:v>
                </c:pt>
                <c:pt idx="16">
                  <c:v>0.055579989975</c:v>
                </c:pt>
                <c:pt idx="17">
                  <c:v>0.00908770397999992</c:v>
                </c:pt>
                <c:pt idx="18">
                  <c:v>0.0403409395700001</c:v>
                </c:pt>
                <c:pt idx="19">
                  <c:v>0.15501073075</c:v>
                </c:pt>
                <c:pt idx="20">
                  <c:v>0.00536813801999991</c:v>
                </c:pt>
                <c:pt idx="21">
                  <c:v>-0.000889098260000054</c:v>
                </c:pt>
                <c:pt idx="22">
                  <c:v>0.0936337725900001</c:v>
                </c:pt>
                <c:pt idx="23">
                  <c:v>-7.5107559999954E-5</c:v>
                </c:pt>
                <c:pt idx="24">
                  <c:v>-0.000403538589999974</c:v>
                </c:pt>
                <c:pt idx="25">
                  <c:v>0.0406870438159395</c:v>
                </c:pt>
              </c:numCache>
            </c:numRef>
          </c:val>
        </c:ser>
        <c:ser>
          <c:idx val="1"/>
          <c:order val="1"/>
          <c:tx>
            <c:strRef>
              <c:f>combi!$A$20</c:f>
              <c:strCache>
                <c:ptCount val="1"/>
                <c:pt idx="0">
                  <c:v>ELF: Instruction prefetch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combi!$B$19:$AA$19</c:f>
              <c:strCache>
                <c:ptCount val="26"/>
                <c:pt idx="0">
                  <c:v>BFS</c:v>
                </c:pt>
                <c:pt idx="1">
                  <c:v>BP</c:v>
                </c:pt>
                <c:pt idx="2">
                  <c:v>BS</c:v>
                </c:pt>
                <c:pt idx="3">
                  <c:v>BT</c:v>
                </c:pt>
                <c:pt idx="4">
                  <c:v>CP</c:v>
                </c:pt>
                <c:pt idx="5">
                  <c:v>FDTD</c:v>
                </c:pt>
                <c:pt idx="6">
                  <c:v>HIST</c:v>
                </c:pt>
                <c:pt idx="7">
                  <c:v>HS</c:v>
                </c:pt>
                <c:pt idx="8">
                  <c:v>HW</c:v>
                </c:pt>
                <c:pt idx="9">
                  <c:v>KM</c:v>
                </c:pt>
                <c:pt idx="10">
                  <c:v>LBM</c:v>
                </c:pt>
                <c:pt idx="11">
                  <c:v>LC</c:v>
                </c:pt>
                <c:pt idx="12">
                  <c:v>LMD</c:v>
                </c:pt>
                <c:pt idx="13">
                  <c:v>LPS</c:v>
                </c:pt>
                <c:pt idx="14">
                  <c:v>LUD</c:v>
                </c:pt>
                <c:pt idx="15">
                  <c:v>MRIQ</c:v>
                </c:pt>
                <c:pt idx="16">
                  <c:v>MUM</c:v>
                </c:pt>
                <c:pt idx="17">
                  <c:v>NW</c:v>
                </c:pt>
                <c:pt idx="18">
                  <c:v>PF</c:v>
                </c:pt>
                <c:pt idx="19">
                  <c:v>RS</c:v>
                </c:pt>
                <c:pt idx="20">
                  <c:v>SGEMM</c:v>
                </c:pt>
                <c:pt idx="21">
                  <c:v>SRAD</c:v>
                </c:pt>
                <c:pt idx="22">
                  <c:v>ST</c:v>
                </c:pt>
                <c:pt idx="23">
                  <c:v>SpMV</c:v>
                </c:pt>
                <c:pt idx="24">
                  <c:v>TPACF</c:v>
                </c:pt>
                <c:pt idx="25">
                  <c:v>geomean</c:v>
                </c:pt>
              </c:strCache>
            </c:strRef>
          </c:cat>
          <c:val>
            <c:numRef>
              <c:f>combi!$B$20:$AA$20</c:f>
              <c:numCache>
                <c:formatCode>General</c:formatCode>
                <c:ptCount val="26"/>
                <c:pt idx="0">
                  <c:v>0.000795924880000021</c:v>
                </c:pt>
                <c:pt idx="1">
                  <c:v>0.000698147880000111</c:v>
                </c:pt>
                <c:pt idx="2">
                  <c:v>0.00845671205000009</c:v>
                </c:pt>
                <c:pt idx="3">
                  <c:v>0.000824401870000102</c:v>
                </c:pt>
                <c:pt idx="4">
                  <c:v>0.00768114244000007</c:v>
                </c:pt>
                <c:pt idx="5">
                  <c:v>0.49420397531</c:v>
                </c:pt>
                <c:pt idx="6">
                  <c:v>0.0287484763200001</c:v>
                </c:pt>
                <c:pt idx="7">
                  <c:v>0.00143745985999999</c:v>
                </c:pt>
                <c:pt idx="8">
                  <c:v>-0.000503888340000036</c:v>
                </c:pt>
                <c:pt idx="9">
                  <c:v>3.22927000007134E-6</c:v>
                </c:pt>
                <c:pt idx="10">
                  <c:v>-0.01738607665</c:v>
                </c:pt>
                <c:pt idx="11">
                  <c:v>0.78680513829</c:v>
                </c:pt>
                <c:pt idx="12">
                  <c:v>-0.000861607579999979</c:v>
                </c:pt>
                <c:pt idx="13">
                  <c:v>0.01135110351</c:v>
                </c:pt>
                <c:pt idx="14">
                  <c:v>0.11994877893</c:v>
                </c:pt>
                <c:pt idx="15">
                  <c:v>0.000708155889999951</c:v>
                </c:pt>
                <c:pt idx="16">
                  <c:v>-0.00640669174999997</c:v>
                </c:pt>
                <c:pt idx="17">
                  <c:v>0.03872175144</c:v>
                </c:pt>
                <c:pt idx="18">
                  <c:v>0.00446306871000002</c:v>
                </c:pt>
                <c:pt idx="19">
                  <c:v>-0.00026047003999996</c:v>
                </c:pt>
                <c:pt idx="20">
                  <c:v>0.00117280858000002</c:v>
                </c:pt>
                <c:pt idx="21">
                  <c:v>-0.00125837647000004</c:v>
                </c:pt>
                <c:pt idx="22">
                  <c:v>0.0113816636199999</c:v>
                </c:pt>
                <c:pt idx="23">
                  <c:v>0.00184191711999993</c:v>
                </c:pt>
                <c:pt idx="24">
                  <c:v>0.000268652990000007</c:v>
                </c:pt>
                <c:pt idx="25">
                  <c:v>0.0485692071439667</c:v>
                </c:pt>
              </c:numCache>
            </c:numRef>
          </c:val>
        </c:ser>
        <c:ser>
          <c:idx val="0"/>
          <c:order val="2"/>
          <c:tx>
            <c:strRef>
              <c:f>combi!$A$22</c:f>
              <c:strCache>
                <c:ptCount val="1"/>
                <c:pt idx="0">
                  <c:v>ELF: Memory reordering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combi!$B$19:$AA$19</c:f>
              <c:strCache>
                <c:ptCount val="26"/>
                <c:pt idx="0">
                  <c:v>BFS</c:v>
                </c:pt>
                <c:pt idx="1">
                  <c:v>BP</c:v>
                </c:pt>
                <c:pt idx="2">
                  <c:v>BS</c:v>
                </c:pt>
                <c:pt idx="3">
                  <c:v>BT</c:v>
                </c:pt>
                <c:pt idx="4">
                  <c:v>CP</c:v>
                </c:pt>
                <c:pt idx="5">
                  <c:v>FDTD</c:v>
                </c:pt>
                <c:pt idx="6">
                  <c:v>HIST</c:v>
                </c:pt>
                <c:pt idx="7">
                  <c:v>HS</c:v>
                </c:pt>
                <c:pt idx="8">
                  <c:v>HW</c:v>
                </c:pt>
                <c:pt idx="9">
                  <c:v>KM</c:v>
                </c:pt>
                <c:pt idx="10">
                  <c:v>LBM</c:v>
                </c:pt>
                <c:pt idx="11">
                  <c:v>LC</c:v>
                </c:pt>
                <c:pt idx="12">
                  <c:v>LMD</c:v>
                </c:pt>
                <c:pt idx="13">
                  <c:v>LPS</c:v>
                </c:pt>
                <c:pt idx="14">
                  <c:v>LUD</c:v>
                </c:pt>
                <c:pt idx="15">
                  <c:v>MRIQ</c:v>
                </c:pt>
                <c:pt idx="16">
                  <c:v>MUM</c:v>
                </c:pt>
                <c:pt idx="17">
                  <c:v>NW</c:v>
                </c:pt>
                <c:pt idx="18">
                  <c:v>PF</c:v>
                </c:pt>
                <c:pt idx="19">
                  <c:v>RS</c:v>
                </c:pt>
                <c:pt idx="20">
                  <c:v>SGEMM</c:v>
                </c:pt>
                <c:pt idx="21">
                  <c:v>SRAD</c:v>
                </c:pt>
                <c:pt idx="22">
                  <c:v>ST</c:v>
                </c:pt>
                <c:pt idx="23">
                  <c:v>SpMV</c:v>
                </c:pt>
                <c:pt idx="24">
                  <c:v>TPACF</c:v>
                </c:pt>
                <c:pt idx="25">
                  <c:v>geomean</c:v>
                </c:pt>
              </c:strCache>
            </c:strRef>
          </c:cat>
          <c:val>
            <c:numRef>
              <c:f>combi!$B$22:$AA$22</c:f>
              <c:numCache>
                <c:formatCode>General</c:formatCode>
                <c:ptCount val="26"/>
                <c:pt idx="0">
                  <c:v>0.0699467043299999</c:v>
                </c:pt>
                <c:pt idx="1">
                  <c:v>0.0010738992899999</c:v>
                </c:pt>
                <c:pt idx="2">
                  <c:v>-0.00574014173000004</c:v>
                </c:pt>
                <c:pt idx="3">
                  <c:v>0.0370518989999999</c:v>
                </c:pt>
                <c:pt idx="4">
                  <c:v>0.01769675504</c:v>
                </c:pt>
                <c:pt idx="5">
                  <c:v>0.000811661520000007</c:v>
                </c:pt>
                <c:pt idx="6">
                  <c:v>0.00827284465</c:v>
                </c:pt>
                <c:pt idx="7">
                  <c:v>0.04036043509</c:v>
                </c:pt>
                <c:pt idx="8">
                  <c:v>0.01806804303</c:v>
                </c:pt>
                <c:pt idx="9">
                  <c:v>0.1646171894</c:v>
                </c:pt>
                <c:pt idx="10">
                  <c:v>-0.04098935113</c:v>
                </c:pt>
                <c:pt idx="11">
                  <c:v>0.00463113428000006</c:v>
                </c:pt>
                <c:pt idx="12">
                  <c:v>0.00838086209999989</c:v>
                </c:pt>
                <c:pt idx="13">
                  <c:v>-0.00398464721000002</c:v>
                </c:pt>
                <c:pt idx="14">
                  <c:v>0.0222607808299999</c:v>
                </c:pt>
                <c:pt idx="15">
                  <c:v>0.00224457891000007</c:v>
                </c:pt>
                <c:pt idx="16">
                  <c:v>0.045234633115</c:v>
                </c:pt>
                <c:pt idx="17">
                  <c:v>0.0021430629100001</c:v>
                </c:pt>
                <c:pt idx="18">
                  <c:v>0.01490242736</c:v>
                </c:pt>
                <c:pt idx="19">
                  <c:v>0.0343570897400001</c:v>
                </c:pt>
                <c:pt idx="20">
                  <c:v>-0.00228984967000001</c:v>
                </c:pt>
                <c:pt idx="21">
                  <c:v>0.1443235932</c:v>
                </c:pt>
                <c:pt idx="22">
                  <c:v>0.0691190269899999</c:v>
                </c:pt>
                <c:pt idx="23">
                  <c:v>0.00525870534999995</c:v>
                </c:pt>
                <c:pt idx="24">
                  <c:v>-7.2115649999982E-5</c:v>
                </c:pt>
                <c:pt idx="25">
                  <c:v>0.0253819361604177</c:v>
                </c:pt>
              </c:numCache>
            </c:numRef>
          </c:val>
        </c:ser>
        <c:ser>
          <c:idx val="3"/>
          <c:order val="3"/>
          <c:tx>
            <c:strRef>
              <c:f>combi!$A$23</c:f>
              <c:strCache>
                <c:ptCount val="1"/>
                <c:pt idx="0">
                  <c:v>ELF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combi!$B$19:$AA$19</c:f>
              <c:strCache>
                <c:ptCount val="26"/>
                <c:pt idx="0">
                  <c:v>BFS</c:v>
                </c:pt>
                <c:pt idx="1">
                  <c:v>BP</c:v>
                </c:pt>
                <c:pt idx="2">
                  <c:v>BS</c:v>
                </c:pt>
                <c:pt idx="3">
                  <c:v>BT</c:v>
                </c:pt>
                <c:pt idx="4">
                  <c:v>CP</c:v>
                </c:pt>
                <c:pt idx="5">
                  <c:v>FDTD</c:v>
                </c:pt>
                <c:pt idx="6">
                  <c:v>HIST</c:v>
                </c:pt>
                <c:pt idx="7">
                  <c:v>HS</c:v>
                </c:pt>
                <c:pt idx="8">
                  <c:v>HW</c:v>
                </c:pt>
                <c:pt idx="9">
                  <c:v>KM</c:v>
                </c:pt>
                <c:pt idx="10">
                  <c:v>LBM</c:v>
                </c:pt>
                <c:pt idx="11">
                  <c:v>LC</c:v>
                </c:pt>
                <c:pt idx="12">
                  <c:v>LMD</c:v>
                </c:pt>
                <c:pt idx="13">
                  <c:v>LPS</c:v>
                </c:pt>
                <c:pt idx="14">
                  <c:v>LUD</c:v>
                </c:pt>
                <c:pt idx="15">
                  <c:v>MRIQ</c:v>
                </c:pt>
                <c:pt idx="16">
                  <c:v>MUM</c:v>
                </c:pt>
                <c:pt idx="17">
                  <c:v>NW</c:v>
                </c:pt>
                <c:pt idx="18">
                  <c:v>PF</c:v>
                </c:pt>
                <c:pt idx="19">
                  <c:v>RS</c:v>
                </c:pt>
                <c:pt idx="20">
                  <c:v>SGEMM</c:v>
                </c:pt>
                <c:pt idx="21">
                  <c:v>SRAD</c:v>
                </c:pt>
                <c:pt idx="22">
                  <c:v>ST</c:v>
                </c:pt>
                <c:pt idx="23">
                  <c:v>SpMV</c:v>
                </c:pt>
                <c:pt idx="24">
                  <c:v>TPACF</c:v>
                </c:pt>
                <c:pt idx="25">
                  <c:v>geomean</c:v>
                </c:pt>
              </c:strCache>
            </c:strRef>
          </c:cat>
          <c:val>
            <c:numRef>
              <c:f>combi!$B$23:$AA$23</c:f>
              <c:numCache>
                <c:formatCode>General</c:formatCode>
                <c:ptCount val="26"/>
                <c:pt idx="0">
                  <c:v>0.07035339309</c:v>
                </c:pt>
                <c:pt idx="1">
                  <c:v>0.00550034924000009</c:v>
                </c:pt>
                <c:pt idx="2">
                  <c:v>-0.01227639024</c:v>
                </c:pt>
                <c:pt idx="3">
                  <c:v>0.0641880829799999</c:v>
                </c:pt>
                <c:pt idx="4">
                  <c:v>0.0301041472900001</c:v>
                </c:pt>
                <c:pt idx="5">
                  <c:v>0.54362324282</c:v>
                </c:pt>
                <c:pt idx="6">
                  <c:v>0.0511832807899999</c:v>
                </c:pt>
                <c:pt idx="7">
                  <c:v>0.20630714716</c:v>
                </c:pt>
                <c:pt idx="8">
                  <c:v>0.05530193008</c:v>
                </c:pt>
                <c:pt idx="9">
                  <c:v>0.35062025057</c:v>
                </c:pt>
                <c:pt idx="10">
                  <c:v>-0.0579210944</c:v>
                </c:pt>
                <c:pt idx="11">
                  <c:v>0.78887305018</c:v>
                </c:pt>
                <c:pt idx="12">
                  <c:v>0.10253725855</c:v>
                </c:pt>
                <c:pt idx="13">
                  <c:v>0.1554759562</c:v>
                </c:pt>
                <c:pt idx="14">
                  <c:v>0.16139093897</c:v>
                </c:pt>
                <c:pt idx="15">
                  <c:v>0.000701288119999921</c:v>
                </c:pt>
                <c:pt idx="16">
                  <c:v>0.10681456609</c:v>
                </c:pt>
                <c:pt idx="17">
                  <c:v>0.04992974164</c:v>
                </c:pt>
                <c:pt idx="18">
                  <c:v>0.0685813877999999</c:v>
                </c:pt>
                <c:pt idx="19">
                  <c:v>0.20884857059</c:v>
                </c:pt>
                <c:pt idx="20">
                  <c:v>0.00914016800000006</c:v>
                </c:pt>
                <c:pt idx="21">
                  <c:v>0.17317215538</c:v>
                </c:pt>
                <c:pt idx="22">
                  <c:v>0.17230852859</c:v>
                </c:pt>
                <c:pt idx="23">
                  <c:v>-0.000450179120000005</c:v>
                </c:pt>
                <c:pt idx="24">
                  <c:v>-0.0162603235</c:v>
                </c:pt>
                <c:pt idx="25">
                  <c:v>0.11898331912701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81851528"/>
        <c:axId val="-2081847912"/>
      </c:barChart>
      <c:catAx>
        <c:axId val="-2081851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-2081847912"/>
        <c:crosses val="autoZero"/>
        <c:auto val="1"/>
        <c:lblAlgn val="ctr"/>
        <c:lblOffset val="100"/>
        <c:noMultiLvlLbl val="0"/>
      </c:catAx>
      <c:valAx>
        <c:axId val="-2081847912"/>
        <c:scaling>
          <c:orientation val="minMax"/>
          <c:max val="0.4"/>
          <c:min val="-0.0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100">
                    <a:solidFill>
                      <a:sysClr val="windowText" lastClr="000000"/>
                    </a:solidFill>
                  </a:rPr>
                  <a:t>Performance Improvement (%)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-2081851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57CC2-3518-4222-B1BF-70376D67DBA4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BD1EE-C37E-4E5C-A946-10B2EB6DB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23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8280DBD-783E-4BFE-A75B-8370C5DF9BC3}" type="datetimeFigureOut">
              <a:rPr lang="ko-KR" altLang="en-US" smtClean="0"/>
              <a:t>11/17/15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0503E1-9966-4A77-9CF4-8101B7715F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4171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503E1-9966-4A77-9CF4-8101B7715F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8761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503E1-9966-4A77-9CF4-8101B7715F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8071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503E1-9966-4A77-9CF4-8101B7715FC8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8341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>
                <a:latin typeface="Calibri" pitchFamily="34" charset="0"/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ko-KR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8B1A7B-0E4B-4269-887B-778EEBE80EBA}" type="datetime1">
              <a:rPr lang="ko-KR" altLang="en-US" smtClean="0"/>
              <a:t>11/17/15</a:t>
            </a:fld>
            <a:endParaRPr lang="ko-K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EB49AF-3D90-40FD-8F8A-8CC90C261D6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37B4C5-90B8-4B41-A38F-A406480A9303}" type="datetime1">
              <a:rPr lang="ko-KR" altLang="en-US" smtClean="0"/>
              <a:t>11/17/15</a:t>
            </a:fld>
            <a:endParaRPr lang="ko-K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EB49AF-3D90-40FD-8F8A-8CC90C261D6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2588"/>
            <a:ext cx="1943100" cy="5713412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2588"/>
            <a:ext cx="5676900" cy="5713412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2988A1-1FF8-49EF-87A2-1FD6CD5E9D0A}" type="datetime1">
              <a:rPr lang="ko-KR" altLang="en-US" smtClean="0"/>
              <a:t>11/17/15</a:t>
            </a:fld>
            <a:endParaRPr lang="ko-K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EB49AF-3D90-40FD-8F8A-8CC90C261D6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2588"/>
            <a:ext cx="7772400" cy="836612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C2D5C3-7620-4569-BC65-D567D9716DC3}" type="datetime1">
              <a:rPr lang="ko-KR" altLang="en-US" smtClean="0"/>
              <a:t>11/17/15</a:t>
            </a:fld>
            <a:endParaRPr lang="ko-K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EB49AF-3D90-40FD-8F8A-8CC90C261D69}" type="slidenum">
              <a:rPr lang="ko-KR" altLang="en-US" smtClean="0"/>
              <a:pPr/>
              <a:t>‹#›</a:t>
            </a:fld>
            <a:r>
              <a:rPr lang="en-US" altLang="ko-KR" dirty="0" smtClean="0"/>
              <a:t>/&lt;##&gt;</a:t>
            </a:r>
            <a:endParaRPr lang="ko-KR" alt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382588"/>
            <a:ext cx="7772400" cy="836612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371600"/>
            <a:ext cx="3810000" cy="2286000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3810000" cy="2286000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3810000"/>
            <a:ext cx="3810000" cy="2286000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810000"/>
            <a:ext cx="3810000" cy="2286000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E2B96F-CEB8-4546-83B2-E35DC217A53D}" type="datetime1">
              <a:rPr lang="ko-KR" altLang="en-US" smtClean="0"/>
              <a:t>11/17/15</a:t>
            </a:fld>
            <a:endParaRPr lang="ko-K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EB49AF-3D90-40FD-8F8A-8CC90C261D6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ko-KR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248400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248400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248400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38263"/>
            <a:ext cx="3810000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8263"/>
            <a:ext cx="3810000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191000" y="6248400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267200" y="6248400"/>
            <a:ext cx="533400" cy="4572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191000" y="6248400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Calibri" pitchFamily="34" charset="0"/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88952A-21F7-4CD7-9645-3B2EA7F5652A}" type="datetime1">
              <a:rPr lang="ko-KR" altLang="en-US" smtClean="0"/>
              <a:t>11/17/15</a:t>
            </a:fld>
            <a:endParaRPr lang="ko-K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EB49AF-3D90-40FD-8F8A-8CC90C261D69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191000" y="6248400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248400"/>
            <a:ext cx="533400" cy="4572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191000" y="6248400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14800" y="6248400"/>
            <a:ext cx="685800" cy="4572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2588"/>
            <a:ext cx="1943100" cy="570547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2588"/>
            <a:ext cx="5676900" cy="570547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14800" y="6248400"/>
            <a:ext cx="685800" cy="4572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9388"/>
            <a:ext cx="7772400" cy="882650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38263"/>
            <a:ext cx="3810000" cy="4749800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8263"/>
            <a:ext cx="3810000" cy="4749800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14800" y="6248400"/>
            <a:ext cx="685800" cy="4572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1E9BFB-6E56-4ECB-B5A3-413FB0D5561C}" type="datetime1">
              <a:rPr lang="ko-KR" altLang="en-US" smtClean="0"/>
              <a:t>11/17/15</a:t>
            </a:fld>
            <a:endParaRPr lang="ko-K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EB49AF-3D90-40FD-8F8A-8CC90C261D6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6DF091-99ED-4E9E-9833-C371056A80F6}" type="datetime1">
              <a:rPr lang="ko-KR" altLang="en-US" smtClean="0"/>
              <a:t>11/17/15</a:t>
            </a:fld>
            <a:endParaRPr lang="ko-K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EB49AF-3D90-40FD-8F8A-8CC90C261D6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376F26-12ED-44A5-982F-D12AC9847208}" type="datetime1">
              <a:rPr lang="ko-KR" altLang="en-US" smtClean="0"/>
              <a:t>11/17/15</a:t>
            </a:fld>
            <a:endParaRPr lang="ko-K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EB49AF-3D90-40FD-8F8A-8CC90C261D6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610C64-7055-4B9F-8025-8EEF92819D50}" type="datetime1">
              <a:rPr lang="ko-KR" altLang="en-US" smtClean="0"/>
              <a:t>11/17/15</a:t>
            </a:fld>
            <a:endParaRPr lang="ko-K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EB49AF-3D90-40FD-8F8A-8CC90C261D6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3A4904-C6AD-47AC-BEE8-46DACDB84BF6}" type="datetime1">
              <a:rPr lang="ko-KR" altLang="en-US" smtClean="0"/>
              <a:t>11/17/15</a:t>
            </a:fld>
            <a:endParaRPr lang="ko-K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EB49AF-3D90-40FD-8F8A-8CC90C261D6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4B4F1A-FD98-4741-8DF1-1017256EB310}" type="datetime1">
              <a:rPr lang="ko-KR" altLang="en-US" smtClean="0"/>
              <a:t>11/17/15</a:t>
            </a:fld>
            <a:endParaRPr lang="ko-K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EB49AF-3D90-40FD-8F8A-8CC90C261D6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ko-KR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0E60F9-0643-4E42-B52D-FE8815D05A1D}" type="datetime1">
              <a:rPr lang="ko-KR" altLang="en-US" smtClean="0"/>
              <a:t>11/17/15</a:t>
            </a:fld>
            <a:endParaRPr lang="ko-K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EB49AF-3D90-40FD-8F8A-8CC90C261D6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14" Type="http://schemas.openxmlformats.org/officeDocument/2006/relationships/image" Target="../media/image2.jpeg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2588"/>
            <a:ext cx="7772400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cs typeface="+mn-cs"/>
              </a:defRPr>
            </a:lvl1pPr>
          </a:lstStyle>
          <a:p>
            <a:fld id="{8522D9DD-96C3-43EE-A2BE-CCC6C995A409}" type="datetime1">
              <a:rPr lang="ko-KR" altLang="en-US" smtClean="0"/>
              <a:t>11/17/15</a:t>
            </a:fld>
            <a:endParaRPr lang="ko-KR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373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latin typeface="Calibri" pitchFamily="34" charset="0"/>
                <a:cs typeface="Calibri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13944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fld id="{EDEB49AF-3D90-40FD-8F8A-8CC90C261D6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227013" y="309563"/>
            <a:ext cx="8678862" cy="0"/>
          </a:xfrm>
          <a:prstGeom prst="line">
            <a:avLst/>
          </a:prstGeom>
          <a:noFill/>
          <a:ln w="63500">
            <a:solidFill>
              <a:srgbClr val="0F095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>
            <a:off x="227013" y="6189663"/>
            <a:ext cx="8678862" cy="0"/>
          </a:xfrm>
          <a:prstGeom prst="line">
            <a:avLst/>
          </a:prstGeom>
          <a:noFill/>
          <a:ln w="63500">
            <a:solidFill>
              <a:srgbClr val="0F095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pic>
        <p:nvPicPr>
          <p:cNvPr id="2" name="Picture 19" descr="CSeal"/>
          <p:cNvPicPr>
            <a:picLocks noChangeAspect="1" noChangeArrowheads="1"/>
          </p:cNvPicPr>
          <p:nvPr/>
        </p:nvPicPr>
        <p:blipFill>
          <a:blip r:embed="rId15" cstate="print">
            <a:lum bright="-26000"/>
          </a:blip>
          <a:srcRect/>
          <a:stretch>
            <a:fillRect/>
          </a:stretch>
        </p:blipFill>
        <p:spPr bwMode="auto">
          <a:xfrm>
            <a:off x="8394888" y="6261164"/>
            <a:ext cx="510988" cy="507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" name="Text Box 20"/>
          <p:cNvSpPr txBox="1">
            <a:spLocks noChangeArrowheads="1"/>
          </p:cNvSpPr>
          <p:nvPr/>
        </p:nvSpPr>
        <p:spPr bwMode="auto">
          <a:xfrm>
            <a:off x="5321751" y="6268726"/>
            <a:ext cx="30192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1200" b="1" dirty="0">
                <a:solidFill>
                  <a:srgbClr val="0F0958"/>
                </a:solidFill>
                <a:latin typeface="Calibri" pitchFamily="34" charset="0"/>
                <a:cs typeface="+mn-cs"/>
              </a:rPr>
              <a:t>University of Michigan</a:t>
            </a:r>
          </a:p>
          <a:p>
            <a:pPr algn="r">
              <a:defRPr/>
            </a:pPr>
            <a:r>
              <a:rPr lang="en-US" sz="1200" b="1" dirty="0">
                <a:solidFill>
                  <a:srgbClr val="0F0958"/>
                </a:solidFill>
                <a:latin typeface="Calibri" pitchFamily="34" charset="0"/>
                <a:cs typeface="+mn-cs"/>
              </a:rPr>
              <a:t>Electrical Engineering and Computer Science</a:t>
            </a:r>
          </a:p>
        </p:txBody>
      </p:sp>
      <p:pic>
        <p:nvPicPr>
          <p:cNvPr id="1035" name="Picture 21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30188" y="6337300"/>
            <a:ext cx="2962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1" fontAlgn="base" latinLnBrk="1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ctr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2588"/>
            <a:ext cx="77724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38263"/>
            <a:ext cx="7772400" cy="474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smtClean="0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248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6F15528-21DE-4FAA-801E-634DDDAF4B2B}" type="slidenum">
              <a:rPr lang="en-US" smtClean="0">
                <a:solidFill>
                  <a:srgbClr val="000000"/>
                </a:solidFill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227013" y="309563"/>
            <a:ext cx="8678862" cy="0"/>
          </a:xfrm>
          <a:prstGeom prst="line">
            <a:avLst/>
          </a:prstGeom>
          <a:noFill/>
          <a:ln w="63500">
            <a:solidFill>
              <a:srgbClr val="0F095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992813" y="6319838"/>
            <a:ext cx="24447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0F0958"/>
                </a:solidFill>
                <a:latin typeface="Arial"/>
                <a:cs typeface="+mn-cs"/>
              </a:rPr>
              <a:t>University of Michigan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0F0958"/>
                </a:solidFill>
                <a:latin typeface="Arial"/>
                <a:cs typeface="+mn-cs"/>
              </a:rPr>
              <a:t>Advanced Computer Architecture Laboratory</a:t>
            </a: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227013" y="6189663"/>
            <a:ext cx="8678862" cy="0"/>
          </a:xfrm>
          <a:prstGeom prst="line">
            <a:avLst/>
          </a:prstGeom>
          <a:noFill/>
          <a:ln w="63500">
            <a:solidFill>
              <a:srgbClr val="0F095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000000"/>
              </a:solidFill>
              <a:latin typeface="Arial"/>
              <a:cs typeface="+mn-cs"/>
            </a:endParaRPr>
          </a:p>
        </p:txBody>
      </p:sp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30188" y="6329363"/>
            <a:ext cx="2962275" cy="336550"/>
          </a:xfrm>
          <a:prstGeom prst="rect">
            <a:avLst/>
          </a:prstGeom>
          <a:noFill/>
        </p:spPr>
      </p:pic>
      <p:pic>
        <p:nvPicPr>
          <p:cNvPr id="17419" name="Picture 11" descr="CSeal"/>
          <p:cNvPicPr>
            <a:picLocks noChangeAspect="1" noChangeArrowheads="1"/>
          </p:cNvPicPr>
          <p:nvPr/>
        </p:nvPicPr>
        <p:blipFill>
          <a:blip r:embed="rId15" cstate="print">
            <a:lum bright="-26000"/>
          </a:blip>
          <a:srcRect/>
          <a:stretch>
            <a:fillRect/>
          </a:stretch>
        </p:blipFill>
        <p:spPr bwMode="auto">
          <a:xfrm>
            <a:off x="8466138" y="6324600"/>
            <a:ext cx="411162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Narrow" pitchFamily="34" charset="0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Narrow" pitchFamily="34" charset="0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Narrow" pitchFamily="34" charset="0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Narrow" pitchFamily="34" charset="0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Narrow" pitchFamily="34" charset="0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Narrow" pitchFamily="34" charset="0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Narrow" pitchFamily="34" charset="0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SzPct val="60000"/>
        <a:buFont typeface="Times New Roman" pitchFamily="18" charset="0"/>
        <a:buChar char="►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SzPct val="60000"/>
        <a:buFont typeface="Times New Roman" pitchFamily="18" charset="0"/>
        <a:buChar char="►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990600"/>
            <a:ext cx="8534400" cy="1470025"/>
          </a:xfrm>
        </p:spPr>
        <p:txBody>
          <a:bodyPr/>
          <a:lstStyle/>
          <a:p>
            <a:r>
              <a:rPr lang="en-US" altLang="ko-KR" sz="2800" dirty="0" smtClean="0"/>
              <a:t>ELF: Maximizing Memory-level Parallelism for GPUs</a:t>
            </a:r>
            <a:br>
              <a:rPr lang="en-US" altLang="ko-KR" sz="2800" dirty="0" smtClean="0"/>
            </a:br>
            <a:r>
              <a:rPr lang="en-US" altLang="ko-KR" sz="2800" dirty="0" smtClean="0"/>
              <a:t>with Coordinated Warp and Fetch Scheduling</a:t>
            </a:r>
            <a:endParaRPr lang="ko-KR" alt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457200"/>
          </a:xfrm>
        </p:spPr>
        <p:txBody>
          <a:bodyPr/>
          <a:lstStyle/>
          <a:p>
            <a:r>
              <a:rPr lang="en-US" altLang="ko-KR" sz="2000" b="0" i="1" u="sng" dirty="0" smtClean="0">
                <a:ea typeface="Verdana" pitchFamily="34" charset="0"/>
                <a:cs typeface="Verdana" pitchFamily="34" charset="0"/>
              </a:rPr>
              <a:t>Jason Jong Kyu Park</a:t>
            </a:r>
            <a:r>
              <a:rPr lang="en-US" altLang="ko-KR" sz="2000" b="0" i="1" u="sng" baseline="30000" dirty="0" smtClean="0">
                <a:ea typeface="Verdana" pitchFamily="34" charset="0"/>
                <a:cs typeface="Verdana" pitchFamily="34" charset="0"/>
              </a:rPr>
              <a:t>1</a:t>
            </a:r>
            <a:r>
              <a:rPr lang="en-US" altLang="ko-KR" sz="2000" b="0" dirty="0" smtClean="0">
                <a:ea typeface="Verdana" pitchFamily="34" charset="0"/>
                <a:cs typeface="Verdana" pitchFamily="34" charset="0"/>
              </a:rPr>
              <a:t>, </a:t>
            </a:r>
            <a:r>
              <a:rPr lang="en-US" altLang="ko-KR" sz="2000" b="0" dirty="0" err="1" smtClean="0">
                <a:ea typeface="Verdana" pitchFamily="34" charset="0"/>
                <a:cs typeface="Verdana" pitchFamily="34" charset="0"/>
              </a:rPr>
              <a:t>Yongjun</a:t>
            </a:r>
            <a:r>
              <a:rPr lang="en-US" altLang="ko-KR" sz="2000" b="0" dirty="0" smtClean="0">
                <a:ea typeface="Verdana" pitchFamily="34" charset="0"/>
                <a:cs typeface="Verdana" pitchFamily="34" charset="0"/>
              </a:rPr>
              <a:t> Park</a:t>
            </a:r>
            <a:r>
              <a:rPr lang="en-US" altLang="ko-KR" sz="2000" b="0" baseline="30000" dirty="0" smtClean="0">
                <a:ea typeface="Verdana" pitchFamily="34" charset="0"/>
                <a:cs typeface="Verdana" pitchFamily="34" charset="0"/>
              </a:rPr>
              <a:t>2</a:t>
            </a:r>
            <a:r>
              <a:rPr lang="en-US" altLang="ko-KR" sz="2000" b="0" dirty="0" smtClean="0">
                <a:ea typeface="Verdana" pitchFamily="34" charset="0"/>
                <a:cs typeface="Verdana" pitchFamily="34" charset="0"/>
              </a:rPr>
              <a:t>, and </a:t>
            </a:r>
            <a:r>
              <a:rPr lang="en-US" altLang="ko-KR" sz="2000" b="0" dirty="0">
                <a:ea typeface="Verdana" pitchFamily="34" charset="0"/>
                <a:cs typeface="Verdana" pitchFamily="34" charset="0"/>
              </a:rPr>
              <a:t>Scott </a:t>
            </a:r>
            <a:r>
              <a:rPr lang="en-US" altLang="ko-KR" sz="2000" b="0" dirty="0" smtClean="0">
                <a:ea typeface="Verdana" pitchFamily="34" charset="0"/>
                <a:cs typeface="Verdana" pitchFamily="34" charset="0"/>
              </a:rPr>
              <a:t>Mahlke</a:t>
            </a:r>
            <a:r>
              <a:rPr lang="en-US" altLang="ko-KR" sz="2000" b="0" baseline="30000" dirty="0" smtClean="0">
                <a:ea typeface="Verdana" pitchFamily="34" charset="0"/>
                <a:cs typeface="Verdana" pitchFamily="34" charset="0"/>
              </a:rPr>
              <a:t>1</a:t>
            </a:r>
            <a:endParaRPr lang="en-US" altLang="ko-KR" sz="1200" b="0" baseline="3000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49AF-3D90-40FD-8F8A-8CC90C261D69}" type="slidenum">
              <a:rPr lang="ko-KR" altLang="en-US" smtClean="0"/>
              <a:t>1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981200" y="4419600"/>
            <a:ext cx="525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aseline="30000" dirty="0" smtClean="0">
                <a:latin typeface="Calibri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en-US" altLang="ko-KR" sz="2000" dirty="0" smtClean="0">
                <a:latin typeface="Calibri" pitchFamily="34" charset="0"/>
                <a:ea typeface="Verdana" pitchFamily="34" charset="0"/>
                <a:cs typeface="Verdana" pitchFamily="34" charset="0"/>
              </a:rPr>
              <a:t>University </a:t>
            </a:r>
            <a:r>
              <a:rPr lang="en-US" altLang="ko-KR" sz="2000" dirty="0">
                <a:latin typeface="Calibri" pitchFamily="34" charset="0"/>
                <a:ea typeface="Verdana" pitchFamily="34" charset="0"/>
                <a:cs typeface="Verdana" pitchFamily="34" charset="0"/>
              </a:rPr>
              <a:t>of </a:t>
            </a:r>
            <a:r>
              <a:rPr lang="en-US" altLang="ko-KR" sz="2000" dirty="0" smtClean="0">
                <a:latin typeface="Calibri" pitchFamily="34" charset="0"/>
                <a:ea typeface="Verdana" pitchFamily="34" charset="0"/>
                <a:cs typeface="Verdana" pitchFamily="34" charset="0"/>
              </a:rPr>
              <a:t>Michigan, </a:t>
            </a:r>
            <a:r>
              <a:rPr lang="en-US" altLang="ko-KR" sz="2000" dirty="0">
                <a:latin typeface="Calibri" pitchFamily="34" charset="0"/>
                <a:ea typeface="Verdana" pitchFamily="34" charset="0"/>
                <a:cs typeface="Verdana" pitchFamily="34" charset="0"/>
              </a:rPr>
              <a:t>Ann </a:t>
            </a:r>
            <a:r>
              <a:rPr lang="en-US" altLang="ko-KR" sz="2000" dirty="0" smtClean="0">
                <a:latin typeface="Calibri" pitchFamily="34" charset="0"/>
                <a:ea typeface="Verdana" pitchFamily="34" charset="0"/>
                <a:cs typeface="Verdana" pitchFamily="34" charset="0"/>
              </a:rPr>
              <a:t>Arbor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81200" y="4819590"/>
            <a:ext cx="525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aseline="30000" dirty="0" smtClean="0">
                <a:latin typeface="Calibri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altLang="ko-KR" sz="2000" dirty="0" smtClean="0">
                <a:latin typeface="Calibri" pitchFamily="34" charset="0"/>
                <a:ea typeface="Verdana" pitchFamily="34" charset="0"/>
                <a:cs typeface="Verdana" pitchFamily="34" charset="0"/>
              </a:rPr>
              <a:t>Hongik University</a:t>
            </a:r>
          </a:p>
        </p:txBody>
      </p:sp>
    </p:spTree>
    <p:extLst>
      <p:ext uri="{BB962C8B-B14F-4D97-AF65-F5344CB8AC3E}">
        <p14:creationId xmlns:p14="http://schemas.microsoft.com/office/powerpoint/2010/main" val="7166335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of This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97931"/>
          </a:xfrm>
        </p:spPr>
        <p:txBody>
          <a:bodyPr/>
          <a:lstStyle/>
          <a:p>
            <a:r>
              <a:rPr lang="en-US" dirty="0"/>
              <a:t>Maximize Memory-level </a:t>
            </a:r>
            <a:r>
              <a:rPr lang="en-US" dirty="0" smtClean="0"/>
              <a:t>Parallelism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49AF-3D90-40FD-8F8A-8CC90C261D69}" type="slidenum">
              <a:rPr lang="ko-KR" altLang="en-US" smtClean="0"/>
              <a:t>10</a:t>
            </a:fld>
            <a:endParaRPr lang="ko-KR" altLang="en-US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685800" y="2895600"/>
            <a:ext cx="3581400" cy="392669"/>
          </a:xfrm>
          <a:prstGeom prst="roundRect">
            <a:avLst/>
          </a:prstGeom>
          <a:solidFill>
            <a:schemeClr val="accent2"/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Fetch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685800" y="4572000"/>
            <a:ext cx="1752600" cy="392669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Issue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990600" y="32882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1565565" y="32882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2133600" y="32882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2743200" y="32882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3352800" y="32882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962400" y="32882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990600" y="42788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1565565" y="42788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2133600" y="42788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2743200" y="42788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3352800" y="42788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3962400" y="42788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Rounded Rectangle 19"/>
          <p:cNvSpPr/>
          <p:nvPr/>
        </p:nvSpPr>
        <p:spPr bwMode="auto">
          <a:xfrm>
            <a:off x="685800" y="3583585"/>
            <a:ext cx="3581400" cy="685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789708" y="3657600"/>
            <a:ext cx="394854" cy="533400"/>
            <a:chOff x="2770908" y="3352800"/>
            <a:chExt cx="394854" cy="533400"/>
          </a:xfrm>
        </p:grpSpPr>
        <p:sp>
          <p:nvSpPr>
            <p:cNvPr id="22" name="Rectangle 21"/>
            <p:cNvSpPr/>
            <p:nvPr/>
          </p:nvSpPr>
          <p:spPr bwMode="auto">
            <a:xfrm>
              <a:off x="2770908" y="3710462"/>
              <a:ext cx="391886" cy="175738"/>
            </a:xfrm>
            <a:prstGeom prst="rect">
              <a:avLst/>
            </a:prstGeom>
            <a:solidFill>
              <a:schemeClr val="accent5"/>
            </a:solidFill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3" name="Straight Connector 22"/>
            <p:cNvCxnSpPr>
              <a:endCxn id="22" idx="1"/>
            </p:cNvCxnSpPr>
            <p:nvPr/>
          </p:nvCxnSpPr>
          <p:spPr bwMode="auto">
            <a:xfrm>
              <a:off x="2770908" y="3352800"/>
              <a:ext cx="0" cy="445531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flipH="1">
              <a:off x="3162794" y="3352800"/>
              <a:ext cx="2968" cy="357661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5" name="Group 24"/>
          <p:cNvGrpSpPr/>
          <p:nvPr/>
        </p:nvGrpSpPr>
        <p:grpSpPr>
          <a:xfrm>
            <a:off x="1932708" y="3657600"/>
            <a:ext cx="394854" cy="533400"/>
            <a:chOff x="2770908" y="3352800"/>
            <a:chExt cx="394854" cy="53340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2770908" y="3710462"/>
              <a:ext cx="391886" cy="175738"/>
            </a:xfrm>
            <a:prstGeom prst="rect">
              <a:avLst/>
            </a:prstGeom>
            <a:solidFill>
              <a:schemeClr val="accent5"/>
            </a:solidFill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7" name="Straight Connector 26"/>
            <p:cNvCxnSpPr>
              <a:endCxn id="26" idx="1"/>
            </p:cNvCxnSpPr>
            <p:nvPr/>
          </p:nvCxnSpPr>
          <p:spPr bwMode="auto">
            <a:xfrm>
              <a:off x="2770908" y="3352800"/>
              <a:ext cx="0" cy="445531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flipH="1">
              <a:off x="3162794" y="3352800"/>
              <a:ext cx="2968" cy="445531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29" name="Straight Connector 28"/>
          <p:cNvCxnSpPr/>
          <p:nvPr/>
        </p:nvCxnSpPr>
        <p:spPr bwMode="auto">
          <a:xfrm>
            <a:off x="3761511" y="3657600"/>
            <a:ext cx="0" cy="533400"/>
          </a:xfrm>
          <a:prstGeom prst="line">
            <a:avLst/>
          </a:prstGeom>
          <a:noFill/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flipH="1">
            <a:off x="4153397" y="3657600"/>
            <a:ext cx="2968" cy="533400"/>
          </a:xfrm>
          <a:prstGeom prst="line">
            <a:avLst/>
          </a:prstGeom>
          <a:noFill/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1" name="Group 30"/>
          <p:cNvGrpSpPr/>
          <p:nvPr/>
        </p:nvGrpSpPr>
        <p:grpSpPr>
          <a:xfrm>
            <a:off x="3155373" y="3657600"/>
            <a:ext cx="394854" cy="533400"/>
            <a:chOff x="2770908" y="3352800"/>
            <a:chExt cx="394854" cy="533400"/>
          </a:xfrm>
        </p:grpSpPr>
        <p:sp>
          <p:nvSpPr>
            <p:cNvPr id="32" name="Rectangle 31"/>
            <p:cNvSpPr/>
            <p:nvPr/>
          </p:nvSpPr>
          <p:spPr bwMode="auto">
            <a:xfrm>
              <a:off x="2770908" y="3710462"/>
              <a:ext cx="391886" cy="175738"/>
            </a:xfrm>
            <a:prstGeom prst="rect">
              <a:avLst/>
            </a:prstGeom>
            <a:solidFill>
              <a:schemeClr val="accent5"/>
            </a:solidFill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3" name="Straight Connector 32"/>
            <p:cNvCxnSpPr>
              <a:endCxn id="32" idx="1"/>
            </p:cNvCxnSpPr>
            <p:nvPr/>
          </p:nvCxnSpPr>
          <p:spPr bwMode="auto">
            <a:xfrm>
              <a:off x="2770908" y="3352800"/>
              <a:ext cx="0" cy="445531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 flipH="1">
              <a:off x="3162794" y="3352800"/>
              <a:ext cx="2968" cy="357661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5" name="Group 34"/>
          <p:cNvGrpSpPr/>
          <p:nvPr/>
        </p:nvGrpSpPr>
        <p:grpSpPr>
          <a:xfrm>
            <a:off x="2545773" y="3657600"/>
            <a:ext cx="394854" cy="533400"/>
            <a:chOff x="4526973" y="3352800"/>
            <a:chExt cx="394854" cy="533400"/>
          </a:xfrm>
        </p:grpSpPr>
        <p:cxnSp>
          <p:nvCxnSpPr>
            <p:cNvPr id="36" name="Straight Connector 35"/>
            <p:cNvCxnSpPr/>
            <p:nvPr/>
          </p:nvCxnSpPr>
          <p:spPr bwMode="auto">
            <a:xfrm>
              <a:off x="4526973" y="3352800"/>
              <a:ext cx="0" cy="533400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>
              <a:off x="4921827" y="3352800"/>
              <a:ext cx="0" cy="533400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4526973" y="3886200"/>
              <a:ext cx="394854" cy="0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9" name="Rounded Rectangle 38"/>
          <p:cNvSpPr/>
          <p:nvPr/>
        </p:nvSpPr>
        <p:spPr bwMode="auto">
          <a:xfrm>
            <a:off x="2514600" y="4572000"/>
            <a:ext cx="1752600" cy="392669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Issue</a:t>
            </a:r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1565565" y="49646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3352800" y="49646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42" name="Group 41"/>
          <p:cNvGrpSpPr/>
          <p:nvPr/>
        </p:nvGrpSpPr>
        <p:grpSpPr>
          <a:xfrm>
            <a:off x="1371600" y="3657600"/>
            <a:ext cx="394854" cy="533400"/>
            <a:chOff x="3352800" y="3733800"/>
            <a:chExt cx="394854" cy="533400"/>
          </a:xfrm>
        </p:grpSpPr>
        <p:cxnSp>
          <p:nvCxnSpPr>
            <p:cNvPr id="43" name="Straight Connector 42"/>
            <p:cNvCxnSpPr/>
            <p:nvPr/>
          </p:nvCxnSpPr>
          <p:spPr bwMode="auto">
            <a:xfrm>
              <a:off x="3352800" y="3733800"/>
              <a:ext cx="0" cy="533400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3747654" y="3733800"/>
              <a:ext cx="0" cy="533400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flipH="1">
              <a:off x="3352800" y="4267200"/>
              <a:ext cx="394854" cy="0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6" name="Straight Connector 45"/>
          <p:cNvCxnSpPr/>
          <p:nvPr/>
        </p:nvCxnSpPr>
        <p:spPr bwMode="auto">
          <a:xfrm>
            <a:off x="3754581" y="4191000"/>
            <a:ext cx="394854" cy="0"/>
          </a:xfrm>
          <a:prstGeom prst="line">
            <a:avLst/>
          </a:prstGeom>
          <a:noFill/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Rectangle 46"/>
          <p:cNvSpPr/>
          <p:nvPr/>
        </p:nvSpPr>
        <p:spPr bwMode="auto">
          <a:xfrm>
            <a:off x="3761511" y="4015262"/>
            <a:ext cx="391886" cy="175738"/>
          </a:xfrm>
          <a:prstGeom prst="rect">
            <a:avLst/>
          </a:prstGeom>
          <a:solidFill>
            <a:schemeClr val="accent5"/>
          </a:solidFill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Rounded Rectangle 47"/>
          <p:cNvSpPr/>
          <p:nvPr/>
        </p:nvSpPr>
        <p:spPr bwMode="auto">
          <a:xfrm>
            <a:off x="685800" y="2209800"/>
            <a:ext cx="3581400" cy="373164"/>
          </a:xfrm>
          <a:prstGeom prst="roundRect">
            <a:avLst/>
          </a:prstGeom>
          <a:solidFill>
            <a:schemeClr val="accent4"/>
          </a:solidFill>
          <a:ln w="28575" cap="flat" cmpd="sng" algn="ctr">
            <a:solidFill>
              <a:schemeClr val="accent4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L1I cache</a:t>
            </a: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2438400" y="2582964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1371601" y="5257800"/>
            <a:ext cx="2175658" cy="521731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LSU</a:t>
            </a:r>
          </a:p>
        </p:txBody>
      </p:sp>
      <p:cxnSp>
        <p:nvCxnSpPr>
          <p:cNvPr id="51" name="Straight Connector 50"/>
          <p:cNvCxnSpPr/>
          <p:nvPr/>
        </p:nvCxnSpPr>
        <p:spPr bwMode="auto">
          <a:xfrm flipV="1">
            <a:off x="4191000" y="2438400"/>
            <a:ext cx="578427" cy="437696"/>
          </a:xfrm>
          <a:prstGeom prst="lin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4191000" y="3288269"/>
            <a:ext cx="609600" cy="902731"/>
          </a:xfrm>
          <a:prstGeom prst="lin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Rounded Rectangle 52"/>
          <p:cNvSpPr/>
          <p:nvPr/>
        </p:nvSpPr>
        <p:spPr bwMode="auto">
          <a:xfrm>
            <a:off x="4693227" y="2286001"/>
            <a:ext cx="4374573" cy="1981199"/>
          </a:xfrm>
          <a:prstGeom prst="roundRect">
            <a:avLst/>
          </a:prstGeom>
          <a:solidFill>
            <a:schemeClr val="accent2"/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Problem</a:t>
            </a: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- Fetch Stalls</a:t>
            </a: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/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Solution</a:t>
            </a: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- 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Instruction prefetching</a:t>
            </a:r>
          </a:p>
        </p:txBody>
      </p:sp>
    </p:spTree>
    <p:extLst>
      <p:ext uri="{BB962C8B-B14F-4D97-AF65-F5344CB8AC3E}">
        <p14:creationId xmlns:p14="http://schemas.microsoft.com/office/powerpoint/2010/main" val="38531716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of This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97931"/>
          </a:xfrm>
        </p:spPr>
        <p:txBody>
          <a:bodyPr/>
          <a:lstStyle/>
          <a:p>
            <a:r>
              <a:rPr lang="en-US" dirty="0"/>
              <a:t>Maximize Memory-level </a:t>
            </a:r>
            <a:r>
              <a:rPr lang="en-US" dirty="0" smtClean="0"/>
              <a:t>Parallelism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49AF-3D90-40FD-8F8A-8CC90C261D69}" type="slidenum">
              <a:rPr lang="ko-KR" altLang="en-US" smtClean="0"/>
              <a:t>11</a:t>
            </a:fld>
            <a:endParaRPr lang="ko-KR" altLang="en-US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685800" y="2895600"/>
            <a:ext cx="3581400" cy="392669"/>
          </a:xfrm>
          <a:prstGeom prst="roundRect">
            <a:avLst/>
          </a:prstGeom>
          <a:solidFill>
            <a:schemeClr val="accent2"/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Fetch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685800" y="4572000"/>
            <a:ext cx="1752600" cy="392669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Issue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990600" y="32882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1565565" y="32882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2133600" y="32882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2743200" y="32882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3352800" y="32882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962400" y="32882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990600" y="42788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1565565" y="42788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2133600" y="42788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2743200" y="42788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3352800" y="42788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3962400" y="42788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Rounded Rectangle 19"/>
          <p:cNvSpPr/>
          <p:nvPr/>
        </p:nvSpPr>
        <p:spPr bwMode="auto">
          <a:xfrm>
            <a:off x="685800" y="3583585"/>
            <a:ext cx="3581400" cy="685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789708" y="3657600"/>
            <a:ext cx="394854" cy="533400"/>
            <a:chOff x="2770908" y="3352800"/>
            <a:chExt cx="394854" cy="533400"/>
          </a:xfrm>
        </p:grpSpPr>
        <p:sp>
          <p:nvSpPr>
            <p:cNvPr id="22" name="Rectangle 21"/>
            <p:cNvSpPr/>
            <p:nvPr/>
          </p:nvSpPr>
          <p:spPr bwMode="auto">
            <a:xfrm>
              <a:off x="2770908" y="3710462"/>
              <a:ext cx="391886" cy="175738"/>
            </a:xfrm>
            <a:prstGeom prst="rect">
              <a:avLst/>
            </a:prstGeom>
            <a:solidFill>
              <a:schemeClr val="accent5"/>
            </a:solidFill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3" name="Straight Connector 22"/>
            <p:cNvCxnSpPr>
              <a:endCxn id="22" idx="1"/>
            </p:cNvCxnSpPr>
            <p:nvPr/>
          </p:nvCxnSpPr>
          <p:spPr bwMode="auto">
            <a:xfrm>
              <a:off x="2770908" y="3352800"/>
              <a:ext cx="0" cy="445531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flipH="1">
              <a:off x="3162794" y="3352800"/>
              <a:ext cx="2968" cy="357661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5" name="Group 24"/>
          <p:cNvGrpSpPr/>
          <p:nvPr/>
        </p:nvGrpSpPr>
        <p:grpSpPr>
          <a:xfrm>
            <a:off x="1932708" y="3657600"/>
            <a:ext cx="394854" cy="533400"/>
            <a:chOff x="2770908" y="3352800"/>
            <a:chExt cx="394854" cy="53340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2770908" y="3710462"/>
              <a:ext cx="391886" cy="175738"/>
            </a:xfrm>
            <a:prstGeom prst="rect">
              <a:avLst/>
            </a:prstGeom>
            <a:solidFill>
              <a:schemeClr val="accent5"/>
            </a:solidFill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7" name="Straight Connector 26"/>
            <p:cNvCxnSpPr>
              <a:endCxn id="26" idx="1"/>
            </p:cNvCxnSpPr>
            <p:nvPr/>
          </p:nvCxnSpPr>
          <p:spPr bwMode="auto">
            <a:xfrm>
              <a:off x="2770908" y="3352800"/>
              <a:ext cx="0" cy="445531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flipH="1">
              <a:off x="3162794" y="3352800"/>
              <a:ext cx="2968" cy="445531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29" name="Straight Connector 28"/>
          <p:cNvCxnSpPr/>
          <p:nvPr/>
        </p:nvCxnSpPr>
        <p:spPr bwMode="auto">
          <a:xfrm>
            <a:off x="3761511" y="3657600"/>
            <a:ext cx="0" cy="533400"/>
          </a:xfrm>
          <a:prstGeom prst="line">
            <a:avLst/>
          </a:prstGeom>
          <a:noFill/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flipH="1">
            <a:off x="4153397" y="3657600"/>
            <a:ext cx="2968" cy="533400"/>
          </a:xfrm>
          <a:prstGeom prst="line">
            <a:avLst/>
          </a:prstGeom>
          <a:noFill/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1" name="Group 30"/>
          <p:cNvGrpSpPr/>
          <p:nvPr/>
        </p:nvGrpSpPr>
        <p:grpSpPr>
          <a:xfrm>
            <a:off x="3155373" y="3657600"/>
            <a:ext cx="394854" cy="533400"/>
            <a:chOff x="2770908" y="3352800"/>
            <a:chExt cx="394854" cy="533400"/>
          </a:xfrm>
        </p:grpSpPr>
        <p:sp>
          <p:nvSpPr>
            <p:cNvPr id="32" name="Rectangle 31"/>
            <p:cNvSpPr/>
            <p:nvPr/>
          </p:nvSpPr>
          <p:spPr bwMode="auto">
            <a:xfrm>
              <a:off x="2770908" y="3710462"/>
              <a:ext cx="391886" cy="175738"/>
            </a:xfrm>
            <a:prstGeom prst="rect">
              <a:avLst/>
            </a:prstGeom>
            <a:solidFill>
              <a:schemeClr val="accent5"/>
            </a:solidFill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3" name="Straight Connector 32"/>
            <p:cNvCxnSpPr>
              <a:endCxn id="32" idx="1"/>
            </p:cNvCxnSpPr>
            <p:nvPr/>
          </p:nvCxnSpPr>
          <p:spPr bwMode="auto">
            <a:xfrm>
              <a:off x="2770908" y="3352800"/>
              <a:ext cx="0" cy="445531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 flipH="1">
              <a:off x="3162794" y="3352800"/>
              <a:ext cx="2968" cy="357661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5" name="Group 34"/>
          <p:cNvGrpSpPr/>
          <p:nvPr/>
        </p:nvGrpSpPr>
        <p:grpSpPr>
          <a:xfrm>
            <a:off x="2545773" y="3657600"/>
            <a:ext cx="394854" cy="533400"/>
            <a:chOff x="4526973" y="3352800"/>
            <a:chExt cx="394854" cy="533400"/>
          </a:xfrm>
        </p:grpSpPr>
        <p:cxnSp>
          <p:nvCxnSpPr>
            <p:cNvPr id="36" name="Straight Connector 35"/>
            <p:cNvCxnSpPr/>
            <p:nvPr/>
          </p:nvCxnSpPr>
          <p:spPr bwMode="auto">
            <a:xfrm>
              <a:off x="4526973" y="3352800"/>
              <a:ext cx="0" cy="533400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>
              <a:off x="4921827" y="3352800"/>
              <a:ext cx="0" cy="533400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4526973" y="3886200"/>
              <a:ext cx="394854" cy="0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9" name="Rounded Rectangle 38"/>
          <p:cNvSpPr/>
          <p:nvPr/>
        </p:nvSpPr>
        <p:spPr bwMode="auto">
          <a:xfrm>
            <a:off x="2514600" y="4572000"/>
            <a:ext cx="1752600" cy="392669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Issue</a:t>
            </a:r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1565565" y="49646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3352800" y="49646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42" name="Group 41"/>
          <p:cNvGrpSpPr/>
          <p:nvPr/>
        </p:nvGrpSpPr>
        <p:grpSpPr>
          <a:xfrm>
            <a:off x="1371600" y="3657600"/>
            <a:ext cx="394854" cy="533400"/>
            <a:chOff x="3352800" y="3733800"/>
            <a:chExt cx="394854" cy="533400"/>
          </a:xfrm>
        </p:grpSpPr>
        <p:cxnSp>
          <p:nvCxnSpPr>
            <p:cNvPr id="43" name="Straight Connector 42"/>
            <p:cNvCxnSpPr/>
            <p:nvPr/>
          </p:nvCxnSpPr>
          <p:spPr bwMode="auto">
            <a:xfrm>
              <a:off x="3352800" y="3733800"/>
              <a:ext cx="0" cy="533400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3747654" y="3733800"/>
              <a:ext cx="0" cy="533400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flipH="1">
              <a:off x="3352800" y="4267200"/>
              <a:ext cx="394854" cy="0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6" name="Straight Connector 45"/>
          <p:cNvCxnSpPr/>
          <p:nvPr/>
        </p:nvCxnSpPr>
        <p:spPr bwMode="auto">
          <a:xfrm>
            <a:off x="3754581" y="4191000"/>
            <a:ext cx="394854" cy="0"/>
          </a:xfrm>
          <a:prstGeom prst="line">
            <a:avLst/>
          </a:prstGeom>
          <a:noFill/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Rectangle 46"/>
          <p:cNvSpPr/>
          <p:nvPr/>
        </p:nvSpPr>
        <p:spPr bwMode="auto">
          <a:xfrm>
            <a:off x="3761511" y="4015262"/>
            <a:ext cx="391886" cy="175738"/>
          </a:xfrm>
          <a:prstGeom prst="rect">
            <a:avLst/>
          </a:prstGeom>
          <a:solidFill>
            <a:schemeClr val="accent5"/>
          </a:solidFill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Rounded Rectangle 47"/>
          <p:cNvSpPr/>
          <p:nvPr/>
        </p:nvSpPr>
        <p:spPr bwMode="auto">
          <a:xfrm>
            <a:off x="685800" y="2209800"/>
            <a:ext cx="3581400" cy="373164"/>
          </a:xfrm>
          <a:prstGeom prst="roundRect">
            <a:avLst/>
          </a:prstGeom>
          <a:solidFill>
            <a:schemeClr val="accent4"/>
          </a:solidFill>
          <a:ln w="28575" cap="flat" cmpd="sng" algn="ctr">
            <a:solidFill>
              <a:schemeClr val="accent4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L1I cache</a:t>
            </a: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2438400" y="2582964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1371601" y="5257800"/>
            <a:ext cx="2175658" cy="521731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LSU</a:t>
            </a:r>
          </a:p>
        </p:txBody>
      </p:sp>
      <p:cxnSp>
        <p:nvCxnSpPr>
          <p:cNvPr id="51" name="Straight Connector 50"/>
          <p:cNvCxnSpPr/>
          <p:nvPr/>
        </p:nvCxnSpPr>
        <p:spPr bwMode="auto">
          <a:xfrm flipV="1">
            <a:off x="3505200" y="4191000"/>
            <a:ext cx="1295400" cy="1066802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3505200" y="5779531"/>
            <a:ext cx="1447800" cy="316469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Rounded Rectangle 52"/>
          <p:cNvSpPr/>
          <p:nvPr/>
        </p:nvSpPr>
        <p:spPr bwMode="auto">
          <a:xfrm>
            <a:off x="4693227" y="4103131"/>
            <a:ext cx="4374573" cy="1992869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Problem</a:t>
            </a: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- Memory Conflict Stalls</a:t>
            </a: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/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Solution</a:t>
            </a: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- Memory reordering</a:t>
            </a:r>
          </a:p>
        </p:txBody>
      </p:sp>
    </p:spTree>
    <p:extLst>
      <p:ext uri="{BB962C8B-B14F-4D97-AF65-F5344CB8AC3E}">
        <p14:creationId xmlns:p14="http://schemas.microsoft.com/office/powerpoint/2010/main" val="7669698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Earliest Load First (ELF)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49AF-3D90-40FD-8F8A-8CC90C261D69}" type="slidenum">
              <a:rPr lang="ko-KR" altLang="en-US" smtClean="0"/>
              <a:t>12</a:t>
            </a:fld>
            <a:endParaRPr lang="ko-KR" alt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1295400"/>
            <a:ext cx="7772400" cy="5334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Overlap memory latency with other operations</a:t>
            </a:r>
            <a:endParaRPr lang="en-US" kern="0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3733800" y="2110448"/>
            <a:ext cx="304800" cy="304800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828800" y="2110448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2069068"/>
            <a:ext cx="1249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: Compute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40686" y="2059770"/>
            <a:ext cx="1646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3"/>
                </a:solidFill>
              </a:rPr>
              <a:t>: Memory load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3440668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W0: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41003" y="4061936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W1: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41003" y="4659868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W2: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41003" y="5269468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W3: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 bwMode="auto">
          <a:xfrm>
            <a:off x="1512238" y="3475303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1817038" y="3475303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2121838" y="3475303"/>
            <a:ext cx="304800" cy="304800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1512238" y="4696692"/>
            <a:ext cx="304800" cy="304800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1512238" y="4100946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1817038" y="4100946"/>
            <a:ext cx="304800" cy="304800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1817038" y="5317957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2121838" y="5317957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2426638" y="5317957"/>
            <a:ext cx="304800" cy="304800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1512238" y="5317957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3520130" y="2819400"/>
            <a:ext cx="0" cy="312420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005339" y="2831068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 instructions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787732" y="2819400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 bwMode="auto">
          <a:xfrm>
            <a:off x="5264787" y="3796145"/>
            <a:ext cx="304800" cy="304800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4648200" y="3657600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4953000" y="3657600"/>
            <a:ext cx="304800" cy="304800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3733800" y="3475303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4038600" y="3475303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>
            <a:off x="4343400" y="3475303"/>
            <a:ext cx="304800" cy="304800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5895108" y="3962400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>
            <a:off x="6199908" y="3962400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ounded Rectangle 34"/>
          <p:cNvSpPr/>
          <p:nvPr/>
        </p:nvSpPr>
        <p:spPr bwMode="auto">
          <a:xfrm>
            <a:off x="6504708" y="3962400"/>
            <a:ext cx="304800" cy="304800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ounded Rectangle 35"/>
          <p:cNvSpPr/>
          <p:nvPr/>
        </p:nvSpPr>
        <p:spPr bwMode="auto">
          <a:xfrm>
            <a:off x="5590308" y="3962400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2424546" y="3470562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>
            <a:off x="2121838" y="4100946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Rounded Rectangle 38"/>
          <p:cNvSpPr/>
          <p:nvPr/>
        </p:nvSpPr>
        <p:spPr bwMode="auto">
          <a:xfrm>
            <a:off x="2731438" y="5317957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Rounded Rectangle 39"/>
          <p:cNvSpPr/>
          <p:nvPr/>
        </p:nvSpPr>
        <p:spPr bwMode="auto">
          <a:xfrm>
            <a:off x="1817038" y="4692314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6082146" y="2237511"/>
            <a:ext cx="381000" cy="0"/>
          </a:xfrm>
          <a:prstGeom prst="straightConnector1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6440443" y="2043546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: Memory latency</a:t>
            </a:r>
            <a:endParaRPr lang="en-US" dirty="0">
              <a:solidFill>
                <a:schemeClr val="accent4"/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 bwMode="auto">
          <a:xfrm>
            <a:off x="4648200" y="3657600"/>
            <a:ext cx="3962400" cy="0"/>
          </a:xfrm>
          <a:prstGeom prst="straightConnector1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2" name="Rounded Rectangle 51"/>
          <p:cNvSpPr/>
          <p:nvPr/>
        </p:nvSpPr>
        <p:spPr bwMode="auto">
          <a:xfrm>
            <a:off x="8610600" y="3505200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431473" y="399011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2743200" y="33644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2133600" y="45836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3048000" y="51816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4" name="Rounded Rectangle 53"/>
          <p:cNvSpPr/>
          <p:nvPr/>
        </p:nvSpPr>
        <p:spPr bwMode="auto">
          <a:xfrm>
            <a:off x="3733800" y="5211496"/>
            <a:ext cx="304800" cy="304800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Rounded Rectangle 55"/>
          <p:cNvSpPr/>
          <p:nvPr/>
        </p:nvSpPr>
        <p:spPr bwMode="auto">
          <a:xfrm>
            <a:off x="4038600" y="5072951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4343400" y="5072951"/>
            <a:ext cx="304800" cy="304800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>
            <a:off x="4648200" y="4890654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4953000" y="4890654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5257800" y="4890654"/>
            <a:ext cx="304800" cy="304800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5895108" y="5377751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6199908" y="5377751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6504708" y="5377751"/>
            <a:ext cx="304800" cy="304800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5590308" y="5377751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 bwMode="auto">
          <a:xfrm>
            <a:off x="4038600" y="5361708"/>
            <a:ext cx="3962400" cy="0"/>
          </a:xfrm>
          <a:prstGeom prst="straightConnector1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9" name="Rounded Rectangle 68"/>
          <p:cNvSpPr/>
          <p:nvPr/>
        </p:nvSpPr>
        <p:spPr bwMode="auto">
          <a:xfrm>
            <a:off x="8001000" y="5211496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8001000" y="4659868"/>
            <a:ext cx="0" cy="1055132"/>
          </a:xfrm>
          <a:prstGeom prst="lin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/>
          <p:nvPr/>
        </p:nvCxnSpPr>
        <p:spPr bwMode="auto">
          <a:xfrm>
            <a:off x="8610600" y="3364468"/>
            <a:ext cx="0" cy="2350532"/>
          </a:xfrm>
          <a:prstGeom prst="lin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7467600" y="5726668"/>
            <a:ext cx="15872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Lost issue slots</a:t>
            </a:r>
            <a:endParaRPr lang="en-US" sz="1600" dirty="0">
              <a:solidFill>
                <a:schemeClr val="accent2"/>
              </a:solidFill>
            </a:endParaRPr>
          </a:p>
        </p:txBody>
      </p:sp>
      <p:cxnSp>
        <p:nvCxnSpPr>
          <p:cNvPr id="74" name="Straight Arrow Connector 73"/>
          <p:cNvCxnSpPr/>
          <p:nvPr/>
        </p:nvCxnSpPr>
        <p:spPr bwMode="auto">
          <a:xfrm>
            <a:off x="8001000" y="4953000"/>
            <a:ext cx="609600" cy="0"/>
          </a:xfrm>
          <a:prstGeom prst="straightConnector1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3657600" y="3135868"/>
            <a:ext cx="680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GTO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3657600" y="473606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4184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52" grpId="0" animBg="1"/>
      <p:bldP spid="54" grpId="0" animBg="1"/>
      <p:bldP spid="56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3" grpId="0"/>
      <p:bldP spid="75" grpId="0"/>
      <p:bldP spid="7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to Next Memory Load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49AF-3D90-40FD-8F8A-8CC90C261D69}" type="slidenum">
              <a:rPr lang="ko-KR" altLang="en-US" smtClean="0"/>
              <a:t>13</a:t>
            </a:fld>
            <a:endParaRPr lang="ko-KR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85800" y="1295400"/>
            <a:ext cx="7772400" cy="5334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Detected at compile time</a:t>
            </a:r>
            <a:endParaRPr lang="en-US" kern="0" dirty="0"/>
          </a:p>
        </p:txBody>
      </p:sp>
      <p:sp>
        <p:nvSpPr>
          <p:cNvPr id="12" name="Rounded Rectangle 11"/>
          <p:cNvSpPr/>
          <p:nvPr/>
        </p:nvSpPr>
        <p:spPr bwMode="auto">
          <a:xfrm>
            <a:off x="2514600" y="2971800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2819400" y="2971800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3124200" y="2971800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1600200" y="2971800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1905000" y="2971800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2209800" y="2971800"/>
            <a:ext cx="304800" cy="304800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2667000" y="3429000"/>
            <a:ext cx="1219200" cy="0"/>
          </a:xfrm>
          <a:prstGeom prst="straightConnector1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triangle"/>
            <a:tailEnd type="non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3124200" y="3429000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8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905000" y="3429000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accent6"/>
                </a:solidFill>
              </a:rPr>
              <a:t>2</a:t>
            </a: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1741520" y="3429000"/>
            <a:ext cx="620680" cy="0"/>
          </a:xfrm>
          <a:prstGeom prst="straightConnector1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3" name="Content Placeholder 2"/>
          <p:cNvSpPr txBox="1">
            <a:spLocks/>
          </p:cNvSpPr>
          <p:nvPr/>
        </p:nvSpPr>
        <p:spPr>
          <a:xfrm>
            <a:off x="685800" y="4114802"/>
            <a:ext cx="8305800" cy="1904998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Most of the time, distance is decreased by one</a:t>
            </a:r>
          </a:p>
          <a:p>
            <a:r>
              <a:rPr lang="en-US" kern="0" dirty="0" smtClean="0"/>
              <a:t>Distance may be recomputed after</a:t>
            </a:r>
            <a:endParaRPr lang="en-US" kern="0" dirty="0" smtClean="0">
              <a:solidFill>
                <a:srgbClr val="FF0000"/>
              </a:solidFill>
            </a:endParaRPr>
          </a:p>
          <a:p>
            <a:pPr lvl="1"/>
            <a:r>
              <a:rPr lang="en-US" kern="0" dirty="0" smtClean="0"/>
              <a:t>Memory load</a:t>
            </a:r>
          </a:p>
          <a:p>
            <a:pPr lvl="1"/>
            <a:r>
              <a:rPr lang="en-US" kern="0" dirty="0" smtClean="0"/>
              <a:t>Branch</a:t>
            </a:r>
            <a:endParaRPr lang="en-US" kern="0" dirty="0"/>
          </a:p>
          <a:p>
            <a:pPr lvl="1"/>
            <a:endParaRPr lang="en-US" kern="0" dirty="0" smtClean="0"/>
          </a:p>
        </p:txBody>
      </p:sp>
      <p:sp>
        <p:nvSpPr>
          <p:cNvPr id="34" name="Rounded Rectangle 33"/>
          <p:cNvSpPr/>
          <p:nvPr/>
        </p:nvSpPr>
        <p:spPr bwMode="auto">
          <a:xfrm>
            <a:off x="5994231" y="2031878"/>
            <a:ext cx="304800" cy="304800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ounded Rectangle 34"/>
          <p:cNvSpPr/>
          <p:nvPr/>
        </p:nvSpPr>
        <p:spPr bwMode="auto">
          <a:xfrm>
            <a:off x="1524000" y="2031878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828800" y="1990498"/>
            <a:ext cx="1249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: Compute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271323" y="1981200"/>
            <a:ext cx="1043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: Branch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>
            <a:off x="3505200" y="2041176"/>
            <a:ext cx="304800" cy="304800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812086" y="1990498"/>
            <a:ext cx="1646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3"/>
                </a:solidFill>
              </a:rPr>
              <a:t>: Memory load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40" name="Rounded Rectangle 39"/>
          <p:cNvSpPr/>
          <p:nvPr/>
        </p:nvSpPr>
        <p:spPr bwMode="auto">
          <a:xfrm>
            <a:off x="4648200" y="2526268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Rounded Rectangle 40"/>
          <p:cNvSpPr/>
          <p:nvPr/>
        </p:nvSpPr>
        <p:spPr bwMode="auto">
          <a:xfrm>
            <a:off x="4953000" y="2526268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5257800" y="2526268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Rounded Rectangle 42"/>
          <p:cNvSpPr/>
          <p:nvPr/>
        </p:nvSpPr>
        <p:spPr bwMode="auto">
          <a:xfrm>
            <a:off x="5562600" y="2526268"/>
            <a:ext cx="304800" cy="304800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5" name="Straight Arrow Connector 44"/>
          <p:cNvCxnSpPr>
            <a:endCxn id="40" idx="1"/>
          </p:cNvCxnSpPr>
          <p:nvPr/>
        </p:nvCxnSpPr>
        <p:spPr bwMode="auto">
          <a:xfrm flipV="1">
            <a:off x="4038600" y="2678668"/>
            <a:ext cx="609600" cy="445532"/>
          </a:xfrm>
          <a:prstGeom prst="straightConnector1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/>
          <p:cNvCxnSpPr>
            <a:endCxn id="51" idx="1"/>
          </p:cNvCxnSpPr>
          <p:nvPr/>
        </p:nvCxnSpPr>
        <p:spPr bwMode="auto">
          <a:xfrm>
            <a:off x="4038600" y="3124200"/>
            <a:ext cx="609600" cy="381000"/>
          </a:xfrm>
          <a:prstGeom prst="straightConnector1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7" name="Rounded Rectangle 46"/>
          <p:cNvSpPr/>
          <p:nvPr/>
        </p:nvSpPr>
        <p:spPr bwMode="auto">
          <a:xfrm>
            <a:off x="5257800" y="3352800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Rounded Rectangle 47"/>
          <p:cNvSpPr/>
          <p:nvPr/>
        </p:nvSpPr>
        <p:spPr bwMode="auto">
          <a:xfrm>
            <a:off x="5562600" y="3352800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Rounded Rectangle 48"/>
          <p:cNvSpPr/>
          <p:nvPr/>
        </p:nvSpPr>
        <p:spPr bwMode="auto">
          <a:xfrm>
            <a:off x="5867400" y="3352800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6172200" y="3352800"/>
            <a:ext cx="304800" cy="304800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Rounded Rectangle 50"/>
          <p:cNvSpPr/>
          <p:nvPr/>
        </p:nvSpPr>
        <p:spPr bwMode="auto">
          <a:xfrm>
            <a:off x="4648200" y="3352800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Rounded Rectangle 51"/>
          <p:cNvSpPr/>
          <p:nvPr/>
        </p:nvSpPr>
        <p:spPr bwMode="auto">
          <a:xfrm>
            <a:off x="4953000" y="3352800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4800600" y="2983468"/>
            <a:ext cx="914400" cy="0"/>
          </a:xfrm>
          <a:prstGeom prst="straightConnector1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/>
            <a:tailEnd type="triangle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>
            <a:off x="4800600" y="3810000"/>
            <a:ext cx="1524000" cy="0"/>
          </a:xfrm>
          <a:prstGeom prst="straightConnector1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5402093" y="3810000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accent6"/>
                </a:solidFill>
              </a:rPr>
              <a:t>5</a:t>
            </a:r>
          </a:p>
        </p:txBody>
      </p:sp>
      <p:sp>
        <p:nvSpPr>
          <p:cNvPr id="57" name="Rounded Rectangle 56"/>
          <p:cNvSpPr/>
          <p:nvPr/>
        </p:nvSpPr>
        <p:spPr bwMode="auto">
          <a:xfrm>
            <a:off x="3429000" y="2971800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 flipV="1">
            <a:off x="3886200" y="2983468"/>
            <a:ext cx="914400" cy="445532"/>
          </a:xfrm>
          <a:prstGeom prst="line">
            <a:avLst/>
          </a:prstGeom>
          <a:noFill/>
          <a:ln w="2857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Rounded Rectangle 57"/>
          <p:cNvSpPr/>
          <p:nvPr/>
        </p:nvSpPr>
        <p:spPr bwMode="auto">
          <a:xfrm>
            <a:off x="3733800" y="2971800"/>
            <a:ext cx="304800" cy="304800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</a:rPr>
              <a:t>4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0891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1" grpId="0"/>
      <p:bldP spid="56" grpId="0"/>
      <p:bldP spid="5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Transferring Program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221571"/>
          </a:xfrm>
        </p:spPr>
        <p:txBody>
          <a:bodyPr/>
          <a:lstStyle/>
          <a:p>
            <a:r>
              <a:rPr lang="en-US" dirty="0" smtClean="0"/>
              <a:t>JIT compiler</a:t>
            </a:r>
          </a:p>
          <a:p>
            <a:pPr lvl="1"/>
            <a:r>
              <a:rPr lang="en-US" dirty="0" smtClean="0"/>
              <a:t>Embeds program points information in the binary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49AF-3D90-40FD-8F8A-8CC90C261D69}" type="slidenum">
              <a:rPr lang="ko-KR" altLang="en-US" smtClean="0"/>
              <a:t>14</a:t>
            </a:fld>
            <a:endParaRPr lang="ko-KR" alt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5994231" y="2565278"/>
            <a:ext cx="304800" cy="304800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524000" y="2565278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2523898"/>
            <a:ext cx="1249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: Compute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71323" y="2514600"/>
            <a:ext cx="1043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: Branch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505200" y="2574576"/>
            <a:ext cx="304800" cy="304800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2086" y="2523898"/>
            <a:ext cx="1646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3"/>
                </a:solidFill>
              </a:rPr>
              <a:t>: Memory load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3429000" y="3581400"/>
            <a:ext cx="304800" cy="304800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0</a:t>
            </a:r>
          </a:p>
        </p:txBody>
      </p:sp>
      <p:sp>
        <p:nvSpPr>
          <p:cNvPr id="18" name="Rounded Rectangle 17"/>
          <p:cNvSpPr/>
          <p:nvPr/>
        </p:nvSpPr>
        <p:spPr bwMode="auto">
          <a:xfrm>
            <a:off x="2743200" y="3581400"/>
            <a:ext cx="304800" cy="304800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charset="0"/>
              </a:rPr>
              <a:t>4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5486400" y="3581400"/>
            <a:ext cx="304800" cy="304800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0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4114800" y="3581400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21</a:t>
            </a:r>
          </a:p>
        </p:txBody>
      </p:sp>
      <p:sp>
        <p:nvSpPr>
          <p:cNvPr id="26" name="Rounded Rectangle 25"/>
          <p:cNvSpPr/>
          <p:nvPr/>
        </p:nvSpPr>
        <p:spPr bwMode="auto">
          <a:xfrm>
            <a:off x="2057400" y="3573335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7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4419600" y="5562600"/>
            <a:ext cx="0" cy="228600"/>
          </a:xfrm>
          <a:prstGeom prst="straightConnector1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2209800" y="3886200"/>
            <a:ext cx="1918854" cy="1239984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endCxn id="14" idx="1"/>
          </p:cNvCxnSpPr>
          <p:nvPr/>
        </p:nvCxnSpPr>
        <p:spPr bwMode="auto">
          <a:xfrm>
            <a:off x="2895600" y="3886200"/>
            <a:ext cx="1298589" cy="1157770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16" idx="2"/>
          </p:cNvCxnSpPr>
          <p:nvPr/>
        </p:nvCxnSpPr>
        <p:spPr bwMode="auto">
          <a:xfrm>
            <a:off x="3581400" y="3886200"/>
            <a:ext cx="685800" cy="1095644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4267200" y="3886200"/>
            <a:ext cx="76200" cy="1066800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flipH="1">
            <a:off x="4419600" y="3886200"/>
            <a:ext cx="533400" cy="1066800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stCxn id="21" idx="2"/>
          </p:cNvCxnSpPr>
          <p:nvPr/>
        </p:nvCxnSpPr>
        <p:spPr bwMode="auto">
          <a:xfrm flipH="1">
            <a:off x="4558146" y="3886200"/>
            <a:ext cx="1080654" cy="1087581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endCxn id="14" idx="7"/>
          </p:cNvCxnSpPr>
          <p:nvPr/>
        </p:nvCxnSpPr>
        <p:spPr bwMode="auto">
          <a:xfrm flipH="1">
            <a:off x="4633430" y="3886200"/>
            <a:ext cx="1691170" cy="1157770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H="1">
            <a:off x="4686300" y="3886200"/>
            <a:ext cx="2324100" cy="1221570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Oval 13"/>
          <p:cNvSpPr/>
          <p:nvPr/>
        </p:nvSpPr>
        <p:spPr bwMode="auto">
          <a:xfrm>
            <a:off x="4103219" y="4953000"/>
            <a:ext cx="621181" cy="621181"/>
          </a:xfrm>
          <a:prstGeom prst="ellipse">
            <a:avLst/>
          </a:prstGeom>
          <a:solidFill>
            <a:schemeClr val="accent4"/>
          </a:solidFill>
          <a:ln w="28575" cap="flat" cmpd="sng" algn="ctr">
            <a:solidFill>
              <a:schemeClr val="accent4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min</a:t>
            </a:r>
          </a:p>
        </p:txBody>
      </p:sp>
      <p:sp>
        <p:nvSpPr>
          <p:cNvPr id="51" name="Rounded Rectangle 50"/>
          <p:cNvSpPr/>
          <p:nvPr/>
        </p:nvSpPr>
        <p:spPr bwMode="auto">
          <a:xfrm>
            <a:off x="4793673" y="3581400"/>
            <a:ext cx="304800" cy="304800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charset="0"/>
              </a:rPr>
              <a:t>8</a:t>
            </a:r>
          </a:p>
        </p:txBody>
      </p:sp>
      <p:sp>
        <p:nvSpPr>
          <p:cNvPr id="52" name="Rounded Rectangle 51"/>
          <p:cNvSpPr/>
          <p:nvPr/>
        </p:nvSpPr>
        <p:spPr bwMode="auto">
          <a:xfrm>
            <a:off x="6172200" y="3581400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11</a:t>
            </a:r>
          </a:p>
        </p:txBody>
      </p:sp>
      <p:sp>
        <p:nvSpPr>
          <p:cNvPr id="53" name="Rounded Rectangle 52"/>
          <p:cNvSpPr/>
          <p:nvPr/>
        </p:nvSpPr>
        <p:spPr bwMode="auto">
          <a:xfrm>
            <a:off x="6858000" y="3581400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17</a:t>
            </a:r>
          </a:p>
        </p:txBody>
      </p:sp>
      <p:sp>
        <p:nvSpPr>
          <p:cNvPr id="54" name="Oval 53"/>
          <p:cNvSpPr/>
          <p:nvPr/>
        </p:nvSpPr>
        <p:spPr bwMode="auto">
          <a:xfrm>
            <a:off x="3276600" y="3429000"/>
            <a:ext cx="609600" cy="6096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9979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2588"/>
            <a:ext cx="8686800" cy="836612"/>
          </a:xfrm>
        </p:spPr>
        <p:txBody>
          <a:bodyPr/>
          <a:lstStyle/>
          <a:p>
            <a:r>
              <a:rPr lang="en-US" sz="3600" dirty="0" smtClean="0"/>
              <a:t>Coordinated Warp and Fetch Scheduling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685800"/>
          </a:xfrm>
        </p:spPr>
        <p:txBody>
          <a:bodyPr/>
          <a:lstStyle/>
          <a:p>
            <a:r>
              <a:rPr lang="en-US" dirty="0" smtClean="0"/>
              <a:t>Use the same priority for issue and fetch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49AF-3D90-40FD-8F8A-8CC90C261D69}" type="slidenum">
              <a:rPr lang="ko-KR" altLang="en-US" smtClean="0"/>
              <a:t>15</a:t>
            </a:fld>
            <a:endParaRPr lang="ko-KR" alt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2667000" y="2971800"/>
            <a:ext cx="3581400" cy="392669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Fetch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2667000" y="4648200"/>
            <a:ext cx="1752600" cy="392669"/>
          </a:xfrm>
          <a:prstGeom prst="roundRect">
            <a:avLst/>
          </a:prstGeom>
          <a:solidFill>
            <a:schemeClr val="accent2"/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Issue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2971800" y="33644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3546765" y="33644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4114800" y="33644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4724400" y="33644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5334000" y="33644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5943600" y="33644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2971800" y="43550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3546765" y="43550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4114800" y="43550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4724400" y="43550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5334000" y="43550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943600" y="43550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Rounded Rectangle 18"/>
          <p:cNvSpPr/>
          <p:nvPr/>
        </p:nvSpPr>
        <p:spPr bwMode="auto">
          <a:xfrm>
            <a:off x="2667000" y="3659785"/>
            <a:ext cx="3581400" cy="685800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770908" y="3733800"/>
            <a:ext cx="394854" cy="533400"/>
            <a:chOff x="2770908" y="3352800"/>
            <a:chExt cx="394854" cy="533400"/>
          </a:xfrm>
        </p:grpSpPr>
        <p:sp>
          <p:nvSpPr>
            <p:cNvPr id="21" name="Rectangle 20"/>
            <p:cNvSpPr/>
            <p:nvPr/>
          </p:nvSpPr>
          <p:spPr bwMode="auto">
            <a:xfrm>
              <a:off x="2770908" y="3710462"/>
              <a:ext cx="391886" cy="175738"/>
            </a:xfrm>
            <a:prstGeom prst="rect">
              <a:avLst/>
            </a:prstGeom>
            <a:solidFill>
              <a:schemeClr val="accent5"/>
            </a:solidFill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3" name="Straight Connector 22"/>
            <p:cNvCxnSpPr>
              <a:endCxn id="21" idx="1"/>
            </p:cNvCxnSpPr>
            <p:nvPr/>
          </p:nvCxnSpPr>
          <p:spPr bwMode="auto">
            <a:xfrm>
              <a:off x="2770908" y="3352800"/>
              <a:ext cx="0" cy="445531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flipH="1">
              <a:off x="3162794" y="3352800"/>
              <a:ext cx="2968" cy="357661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9" name="Group 28"/>
          <p:cNvGrpSpPr/>
          <p:nvPr/>
        </p:nvGrpSpPr>
        <p:grpSpPr>
          <a:xfrm>
            <a:off x="3913908" y="3733800"/>
            <a:ext cx="394854" cy="533400"/>
            <a:chOff x="2770908" y="3352800"/>
            <a:chExt cx="394854" cy="53340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770908" y="3710462"/>
              <a:ext cx="391886" cy="175738"/>
            </a:xfrm>
            <a:prstGeom prst="rect">
              <a:avLst/>
            </a:prstGeom>
            <a:solidFill>
              <a:schemeClr val="accent5"/>
            </a:solidFill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2" name="Straight Connector 31"/>
            <p:cNvCxnSpPr>
              <a:endCxn id="30" idx="1"/>
            </p:cNvCxnSpPr>
            <p:nvPr/>
          </p:nvCxnSpPr>
          <p:spPr bwMode="auto">
            <a:xfrm>
              <a:off x="2770908" y="3352800"/>
              <a:ext cx="0" cy="445531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flipH="1">
              <a:off x="3162794" y="3352800"/>
              <a:ext cx="2968" cy="445531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36" name="Straight Connector 35"/>
          <p:cNvCxnSpPr/>
          <p:nvPr/>
        </p:nvCxnSpPr>
        <p:spPr bwMode="auto">
          <a:xfrm>
            <a:off x="5742711" y="3733800"/>
            <a:ext cx="0" cy="533400"/>
          </a:xfrm>
          <a:prstGeom prst="line">
            <a:avLst/>
          </a:prstGeom>
          <a:noFill/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H="1">
            <a:off x="6134597" y="3733800"/>
            <a:ext cx="2968" cy="533400"/>
          </a:xfrm>
          <a:prstGeom prst="line">
            <a:avLst/>
          </a:prstGeom>
          <a:noFill/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8" name="Group 37"/>
          <p:cNvGrpSpPr/>
          <p:nvPr/>
        </p:nvGrpSpPr>
        <p:grpSpPr>
          <a:xfrm>
            <a:off x="5136573" y="3733800"/>
            <a:ext cx="394854" cy="533400"/>
            <a:chOff x="2770908" y="3352800"/>
            <a:chExt cx="394854" cy="533400"/>
          </a:xfrm>
        </p:grpSpPr>
        <p:sp>
          <p:nvSpPr>
            <p:cNvPr id="39" name="Rectangle 38"/>
            <p:cNvSpPr/>
            <p:nvPr/>
          </p:nvSpPr>
          <p:spPr bwMode="auto">
            <a:xfrm>
              <a:off x="2770908" y="3710462"/>
              <a:ext cx="391886" cy="175738"/>
            </a:xfrm>
            <a:prstGeom prst="rect">
              <a:avLst/>
            </a:prstGeom>
            <a:solidFill>
              <a:schemeClr val="accent5"/>
            </a:solidFill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41" name="Straight Connector 40"/>
            <p:cNvCxnSpPr>
              <a:endCxn id="39" idx="1"/>
            </p:cNvCxnSpPr>
            <p:nvPr/>
          </p:nvCxnSpPr>
          <p:spPr bwMode="auto">
            <a:xfrm>
              <a:off x="2770908" y="3352800"/>
              <a:ext cx="0" cy="445531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flipH="1">
              <a:off x="3162794" y="3352800"/>
              <a:ext cx="2968" cy="357661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3" name="Group 42"/>
          <p:cNvGrpSpPr/>
          <p:nvPr/>
        </p:nvGrpSpPr>
        <p:grpSpPr>
          <a:xfrm>
            <a:off x="4526973" y="3733800"/>
            <a:ext cx="394854" cy="533400"/>
            <a:chOff x="4526973" y="3352800"/>
            <a:chExt cx="394854" cy="533400"/>
          </a:xfrm>
        </p:grpSpPr>
        <p:cxnSp>
          <p:nvCxnSpPr>
            <p:cNvPr id="44" name="Straight Connector 43"/>
            <p:cNvCxnSpPr/>
            <p:nvPr/>
          </p:nvCxnSpPr>
          <p:spPr bwMode="auto">
            <a:xfrm>
              <a:off x="4526973" y="3352800"/>
              <a:ext cx="0" cy="533400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4921827" y="3352800"/>
              <a:ext cx="0" cy="533400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4526973" y="3886200"/>
              <a:ext cx="394854" cy="0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7" name="Rounded Rectangle 46"/>
          <p:cNvSpPr/>
          <p:nvPr/>
        </p:nvSpPr>
        <p:spPr bwMode="auto">
          <a:xfrm>
            <a:off x="4495800" y="4648200"/>
            <a:ext cx="1752600" cy="392669"/>
          </a:xfrm>
          <a:prstGeom prst="roundRect">
            <a:avLst/>
          </a:prstGeom>
          <a:solidFill>
            <a:schemeClr val="accent2"/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Issue</a:t>
            </a:r>
          </a:p>
        </p:txBody>
      </p:sp>
      <p:cxnSp>
        <p:nvCxnSpPr>
          <p:cNvPr id="48" name="Straight Arrow Connector 47"/>
          <p:cNvCxnSpPr/>
          <p:nvPr/>
        </p:nvCxnSpPr>
        <p:spPr bwMode="auto">
          <a:xfrm>
            <a:off x="3546765" y="50408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5334000" y="50408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62" name="Group 61"/>
          <p:cNvGrpSpPr/>
          <p:nvPr/>
        </p:nvGrpSpPr>
        <p:grpSpPr>
          <a:xfrm>
            <a:off x="3352800" y="3733800"/>
            <a:ext cx="394854" cy="533400"/>
            <a:chOff x="3352800" y="3733800"/>
            <a:chExt cx="394854" cy="533400"/>
          </a:xfrm>
        </p:grpSpPr>
        <p:cxnSp>
          <p:nvCxnSpPr>
            <p:cNvPr id="27" name="Straight Connector 26"/>
            <p:cNvCxnSpPr/>
            <p:nvPr/>
          </p:nvCxnSpPr>
          <p:spPr bwMode="auto">
            <a:xfrm>
              <a:off x="3352800" y="3733800"/>
              <a:ext cx="0" cy="533400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>
              <a:off x="3747654" y="3733800"/>
              <a:ext cx="0" cy="533400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 flipH="1">
              <a:off x="3352800" y="4267200"/>
              <a:ext cx="394854" cy="0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69" name="Straight Connector 68"/>
          <p:cNvCxnSpPr/>
          <p:nvPr/>
        </p:nvCxnSpPr>
        <p:spPr bwMode="auto">
          <a:xfrm>
            <a:off x="5735781" y="4267200"/>
            <a:ext cx="394854" cy="0"/>
          </a:xfrm>
          <a:prstGeom prst="line">
            <a:avLst/>
          </a:prstGeom>
          <a:noFill/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Rectangle 34"/>
          <p:cNvSpPr/>
          <p:nvPr/>
        </p:nvSpPr>
        <p:spPr bwMode="auto">
          <a:xfrm>
            <a:off x="5742711" y="4091462"/>
            <a:ext cx="391886" cy="175738"/>
          </a:xfrm>
          <a:prstGeom prst="rect">
            <a:avLst/>
          </a:prstGeom>
          <a:solidFill>
            <a:schemeClr val="accent5"/>
          </a:solidFill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5742711" y="3073523"/>
            <a:ext cx="391886" cy="175738"/>
          </a:xfrm>
          <a:prstGeom prst="rect">
            <a:avLst/>
          </a:prstGeom>
          <a:solidFill>
            <a:schemeClr val="accent5"/>
          </a:solidFill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7183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7.40741E-7 L 4.44444E-6 0.10185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8529E-16 0.10185 L -0.06407 0.10185 " pathEditMode="relative" rAng="0" ptsTypes="AA">
                                      <p:cBhvr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4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07 0.10185 L -0.06598 0.20023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4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L -2.77778E-6 0.14838 " pathEditMode="relative" rAng="0" ptsTypes="AA">
                                      <p:cBhvr>
                                        <p:cTn id="3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7431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5" grpId="0" animBg="1"/>
      <p:bldP spid="35" grpId="1" animBg="1"/>
      <p:bldP spid="35" grpId="2" animBg="1"/>
      <p:bldP spid="35" grpId="3" animBg="1"/>
      <p:bldP spid="70" grpId="0" animBg="1"/>
      <p:bldP spid="70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2588"/>
            <a:ext cx="8686800" cy="836612"/>
          </a:xfrm>
        </p:spPr>
        <p:txBody>
          <a:bodyPr/>
          <a:lstStyle/>
          <a:p>
            <a:r>
              <a:rPr lang="en-US" sz="3600" dirty="0" smtClean="0"/>
              <a:t>Instruction Prefetching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990600"/>
          </a:xfrm>
        </p:spPr>
        <p:txBody>
          <a:bodyPr/>
          <a:lstStyle/>
          <a:p>
            <a:r>
              <a:rPr lang="en-US" dirty="0" err="1" smtClean="0"/>
              <a:t>Prefetch</a:t>
            </a:r>
            <a:r>
              <a:rPr lang="en-US" dirty="0" smtClean="0"/>
              <a:t> instructions, but avoid memory contention</a:t>
            </a:r>
          </a:p>
          <a:p>
            <a:pPr lvl="1"/>
            <a:r>
              <a:rPr lang="en-US" dirty="0" smtClean="0"/>
              <a:t>If outstanding memory requests &lt; ½ of maximum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49AF-3D90-40FD-8F8A-8CC90C261D69}" type="slidenum">
              <a:rPr lang="ko-KR" altLang="en-US" smtClean="0"/>
              <a:t>16</a:t>
            </a:fld>
            <a:endParaRPr lang="ko-KR" alt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2667000" y="3657600"/>
            <a:ext cx="3581400" cy="392669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Fetch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2667000" y="5334000"/>
            <a:ext cx="1752600" cy="392669"/>
          </a:xfrm>
          <a:prstGeom prst="roundRect">
            <a:avLst/>
          </a:prstGeom>
          <a:solidFill>
            <a:schemeClr val="accent2"/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Issue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2971800" y="40502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3546765" y="40502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4114800" y="40502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4724400" y="40502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5334000" y="40502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5943600" y="40502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2971800" y="50408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3546765" y="50408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4114800" y="50408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4724400" y="50408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5334000" y="50408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943600" y="50408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Rounded Rectangle 18"/>
          <p:cNvSpPr/>
          <p:nvPr/>
        </p:nvSpPr>
        <p:spPr bwMode="auto">
          <a:xfrm>
            <a:off x="2667000" y="4345585"/>
            <a:ext cx="3581400" cy="685800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770908" y="4419600"/>
            <a:ext cx="394854" cy="533400"/>
            <a:chOff x="2770908" y="3352800"/>
            <a:chExt cx="394854" cy="533400"/>
          </a:xfrm>
        </p:grpSpPr>
        <p:sp>
          <p:nvSpPr>
            <p:cNvPr id="21" name="Rectangle 20"/>
            <p:cNvSpPr/>
            <p:nvPr/>
          </p:nvSpPr>
          <p:spPr bwMode="auto">
            <a:xfrm>
              <a:off x="2770908" y="3710462"/>
              <a:ext cx="391886" cy="175738"/>
            </a:xfrm>
            <a:prstGeom prst="rect">
              <a:avLst/>
            </a:prstGeom>
            <a:solidFill>
              <a:schemeClr val="accent5"/>
            </a:solidFill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3" name="Straight Connector 22"/>
            <p:cNvCxnSpPr>
              <a:endCxn id="21" idx="1"/>
            </p:cNvCxnSpPr>
            <p:nvPr/>
          </p:nvCxnSpPr>
          <p:spPr bwMode="auto">
            <a:xfrm>
              <a:off x="2770908" y="3352800"/>
              <a:ext cx="0" cy="445531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flipH="1">
              <a:off x="3162794" y="3352800"/>
              <a:ext cx="2968" cy="357661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9" name="Group 28"/>
          <p:cNvGrpSpPr/>
          <p:nvPr/>
        </p:nvGrpSpPr>
        <p:grpSpPr>
          <a:xfrm>
            <a:off x="3913908" y="4419600"/>
            <a:ext cx="394854" cy="533400"/>
            <a:chOff x="2770908" y="3352800"/>
            <a:chExt cx="394854" cy="53340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2770908" y="3710462"/>
              <a:ext cx="391886" cy="175738"/>
            </a:xfrm>
            <a:prstGeom prst="rect">
              <a:avLst/>
            </a:prstGeom>
            <a:solidFill>
              <a:schemeClr val="accent5"/>
            </a:solidFill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2" name="Straight Connector 31"/>
            <p:cNvCxnSpPr>
              <a:endCxn id="30" idx="1"/>
            </p:cNvCxnSpPr>
            <p:nvPr/>
          </p:nvCxnSpPr>
          <p:spPr bwMode="auto">
            <a:xfrm>
              <a:off x="2770908" y="3352800"/>
              <a:ext cx="0" cy="445531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flipH="1">
              <a:off x="3162794" y="3352800"/>
              <a:ext cx="2968" cy="445531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36" name="Straight Connector 35"/>
          <p:cNvCxnSpPr/>
          <p:nvPr/>
        </p:nvCxnSpPr>
        <p:spPr bwMode="auto">
          <a:xfrm>
            <a:off x="5742711" y="4419600"/>
            <a:ext cx="0" cy="533400"/>
          </a:xfrm>
          <a:prstGeom prst="line">
            <a:avLst/>
          </a:prstGeom>
          <a:noFill/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H="1">
            <a:off x="6134597" y="4419600"/>
            <a:ext cx="2968" cy="533400"/>
          </a:xfrm>
          <a:prstGeom prst="line">
            <a:avLst/>
          </a:prstGeom>
          <a:noFill/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8" name="Group 37"/>
          <p:cNvGrpSpPr/>
          <p:nvPr/>
        </p:nvGrpSpPr>
        <p:grpSpPr>
          <a:xfrm>
            <a:off x="5136573" y="4419600"/>
            <a:ext cx="394854" cy="533400"/>
            <a:chOff x="2770908" y="3352800"/>
            <a:chExt cx="394854" cy="533400"/>
          </a:xfrm>
        </p:grpSpPr>
        <p:sp>
          <p:nvSpPr>
            <p:cNvPr id="39" name="Rectangle 38"/>
            <p:cNvSpPr/>
            <p:nvPr/>
          </p:nvSpPr>
          <p:spPr bwMode="auto">
            <a:xfrm>
              <a:off x="2770908" y="3710462"/>
              <a:ext cx="391886" cy="175738"/>
            </a:xfrm>
            <a:prstGeom prst="rect">
              <a:avLst/>
            </a:prstGeom>
            <a:solidFill>
              <a:schemeClr val="accent5"/>
            </a:solidFill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41" name="Straight Connector 40"/>
            <p:cNvCxnSpPr>
              <a:endCxn id="39" idx="1"/>
            </p:cNvCxnSpPr>
            <p:nvPr/>
          </p:nvCxnSpPr>
          <p:spPr bwMode="auto">
            <a:xfrm>
              <a:off x="2770908" y="3352800"/>
              <a:ext cx="0" cy="445531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flipH="1">
              <a:off x="3162794" y="3352800"/>
              <a:ext cx="2968" cy="357661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3" name="Group 42"/>
          <p:cNvGrpSpPr/>
          <p:nvPr/>
        </p:nvGrpSpPr>
        <p:grpSpPr>
          <a:xfrm>
            <a:off x="4526973" y="4419600"/>
            <a:ext cx="394854" cy="533400"/>
            <a:chOff x="4526973" y="3352800"/>
            <a:chExt cx="394854" cy="533400"/>
          </a:xfrm>
        </p:grpSpPr>
        <p:cxnSp>
          <p:nvCxnSpPr>
            <p:cNvPr id="44" name="Straight Connector 43"/>
            <p:cNvCxnSpPr/>
            <p:nvPr/>
          </p:nvCxnSpPr>
          <p:spPr bwMode="auto">
            <a:xfrm>
              <a:off x="4526973" y="3352800"/>
              <a:ext cx="0" cy="533400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4921827" y="3352800"/>
              <a:ext cx="0" cy="533400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4526973" y="3886200"/>
              <a:ext cx="394854" cy="0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7" name="Rounded Rectangle 46"/>
          <p:cNvSpPr/>
          <p:nvPr/>
        </p:nvSpPr>
        <p:spPr bwMode="auto">
          <a:xfrm>
            <a:off x="4495800" y="5334000"/>
            <a:ext cx="1752600" cy="392669"/>
          </a:xfrm>
          <a:prstGeom prst="roundRect">
            <a:avLst/>
          </a:prstGeom>
          <a:solidFill>
            <a:schemeClr val="accent2"/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Issue</a:t>
            </a:r>
          </a:p>
        </p:txBody>
      </p:sp>
      <p:cxnSp>
        <p:nvCxnSpPr>
          <p:cNvPr id="48" name="Straight Arrow Connector 47"/>
          <p:cNvCxnSpPr/>
          <p:nvPr/>
        </p:nvCxnSpPr>
        <p:spPr bwMode="auto">
          <a:xfrm>
            <a:off x="3546765" y="57266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5334000" y="57266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62" name="Group 61"/>
          <p:cNvGrpSpPr/>
          <p:nvPr/>
        </p:nvGrpSpPr>
        <p:grpSpPr>
          <a:xfrm>
            <a:off x="3352800" y="4419600"/>
            <a:ext cx="394854" cy="533400"/>
            <a:chOff x="3352800" y="3733800"/>
            <a:chExt cx="394854" cy="533400"/>
          </a:xfrm>
        </p:grpSpPr>
        <p:cxnSp>
          <p:nvCxnSpPr>
            <p:cNvPr id="27" name="Straight Connector 26"/>
            <p:cNvCxnSpPr/>
            <p:nvPr/>
          </p:nvCxnSpPr>
          <p:spPr bwMode="auto">
            <a:xfrm>
              <a:off x="3352800" y="3733800"/>
              <a:ext cx="0" cy="533400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>
              <a:off x="3747654" y="3733800"/>
              <a:ext cx="0" cy="533400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 flipH="1">
              <a:off x="3352800" y="4267200"/>
              <a:ext cx="394854" cy="0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69" name="Straight Connector 68"/>
          <p:cNvCxnSpPr/>
          <p:nvPr/>
        </p:nvCxnSpPr>
        <p:spPr bwMode="auto">
          <a:xfrm>
            <a:off x="5735781" y="4953000"/>
            <a:ext cx="394854" cy="0"/>
          </a:xfrm>
          <a:prstGeom prst="line">
            <a:avLst/>
          </a:prstGeom>
          <a:noFill/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Rectangle 34"/>
          <p:cNvSpPr/>
          <p:nvPr/>
        </p:nvSpPr>
        <p:spPr bwMode="auto">
          <a:xfrm>
            <a:off x="5742711" y="4777262"/>
            <a:ext cx="391886" cy="175738"/>
          </a:xfrm>
          <a:prstGeom prst="rect">
            <a:avLst/>
          </a:prstGeom>
          <a:solidFill>
            <a:schemeClr val="accent5"/>
          </a:solidFill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2667000" y="2387723"/>
            <a:ext cx="3581400" cy="957241"/>
          </a:xfrm>
          <a:prstGeom prst="roundRect">
            <a:avLst/>
          </a:prstGeom>
          <a:solidFill>
            <a:schemeClr val="accent4"/>
          </a:solidFill>
          <a:ln w="28575" cap="flat" cmpd="sng" algn="ctr">
            <a:solidFill>
              <a:schemeClr val="accent4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L1I cache</a:t>
            </a:r>
          </a:p>
        </p:txBody>
      </p:sp>
      <p:sp>
        <p:nvSpPr>
          <p:cNvPr id="22" name="Lightning Bolt 21"/>
          <p:cNvSpPr/>
          <p:nvPr/>
        </p:nvSpPr>
        <p:spPr bwMode="auto">
          <a:xfrm>
            <a:off x="5742711" y="3200400"/>
            <a:ext cx="387924" cy="609600"/>
          </a:xfrm>
          <a:prstGeom prst="lightningBolt">
            <a:avLst/>
          </a:prstGeom>
          <a:solidFill>
            <a:srgbClr val="FFFF00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048850" y="3276600"/>
            <a:ext cx="1723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L1I cache miss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7696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2" grpId="0" animBg="1"/>
      <p:bldP spid="5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Reordering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49AF-3D90-40FD-8F8A-8CC90C261D69}" type="slidenum">
              <a:rPr lang="ko-KR" altLang="en-US" smtClean="0"/>
              <a:t>17</a:t>
            </a:fld>
            <a:endParaRPr lang="ko-KR" alt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5867400" y="2412878"/>
            <a:ext cx="304800" cy="304800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066800" y="2415248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66991" y="2373868"/>
            <a:ext cx="3890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: Stalled because of memory conflict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62034" y="2362200"/>
            <a:ext cx="1838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: Other requests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3886200" y="3352800"/>
            <a:ext cx="1371600" cy="838200"/>
          </a:xfrm>
          <a:prstGeom prst="roundRect">
            <a:avLst/>
          </a:prstGeom>
          <a:solidFill>
            <a:srgbClr val="00B0F0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LSU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2057400" y="3629892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24597" y="5345668"/>
            <a:ext cx="1877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Re-execute later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727865" y="2983468"/>
            <a:ext cx="3736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Stall (MSHR full, associativity stall)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609600"/>
          </a:xfrm>
        </p:spPr>
        <p:txBody>
          <a:bodyPr/>
          <a:lstStyle/>
          <a:p>
            <a:r>
              <a:rPr lang="en-US" dirty="0" smtClean="0"/>
              <a:t>Allow other memory requests to go first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 bwMode="auto">
          <a:xfrm>
            <a:off x="1600200" y="3629892"/>
            <a:ext cx="304800" cy="304800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48000" y="2971800"/>
            <a:ext cx="3057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Hit-under-miss or no conflict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0098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7 L 0.25833 0.00394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17" y="18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833 0.00394 L 0.25833 0.20394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7 L 0.30833 0.00394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17" y="185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833 0.00394 L 0.56666 0.00394 " pathEditMode="relative" rAng="0" ptsTypes="AA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17" y="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/>
      <p:bldP spid="13" grpId="1"/>
      <p:bldP spid="14" grpId="0"/>
      <p:bldP spid="14" grpId="1"/>
      <p:bldP spid="20" grpId="0" animBg="1"/>
      <p:bldP spid="20" grpId="1" animBg="1"/>
      <p:bldP spid="20" grpId="2" animBg="1"/>
      <p:bldP spid="21" grpId="0"/>
      <p:bldP spid="21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Reordering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49AF-3D90-40FD-8F8A-8CC90C261D69}" type="slidenum">
              <a:rPr lang="ko-KR" altLang="en-US" smtClean="0"/>
              <a:t>18</a:t>
            </a:fld>
            <a:endParaRPr lang="ko-KR" alt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5867400" y="1650878"/>
            <a:ext cx="304800" cy="304800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57200" y="1653248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1611868"/>
            <a:ext cx="2150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: Load from Warp 0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6988" y="1600200"/>
            <a:ext cx="2804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: Load/Store from Warp 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144553" y="1662546"/>
            <a:ext cx="304800" cy="304800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49353" y="1611868"/>
            <a:ext cx="2189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3"/>
                </a:solidFill>
              </a:rPr>
              <a:t>: Store from Warp 0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609600" y="3874532"/>
            <a:ext cx="304800" cy="304800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609600" y="4297097"/>
            <a:ext cx="304800" cy="304800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1676400" y="2807732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53572" y="2743200"/>
            <a:ext cx="1018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: Stalled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609600" y="3434648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4953000" y="3874532"/>
            <a:ext cx="304800" cy="304800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4953000" y="4297097"/>
            <a:ext cx="304800" cy="304800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296972" y="2743200"/>
            <a:ext cx="1018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3"/>
                </a:solidFill>
              </a:rPr>
              <a:t>: Stalled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4953000" y="3434648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6019800" y="2796064"/>
            <a:ext cx="304800" cy="304800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9" name="Straight Arrow Connector 28"/>
          <p:cNvCxnSpPr>
            <a:stCxn id="21" idx="3"/>
          </p:cNvCxnSpPr>
          <p:nvPr/>
        </p:nvCxnSpPr>
        <p:spPr bwMode="auto">
          <a:xfrm>
            <a:off x="914400" y="3587048"/>
            <a:ext cx="2895600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914400" y="4026932"/>
            <a:ext cx="2895600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914400" y="4449497"/>
            <a:ext cx="2895600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Multiply 31"/>
          <p:cNvSpPr/>
          <p:nvPr/>
        </p:nvSpPr>
        <p:spPr bwMode="auto">
          <a:xfrm>
            <a:off x="2057400" y="3874532"/>
            <a:ext cx="381000" cy="316468"/>
          </a:xfrm>
          <a:prstGeom prst="mathMultiply">
            <a:avLst/>
          </a:prstGeom>
          <a:solidFill>
            <a:schemeClr val="accent2"/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5257800" y="3587048"/>
            <a:ext cx="2895600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5257800" y="4026932"/>
            <a:ext cx="2895600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5257800" y="4449497"/>
            <a:ext cx="2895600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6" name="Multiply 35"/>
          <p:cNvSpPr/>
          <p:nvPr/>
        </p:nvSpPr>
        <p:spPr bwMode="auto">
          <a:xfrm>
            <a:off x="6400800" y="3874532"/>
            <a:ext cx="381000" cy="316468"/>
          </a:xfrm>
          <a:prstGeom prst="mathMultiply">
            <a:avLst/>
          </a:prstGeom>
          <a:solidFill>
            <a:schemeClr val="accent2"/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Multiply 36"/>
          <p:cNvSpPr/>
          <p:nvPr/>
        </p:nvSpPr>
        <p:spPr bwMode="auto">
          <a:xfrm>
            <a:off x="6400800" y="3429000"/>
            <a:ext cx="381000" cy="316468"/>
          </a:xfrm>
          <a:prstGeom prst="mathMultiply">
            <a:avLst/>
          </a:prstGeom>
          <a:solidFill>
            <a:schemeClr val="accent2"/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3338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20" grpId="0"/>
      <p:bldP spid="21" grpId="0" animBg="1"/>
      <p:bldP spid="22" grpId="0" animBg="1"/>
      <p:bldP spid="23" grpId="0" animBg="1"/>
      <p:bldP spid="25" grpId="0"/>
      <p:bldP spid="26" grpId="0" animBg="1"/>
      <p:bldP spid="27" grpId="0" animBg="1"/>
      <p:bldP spid="32" grpId="0" animBg="1"/>
      <p:bldP spid="36" grpId="0" animBg="1"/>
      <p:bldP spid="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GPGPU-</a:t>
            </a:r>
            <a:r>
              <a:rPr lang="en-US" dirty="0" err="1" smtClean="0"/>
              <a:t>Sim</a:t>
            </a:r>
            <a:r>
              <a:rPr lang="en-US" dirty="0" smtClean="0"/>
              <a:t> v3.2.2</a:t>
            </a:r>
          </a:p>
          <a:p>
            <a:pPr lvl="1"/>
            <a:r>
              <a:rPr lang="en-US" dirty="0" smtClean="0"/>
              <a:t>GPU Model: GTX 480</a:t>
            </a:r>
          </a:p>
          <a:p>
            <a:pPr lvl="2"/>
            <a:r>
              <a:rPr lang="en-US" dirty="0" smtClean="0"/>
              <a:t>1536 threads per SM</a:t>
            </a:r>
          </a:p>
          <a:p>
            <a:pPr lvl="2"/>
            <a:r>
              <a:rPr lang="en-US" dirty="0" smtClean="0"/>
              <a:t>32768 registers per SM</a:t>
            </a:r>
          </a:p>
          <a:p>
            <a:pPr lvl="2"/>
            <a:r>
              <a:rPr lang="en-US" dirty="0" smtClean="0"/>
              <a:t>48kB shared memory per SM</a:t>
            </a:r>
          </a:p>
          <a:p>
            <a:r>
              <a:rPr lang="en-US" dirty="0" smtClean="0"/>
              <a:t>Workloads</a:t>
            </a:r>
          </a:p>
          <a:p>
            <a:pPr lvl="1"/>
            <a:r>
              <a:rPr lang="en-US" dirty="0" smtClean="0"/>
              <a:t>25 benchmarks from NVIDIA SDK, Parboil, and </a:t>
            </a:r>
            <a:r>
              <a:rPr lang="en-US" dirty="0" err="1" smtClean="0"/>
              <a:t>Rodinia</a:t>
            </a:r>
            <a:endParaRPr lang="en-US" dirty="0" smtClean="0"/>
          </a:p>
          <a:p>
            <a:pPr lvl="1"/>
            <a:r>
              <a:rPr lang="en-US" dirty="0" smtClean="0"/>
              <a:t>Baseline: Greedy-then-oldest (GTO) scheduler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49AF-3D90-40FD-8F8A-8CC90C261D69}" type="slidenum">
              <a:rPr lang="ko-KR" altLang="en-US" smtClean="0"/>
              <a:t>19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40957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GPUs in Modern Computer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49AF-3D90-40FD-8F8A-8CC90C261D69}" type="slidenum">
              <a:rPr lang="ko-KR" altLang="en-US" smtClean="0"/>
              <a:t>2</a:t>
            </a:fld>
            <a:endParaRPr lang="ko-KR" alt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3871654"/>
              </p:ext>
            </p:extLst>
          </p:nvPr>
        </p:nvGraphicFramePr>
        <p:xfrm>
          <a:off x="1392714" y="1223682"/>
          <a:ext cx="6347460" cy="354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" descr="https://upload.wikimedia.org/wikipedia/commons/thumb/1/1d/AmazonWebservices_Logo.svg/1280px-AmazonWebservices_Logo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953000"/>
            <a:ext cx="2057400" cy="8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Site Na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3806" y="4876800"/>
            <a:ext cx="1565276" cy="10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pbs.twimg.com/profile_images/532449424572563457/gSvhDfNF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58" b="15248"/>
          <a:stretch/>
        </p:blipFill>
        <p:spPr bwMode="auto">
          <a:xfrm>
            <a:off x="1298575" y="4696354"/>
            <a:ext cx="1825625" cy="1336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61875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Contribution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49AF-3D90-40FD-8F8A-8CC90C261D69}" type="slidenum">
              <a:rPr lang="ko-KR" altLang="en-US" smtClean="0"/>
              <a:t>20</a:t>
            </a:fld>
            <a:endParaRPr lang="ko-KR" alt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477000" y="1766455"/>
            <a:ext cx="838200" cy="609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4"/>
                </a:solidFill>
              </a:rPr>
              <a:t>12%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133600" y="1752599"/>
            <a:ext cx="914400" cy="53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kern="0" dirty="0" smtClean="0">
                <a:solidFill>
                  <a:schemeClr val="accent1"/>
                </a:solidFill>
              </a:rPr>
              <a:t>4.1%</a:t>
            </a:r>
            <a:endParaRPr lang="en-US" kern="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613944" y="1766454"/>
            <a:ext cx="95805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kern="0" dirty="0" smtClean="0">
                <a:solidFill>
                  <a:schemeClr val="accent2"/>
                </a:solidFill>
              </a:rPr>
              <a:t>4.9%</a:t>
            </a:r>
            <a:endParaRPr lang="en-US" kern="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5181600" y="1766454"/>
            <a:ext cx="91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>
                <a:solidFill>
                  <a:schemeClr val="accent3"/>
                </a:solidFill>
              </a:rPr>
              <a:t>2.5%</a:t>
            </a:r>
            <a:endParaRPr lang="en-US" kern="0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1281657"/>
              </p:ext>
            </p:extLst>
          </p:nvPr>
        </p:nvGraphicFramePr>
        <p:xfrm>
          <a:off x="223044" y="2286000"/>
          <a:ext cx="8686800" cy="3131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2013744" y="2590800"/>
            <a:ext cx="653256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600" kern="0" dirty="0" smtClean="0">
                <a:solidFill>
                  <a:schemeClr val="accent2"/>
                </a:solidFill>
              </a:rPr>
              <a:t>49%</a:t>
            </a:r>
            <a:endParaRPr lang="en-US" sz="1600" kern="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3810000" y="2590800"/>
            <a:ext cx="653256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600" kern="0" dirty="0">
                <a:solidFill>
                  <a:schemeClr val="accent2"/>
                </a:solidFill>
              </a:rPr>
              <a:t>7</a:t>
            </a:r>
            <a:r>
              <a:rPr lang="en-US" sz="1600" kern="0" dirty="0" smtClean="0">
                <a:solidFill>
                  <a:schemeClr val="accent2"/>
                </a:solidFill>
              </a:rPr>
              <a:t>9%</a:t>
            </a:r>
            <a:endParaRPr lang="en-US" sz="1600" kern="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4419600" y="25908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1600" kern="0" dirty="0" smtClean="0">
                <a:solidFill>
                  <a:schemeClr val="accent4"/>
                </a:solidFill>
              </a:rPr>
              <a:t>79%</a:t>
            </a:r>
            <a:endParaRPr lang="en-US" sz="1600" kern="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2628900" y="25908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1600" kern="0" dirty="0" smtClean="0">
                <a:solidFill>
                  <a:schemeClr val="accent4"/>
                </a:solidFill>
              </a:rPr>
              <a:t>54%</a:t>
            </a:r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15547839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9" grpId="0" build="p"/>
      <p:bldP spid="10" grpId="0" build="p"/>
      <p:bldGraphic spid="11" grpId="0" uiExpand="1">
        <p:bldSub>
          <a:bldChart bld="series"/>
        </p:bldSub>
      </p:bldGraphic>
      <p:bldP spid="12" grpId="0" build="p"/>
      <p:bldP spid="13" grpId="0" build="p"/>
      <p:bldP spid="14" grpId="0" build="p"/>
      <p:bldP spid="1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49AF-3D90-40FD-8F8A-8CC90C261D69}" type="slidenum">
              <a:rPr lang="ko-KR" altLang="en-US" smtClean="0"/>
              <a:t>21</a:t>
            </a:fld>
            <a:endParaRPr lang="ko-KR" alt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75738"/>
              </p:ext>
            </p:extLst>
          </p:nvPr>
        </p:nvGraphicFramePr>
        <p:xfrm>
          <a:off x="1518444" y="1905000"/>
          <a:ext cx="609600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2-LV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CCWS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DYNCTA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-3%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1%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-2%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1518444" y="2895600"/>
            <a:ext cx="640635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>
                <a:solidFill>
                  <a:schemeClr val="accent1"/>
                </a:solidFill>
              </a:rPr>
              <a:t>+ Good for cache-sensitive applications</a:t>
            </a:r>
          </a:p>
          <a:p>
            <a:pPr marL="0" indent="0">
              <a:buNone/>
            </a:pPr>
            <a:r>
              <a:rPr lang="en-US" kern="0" dirty="0" smtClean="0">
                <a:solidFill>
                  <a:schemeClr val="accent2"/>
                </a:solidFill>
              </a:rPr>
              <a:t>- Not better than GTO in general</a:t>
            </a:r>
            <a:endParaRPr lang="en-US" kern="0" dirty="0">
              <a:solidFill>
                <a:schemeClr val="accent2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1518444" y="4343400"/>
            <a:ext cx="640635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>
                <a:solidFill>
                  <a:schemeClr val="accent4"/>
                </a:solidFill>
              </a:rPr>
              <a:t>+ Tackles three types of stalls</a:t>
            </a:r>
          </a:p>
          <a:p>
            <a:pPr marL="0" indent="0">
              <a:buNone/>
            </a:pPr>
            <a:r>
              <a:rPr lang="en-US" kern="0" dirty="0">
                <a:solidFill>
                  <a:schemeClr val="accent4"/>
                </a:solidFill>
              </a:rPr>
              <a:t>+ </a:t>
            </a:r>
            <a:r>
              <a:rPr lang="en-US" kern="0" dirty="0" smtClean="0">
                <a:solidFill>
                  <a:schemeClr val="accent4"/>
                </a:solidFill>
              </a:rPr>
              <a:t>Effective in general</a:t>
            </a:r>
            <a:endParaRPr lang="en-US" kern="0" dirty="0">
              <a:solidFill>
                <a:schemeClr val="accent4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53200" y="191666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ELF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14728" y="22860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12%</a:t>
            </a:r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3242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4" grpId="0"/>
      <p:bldP spid="7" grpId="0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91000"/>
          </a:xfrm>
        </p:spPr>
        <p:txBody>
          <a:bodyPr/>
          <a:lstStyle/>
          <a:p>
            <a:r>
              <a:rPr lang="en-US" dirty="0" smtClean="0"/>
              <a:t>Memory latency is still a problem in GPUs</a:t>
            </a:r>
          </a:p>
          <a:p>
            <a:pPr lvl="1"/>
            <a:r>
              <a:rPr lang="en-US" dirty="0" smtClean="0"/>
              <a:t>Compute vs. memory ratio </a:t>
            </a:r>
            <a:r>
              <a:rPr lang="en-US" dirty="0"/>
              <a:t>≈</a:t>
            </a:r>
            <a:r>
              <a:rPr lang="en-US" dirty="0" smtClean="0"/>
              <a:t> 40 to hide the latency</a:t>
            </a:r>
          </a:p>
          <a:p>
            <a:r>
              <a:rPr lang="en-US" dirty="0" smtClean="0"/>
              <a:t>ELF</a:t>
            </a:r>
          </a:p>
          <a:p>
            <a:pPr lvl="1"/>
            <a:r>
              <a:rPr lang="en-US" dirty="0" smtClean="0"/>
              <a:t>Maximize memory-level parallelism</a:t>
            </a:r>
          </a:p>
          <a:p>
            <a:pPr lvl="2"/>
            <a:r>
              <a:rPr lang="en-US" dirty="0" smtClean="0"/>
              <a:t>Earliest load first scheduling</a:t>
            </a:r>
          </a:p>
          <a:p>
            <a:pPr lvl="3"/>
            <a:r>
              <a:rPr lang="en-US" dirty="0" smtClean="0"/>
              <a:t>Coordinated warp and fetch Scheduling</a:t>
            </a:r>
          </a:p>
          <a:p>
            <a:pPr lvl="2"/>
            <a:r>
              <a:rPr lang="en-US" dirty="0" smtClean="0"/>
              <a:t>Instruction Prefetching</a:t>
            </a:r>
          </a:p>
          <a:p>
            <a:pPr lvl="2"/>
            <a:r>
              <a:rPr lang="en-US" dirty="0" smtClean="0"/>
              <a:t>Memory reordering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12%</a:t>
            </a:r>
            <a:r>
              <a:rPr lang="en-US" dirty="0" smtClean="0"/>
              <a:t> performance improvement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49AF-3D90-40FD-8F8A-8CC90C261D69}" type="slidenum">
              <a:rPr lang="ko-KR" altLang="en-US" smtClean="0"/>
              <a:t>22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789024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71800"/>
            <a:ext cx="7772400" cy="836612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49AF-3D90-40FD-8F8A-8CC90C261D69}" type="slidenum">
              <a:rPr lang="ko-KR" altLang="en-US" smtClean="0"/>
              <a:t>23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92880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3048000" cy="1066800"/>
          </a:xfrm>
        </p:spPr>
        <p:txBody>
          <a:bodyPr/>
          <a:lstStyle/>
          <a:p>
            <a:r>
              <a:rPr lang="en-US" dirty="0" smtClean="0"/>
              <a:t>Latency-critical</a:t>
            </a:r>
          </a:p>
          <a:p>
            <a:pPr lvl="1"/>
            <a:r>
              <a:rPr lang="en-US" dirty="0" smtClean="0"/>
              <a:t>Frame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49AF-3D90-40FD-8F8A-8CC90C261D69}" type="slidenum">
              <a:rPr lang="ko-KR" altLang="en-US" smtClean="0"/>
              <a:t>3</a:t>
            </a:fld>
            <a:endParaRPr lang="ko-KR" altLang="en-US" dirty="0"/>
          </a:p>
        </p:txBody>
      </p:sp>
      <p:pic>
        <p:nvPicPr>
          <p:cNvPr id="1026" name="Picture 2" descr="http://ichef.bbci.co.uk/news/660/media/images/72783000/jpg/_72783882_020307230-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06" r="16364"/>
          <a:stretch/>
        </p:blipFill>
        <p:spPr bwMode="auto">
          <a:xfrm>
            <a:off x="914400" y="2771398"/>
            <a:ext cx="2958871" cy="263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nvidia.com/docs/IO/58725/folding_gateway_notebook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98" t="21134" r="21706" b="21134"/>
          <a:stretch/>
        </p:blipFill>
        <p:spPr bwMode="auto">
          <a:xfrm>
            <a:off x="4838076" y="2792326"/>
            <a:ext cx="1677648" cy="1341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age.slidesharecdn.com/introductiontomulti-gpudeeplearningwithdigits2-mikewang-150820102631-lva1-app6891/95/introduction-to-multi-gpu-deep-learning-with-digits-2-mike-wang-12-638.jpg?cb=1440074781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42" r="24817" b="5292"/>
          <a:stretch/>
        </p:blipFill>
        <p:spPr bwMode="auto">
          <a:xfrm>
            <a:off x="6781800" y="2879651"/>
            <a:ext cx="2057400" cy="1166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 bwMode="auto">
          <a:xfrm>
            <a:off x="4572000" y="1524000"/>
            <a:ext cx="0" cy="449580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32" name="Picture 8" descr="http://image.slidesharecdn.com/application-100117010109-phpapp01/95/example-application-of-gpu-10-728.jpg?cb=126369009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81" t="38807" r="21019" b="26028"/>
          <a:stretch/>
        </p:blipFill>
        <p:spPr bwMode="auto">
          <a:xfrm>
            <a:off x="5029200" y="4267200"/>
            <a:ext cx="3429000" cy="1637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838076" y="1676400"/>
            <a:ext cx="392492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Throughput-oriented</a:t>
            </a:r>
          </a:p>
          <a:p>
            <a:pPr lvl="1"/>
            <a:r>
              <a:rPr lang="en-US" kern="0" dirty="0" smtClean="0"/>
              <a:t>Resource utilization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8623005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Reality: Achieved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49AF-3D90-40FD-8F8A-8CC90C261D69}" type="slidenum">
              <a:rPr lang="ko-KR" altLang="en-US" smtClean="0"/>
              <a:t>4</a:t>
            </a:fld>
            <a:endParaRPr lang="ko-KR" altLang="en-US" dirty="0"/>
          </a:p>
        </p:txBody>
      </p:sp>
      <p:sp>
        <p:nvSpPr>
          <p:cNvPr id="10" name="Content Placeholder 48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914400"/>
          </a:xfrm>
        </p:spPr>
        <p:txBody>
          <a:bodyPr/>
          <a:lstStyle/>
          <a:p>
            <a:r>
              <a:rPr lang="en-US" dirty="0" smtClean="0"/>
              <a:t>GTX480</a:t>
            </a:r>
          </a:p>
          <a:p>
            <a:pPr lvl="1"/>
            <a:r>
              <a:rPr lang="en-US" dirty="0" smtClean="0"/>
              <a:t>Achieves 40% of peak performance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7860870"/>
              </p:ext>
            </p:extLst>
          </p:nvPr>
        </p:nvGraphicFramePr>
        <p:xfrm>
          <a:off x="838200" y="2514600"/>
          <a:ext cx="7210425" cy="3422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120267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Execution Model</a:t>
            </a:r>
            <a:endParaRPr lang="en-US" dirty="0"/>
          </a:p>
        </p:txBody>
      </p:sp>
      <p:sp>
        <p:nvSpPr>
          <p:cNvPr id="49" name="Content Placeholder 48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84446"/>
          </a:xfrm>
        </p:spPr>
        <p:txBody>
          <a:bodyPr/>
          <a:lstStyle/>
          <a:p>
            <a:r>
              <a:rPr lang="en-US" dirty="0" smtClean="0"/>
              <a:t>Inside streaming multiprocessor (SM)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49AF-3D90-40FD-8F8A-8CC90C261D69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2667000" y="2590800"/>
            <a:ext cx="3581400" cy="392669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Fetch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2667000" y="4267200"/>
            <a:ext cx="1752600" cy="392669"/>
          </a:xfrm>
          <a:prstGeom prst="roundRect">
            <a:avLst/>
          </a:prstGeom>
          <a:solidFill>
            <a:schemeClr val="accent2"/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Issue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2971800" y="29834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3546765" y="29834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4114800" y="29834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4724400" y="29834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5334000" y="29834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5943600" y="29834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2971800" y="39740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3546765" y="39740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4114800" y="39740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4724400" y="39740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334000" y="39740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5943600" y="39740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Rounded Rectangle 19"/>
          <p:cNvSpPr/>
          <p:nvPr/>
        </p:nvSpPr>
        <p:spPr bwMode="auto">
          <a:xfrm>
            <a:off x="2667000" y="3278785"/>
            <a:ext cx="3581400" cy="685800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2770908" y="3352800"/>
            <a:ext cx="394854" cy="533400"/>
            <a:chOff x="2770908" y="3352800"/>
            <a:chExt cx="394854" cy="533400"/>
          </a:xfrm>
        </p:grpSpPr>
        <p:sp>
          <p:nvSpPr>
            <p:cNvPr id="45" name="Rectangle 44"/>
            <p:cNvSpPr/>
            <p:nvPr/>
          </p:nvSpPr>
          <p:spPr bwMode="auto">
            <a:xfrm>
              <a:off x="2770908" y="3710462"/>
              <a:ext cx="391886" cy="175738"/>
            </a:xfrm>
            <a:prstGeom prst="rect">
              <a:avLst/>
            </a:prstGeom>
            <a:solidFill>
              <a:schemeClr val="accent5"/>
            </a:solidFill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2770908" y="3532908"/>
              <a:ext cx="391886" cy="177553"/>
            </a:xfrm>
            <a:prstGeom prst="rect">
              <a:avLst/>
            </a:prstGeom>
            <a:solidFill>
              <a:schemeClr val="accent5"/>
            </a:solidFill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>
              <a:off x="2770908" y="3352800"/>
              <a:ext cx="0" cy="180108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3165762" y="3352800"/>
              <a:ext cx="0" cy="180108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2" name="Group 21"/>
          <p:cNvGrpSpPr/>
          <p:nvPr/>
        </p:nvGrpSpPr>
        <p:grpSpPr>
          <a:xfrm>
            <a:off x="3352800" y="3352800"/>
            <a:ext cx="394854" cy="533400"/>
            <a:chOff x="2770908" y="3352800"/>
            <a:chExt cx="394854" cy="533400"/>
          </a:xfrm>
        </p:grpSpPr>
        <p:sp>
          <p:nvSpPr>
            <p:cNvPr id="42" name="Rectangle 41"/>
            <p:cNvSpPr/>
            <p:nvPr/>
          </p:nvSpPr>
          <p:spPr bwMode="auto">
            <a:xfrm>
              <a:off x="2770908" y="3710462"/>
              <a:ext cx="391886" cy="175738"/>
            </a:xfrm>
            <a:prstGeom prst="rect">
              <a:avLst/>
            </a:prstGeom>
            <a:solidFill>
              <a:schemeClr val="accent5"/>
            </a:solidFill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43" name="Straight Connector 42"/>
            <p:cNvCxnSpPr>
              <a:endCxn id="42" idx="1"/>
            </p:cNvCxnSpPr>
            <p:nvPr/>
          </p:nvCxnSpPr>
          <p:spPr bwMode="auto">
            <a:xfrm>
              <a:off x="2770908" y="3352800"/>
              <a:ext cx="0" cy="445531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>
              <a:endCxn id="42" idx="3"/>
            </p:cNvCxnSpPr>
            <p:nvPr/>
          </p:nvCxnSpPr>
          <p:spPr bwMode="auto">
            <a:xfrm flipH="1">
              <a:off x="3162794" y="3352800"/>
              <a:ext cx="2968" cy="445531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3" name="Group 22"/>
          <p:cNvGrpSpPr/>
          <p:nvPr/>
        </p:nvGrpSpPr>
        <p:grpSpPr>
          <a:xfrm>
            <a:off x="3913908" y="3352800"/>
            <a:ext cx="394854" cy="533400"/>
            <a:chOff x="2770908" y="3352800"/>
            <a:chExt cx="394854" cy="533400"/>
          </a:xfrm>
        </p:grpSpPr>
        <p:sp>
          <p:nvSpPr>
            <p:cNvPr id="38" name="Rectangle 37"/>
            <p:cNvSpPr/>
            <p:nvPr/>
          </p:nvSpPr>
          <p:spPr bwMode="auto">
            <a:xfrm>
              <a:off x="2770908" y="3710462"/>
              <a:ext cx="391886" cy="175738"/>
            </a:xfrm>
            <a:prstGeom prst="rect">
              <a:avLst/>
            </a:prstGeom>
            <a:solidFill>
              <a:schemeClr val="accent5"/>
            </a:solidFill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770908" y="3532908"/>
              <a:ext cx="391886" cy="177553"/>
            </a:xfrm>
            <a:prstGeom prst="rect">
              <a:avLst/>
            </a:prstGeom>
            <a:solidFill>
              <a:schemeClr val="accent5"/>
            </a:solidFill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40" name="Straight Connector 39"/>
            <p:cNvCxnSpPr/>
            <p:nvPr/>
          </p:nvCxnSpPr>
          <p:spPr bwMode="auto">
            <a:xfrm>
              <a:off x="2770908" y="3352800"/>
              <a:ext cx="0" cy="180108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>
              <a:off x="3165762" y="3352800"/>
              <a:ext cx="0" cy="180108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4" name="Group 23"/>
          <p:cNvGrpSpPr/>
          <p:nvPr/>
        </p:nvGrpSpPr>
        <p:grpSpPr>
          <a:xfrm>
            <a:off x="5742711" y="3352800"/>
            <a:ext cx="394854" cy="533400"/>
            <a:chOff x="2770908" y="3352800"/>
            <a:chExt cx="394854" cy="533400"/>
          </a:xfrm>
        </p:grpSpPr>
        <p:sp>
          <p:nvSpPr>
            <p:cNvPr id="35" name="Rectangle 34"/>
            <p:cNvSpPr/>
            <p:nvPr/>
          </p:nvSpPr>
          <p:spPr bwMode="auto">
            <a:xfrm>
              <a:off x="2770908" y="3710462"/>
              <a:ext cx="391886" cy="175738"/>
            </a:xfrm>
            <a:prstGeom prst="rect">
              <a:avLst/>
            </a:prstGeom>
            <a:solidFill>
              <a:schemeClr val="accent5"/>
            </a:solidFill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6" name="Straight Connector 35"/>
            <p:cNvCxnSpPr>
              <a:endCxn id="35" idx="1"/>
            </p:cNvCxnSpPr>
            <p:nvPr/>
          </p:nvCxnSpPr>
          <p:spPr bwMode="auto">
            <a:xfrm>
              <a:off x="2770908" y="3352800"/>
              <a:ext cx="0" cy="445531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flipH="1">
              <a:off x="3162794" y="3352800"/>
              <a:ext cx="2968" cy="445531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5" name="Group 24"/>
          <p:cNvGrpSpPr/>
          <p:nvPr/>
        </p:nvGrpSpPr>
        <p:grpSpPr>
          <a:xfrm>
            <a:off x="5136573" y="3352800"/>
            <a:ext cx="394854" cy="533400"/>
            <a:chOff x="2770908" y="3352800"/>
            <a:chExt cx="394854" cy="533400"/>
          </a:xfrm>
        </p:grpSpPr>
        <p:sp>
          <p:nvSpPr>
            <p:cNvPr id="31" name="Rectangle 30"/>
            <p:cNvSpPr/>
            <p:nvPr/>
          </p:nvSpPr>
          <p:spPr bwMode="auto">
            <a:xfrm>
              <a:off x="2770908" y="3710462"/>
              <a:ext cx="391886" cy="175738"/>
            </a:xfrm>
            <a:prstGeom prst="rect">
              <a:avLst/>
            </a:prstGeom>
            <a:solidFill>
              <a:schemeClr val="accent5"/>
            </a:solidFill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2770908" y="3532908"/>
              <a:ext cx="391886" cy="177553"/>
            </a:xfrm>
            <a:prstGeom prst="rect">
              <a:avLst/>
            </a:prstGeom>
            <a:solidFill>
              <a:schemeClr val="accent5"/>
            </a:solidFill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>
              <a:off x="2770908" y="3352800"/>
              <a:ext cx="0" cy="180108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3165762" y="3352800"/>
              <a:ext cx="0" cy="180108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>
            <a:off x="4526973" y="3352800"/>
            <a:ext cx="394854" cy="533400"/>
            <a:chOff x="4526973" y="3352800"/>
            <a:chExt cx="394854" cy="533400"/>
          </a:xfrm>
        </p:grpSpPr>
        <p:cxnSp>
          <p:nvCxnSpPr>
            <p:cNvPr id="28" name="Straight Connector 27"/>
            <p:cNvCxnSpPr/>
            <p:nvPr/>
          </p:nvCxnSpPr>
          <p:spPr bwMode="auto">
            <a:xfrm>
              <a:off x="4526973" y="3352800"/>
              <a:ext cx="0" cy="533400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>
              <a:off x="4921827" y="3352800"/>
              <a:ext cx="0" cy="533400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>
              <a:off x="4526973" y="3886200"/>
              <a:ext cx="394854" cy="0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8" name="Group 57"/>
          <p:cNvGrpSpPr/>
          <p:nvPr/>
        </p:nvGrpSpPr>
        <p:grpSpPr>
          <a:xfrm>
            <a:off x="228600" y="3710460"/>
            <a:ext cx="2133600" cy="709139"/>
            <a:chOff x="228600" y="3710460"/>
            <a:chExt cx="2133600" cy="709139"/>
          </a:xfrm>
        </p:grpSpPr>
        <p:sp>
          <p:nvSpPr>
            <p:cNvPr id="57" name="Oval Callout 56"/>
            <p:cNvSpPr/>
            <p:nvPr/>
          </p:nvSpPr>
          <p:spPr bwMode="auto">
            <a:xfrm rot="10800000">
              <a:off x="228600" y="3710460"/>
              <a:ext cx="2133600" cy="709139"/>
            </a:xfrm>
            <a:prstGeom prst="wedgeEllipseCallout">
              <a:avLst>
                <a:gd name="adj1" fmla="val -68236"/>
                <a:gd name="adj2" fmla="val 30338"/>
              </a:avLst>
            </a:prstGeom>
            <a:solidFill>
              <a:schemeClr val="accent3"/>
            </a:solidFill>
            <a:ln w="28575" cap="flat" cmpd="sng" algn="ctr">
              <a:solidFill>
                <a:schemeClr val="accent3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1557498" y="3962400"/>
              <a:ext cx="247304" cy="304800"/>
              <a:chOff x="1828800" y="2057400"/>
              <a:chExt cx="247304" cy="304800"/>
            </a:xfrm>
          </p:grpSpPr>
          <p:sp>
            <p:nvSpPr>
              <p:cNvPr id="50" name="Freeform 49"/>
              <p:cNvSpPr/>
              <p:nvPr/>
            </p:nvSpPr>
            <p:spPr bwMode="auto">
              <a:xfrm>
                <a:off x="1828800" y="2057400"/>
                <a:ext cx="24272" cy="304800"/>
              </a:xfrm>
              <a:custGeom>
                <a:avLst/>
                <a:gdLst>
                  <a:gd name="connsiteX0" fmla="*/ 31750 w 57150"/>
                  <a:gd name="connsiteY0" fmla="*/ 0 h 640080"/>
                  <a:gd name="connsiteX1" fmla="*/ 54610 w 57150"/>
                  <a:gd name="connsiteY1" fmla="*/ 228600 h 640080"/>
                  <a:gd name="connsiteX2" fmla="*/ 16510 w 57150"/>
                  <a:gd name="connsiteY2" fmla="*/ 274320 h 640080"/>
                  <a:gd name="connsiteX3" fmla="*/ 46990 w 57150"/>
                  <a:gd name="connsiteY3" fmla="*/ 441960 h 640080"/>
                  <a:gd name="connsiteX4" fmla="*/ 1270 w 57150"/>
                  <a:gd name="connsiteY4" fmla="*/ 487680 h 640080"/>
                  <a:gd name="connsiteX5" fmla="*/ 39370 w 57150"/>
                  <a:gd name="connsiteY5" fmla="*/ 640080 h 640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7150" h="640080">
                    <a:moveTo>
                      <a:pt x="31750" y="0"/>
                    </a:moveTo>
                    <a:cubicBezTo>
                      <a:pt x="44450" y="91440"/>
                      <a:pt x="57150" y="182880"/>
                      <a:pt x="54610" y="228600"/>
                    </a:cubicBezTo>
                    <a:cubicBezTo>
                      <a:pt x="52070" y="274320"/>
                      <a:pt x="17780" y="238760"/>
                      <a:pt x="16510" y="274320"/>
                    </a:cubicBezTo>
                    <a:cubicBezTo>
                      <a:pt x="15240" y="309880"/>
                      <a:pt x="49530" y="406400"/>
                      <a:pt x="46990" y="441960"/>
                    </a:cubicBezTo>
                    <a:cubicBezTo>
                      <a:pt x="44450" y="477520"/>
                      <a:pt x="2540" y="454660"/>
                      <a:pt x="1270" y="487680"/>
                    </a:cubicBezTo>
                    <a:cubicBezTo>
                      <a:pt x="0" y="520700"/>
                      <a:pt x="35560" y="614680"/>
                      <a:pt x="39370" y="640080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18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endParaRPr>
              </a:p>
            </p:txBody>
          </p:sp>
          <p:sp>
            <p:nvSpPr>
              <p:cNvPr id="51" name="Freeform 50"/>
              <p:cNvSpPr/>
              <p:nvPr/>
            </p:nvSpPr>
            <p:spPr bwMode="auto">
              <a:xfrm>
                <a:off x="1905000" y="2057400"/>
                <a:ext cx="24272" cy="304800"/>
              </a:xfrm>
              <a:custGeom>
                <a:avLst/>
                <a:gdLst>
                  <a:gd name="connsiteX0" fmla="*/ 31750 w 57150"/>
                  <a:gd name="connsiteY0" fmla="*/ 0 h 640080"/>
                  <a:gd name="connsiteX1" fmla="*/ 54610 w 57150"/>
                  <a:gd name="connsiteY1" fmla="*/ 228600 h 640080"/>
                  <a:gd name="connsiteX2" fmla="*/ 16510 w 57150"/>
                  <a:gd name="connsiteY2" fmla="*/ 274320 h 640080"/>
                  <a:gd name="connsiteX3" fmla="*/ 46990 w 57150"/>
                  <a:gd name="connsiteY3" fmla="*/ 441960 h 640080"/>
                  <a:gd name="connsiteX4" fmla="*/ 1270 w 57150"/>
                  <a:gd name="connsiteY4" fmla="*/ 487680 h 640080"/>
                  <a:gd name="connsiteX5" fmla="*/ 39370 w 57150"/>
                  <a:gd name="connsiteY5" fmla="*/ 640080 h 640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7150" h="640080">
                    <a:moveTo>
                      <a:pt x="31750" y="0"/>
                    </a:moveTo>
                    <a:cubicBezTo>
                      <a:pt x="44450" y="91440"/>
                      <a:pt x="57150" y="182880"/>
                      <a:pt x="54610" y="228600"/>
                    </a:cubicBezTo>
                    <a:cubicBezTo>
                      <a:pt x="52070" y="274320"/>
                      <a:pt x="17780" y="238760"/>
                      <a:pt x="16510" y="274320"/>
                    </a:cubicBezTo>
                    <a:cubicBezTo>
                      <a:pt x="15240" y="309880"/>
                      <a:pt x="49530" y="406400"/>
                      <a:pt x="46990" y="441960"/>
                    </a:cubicBezTo>
                    <a:cubicBezTo>
                      <a:pt x="44450" y="477520"/>
                      <a:pt x="2540" y="454660"/>
                      <a:pt x="1270" y="487680"/>
                    </a:cubicBezTo>
                    <a:cubicBezTo>
                      <a:pt x="0" y="520700"/>
                      <a:pt x="35560" y="614680"/>
                      <a:pt x="39370" y="640080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18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endParaRPr>
              </a:p>
            </p:txBody>
          </p:sp>
          <p:sp>
            <p:nvSpPr>
              <p:cNvPr id="52" name="Freeform 51"/>
              <p:cNvSpPr/>
              <p:nvPr/>
            </p:nvSpPr>
            <p:spPr bwMode="auto">
              <a:xfrm>
                <a:off x="1975632" y="2057400"/>
                <a:ext cx="24272" cy="304800"/>
              </a:xfrm>
              <a:custGeom>
                <a:avLst/>
                <a:gdLst>
                  <a:gd name="connsiteX0" fmla="*/ 31750 w 57150"/>
                  <a:gd name="connsiteY0" fmla="*/ 0 h 640080"/>
                  <a:gd name="connsiteX1" fmla="*/ 54610 w 57150"/>
                  <a:gd name="connsiteY1" fmla="*/ 228600 h 640080"/>
                  <a:gd name="connsiteX2" fmla="*/ 16510 w 57150"/>
                  <a:gd name="connsiteY2" fmla="*/ 274320 h 640080"/>
                  <a:gd name="connsiteX3" fmla="*/ 46990 w 57150"/>
                  <a:gd name="connsiteY3" fmla="*/ 441960 h 640080"/>
                  <a:gd name="connsiteX4" fmla="*/ 1270 w 57150"/>
                  <a:gd name="connsiteY4" fmla="*/ 487680 h 640080"/>
                  <a:gd name="connsiteX5" fmla="*/ 39370 w 57150"/>
                  <a:gd name="connsiteY5" fmla="*/ 640080 h 640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7150" h="640080">
                    <a:moveTo>
                      <a:pt x="31750" y="0"/>
                    </a:moveTo>
                    <a:cubicBezTo>
                      <a:pt x="44450" y="91440"/>
                      <a:pt x="57150" y="182880"/>
                      <a:pt x="54610" y="228600"/>
                    </a:cubicBezTo>
                    <a:cubicBezTo>
                      <a:pt x="52070" y="274320"/>
                      <a:pt x="17780" y="238760"/>
                      <a:pt x="16510" y="274320"/>
                    </a:cubicBezTo>
                    <a:cubicBezTo>
                      <a:pt x="15240" y="309880"/>
                      <a:pt x="49530" y="406400"/>
                      <a:pt x="46990" y="441960"/>
                    </a:cubicBezTo>
                    <a:cubicBezTo>
                      <a:pt x="44450" y="477520"/>
                      <a:pt x="2540" y="454660"/>
                      <a:pt x="1270" y="487680"/>
                    </a:cubicBezTo>
                    <a:cubicBezTo>
                      <a:pt x="0" y="520700"/>
                      <a:pt x="35560" y="614680"/>
                      <a:pt x="39370" y="640080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18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endParaRPr>
              </a:p>
            </p:txBody>
          </p:sp>
          <p:sp>
            <p:nvSpPr>
              <p:cNvPr id="53" name="Freeform 52"/>
              <p:cNvSpPr/>
              <p:nvPr/>
            </p:nvSpPr>
            <p:spPr bwMode="auto">
              <a:xfrm>
                <a:off x="2051832" y="2057400"/>
                <a:ext cx="24272" cy="304800"/>
              </a:xfrm>
              <a:custGeom>
                <a:avLst/>
                <a:gdLst>
                  <a:gd name="connsiteX0" fmla="*/ 31750 w 57150"/>
                  <a:gd name="connsiteY0" fmla="*/ 0 h 640080"/>
                  <a:gd name="connsiteX1" fmla="*/ 54610 w 57150"/>
                  <a:gd name="connsiteY1" fmla="*/ 228600 h 640080"/>
                  <a:gd name="connsiteX2" fmla="*/ 16510 w 57150"/>
                  <a:gd name="connsiteY2" fmla="*/ 274320 h 640080"/>
                  <a:gd name="connsiteX3" fmla="*/ 46990 w 57150"/>
                  <a:gd name="connsiteY3" fmla="*/ 441960 h 640080"/>
                  <a:gd name="connsiteX4" fmla="*/ 1270 w 57150"/>
                  <a:gd name="connsiteY4" fmla="*/ 487680 h 640080"/>
                  <a:gd name="connsiteX5" fmla="*/ 39370 w 57150"/>
                  <a:gd name="connsiteY5" fmla="*/ 640080 h 640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7150" h="640080">
                    <a:moveTo>
                      <a:pt x="31750" y="0"/>
                    </a:moveTo>
                    <a:cubicBezTo>
                      <a:pt x="44450" y="91440"/>
                      <a:pt x="57150" y="182880"/>
                      <a:pt x="54610" y="228600"/>
                    </a:cubicBezTo>
                    <a:cubicBezTo>
                      <a:pt x="52070" y="274320"/>
                      <a:pt x="17780" y="238760"/>
                      <a:pt x="16510" y="274320"/>
                    </a:cubicBezTo>
                    <a:cubicBezTo>
                      <a:pt x="15240" y="309880"/>
                      <a:pt x="49530" y="406400"/>
                      <a:pt x="46990" y="441960"/>
                    </a:cubicBezTo>
                    <a:cubicBezTo>
                      <a:pt x="44450" y="477520"/>
                      <a:pt x="2540" y="454660"/>
                      <a:pt x="1270" y="487680"/>
                    </a:cubicBezTo>
                    <a:cubicBezTo>
                      <a:pt x="0" y="520700"/>
                      <a:pt x="35560" y="614680"/>
                      <a:pt x="39370" y="640080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18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endParaRPr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>
              <a:off x="762000" y="3886200"/>
              <a:ext cx="7954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Warp:</a:t>
              </a:r>
              <a:endParaRPr lang="ko-KR" alt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59" name="Rounded Rectangle 58"/>
          <p:cNvSpPr/>
          <p:nvPr/>
        </p:nvSpPr>
        <p:spPr bwMode="auto">
          <a:xfrm>
            <a:off x="4495800" y="4267200"/>
            <a:ext cx="1752600" cy="392669"/>
          </a:xfrm>
          <a:prstGeom prst="roundRect">
            <a:avLst/>
          </a:prstGeom>
          <a:solidFill>
            <a:schemeClr val="accent2"/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Issue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214902" y="4278868"/>
            <a:ext cx="1862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: Warp</a:t>
            </a:r>
            <a:r>
              <a:rPr lang="en-US" altLang="ko-KR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ko-KR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scheduler</a:t>
            </a:r>
            <a:endParaRPr lang="ko-KR" altLang="en-US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61" name="Straight Arrow Connector 60"/>
          <p:cNvCxnSpPr/>
          <p:nvPr/>
        </p:nvCxnSpPr>
        <p:spPr bwMode="auto">
          <a:xfrm>
            <a:off x="3546765" y="46598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>
            <a:off x="5334000" y="46598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4276173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0" grpId="0" animBg="1"/>
      <p:bldP spid="59" grpId="0" animBg="1"/>
      <p:bldP spid="60" grpId="0"/>
      <p:bldP spid="6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ounded Rectangle 58"/>
          <p:cNvSpPr/>
          <p:nvPr/>
        </p:nvSpPr>
        <p:spPr bwMode="auto">
          <a:xfrm>
            <a:off x="4495800" y="4267200"/>
            <a:ext cx="1752600" cy="392669"/>
          </a:xfrm>
          <a:prstGeom prst="roundRect">
            <a:avLst/>
          </a:prstGeom>
          <a:solidFill>
            <a:schemeClr val="accent2"/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Issue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Execution Model</a:t>
            </a:r>
            <a:endParaRPr lang="en-US" dirty="0"/>
          </a:p>
        </p:txBody>
      </p:sp>
      <p:sp>
        <p:nvSpPr>
          <p:cNvPr id="49" name="Content Placeholder 48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84446"/>
          </a:xfrm>
        </p:spPr>
        <p:txBody>
          <a:bodyPr/>
          <a:lstStyle/>
          <a:p>
            <a:r>
              <a:rPr lang="en-US" dirty="0" smtClean="0"/>
              <a:t>Commonly used warp scheduling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49AF-3D90-40FD-8F8A-8CC90C261D69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2667000" y="2590800"/>
            <a:ext cx="3581400" cy="392669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Fetch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2667000" y="4267200"/>
            <a:ext cx="1752600" cy="392669"/>
          </a:xfrm>
          <a:prstGeom prst="roundRect">
            <a:avLst/>
          </a:prstGeom>
          <a:solidFill>
            <a:schemeClr val="accent2"/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Issue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2971800" y="29834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3546765" y="29834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4114800" y="29834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4724400" y="29834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5334000" y="29834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5943600" y="29834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2971800" y="39740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3546765" y="39740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4114800" y="39740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4724400" y="39740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334000" y="39740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5943600" y="39740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Rounded Rectangle 19"/>
          <p:cNvSpPr/>
          <p:nvPr/>
        </p:nvSpPr>
        <p:spPr bwMode="auto">
          <a:xfrm>
            <a:off x="2667000" y="3278785"/>
            <a:ext cx="3581400" cy="685800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770908" y="3710462"/>
            <a:ext cx="391886" cy="175738"/>
          </a:xfrm>
          <a:prstGeom prst="rect">
            <a:avLst/>
          </a:prstGeom>
          <a:solidFill>
            <a:schemeClr val="accent5"/>
          </a:solidFill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770661" y="3539835"/>
            <a:ext cx="391886" cy="177553"/>
          </a:xfrm>
          <a:prstGeom prst="rect">
            <a:avLst/>
          </a:prstGeom>
          <a:solidFill>
            <a:schemeClr val="accent5"/>
          </a:solidFill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Straight Connector 46"/>
          <p:cNvCxnSpPr/>
          <p:nvPr/>
        </p:nvCxnSpPr>
        <p:spPr bwMode="auto">
          <a:xfrm>
            <a:off x="2770908" y="3352800"/>
            <a:ext cx="0" cy="533400"/>
          </a:xfrm>
          <a:prstGeom prst="line">
            <a:avLst/>
          </a:prstGeom>
          <a:noFill/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H="1">
            <a:off x="3162794" y="3352800"/>
            <a:ext cx="2968" cy="533400"/>
          </a:xfrm>
          <a:prstGeom prst="line">
            <a:avLst/>
          </a:prstGeom>
          <a:noFill/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Rectangle 41"/>
          <p:cNvSpPr/>
          <p:nvPr/>
        </p:nvSpPr>
        <p:spPr bwMode="auto">
          <a:xfrm>
            <a:off x="3352800" y="3710462"/>
            <a:ext cx="391886" cy="175738"/>
          </a:xfrm>
          <a:prstGeom prst="rect">
            <a:avLst/>
          </a:prstGeom>
          <a:solidFill>
            <a:schemeClr val="accent5"/>
          </a:solidFill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 flipH="1">
            <a:off x="3346973" y="3352800"/>
            <a:ext cx="5827" cy="528658"/>
          </a:xfrm>
          <a:prstGeom prst="line">
            <a:avLst/>
          </a:prstGeom>
          <a:noFill/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3747655" y="3352800"/>
            <a:ext cx="1482" cy="556737"/>
          </a:xfrm>
          <a:prstGeom prst="line">
            <a:avLst/>
          </a:prstGeom>
          <a:noFill/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Rectangle 37"/>
          <p:cNvSpPr/>
          <p:nvPr/>
        </p:nvSpPr>
        <p:spPr bwMode="auto">
          <a:xfrm>
            <a:off x="3913908" y="3710462"/>
            <a:ext cx="391886" cy="175738"/>
          </a:xfrm>
          <a:prstGeom prst="rect">
            <a:avLst/>
          </a:prstGeom>
          <a:solidFill>
            <a:schemeClr val="accent5"/>
          </a:solidFill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3913908" y="3532908"/>
            <a:ext cx="391886" cy="177553"/>
          </a:xfrm>
          <a:prstGeom prst="rect">
            <a:avLst/>
          </a:prstGeom>
          <a:solidFill>
            <a:schemeClr val="accent5"/>
          </a:solidFill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3913908" y="3352800"/>
            <a:ext cx="0" cy="528658"/>
          </a:xfrm>
          <a:prstGeom prst="line">
            <a:avLst/>
          </a:prstGeom>
          <a:noFill/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H="1">
            <a:off x="4305794" y="3352800"/>
            <a:ext cx="2968" cy="528658"/>
          </a:xfrm>
          <a:prstGeom prst="line">
            <a:avLst/>
          </a:prstGeom>
          <a:noFill/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Rectangle 64"/>
          <p:cNvSpPr/>
          <p:nvPr/>
        </p:nvSpPr>
        <p:spPr bwMode="auto">
          <a:xfrm>
            <a:off x="4528457" y="3710462"/>
            <a:ext cx="391886" cy="175738"/>
          </a:xfrm>
          <a:prstGeom prst="rect">
            <a:avLst/>
          </a:prstGeom>
          <a:solidFill>
            <a:schemeClr val="accent5"/>
          </a:solidFill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742711" y="3710462"/>
            <a:ext cx="391886" cy="175738"/>
          </a:xfrm>
          <a:prstGeom prst="rect">
            <a:avLst/>
          </a:prstGeom>
          <a:solidFill>
            <a:schemeClr val="accent5"/>
          </a:solidFill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5742711" y="3352800"/>
            <a:ext cx="0" cy="528658"/>
          </a:xfrm>
          <a:prstGeom prst="line">
            <a:avLst/>
          </a:prstGeom>
          <a:noFill/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6134597" y="3343316"/>
            <a:ext cx="0" cy="538142"/>
          </a:xfrm>
          <a:prstGeom prst="line">
            <a:avLst/>
          </a:prstGeom>
          <a:noFill/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Rectangle 30"/>
          <p:cNvSpPr/>
          <p:nvPr/>
        </p:nvSpPr>
        <p:spPr bwMode="auto">
          <a:xfrm>
            <a:off x="5136573" y="3710462"/>
            <a:ext cx="391886" cy="175738"/>
          </a:xfrm>
          <a:prstGeom prst="rect">
            <a:avLst/>
          </a:prstGeom>
          <a:solidFill>
            <a:schemeClr val="accent5"/>
          </a:solidFill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525489" y="3532908"/>
            <a:ext cx="391886" cy="177553"/>
          </a:xfrm>
          <a:prstGeom prst="rect">
            <a:avLst/>
          </a:prstGeom>
          <a:solidFill>
            <a:schemeClr val="accent5"/>
          </a:solidFill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 flipH="1">
            <a:off x="5133111" y="3352800"/>
            <a:ext cx="3462" cy="528658"/>
          </a:xfrm>
          <a:prstGeom prst="line">
            <a:avLst/>
          </a:prstGeom>
          <a:noFill/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flipH="1">
            <a:off x="5527965" y="3352800"/>
            <a:ext cx="3462" cy="528658"/>
          </a:xfrm>
          <a:prstGeom prst="line">
            <a:avLst/>
          </a:prstGeom>
          <a:noFill/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4526973" y="3352800"/>
            <a:ext cx="0" cy="533400"/>
          </a:xfrm>
          <a:prstGeom prst="line">
            <a:avLst/>
          </a:prstGeom>
          <a:noFill/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4921827" y="3352800"/>
            <a:ext cx="0" cy="533400"/>
          </a:xfrm>
          <a:prstGeom prst="line">
            <a:avLst/>
          </a:prstGeom>
          <a:noFill/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4526973" y="3886200"/>
            <a:ext cx="394854" cy="0"/>
          </a:xfrm>
          <a:prstGeom prst="line">
            <a:avLst/>
          </a:prstGeom>
          <a:noFill/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>
            <a:off x="3546765" y="46598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>
            <a:off x="5334000" y="46598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2579147" y="5029200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RR (Round robin)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3886200" y="5029200"/>
            <a:ext cx="2847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GTO (Greedy then oldest)</a:t>
            </a:r>
            <a:endParaRPr lang="en-US" dirty="0"/>
          </a:p>
        </p:txBody>
      </p:sp>
      <p:cxnSp>
        <p:nvCxnSpPr>
          <p:cNvPr id="66" name="Straight Connector 65"/>
          <p:cNvCxnSpPr/>
          <p:nvPr/>
        </p:nvCxnSpPr>
        <p:spPr bwMode="auto">
          <a:xfrm>
            <a:off x="2767940" y="3886200"/>
            <a:ext cx="394854" cy="0"/>
          </a:xfrm>
          <a:prstGeom prst="line">
            <a:avLst/>
          </a:prstGeom>
          <a:noFill/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/>
          <p:nvPr/>
        </p:nvCxnSpPr>
        <p:spPr bwMode="auto">
          <a:xfrm>
            <a:off x="3352800" y="3886200"/>
            <a:ext cx="394854" cy="0"/>
          </a:xfrm>
          <a:prstGeom prst="line">
            <a:avLst/>
          </a:prstGeom>
          <a:noFill/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>
            <a:off x="3913908" y="3886200"/>
            <a:ext cx="394854" cy="0"/>
          </a:xfrm>
          <a:prstGeom prst="line">
            <a:avLst/>
          </a:prstGeom>
          <a:noFill/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>
            <a:off x="5133111" y="3886200"/>
            <a:ext cx="394854" cy="0"/>
          </a:xfrm>
          <a:prstGeom prst="line">
            <a:avLst/>
          </a:prstGeom>
          <a:noFill/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>
            <a:off x="5742711" y="3886200"/>
            <a:ext cx="394854" cy="0"/>
          </a:xfrm>
          <a:prstGeom prst="line">
            <a:avLst/>
          </a:prstGeom>
          <a:noFill/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Rectangle 84"/>
          <p:cNvSpPr/>
          <p:nvPr/>
        </p:nvSpPr>
        <p:spPr bwMode="auto">
          <a:xfrm>
            <a:off x="5745931" y="3532908"/>
            <a:ext cx="391886" cy="177553"/>
          </a:xfrm>
          <a:prstGeom prst="rect">
            <a:avLst/>
          </a:prstGeom>
          <a:solidFill>
            <a:schemeClr val="accent5"/>
          </a:solidFill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5783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33333E-6 L -2.77778E-6 0.02454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20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7037E-6 L 0.00086 0.10186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6 L -0.00087 0.10186 " pathEditMode="relative" rAng="0" ptsTypes="AA">
                                      <p:cBhvr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7.40741E-7 L -2.49366E-18 0.02569 " pathEditMode="relative" rAng="0" ptsTypes="AA">
                                      <p:cBhvr>
                                        <p:cTn id="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204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7037E-6 L 4.44444E-6 0.10186 " pathEditMode="relative" rAng="0" ptsTypes="AA">
                                      <p:cBhvr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.02454 L 0.00173 0.12639 " pathEditMode="relative" rAng="0" ptsTypes="AA">
                                      <p:cBhvr>
                                        <p:cTn id="4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7.40741E-7 L 0.00035 0.02569 " pathEditMode="relative" rAng="0" ptsTypes="AA">
                                      <p:cBhvr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04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6 L 3.33333E-6 0.10186 " pathEditMode="relative" rAng="0" ptsTypes="AA">
                                      <p:cBhvr>
                                        <p:cTn id="6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2569 L 0.00035 0.12755 " pathEditMode="relative" rAng="0" ptsTypes="AA">
                                      <p:cBhvr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7037E-6 L 2.77778E-7 0.10186 " pathEditMode="relative" rAng="0" ptsTypes="AA">
                                      <p:cBhvr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7.40741E-7 L -0.00035 0.02569 " pathEditMode="relative" rAng="0" ptsTypes="AA">
                                      <p:cBhvr>
                                        <p:cTn id="9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366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7037E-6 L 4.44444E-6 0.10186 " pathEditMode="relative" rAng="0" ptsTypes="AA">
                                      <p:cBhvr>
                                        <p:cTn id="9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5" grpId="1" animBg="1"/>
      <p:bldP spid="46" grpId="0" animBg="1"/>
      <p:bldP spid="46" grpId="1" animBg="1"/>
      <p:bldP spid="46" grpId="2" animBg="1"/>
      <p:bldP spid="42" grpId="0" animBg="1"/>
      <p:bldP spid="42" grpId="1" animBg="1"/>
      <p:bldP spid="38" grpId="0" animBg="1"/>
      <p:bldP spid="38" grpId="1" animBg="1"/>
      <p:bldP spid="39" grpId="0" animBg="1"/>
      <p:bldP spid="65" grpId="0" animBg="1"/>
      <p:bldP spid="65" grpId="1" animBg="1"/>
      <p:bldP spid="35" grpId="0" animBg="1"/>
      <p:bldP spid="35" grpId="1" animBg="1"/>
      <p:bldP spid="31" grpId="0" animBg="1"/>
      <p:bldP spid="31" grpId="2" animBg="1"/>
      <p:bldP spid="32" grpId="0" animBg="1"/>
      <p:bldP spid="32" grpId="1" animBg="1"/>
      <p:bldP spid="32" grpId="2" animBg="1"/>
      <p:bldP spid="63" grpId="0"/>
      <p:bldP spid="63" grpId="1"/>
      <p:bldP spid="64" grpId="0"/>
      <p:bldP spid="8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Exposed Memory Latency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49AF-3D90-40FD-8F8A-8CC90C261D69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4" name="Content Placeholder 48"/>
          <p:cNvSpPr txBox="1">
            <a:spLocks/>
          </p:cNvSpPr>
          <p:nvPr/>
        </p:nvSpPr>
        <p:spPr>
          <a:xfrm>
            <a:off x="685800" y="1295400"/>
            <a:ext cx="7772400" cy="6096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Assuming Maxwell architecture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3429000" y="2807732"/>
            <a:ext cx="304800" cy="304800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733800" y="3352800"/>
            <a:ext cx="304800" cy="304800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Straight Arrow Connector 8"/>
          <p:cNvCxnSpPr>
            <a:stCxn id="5" idx="3"/>
          </p:cNvCxnSpPr>
          <p:nvPr/>
        </p:nvCxnSpPr>
        <p:spPr bwMode="auto">
          <a:xfrm>
            <a:off x="3733800" y="2960132"/>
            <a:ext cx="4495800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0" name="Left Brace 9"/>
          <p:cNvSpPr/>
          <p:nvPr/>
        </p:nvSpPr>
        <p:spPr bwMode="auto">
          <a:xfrm rot="5400000">
            <a:off x="5867400" y="445532"/>
            <a:ext cx="228600" cy="4495800"/>
          </a:xfrm>
          <a:prstGeom prst="leftBrac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267200" y="2221468"/>
            <a:ext cx="3435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~300 cycles for memory latency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4038600" y="3352800"/>
            <a:ext cx="304800" cy="304800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Left Brace 12"/>
          <p:cNvSpPr/>
          <p:nvPr/>
        </p:nvSpPr>
        <p:spPr bwMode="auto">
          <a:xfrm rot="16200000">
            <a:off x="3924300" y="3543300"/>
            <a:ext cx="228600" cy="609600"/>
          </a:xfrm>
          <a:prstGeom prst="leftBrac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657600" y="4038600"/>
            <a:ext cx="3685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3"/>
                </a:solidFill>
              </a:rPr>
              <a:t>Upto</a:t>
            </a:r>
            <a:r>
              <a:rPr lang="en-US" dirty="0" smtClean="0">
                <a:solidFill>
                  <a:schemeClr val="accent3"/>
                </a:solidFill>
              </a:rPr>
              <a:t> 2 instruction issues per cycle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4343400" y="3886200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4648200" y="3886200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4953000" y="4419600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5257800" y="4419600"/>
            <a:ext cx="304800" cy="304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Left Brace 18"/>
          <p:cNvSpPr/>
          <p:nvPr/>
        </p:nvSpPr>
        <p:spPr bwMode="auto">
          <a:xfrm>
            <a:off x="3124200" y="2679577"/>
            <a:ext cx="228600" cy="2883023"/>
          </a:xfrm>
          <a:prstGeom prst="leftBrace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3385" y="3897868"/>
            <a:ext cx="3147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16 warps per warp scheduler</a:t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>(4 warp schedulers)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5400000">
            <a:off x="5855984" y="4941584"/>
            <a:ext cx="41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…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23" name="Content Placeholder 48"/>
          <p:cNvSpPr txBox="1">
            <a:spLocks/>
          </p:cNvSpPr>
          <p:nvPr/>
        </p:nvSpPr>
        <p:spPr>
          <a:xfrm>
            <a:off x="685800" y="1752600"/>
            <a:ext cx="8001000" cy="774578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kern="0" dirty="0" smtClean="0"/>
              <a:t># of </a:t>
            </a:r>
            <a:r>
              <a:rPr lang="en-US" kern="0" dirty="0"/>
              <a:t>instructions per </a:t>
            </a:r>
            <a:r>
              <a:rPr lang="en-US" kern="0" dirty="0" smtClean="0"/>
              <a:t>warp to hide memory latency</a:t>
            </a:r>
            <a:endParaRPr lang="en-US" kern="0" dirty="0"/>
          </a:p>
          <a:p>
            <a:pPr lvl="2"/>
            <a:r>
              <a:rPr lang="en-US" kern="0" dirty="0" smtClean="0"/>
              <a:t>300 / 15 * 2 ≈ 40</a:t>
            </a:r>
          </a:p>
        </p:txBody>
      </p:sp>
    </p:spTree>
    <p:extLst>
      <p:ext uri="{BB962C8B-B14F-4D97-AF65-F5344CB8AC3E}">
        <p14:creationId xmlns:p14="http://schemas.microsoft.com/office/powerpoint/2010/main" val="11702095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0" grpId="1" animBg="1"/>
      <p:bldP spid="11" grpId="0"/>
      <p:bldP spid="11" grpId="1"/>
      <p:bldP spid="12" grpId="0" animBg="1"/>
      <p:bldP spid="13" grpId="0" animBg="1"/>
      <p:bldP spid="13" grpId="1" animBg="1"/>
      <p:bldP spid="14" grpId="0"/>
      <p:bldP spid="14" grpId="1"/>
      <p:bldP spid="15" grpId="0" animBg="1"/>
      <p:bldP spid="16" grpId="0" animBg="1"/>
      <p:bldP spid="17" grpId="0" animBg="1"/>
      <p:bldP spid="18" grpId="0" animBg="1"/>
      <p:bldP spid="19" grpId="0" animBg="1"/>
      <p:bldP spid="19" grpId="1" animBg="1"/>
      <p:bldP spid="20" grpId="0"/>
      <p:bldP spid="20" grpId="1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4614142"/>
              </p:ext>
            </p:extLst>
          </p:nvPr>
        </p:nvGraphicFramePr>
        <p:xfrm>
          <a:off x="284004" y="2432243"/>
          <a:ext cx="8564880" cy="270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Stall Reasons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4560" y="1905000"/>
            <a:ext cx="762000" cy="609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6"/>
                </a:solidFill>
              </a:rPr>
              <a:t>8%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49AF-3D90-40FD-8F8A-8CC90C261D69}" type="slidenum">
              <a:rPr lang="ko-KR" altLang="en-US" smtClean="0"/>
              <a:t>8</a:t>
            </a:fld>
            <a:endParaRPr lang="ko-KR" alt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962400" y="1905000"/>
            <a:ext cx="91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kern="0" dirty="0" smtClean="0">
                <a:solidFill>
                  <a:schemeClr val="accent2"/>
                </a:solidFill>
              </a:rPr>
              <a:t>6%</a:t>
            </a:r>
            <a:endParaRPr lang="en-US" kern="0" dirty="0">
              <a:solidFill>
                <a:schemeClr val="accent6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819400" y="1905000"/>
            <a:ext cx="91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kern="0" dirty="0" smtClean="0">
                <a:solidFill>
                  <a:schemeClr val="accent1"/>
                </a:solidFill>
              </a:rPr>
              <a:t>18%</a:t>
            </a:r>
            <a:endParaRPr lang="en-US" kern="0" dirty="0">
              <a:solidFill>
                <a:schemeClr val="accent6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953000" y="1905000"/>
            <a:ext cx="83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kern="0" dirty="0" smtClean="0">
                <a:solidFill>
                  <a:schemeClr val="accent3"/>
                </a:solidFill>
              </a:rPr>
              <a:t>27%</a:t>
            </a:r>
            <a:endParaRPr lang="en-US" kern="0" dirty="0">
              <a:solidFill>
                <a:schemeClr val="accent3"/>
              </a:solidFill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343400" y="3733800"/>
            <a:ext cx="304800" cy="838200"/>
          </a:xfrm>
          <a:prstGeom prst="ellips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257800" y="3701856"/>
            <a:ext cx="228600" cy="565343"/>
          </a:xfrm>
          <a:prstGeom prst="ellips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626240" y="3483936"/>
            <a:ext cx="228600" cy="533400"/>
          </a:xfrm>
          <a:prstGeom prst="ellips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9397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 uiExpand="1">
        <p:bldSub>
          <a:bldChart bld="series"/>
        </p:bldSub>
      </p:bldGraphic>
      <p:bldP spid="3" grpId="0" build="p"/>
      <p:bldP spid="6" grpId="0"/>
      <p:bldP spid="7" grpId="0"/>
      <p:bldP spid="8" grpId="0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of This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97931"/>
          </a:xfrm>
        </p:spPr>
        <p:txBody>
          <a:bodyPr/>
          <a:lstStyle/>
          <a:p>
            <a:r>
              <a:rPr lang="en-US" dirty="0"/>
              <a:t>Maximize Memory-level </a:t>
            </a:r>
            <a:r>
              <a:rPr lang="en-US" dirty="0" smtClean="0"/>
              <a:t>Parallelism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49AF-3D90-40FD-8F8A-8CC90C261D69}" type="slidenum">
              <a:rPr lang="ko-KR" altLang="en-US" smtClean="0"/>
              <a:t>9</a:t>
            </a:fld>
            <a:endParaRPr lang="ko-KR" altLang="en-US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685800" y="2895600"/>
            <a:ext cx="3581400" cy="392669"/>
          </a:xfrm>
          <a:prstGeom prst="roundRect">
            <a:avLst/>
          </a:prstGeom>
          <a:solidFill>
            <a:schemeClr val="accent2"/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Fetch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685800" y="4572000"/>
            <a:ext cx="1752600" cy="392669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Issue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990600" y="32882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1565565" y="32882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2133600" y="32882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2743200" y="32882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3352800" y="32882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962400" y="32882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990600" y="42788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1565565" y="42788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2133600" y="42788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2743200" y="42788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3352800" y="42788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3962400" y="42788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Rounded Rectangle 19"/>
          <p:cNvSpPr/>
          <p:nvPr/>
        </p:nvSpPr>
        <p:spPr bwMode="auto">
          <a:xfrm>
            <a:off x="685800" y="3583585"/>
            <a:ext cx="3581400" cy="685800"/>
          </a:xfrm>
          <a:prstGeom prst="roundRect">
            <a:avLst/>
          </a:prstGeom>
          <a:solidFill>
            <a:schemeClr val="accent6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789708" y="3657600"/>
            <a:ext cx="394854" cy="533400"/>
            <a:chOff x="2770908" y="3352800"/>
            <a:chExt cx="394854" cy="533400"/>
          </a:xfrm>
        </p:grpSpPr>
        <p:sp>
          <p:nvSpPr>
            <p:cNvPr id="22" name="Rectangle 21"/>
            <p:cNvSpPr/>
            <p:nvPr/>
          </p:nvSpPr>
          <p:spPr bwMode="auto">
            <a:xfrm>
              <a:off x="2770908" y="3710462"/>
              <a:ext cx="391886" cy="175738"/>
            </a:xfrm>
            <a:prstGeom prst="rect">
              <a:avLst/>
            </a:prstGeom>
            <a:solidFill>
              <a:schemeClr val="accent5"/>
            </a:solidFill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3" name="Straight Connector 22"/>
            <p:cNvCxnSpPr>
              <a:endCxn id="22" idx="1"/>
            </p:cNvCxnSpPr>
            <p:nvPr/>
          </p:nvCxnSpPr>
          <p:spPr bwMode="auto">
            <a:xfrm>
              <a:off x="2770908" y="3352800"/>
              <a:ext cx="0" cy="445531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flipH="1">
              <a:off x="3162794" y="3352800"/>
              <a:ext cx="2968" cy="357661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5" name="Group 24"/>
          <p:cNvGrpSpPr/>
          <p:nvPr/>
        </p:nvGrpSpPr>
        <p:grpSpPr>
          <a:xfrm>
            <a:off x="1932708" y="3657600"/>
            <a:ext cx="394854" cy="533400"/>
            <a:chOff x="2770908" y="3352800"/>
            <a:chExt cx="394854" cy="53340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2770908" y="3710462"/>
              <a:ext cx="391886" cy="175738"/>
            </a:xfrm>
            <a:prstGeom prst="rect">
              <a:avLst/>
            </a:prstGeom>
            <a:solidFill>
              <a:schemeClr val="accent5"/>
            </a:solidFill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7" name="Straight Connector 26"/>
            <p:cNvCxnSpPr>
              <a:endCxn id="26" idx="1"/>
            </p:cNvCxnSpPr>
            <p:nvPr/>
          </p:nvCxnSpPr>
          <p:spPr bwMode="auto">
            <a:xfrm>
              <a:off x="2770908" y="3352800"/>
              <a:ext cx="0" cy="445531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flipH="1">
              <a:off x="3162794" y="3352800"/>
              <a:ext cx="2968" cy="445531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29" name="Straight Connector 28"/>
          <p:cNvCxnSpPr/>
          <p:nvPr/>
        </p:nvCxnSpPr>
        <p:spPr bwMode="auto">
          <a:xfrm>
            <a:off x="3761511" y="3657600"/>
            <a:ext cx="0" cy="533400"/>
          </a:xfrm>
          <a:prstGeom prst="line">
            <a:avLst/>
          </a:prstGeom>
          <a:noFill/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flipH="1">
            <a:off x="4153397" y="3657600"/>
            <a:ext cx="2968" cy="533400"/>
          </a:xfrm>
          <a:prstGeom prst="line">
            <a:avLst/>
          </a:prstGeom>
          <a:noFill/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1" name="Group 30"/>
          <p:cNvGrpSpPr/>
          <p:nvPr/>
        </p:nvGrpSpPr>
        <p:grpSpPr>
          <a:xfrm>
            <a:off x="3155373" y="3657600"/>
            <a:ext cx="394854" cy="533400"/>
            <a:chOff x="2770908" y="3352800"/>
            <a:chExt cx="394854" cy="533400"/>
          </a:xfrm>
        </p:grpSpPr>
        <p:sp>
          <p:nvSpPr>
            <p:cNvPr id="32" name="Rectangle 31"/>
            <p:cNvSpPr/>
            <p:nvPr/>
          </p:nvSpPr>
          <p:spPr bwMode="auto">
            <a:xfrm>
              <a:off x="2770908" y="3710462"/>
              <a:ext cx="391886" cy="175738"/>
            </a:xfrm>
            <a:prstGeom prst="rect">
              <a:avLst/>
            </a:prstGeom>
            <a:solidFill>
              <a:schemeClr val="accent5"/>
            </a:solidFill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3" name="Straight Connector 32"/>
            <p:cNvCxnSpPr>
              <a:endCxn id="32" idx="1"/>
            </p:cNvCxnSpPr>
            <p:nvPr/>
          </p:nvCxnSpPr>
          <p:spPr bwMode="auto">
            <a:xfrm>
              <a:off x="2770908" y="3352800"/>
              <a:ext cx="0" cy="445531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 flipH="1">
              <a:off x="3162794" y="3352800"/>
              <a:ext cx="2968" cy="357661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5" name="Group 34"/>
          <p:cNvGrpSpPr/>
          <p:nvPr/>
        </p:nvGrpSpPr>
        <p:grpSpPr>
          <a:xfrm>
            <a:off x="2545773" y="3657600"/>
            <a:ext cx="394854" cy="533400"/>
            <a:chOff x="4526973" y="3352800"/>
            <a:chExt cx="394854" cy="533400"/>
          </a:xfrm>
        </p:grpSpPr>
        <p:cxnSp>
          <p:nvCxnSpPr>
            <p:cNvPr id="36" name="Straight Connector 35"/>
            <p:cNvCxnSpPr/>
            <p:nvPr/>
          </p:nvCxnSpPr>
          <p:spPr bwMode="auto">
            <a:xfrm>
              <a:off x="4526973" y="3352800"/>
              <a:ext cx="0" cy="533400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>
              <a:off x="4921827" y="3352800"/>
              <a:ext cx="0" cy="533400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4526973" y="3886200"/>
              <a:ext cx="394854" cy="0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9" name="Rounded Rectangle 38"/>
          <p:cNvSpPr/>
          <p:nvPr/>
        </p:nvSpPr>
        <p:spPr bwMode="auto">
          <a:xfrm>
            <a:off x="2514600" y="4572000"/>
            <a:ext cx="1752600" cy="392669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Issue</a:t>
            </a:r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1565565" y="49646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3352800" y="4964669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42" name="Group 41"/>
          <p:cNvGrpSpPr/>
          <p:nvPr/>
        </p:nvGrpSpPr>
        <p:grpSpPr>
          <a:xfrm>
            <a:off x="1371600" y="3657600"/>
            <a:ext cx="394854" cy="533400"/>
            <a:chOff x="3352800" y="3733800"/>
            <a:chExt cx="394854" cy="533400"/>
          </a:xfrm>
        </p:grpSpPr>
        <p:cxnSp>
          <p:nvCxnSpPr>
            <p:cNvPr id="43" name="Straight Connector 42"/>
            <p:cNvCxnSpPr/>
            <p:nvPr/>
          </p:nvCxnSpPr>
          <p:spPr bwMode="auto">
            <a:xfrm>
              <a:off x="3352800" y="3733800"/>
              <a:ext cx="0" cy="533400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3747654" y="3733800"/>
              <a:ext cx="0" cy="533400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flipH="1">
              <a:off x="3352800" y="4267200"/>
              <a:ext cx="394854" cy="0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6" name="Straight Connector 45"/>
          <p:cNvCxnSpPr/>
          <p:nvPr/>
        </p:nvCxnSpPr>
        <p:spPr bwMode="auto">
          <a:xfrm>
            <a:off x="3754581" y="4191000"/>
            <a:ext cx="394854" cy="0"/>
          </a:xfrm>
          <a:prstGeom prst="line">
            <a:avLst/>
          </a:prstGeom>
          <a:noFill/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Rectangle 46"/>
          <p:cNvSpPr/>
          <p:nvPr/>
        </p:nvSpPr>
        <p:spPr bwMode="auto">
          <a:xfrm>
            <a:off x="3761511" y="4015262"/>
            <a:ext cx="391886" cy="175738"/>
          </a:xfrm>
          <a:prstGeom prst="rect">
            <a:avLst/>
          </a:prstGeom>
          <a:solidFill>
            <a:schemeClr val="accent5"/>
          </a:solidFill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Rounded Rectangle 47"/>
          <p:cNvSpPr/>
          <p:nvPr/>
        </p:nvSpPr>
        <p:spPr bwMode="auto">
          <a:xfrm>
            <a:off x="685800" y="2209800"/>
            <a:ext cx="3581400" cy="373164"/>
          </a:xfrm>
          <a:prstGeom prst="roundRect">
            <a:avLst/>
          </a:prstGeom>
          <a:solidFill>
            <a:schemeClr val="accent4"/>
          </a:solidFill>
          <a:ln w="28575" cap="flat" cmpd="sng" algn="ctr">
            <a:solidFill>
              <a:schemeClr val="accent4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L1I cache</a:t>
            </a: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2438400" y="2582964"/>
            <a:ext cx="0" cy="293131"/>
          </a:xfrm>
          <a:prstGeom prst="straightConnector1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1371601" y="5257800"/>
            <a:ext cx="2175658" cy="521731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LSU</a:t>
            </a:r>
          </a:p>
        </p:txBody>
      </p:sp>
      <p:cxnSp>
        <p:nvCxnSpPr>
          <p:cNvPr id="53" name="Straight Connector 52"/>
          <p:cNvCxnSpPr/>
          <p:nvPr/>
        </p:nvCxnSpPr>
        <p:spPr bwMode="auto">
          <a:xfrm flipV="1">
            <a:off x="4191000" y="3657600"/>
            <a:ext cx="502227" cy="914400"/>
          </a:xfrm>
          <a:prstGeom prst="lin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>
            <a:off x="4191000" y="4953000"/>
            <a:ext cx="578427" cy="609600"/>
          </a:xfrm>
          <a:prstGeom prst="lin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Rounded Rectangle 59"/>
          <p:cNvSpPr/>
          <p:nvPr/>
        </p:nvSpPr>
        <p:spPr bwMode="auto">
          <a:xfrm>
            <a:off x="4693227" y="3352800"/>
            <a:ext cx="4374573" cy="2426731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Problem</a:t>
            </a: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- Memory Dependency Stalls</a:t>
            </a: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/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Solution</a:t>
            </a: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- Earliest Load First (ELF) scheduling</a:t>
            </a:r>
          </a:p>
          <a:p>
            <a:pPr marR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- Coordinated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warp and fetch scheduling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280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ehrara-hpca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jblome-war05">
  <a:themeElements>
    <a:clrScheme name="jblome-war05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jblome-war05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jblome-war05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blome-war05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blome-war05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blome-war05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blome-war0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blome-war0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blome-war0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mehrara-hpca11</Template>
  <TotalTime>8214</TotalTime>
  <Words>606</Words>
  <Application>Microsoft Macintosh PowerPoint</Application>
  <PresentationFormat>On-screen Show (4:3)</PresentationFormat>
  <Paragraphs>220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mehrara-hpca11</vt:lpstr>
      <vt:lpstr>jblome-war05</vt:lpstr>
      <vt:lpstr>ELF: Maximizing Memory-level Parallelism for GPUs with Coordinated Warp and Fetch Scheduling</vt:lpstr>
      <vt:lpstr>GPUs in Modern Computer Systems</vt:lpstr>
      <vt:lpstr>GPU Usage</vt:lpstr>
      <vt:lpstr>Reality: Achieved Performance</vt:lpstr>
      <vt:lpstr>GPU Execution Model</vt:lpstr>
      <vt:lpstr>GPU Execution Model</vt:lpstr>
      <vt:lpstr>Exposed Memory Latency</vt:lpstr>
      <vt:lpstr>Stall Reasons</vt:lpstr>
      <vt:lpstr>Objective of This Work</vt:lpstr>
      <vt:lpstr>Objective of This Work</vt:lpstr>
      <vt:lpstr>Objective of This Work</vt:lpstr>
      <vt:lpstr>Earliest Load First (ELF)</vt:lpstr>
      <vt:lpstr>Distance to Next Memory Load</vt:lpstr>
      <vt:lpstr>Transferring Program Points</vt:lpstr>
      <vt:lpstr>Coordinated Warp and Fetch Scheduling</vt:lpstr>
      <vt:lpstr>Instruction Prefetching</vt:lpstr>
      <vt:lpstr>Memory Reordering</vt:lpstr>
      <vt:lpstr>Memory Reordering</vt:lpstr>
      <vt:lpstr>Experimental Setup</vt:lpstr>
      <vt:lpstr>Performance Contribution</vt:lpstr>
      <vt:lpstr>Performance Comparison</vt:lpstr>
      <vt:lpstr>Summary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ASPLOS 2015 Presentation</dc:title>
  <dc:creator>Jason Jong Kyu Park</dc:creator>
  <cp:lastModifiedBy>Jason Jong Kyu Park</cp:lastModifiedBy>
  <cp:revision>1261</cp:revision>
  <cp:lastPrinted>2014-09-22T14:13:45Z</cp:lastPrinted>
  <dcterms:created xsi:type="dcterms:W3CDTF">2011-10-26T22:04:26Z</dcterms:created>
  <dcterms:modified xsi:type="dcterms:W3CDTF">2015-11-17T19:24:24Z</dcterms:modified>
</cp:coreProperties>
</file>