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3"/>
  </p:notesMasterIdLst>
  <p:handoutMasterIdLst>
    <p:handoutMasterId r:id="rId24"/>
  </p:handoutMasterIdLst>
  <p:sldIdLst>
    <p:sldId id="400" r:id="rId3"/>
    <p:sldId id="420" r:id="rId4"/>
    <p:sldId id="418" r:id="rId5"/>
    <p:sldId id="421" r:id="rId6"/>
    <p:sldId id="422" r:id="rId7"/>
    <p:sldId id="423" r:id="rId8"/>
    <p:sldId id="435" r:id="rId9"/>
    <p:sldId id="425" r:id="rId10"/>
    <p:sldId id="426" r:id="rId11"/>
    <p:sldId id="427" r:id="rId12"/>
    <p:sldId id="430" r:id="rId13"/>
    <p:sldId id="434" r:id="rId14"/>
    <p:sldId id="431" r:id="rId15"/>
    <p:sldId id="432" r:id="rId16"/>
    <p:sldId id="388" r:id="rId17"/>
    <p:sldId id="428" r:id="rId18"/>
    <p:sldId id="429" r:id="rId19"/>
    <p:sldId id="433" r:id="rId20"/>
    <p:sldId id="390" r:id="rId21"/>
    <p:sldId id="331" r:id="rId22"/>
  </p:sldIdLst>
  <p:sldSz cx="9144000" cy="6858000" type="screen4x3"/>
  <p:notesSz cx="9296400" cy="7010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8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5931" autoAdjust="0"/>
  </p:normalViewPr>
  <p:slideViewPr>
    <p:cSldViewPr>
      <p:cViewPr varScale="1">
        <p:scale>
          <a:sx n="110" d="100"/>
          <a:sy n="110" d="100"/>
        </p:scale>
        <p:origin x="14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gin-labs.m.storage.umich.edu\jasonjk\windat.V2\Documents\bfp\hpca_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gin-labs.m.storage.umich.edu\jasonjk\windat.V2\Documents\bfp\hpca_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gin-labs.m.storage.umich.edu\jasonjk\windat.V2\Documents\bfp\hpca_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gin-labs.m.storage.umich.edu\jasonjk\windat.V2\Documents\bfp\hpca_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gin-labs.m.storage.umich.edu\jasonjk\windat.V2\Documents\bfp\hpca_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gin-labs.m.storage.umich.edu\jasonjk\windat.V2\Documents\bfp\hpca_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gin-labs.m.storage.umich.edu\jasonjk\windat.V2\Documents\bfp\hpca_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ngin-labs.m.storage.umich.edu\jasonjk\windat.V2\Documents\bfp\hpca_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strRef>
              <c:f>LLCtrend!$A$16</c:f>
              <c:strCache>
                <c:ptCount val="1"/>
                <c:pt idx="0">
                  <c:v>Apple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>
                        <a:solidFill>
                          <a:sysClr val="windowText" lastClr="000000"/>
                        </a:solidFill>
                      </a:rPr>
                      <a:t>A4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>
                        <a:solidFill>
                          <a:sysClr val="windowText" lastClr="000000"/>
                        </a:solidFill>
                      </a:rPr>
                      <a:t>A6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>
                        <a:solidFill>
                          <a:sysClr val="windowText" lastClr="000000"/>
                        </a:solidFill>
                      </a:rPr>
                      <a:t>A9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(LLCtrend!$B$14:$C$14,LLCtrend!$E$14,LLCtrend!$G$14,LLCtrend!$I$14,LLCtrend!$J$14)</c:f>
              <c:numCache>
                <c:formatCode>General</c:formatCode>
                <c:ptCount val="6"/>
                <c:pt idx="0">
                  <c:v>2010.5</c:v>
                </c:pt>
                <c:pt idx="1">
                  <c:v>2011.25</c:v>
                </c:pt>
                <c:pt idx="2">
                  <c:v>2012.75</c:v>
                </c:pt>
                <c:pt idx="3">
                  <c:v>2013.8</c:v>
                </c:pt>
                <c:pt idx="4">
                  <c:v>2014.8</c:v>
                </c:pt>
                <c:pt idx="5">
                  <c:v>2015.8</c:v>
                </c:pt>
              </c:numCache>
            </c:numRef>
          </c:xVal>
          <c:yVal>
            <c:numRef>
              <c:f>(LLCtrend!$B$16:$C$16,LLCtrend!$E$16,LLCtrend!$G$16,LLCtrend!$I$16,LLCtrend!$J$16)</c:f>
              <c:numCache>
                <c:formatCode>General</c:formatCode>
                <c:ptCount val="6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846648"/>
        <c:axId val="136844296"/>
      </c:scatterChart>
      <c:scatterChart>
        <c:scatterStyle val="smoothMarker"/>
        <c:varyColors val="0"/>
        <c:ser>
          <c:idx val="0"/>
          <c:order val="0"/>
          <c:tx>
            <c:strRef>
              <c:f>LLCtrend!$A$15</c:f>
              <c:strCache>
                <c:ptCount val="1"/>
                <c:pt idx="0">
                  <c:v>Intel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Sandy Bridge-E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Broadwell-E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(LLCtrend!$D$14,LLCtrend!$F$14,LLCtrend!$H$14,LLCtrend!$K$14)</c:f>
              <c:numCache>
                <c:formatCode>General</c:formatCode>
                <c:ptCount val="4"/>
                <c:pt idx="0">
                  <c:v>2011.9</c:v>
                </c:pt>
                <c:pt idx="1">
                  <c:v>2013.75</c:v>
                </c:pt>
                <c:pt idx="2">
                  <c:v>2014.75</c:v>
                </c:pt>
                <c:pt idx="3">
                  <c:v>2016.4</c:v>
                </c:pt>
              </c:numCache>
            </c:numRef>
          </c:xVal>
          <c:yVal>
            <c:numRef>
              <c:f>(LLCtrend!$D$15,LLCtrend!$F$15,LLCtrend!$H$15,LLCtrend!$K$15)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846648"/>
        <c:axId val="136844296"/>
      </c:scatterChart>
      <c:valAx>
        <c:axId val="136846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44296"/>
        <c:crossesAt val="0.1"/>
        <c:crossBetween val="midCat"/>
      </c:valAx>
      <c:valAx>
        <c:axId val="13684429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LLC</a:t>
                </a:r>
                <a:r>
                  <a:rPr lang="en-US" sz="1400" baseline="0">
                    <a:solidFill>
                      <a:sysClr val="windowText" lastClr="000000"/>
                    </a:solidFill>
                  </a:rPr>
                  <a:t> Size (MB)</a:t>
                </a:r>
                <a:endParaRPr lang="en-US" sz="1400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466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'never-reref'!$A$23</c:f>
              <c:strCache>
                <c:ptCount val="1"/>
                <c:pt idx="0">
                  <c:v>OPT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'never-reref'!$B$21:$L$22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'never-reref'!$B$23:$L$23</c:f>
              <c:numCache>
                <c:formatCode>General</c:formatCode>
                <c:ptCount val="11"/>
                <c:pt idx="0">
                  <c:v>0.59843323338200005</c:v>
                </c:pt>
                <c:pt idx="1">
                  <c:v>0.78686310172700002</c:v>
                </c:pt>
                <c:pt idx="2">
                  <c:v>0.76603238016300002</c:v>
                </c:pt>
                <c:pt idx="3">
                  <c:v>0.61750002186300001</c:v>
                </c:pt>
                <c:pt idx="4">
                  <c:v>0.95209189247899995</c:v>
                </c:pt>
                <c:pt idx="5">
                  <c:v>0.80611034390699998</c:v>
                </c:pt>
                <c:pt idx="6">
                  <c:v>0.93358787432799994</c:v>
                </c:pt>
                <c:pt idx="7">
                  <c:v>0.76388327887275864</c:v>
                </c:pt>
                <c:pt idx="8">
                  <c:v>0.25150797492999999</c:v>
                </c:pt>
                <c:pt idx="9">
                  <c:v>0.75600229377399997</c:v>
                </c:pt>
                <c:pt idx="10">
                  <c:v>0.45298998790699996</c:v>
                </c:pt>
              </c:numCache>
            </c:numRef>
          </c:val>
        </c:ser>
        <c:ser>
          <c:idx val="1"/>
          <c:order val="1"/>
          <c:tx>
            <c:strRef>
              <c:f>'never-reref'!$A$24</c:f>
              <c:strCache>
                <c:ptCount val="1"/>
                <c:pt idx="0">
                  <c:v>RRIP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'never-reref'!$B$21:$L$22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'never-reref'!$B$24:$L$24</c:f>
              <c:numCache>
                <c:formatCode>General</c:formatCode>
                <c:ptCount val="11"/>
                <c:pt idx="0">
                  <c:v>0.91663669446200002</c:v>
                </c:pt>
                <c:pt idx="1">
                  <c:v>0.66322849165999997</c:v>
                </c:pt>
                <c:pt idx="2">
                  <c:v>0.88211410977600002</c:v>
                </c:pt>
                <c:pt idx="3">
                  <c:v>0.80160287416599996</c:v>
                </c:pt>
                <c:pt idx="4">
                  <c:v>0.91904583657500005</c:v>
                </c:pt>
                <c:pt idx="5">
                  <c:v>0.85857197319800005</c:v>
                </c:pt>
                <c:pt idx="6">
                  <c:v>0.92199719579499995</c:v>
                </c:pt>
                <c:pt idx="7">
                  <c:v>0.89458132310134486</c:v>
                </c:pt>
                <c:pt idx="8">
                  <c:v>0.85007030228199998</c:v>
                </c:pt>
                <c:pt idx="9">
                  <c:v>0.81284484498300003</c:v>
                </c:pt>
                <c:pt idx="10">
                  <c:v>0.77525723001174995</c:v>
                </c:pt>
              </c:numCache>
            </c:numRef>
          </c:val>
        </c:ser>
        <c:ser>
          <c:idx val="2"/>
          <c:order val="2"/>
          <c:tx>
            <c:strRef>
              <c:f>'never-reref'!$A$25</c:f>
              <c:strCache>
                <c:ptCount val="1"/>
                <c:pt idx="0">
                  <c:v>PDP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'never-reref'!$B$21:$L$22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'never-reref'!$B$25:$L$25</c:f>
              <c:numCache>
                <c:formatCode>General</c:formatCode>
                <c:ptCount val="11"/>
                <c:pt idx="0">
                  <c:v>0.27018036254200001</c:v>
                </c:pt>
                <c:pt idx="1">
                  <c:v>0.54076795974000003</c:v>
                </c:pt>
                <c:pt idx="2">
                  <c:v>0.84952887215200001</c:v>
                </c:pt>
                <c:pt idx="3">
                  <c:v>0.54346587274799996</c:v>
                </c:pt>
                <c:pt idx="4">
                  <c:v>0.88139149232299996</c:v>
                </c:pt>
                <c:pt idx="5">
                  <c:v>0.64130498613499998</c:v>
                </c:pt>
                <c:pt idx="6">
                  <c:v>0.67356685877199995</c:v>
                </c:pt>
                <c:pt idx="7">
                  <c:v>0.80503762824262082</c:v>
                </c:pt>
                <c:pt idx="8">
                  <c:v>0.47530974171099999</c:v>
                </c:pt>
                <c:pt idx="9">
                  <c:v>0.814759682263</c:v>
                </c:pt>
                <c:pt idx="10">
                  <c:v>0.61395201986574999</c:v>
                </c:pt>
              </c:numCache>
            </c:numRef>
          </c:val>
        </c:ser>
        <c:ser>
          <c:idx val="3"/>
          <c:order val="3"/>
          <c:tx>
            <c:strRef>
              <c:f>'never-reref'!$A$26</c:f>
              <c:strCache>
                <c:ptCount val="1"/>
                <c:pt idx="0">
                  <c:v>DSB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'never-reref'!$B$21:$L$22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'never-reref'!$B$26:$L$26</c:f>
              <c:numCache>
                <c:formatCode>General</c:formatCode>
                <c:ptCount val="11"/>
                <c:pt idx="0">
                  <c:v>0.52407346854100001</c:v>
                </c:pt>
                <c:pt idx="1">
                  <c:v>0.69326498687100002</c:v>
                </c:pt>
                <c:pt idx="2">
                  <c:v>0.93266228173800003</c:v>
                </c:pt>
                <c:pt idx="3">
                  <c:v>0.88532090350199999</c:v>
                </c:pt>
                <c:pt idx="4">
                  <c:v>0.99267585262299995</c:v>
                </c:pt>
                <c:pt idx="5">
                  <c:v>0.987825617529</c:v>
                </c:pt>
                <c:pt idx="6">
                  <c:v>0.98734060703899995</c:v>
                </c:pt>
                <c:pt idx="7">
                  <c:v>0.90465259512310348</c:v>
                </c:pt>
                <c:pt idx="8">
                  <c:v>0.75400341547600003</c:v>
                </c:pt>
                <c:pt idx="9">
                  <c:v>0.79237545413800003</c:v>
                </c:pt>
                <c:pt idx="10">
                  <c:v>0.66603230523849999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985616"/>
        <c:axId val="136272832"/>
      </c:barChart>
      <c:catAx>
        <c:axId val="21498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272832"/>
        <c:crosses val="autoZero"/>
        <c:auto val="1"/>
        <c:lblAlgn val="ctr"/>
        <c:lblOffset val="100"/>
        <c:noMultiLvlLbl val="0"/>
      </c:catAx>
      <c:valAx>
        <c:axId val="1362728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Never-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rereferenced</a:t>
                </a:r>
                <a:endParaRPr lang="en-US" sz="14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9856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'never-reref'!$A$33</c:f>
              <c:strCache>
                <c:ptCount val="1"/>
                <c:pt idx="0">
                  <c:v>OPT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'never-reref'!$B$31:$L$32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'never-reref'!$B$33:$L$33</c:f>
              <c:numCache>
                <c:formatCode>General</c:formatCode>
                <c:ptCount val="11"/>
                <c:pt idx="0">
                  <c:v>0.40156676661799995</c:v>
                </c:pt>
                <c:pt idx="1">
                  <c:v>0.21313689827299998</c:v>
                </c:pt>
                <c:pt idx="2">
                  <c:v>0.23396761983699998</c:v>
                </c:pt>
                <c:pt idx="3">
                  <c:v>0.38249997813699999</c:v>
                </c:pt>
                <c:pt idx="4">
                  <c:v>4.7908107521000054E-2</c:v>
                </c:pt>
                <c:pt idx="5">
                  <c:v>0.19388965609300002</c:v>
                </c:pt>
                <c:pt idx="6">
                  <c:v>6.6412125672000055E-2</c:v>
                </c:pt>
                <c:pt idx="7">
                  <c:v>0.23611672112724136</c:v>
                </c:pt>
                <c:pt idx="8">
                  <c:v>0.74849202507000001</c:v>
                </c:pt>
                <c:pt idx="9">
                  <c:v>0.24399770622600003</c:v>
                </c:pt>
                <c:pt idx="10">
                  <c:v>0.54701001209300004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332360"/>
        <c:axId val="219331576"/>
      </c:barChart>
      <c:catAx>
        <c:axId val="21933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331576"/>
        <c:crosses val="autoZero"/>
        <c:auto val="1"/>
        <c:lblAlgn val="ctr"/>
        <c:lblOffset val="100"/>
        <c:noMultiLvlLbl val="0"/>
      </c:catAx>
      <c:valAx>
        <c:axId val="2193315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Reused Blocks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3323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reuse!$A$9</c:f>
              <c:strCache>
                <c:ptCount val="1"/>
                <c:pt idx="0">
                  <c:v>Single Reuse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reuse!$B$7:$L$8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reuse!$B$9:$L$9</c:f>
              <c:numCache>
                <c:formatCode>General</c:formatCode>
                <c:ptCount val="11"/>
                <c:pt idx="0">
                  <c:v>9.1381639419500005E-2</c:v>
                </c:pt>
                <c:pt idx="1">
                  <c:v>3.5106162169299998E-3</c:v>
                </c:pt>
                <c:pt idx="2">
                  <c:v>0.19648323040400001</c:v>
                </c:pt>
                <c:pt idx="3">
                  <c:v>1.3600809823499999E-2</c:v>
                </c:pt>
                <c:pt idx="4">
                  <c:v>1.74376309002E-2</c:v>
                </c:pt>
                <c:pt idx="5">
                  <c:v>0.29998081608400001</c:v>
                </c:pt>
                <c:pt idx="6">
                  <c:v>5.5784862874900002E-3</c:v>
                </c:pt>
                <c:pt idx="7">
                  <c:v>0.15940292610189141</c:v>
                </c:pt>
                <c:pt idx="8">
                  <c:v>0.44427708250800002</c:v>
                </c:pt>
                <c:pt idx="9">
                  <c:v>2.9329538602400002E-3</c:v>
                </c:pt>
                <c:pt idx="10">
                  <c:v>0.21384726817266003</c:v>
                </c:pt>
              </c:numCache>
            </c:numRef>
          </c:val>
        </c:ser>
        <c:ser>
          <c:idx val="1"/>
          <c:order val="1"/>
          <c:tx>
            <c:strRef>
              <c:f>reuse!$A$10</c:f>
              <c:strCache>
                <c:ptCount val="1"/>
                <c:pt idx="0">
                  <c:v>Multiple Reuses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reuse!$B$7:$L$8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reuse!$B$10:$L$10</c:f>
              <c:numCache>
                <c:formatCode>General</c:formatCode>
                <c:ptCount val="11"/>
                <c:pt idx="0">
                  <c:v>0.90861836058000001</c:v>
                </c:pt>
                <c:pt idx="1">
                  <c:v>0.99648938378279994</c:v>
                </c:pt>
                <c:pt idx="2">
                  <c:v>0.80351676959600005</c:v>
                </c:pt>
                <c:pt idx="3">
                  <c:v>0.98639919017700006</c:v>
                </c:pt>
                <c:pt idx="4">
                  <c:v>0.98256236910020001</c:v>
                </c:pt>
                <c:pt idx="5">
                  <c:v>0.70001918391599993</c:v>
                </c:pt>
                <c:pt idx="6">
                  <c:v>0.99442151371200005</c:v>
                </c:pt>
                <c:pt idx="7">
                  <c:v>0.84059707389804061</c:v>
                </c:pt>
                <c:pt idx="8">
                  <c:v>0.555722917491</c:v>
                </c:pt>
                <c:pt idx="9">
                  <c:v>0.99706704613990005</c:v>
                </c:pt>
                <c:pt idx="10">
                  <c:v>0.78615273182709999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590104"/>
        <c:axId val="214590496"/>
      </c:barChart>
      <c:catAx>
        <c:axId val="21459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90496"/>
        <c:crosses val="autoZero"/>
        <c:auto val="1"/>
        <c:lblAlgn val="ctr"/>
        <c:lblOffset val="100"/>
        <c:noMultiLvlLbl val="0"/>
      </c:catAx>
      <c:valAx>
        <c:axId val="2145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Cache Hit Distribution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90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spatial!$A$2</c:f>
              <c:strCache>
                <c:ptCount val="1"/>
                <c:pt idx="0">
                  <c:v>spatial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xVal>
            <c:numRef>
              <c:f>spatial!$B$1:$CW$1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spatial!$B$2:$CW$2</c:f>
              <c:numCache>
                <c:formatCode>General</c:formatCode>
                <c:ptCount val="100"/>
                <c:pt idx="0">
                  <c:v>0.72211008436699997</c:v>
                </c:pt>
                <c:pt idx="1">
                  <c:v>0.110244309124</c:v>
                </c:pt>
                <c:pt idx="2">
                  <c:v>7.6091339022400006E-2</c:v>
                </c:pt>
                <c:pt idx="3">
                  <c:v>3.2208759380099997E-2</c:v>
                </c:pt>
                <c:pt idx="4">
                  <c:v>1.42613535151E-2</c:v>
                </c:pt>
                <c:pt idx="5">
                  <c:v>1.9188599402899999E-2</c:v>
                </c:pt>
                <c:pt idx="6">
                  <c:v>4.6970094827199996E-3</c:v>
                </c:pt>
                <c:pt idx="7">
                  <c:v>3.84951825495E-3</c:v>
                </c:pt>
                <c:pt idx="8">
                  <c:v>2.35241575603E-3</c:v>
                </c:pt>
                <c:pt idx="9">
                  <c:v>1.1782965593199999E-3</c:v>
                </c:pt>
                <c:pt idx="10">
                  <c:v>9.7084566712899996E-4</c:v>
                </c:pt>
                <c:pt idx="11">
                  <c:v>7.7111067684300003E-4</c:v>
                </c:pt>
                <c:pt idx="12">
                  <c:v>6.1831430868599995E-4</c:v>
                </c:pt>
                <c:pt idx="13">
                  <c:v>5.67705418511E-4</c:v>
                </c:pt>
                <c:pt idx="14">
                  <c:v>6.1041940844099995E-4</c:v>
                </c:pt>
                <c:pt idx="15">
                  <c:v>3.6895012597599997E-4</c:v>
                </c:pt>
                <c:pt idx="16">
                  <c:v>3.1253850883000001E-4</c:v>
                </c:pt>
                <c:pt idx="17">
                  <c:v>3.21896856027E-4</c:v>
                </c:pt>
                <c:pt idx="18">
                  <c:v>2.6745790337499999E-4</c:v>
                </c:pt>
                <c:pt idx="19">
                  <c:v>2.88812274681E-4</c:v>
                </c:pt>
                <c:pt idx="20">
                  <c:v>2.1738749167899999E-4</c:v>
                </c:pt>
                <c:pt idx="21">
                  <c:v>1.88904929581E-4</c:v>
                </c:pt>
                <c:pt idx="22">
                  <c:v>1.44011762953E-4</c:v>
                </c:pt>
                <c:pt idx="23">
                  <c:v>1.5783703751999999E-4</c:v>
                </c:pt>
                <c:pt idx="24">
                  <c:v>1.3262837238300001E-4</c:v>
                </c:pt>
                <c:pt idx="25">
                  <c:v>1.3620972548800001E-4</c:v>
                </c:pt>
                <c:pt idx="26">
                  <c:v>1.5320014623199999E-4</c:v>
                </c:pt>
                <c:pt idx="27">
                  <c:v>1.16864783974E-4</c:v>
                </c:pt>
                <c:pt idx="28">
                  <c:v>1.2375542567699999E-4</c:v>
                </c:pt>
                <c:pt idx="29">
                  <c:v>1.59089984881E-4</c:v>
                </c:pt>
                <c:pt idx="30">
                  <c:v>1.5265685120099999E-4</c:v>
                </c:pt>
                <c:pt idx="31">
                  <c:v>1.48263583601E-4</c:v>
                </c:pt>
                <c:pt idx="32">
                  <c:v>1.6926827211800001E-3</c:v>
                </c:pt>
                <c:pt idx="33">
                  <c:v>1.9404394052199999E-4</c:v>
                </c:pt>
                <c:pt idx="34">
                  <c:v>1.9654476368400001E-4</c:v>
                </c:pt>
                <c:pt idx="35">
                  <c:v>2.1235012082200001E-4</c:v>
                </c:pt>
                <c:pt idx="36">
                  <c:v>2.06766148602E-4</c:v>
                </c:pt>
                <c:pt idx="37">
                  <c:v>1.6653421159100001E-4</c:v>
                </c:pt>
                <c:pt idx="38">
                  <c:v>1.58922770364E-4</c:v>
                </c:pt>
                <c:pt idx="39">
                  <c:v>1.56769413565E-4</c:v>
                </c:pt>
                <c:pt idx="40">
                  <c:v>1.5683668039300001E-4</c:v>
                </c:pt>
                <c:pt idx="41">
                  <c:v>1.4421137120400001E-4</c:v>
                </c:pt>
                <c:pt idx="42">
                  <c:v>1.3823079663999999E-4</c:v>
                </c:pt>
                <c:pt idx="43">
                  <c:v>1.4333363432E-4</c:v>
                </c:pt>
                <c:pt idx="44">
                  <c:v>1.32389053206E-4</c:v>
                </c:pt>
                <c:pt idx="45">
                  <c:v>1.3416909545999999E-4</c:v>
                </c:pt>
                <c:pt idx="46">
                  <c:v>1.42782991407E-4</c:v>
                </c:pt>
                <c:pt idx="47" formatCode="0.00E+00">
                  <c:v>3.4504133507100002E-5</c:v>
                </c:pt>
                <c:pt idx="48" formatCode="0.00E+00">
                  <c:v>3.0809529379199998E-5</c:v>
                </c:pt>
                <c:pt idx="49" formatCode="0.00E+00">
                  <c:v>3.6104720146399997E-5</c:v>
                </c:pt>
                <c:pt idx="50" formatCode="0.00E+00">
                  <c:v>3.9767450791899998E-5</c:v>
                </c:pt>
                <c:pt idx="51" formatCode="0.00E+00">
                  <c:v>3.3270593998899999E-5</c:v>
                </c:pt>
                <c:pt idx="52" formatCode="0.00E+00">
                  <c:v>3.3249497495899999E-5</c:v>
                </c:pt>
                <c:pt idx="53" formatCode="0.00E+00">
                  <c:v>3.0985671620299999E-5</c:v>
                </c:pt>
                <c:pt idx="54" formatCode="0.00E+00">
                  <c:v>2.7469265580300001E-5</c:v>
                </c:pt>
                <c:pt idx="55" formatCode="0.00E+00">
                  <c:v>3.5229172495999998E-5</c:v>
                </c:pt>
                <c:pt idx="56" formatCode="0.00E+00">
                  <c:v>2.77649926945E-5</c:v>
                </c:pt>
                <c:pt idx="57" formatCode="0.00E+00">
                  <c:v>3.7738093900899999E-5</c:v>
                </c:pt>
                <c:pt idx="58" formatCode="0.00E+00">
                  <c:v>2.7461126390199999E-5</c:v>
                </c:pt>
                <c:pt idx="59" formatCode="0.00E+00">
                  <c:v>2.0127453293500001E-5</c:v>
                </c:pt>
                <c:pt idx="60" formatCode="0.00E+00">
                  <c:v>1.78828549726E-5</c:v>
                </c:pt>
                <c:pt idx="61" formatCode="0.00E+00">
                  <c:v>2.86264326977E-5</c:v>
                </c:pt>
                <c:pt idx="62" formatCode="0.00E+00">
                  <c:v>2.0485350762799998E-5</c:v>
                </c:pt>
                <c:pt idx="63" formatCode="0.00E+00">
                  <c:v>3.2796240253900002E-5</c:v>
                </c:pt>
                <c:pt idx="64" formatCode="0.00E+00">
                  <c:v>1.51356879355E-5</c:v>
                </c:pt>
                <c:pt idx="65" formatCode="0.00E+00">
                  <c:v>1.7958347883000002E-5</c:v>
                </c:pt>
                <c:pt idx="66" formatCode="0.00E+00">
                  <c:v>2.0326478347899998E-5</c:v>
                </c:pt>
                <c:pt idx="67" formatCode="0.00E+00">
                  <c:v>1.1478843115600001E-5</c:v>
                </c:pt>
                <c:pt idx="68" formatCode="0.00E+00">
                  <c:v>1.29430948227E-5</c:v>
                </c:pt>
                <c:pt idx="69" formatCode="0.00E+00">
                  <c:v>3.2474161182400002E-5</c:v>
                </c:pt>
                <c:pt idx="70" formatCode="0.00E+00">
                  <c:v>1.4407867362799999E-5</c:v>
                </c:pt>
                <c:pt idx="71" formatCode="0.00E+00">
                  <c:v>8.4045274926400004E-5</c:v>
                </c:pt>
                <c:pt idx="72">
                  <c:v>1.2772269931E-4</c:v>
                </c:pt>
                <c:pt idx="73" formatCode="0.00E+00">
                  <c:v>8.9957985355300005E-5</c:v>
                </c:pt>
                <c:pt idx="74" formatCode="0.00E+00">
                  <c:v>3.0894858889399997E-5</c:v>
                </c:pt>
                <c:pt idx="75" formatCode="0.00E+00">
                  <c:v>9.8378175066599996E-5</c:v>
                </c:pt>
                <c:pt idx="76">
                  <c:v>8.5602255281199996E-4</c:v>
                </c:pt>
                <c:pt idx="77" formatCode="0.00E+00">
                  <c:v>2.6386593609499999E-5</c:v>
                </c:pt>
                <c:pt idx="78">
                  <c:v>1.01160843318E-4</c:v>
                </c:pt>
                <c:pt idx="79">
                  <c:v>5.7432237842399998E-4</c:v>
                </c:pt>
                <c:pt idx="80" formatCode="0.00E+00">
                  <c:v>2.1383451763600001E-5</c:v>
                </c:pt>
                <c:pt idx="81" formatCode="0.00E+00">
                  <c:v>1.271599838E-5</c:v>
                </c:pt>
                <c:pt idx="82" formatCode="0.00E+00">
                  <c:v>1.5288531225100001E-5</c:v>
                </c:pt>
                <c:pt idx="83" formatCode="0.00E+00">
                  <c:v>1.9415051566900001E-5</c:v>
                </c:pt>
                <c:pt idx="84" formatCode="0.00E+00">
                  <c:v>6.6184714091599995E-5</c:v>
                </c:pt>
                <c:pt idx="85" formatCode="0.00E+00">
                  <c:v>8.24591026316E-6</c:v>
                </c:pt>
                <c:pt idx="86" formatCode="0.00E+00">
                  <c:v>1.7491924979799998E-5</c:v>
                </c:pt>
                <c:pt idx="87" formatCode="0.00E+00">
                  <c:v>4.8467624534699999E-5</c:v>
                </c:pt>
                <c:pt idx="88" formatCode="0.00E+00">
                  <c:v>1.12042396442E-5</c:v>
                </c:pt>
                <c:pt idx="89" formatCode="0.00E+00">
                  <c:v>7.1623814389099997E-6</c:v>
                </c:pt>
                <c:pt idx="90" formatCode="0.00E+00">
                  <c:v>5.65852981495E-6</c:v>
                </c:pt>
                <c:pt idx="91" formatCode="0.00E+00">
                  <c:v>5.94568878679E-6</c:v>
                </c:pt>
                <c:pt idx="92" formatCode="0.00E+00">
                  <c:v>5.3167820187000002E-6</c:v>
                </c:pt>
                <c:pt idx="93" formatCode="0.00E+00">
                  <c:v>4.0582319244300002E-6</c:v>
                </c:pt>
                <c:pt idx="94" formatCode="0.00E+00">
                  <c:v>4.7737436135700001E-6</c:v>
                </c:pt>
                <c:pt idx="95" formatCode="0.00E+00">
                  <c:v>1.07166914252E-5</c:v>
                </c:pt>
                <c:pt idx="96" formatCode="0.00E+00">
                  <c:v>5.13459810104E-6</c:v>
                </c:pt>
                <c:pt idx="97" formatCode="0.00E+00">
                  <c:v>5.8527164747500004E-6</c:v>
                </c:pt>
                <c:pt idx="98" formatCode="0.00E+00">
                  <c:v>4.8343468125099998E-6</c:v>
                </c:pt>
                <c:pt idx="99" formatCode="0.00E+00">
                  <c:v>5.1465990435399996E-6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591280"/>
        <c:axId val="214591672"/>
      </c:scatterChart>
      <c:valAx>
        <c:axId val="214591280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Misses between hits in 128kB memory region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91672"/>
        <c:crosses val="autoZero"/>
        <c:crossBetween val="midCat"/>
      </c:valAx>
      <c:valAx>
        <c:axId val="214591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Cache Hit Distribution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91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xVal>
            <c:numRef>
              <c:f>alias!$A$1:$M$1</c:f>
              <c:numCache>
                <c:formatCode>General</c:formatCode>
                <c:ptCount val="13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</c:numCache>
            </c:numRef>
          </c:xVal>
          <c:yVal>
            <c:numRef>
              <c:f>alias!$A$2:$M$2</c:f>
              <c:numCache>
                <c:formatCode>General</c:formatCode>
                <c:ptCount val="13"/>
                <c:pt idx="0">
                  <c:v>0.36590841993500001</c:v>
                </c:pt>
                <c:pt idx="1">
                  <c:v>0.28014416308700002</c:v>
                </c:pt>
                <c:pt idx="2">
                  <c:v>0.20699941147299999</c:v>
                </c:pt>
                <c:pt idx="3">
                  <c:v>0.130125349379</c:v>
                </c:pt>
                <c:pt idx="4">
                  <c:v>5.5632872774200003E-2</c:v>
                </c:pt>
                <c:pt idx="5">
                  <c:v>2.0789270135599999E-2</c:v>
                </c:pt>
                <c:pt idx="6">
                  <c:v>2.64299597902E-3</c:v>
                </c:pt>
                <c:pt idx="7">
                  <c:v>2.6348139494500001E-3</c:v>
                </c:pt>
                <c:pt idx="8">
                  <c:v>1.7771433446099999E-3</c:v>
                </c:pt>
                <c:pt idx="9">
                  <c:v>1.7080606011800001E-3</c:v>
                </c:pt>
                <c:pt idx="10">
                  <c:v>1.7073328489499999E-3</c:v>
                </c:pt>
                <c:pt idx="11">
                  <c:v>1.4378256353199999E-3</c:v>
                </c:pt>
                <c:pt idx="12">
                  <c:v>1.4377536414500001E-3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592456"/>
        <c:axId val="214592848"/>
      </c:scatterChart>
      <c:valAx>
        <c:axId val="214592456"/>
        <c:scaling>
          <c:orientation val="minMax"/>
          <c:max val="20"/>
          <c:min val="8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Tag bits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92848"/>
        <c:crosses val="autoZero"/>
        <c:crossBetween val="midCat"/>
      </c:valAx>
      <c:valAx>
        <c:axId val="21459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Alias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92456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energy_red!$A$26</c:f>
              <c:strCache>
                <c:ptCount val="1"/>
                <c:pt idx="0">
                  <c:v>RRIP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energy_red!$B$24:$L$25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energy_red!$B$26:$L$26</c:f>
              <c:numCache>
                <c:formatCode>General</c:formatCode>
                <c:ptCount val="11"/>
                <c:pt idx="0">
                  <c:v>0.29349379983807833</c:v>
                </c:pt>
                <c:pt idx="1">
                  <c:v>9.6448590975469206E-2</c:v>
                </c:pt>
                <c:pt idx="2">
                  <c:v>1.3654422388431176E-2</c:v>
                </c:pt>
                <c:pt idx="3">
                  <c:v>0.42415154429347279</c:v>
                </c:pt>
                <c:pt idx="4">
                  <c:v>9.1659224268988093E-2</c:v>
                </c:pt>
                <c:pt idx="5">
                  <c:v>0.11694155653110805</c:v>
                </c:pt>
                <c:pt idx="6">
                  <c:v>0.16183024563254889</c:v>
                </c:pt>
                <c:pt idx="7">
                  <c:v>5.3942586030116257E-2</c:v>
                </c:pt>
                <c:pt idx="8">
                  <c:v>7.8537316697572801E-2</c:v>
                </c:pt>
                <c:pt idx="9">
                  <c:v>1.6596513649001388E-2</c:v>
                </c:pt>
                <c:pt idx="10">
                  <c:v>2.6185009747979882E-3</c:v>
                </c:pt>
              </c:numCache>
            </c:numRef>
          </c:val>
        </c:ser>
        <c:ser>
          <c:idx val="1"/>
          <c:order val="1"/>
          <c:tx>
            <c:strRef>
              <c:f>energy_red!$A$27</c:f>
              <c:strCache>
                <c:ptCount val="1"/>
                <c:pt idx="0">
                  <c:v>PDP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energy_red!$B$24:$L$25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energy_red!$B$27:$L$27</c:f>
              <c:numCache>
                <c:formatCode>General</c:formatCode>
                <c:ptCount val="11"/>
                <c:pt idx="0">
                  <c:v>0.6483149388038425</c:v>
                </c:pt>
                <c:pt idx="1">
                  <c:v>4.3321363107561739E-2</c:v>
                </c:pt>
                <c:pt idx="2">
                  <c:v>0.2654575580363252</c:v>
                </c:pt>
                <c:pt idx="3">
                  <c:v>0.75490188134449776</c:v>
                </c:pt>
                <c:pt idx="4">
                  <c:v>7.0672648169679775E-2</c:v>
                </c:pt>
                <c:pt idx="5">
                  <c:v>0.79238467381936917</c:v>
                </c:pt>
                <c:pt idx="6">
                  <c:v>0.70029402925799167</c:v>
                </c:pt>
                <c:pt idx="7">
                  <c:v>0.41110457702704328</c:v>
                </c:pt>
                <c:pt idx="8">
                  <c:v>4.0816739252078738E-2</c:v>
                </c:pt>
                <c:pt idx="9">
                  <c:v>7.459962343607951E-2</c:v>
                </c:pt>
                <c:pt idx="10">
                  <c:v>5.4847085868213075E-2</c:v>
                </c:pt>
              </c:numCache>
            </c:numRef>
          </c:val>
        </c:ser>
        <c:ser>
          <c:idx val="2"/>
          <c:order val="2"/>
          <c:tx>
            <c:strRef>
              <c:f>energy_red!$A$28</c:f>
              <c:strCache>
                <c:ptCount val="1"/>
                <c:pt idx="0">
                  <c:v>DSB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energy_red!$B$24:$L$25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energy_red!$B$28:$L$28</c:f>
              <c:numCache>
                <c:formatCode>General</c:formatCode>
                <c:ptCount val="11"/>
                <c:pt idx="0">
                  <c:v>0.66947247566051094</c:v>
                </c:pt>
                <c:pt idx="1">
                  <c:v>0.14014751428232808</c:v>
                </c:pt>
                <c:pt idx="2">
                  <c:v>-2.005837963685142E-3</c:v>
                </c:pt>
                <c:pt idx="3">
                  <c:v>0.66815441817790844</c:v>
                </c:pt>
                <c:pt idx="4">
                  <c:v>0.49693664851331354</c:v>
                </c:pt>
                <c:pt idx="5">
                  <c:v>0.28183866960911785</c:v>
                </c:pt>
                <c:pt idx="6">
                  <c:v>0.49644870595475898</c:v>
                </c:pt>
                <c:pt idx="7">
                  <c:v>0.41052155135243207</c:v>
                </c:pt>
                <c:pt idx="8">
                  <c:v>3.2064772131865649E-3</c:v>
                </c:pt>
                <c:pt idx="9">
                  <c:v>8.5702710921156666E-2</c:v>
                </c:pt>
                <c:pt idx="10">
                  <c:v>2.2159179712921584E-2</c:v>
                </c:pt>
              </c:numCache>
            </c:numRef>
          </c:val>
        </c:ser>
        <c:ser>
          <c:idx val="3"/>
          <c:order val="3"/>
          <c:tx>
            <c:strRef>
              <c:f>energy_red!$A$29</c:f>
              <c:strCache>
                <c:ptCount val="1"/>
                <c:pt idx="0">
                  <c:v>BFP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energy_red!$B$24:$L$25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avg-all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avg-all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energy_red!$B$29:$L$29</c:f>
              <c:numCache>
                <c:formatCode>General</c:formatCode>
                <c:ptCount val="11"/>
                <c:pt idx="0">
                  <c:v>0.66249137190228458</c:v>
                </c:pt>
                <c:pt idx="1">
                  <c:v>0.20225906967880347</c:v>
                </c:pt>
                <c:pt idx="2">
                  <c:v>3.5220633900611475E-2</c:v>
                </c:pt>
                <c:pt idx="3">
                  <c:v>0.78186961224744989</c:v>
                </c:pt>
                <c:pt idx="4">
                  <c:v>0.67588654745620835</c:v>
                </c:pt>
                <c:pt idx="5">
                  <c:v>0.82861748699103654</c:v>
                </c:pt>
                <c:pt idx="6">
                  <c:v>0.781837434506369</c:v>
                </c:pt>
                <c:pt idx="7">
                  <c:v>0.57128717782291039</c:v>
                </c:pt>
                <c:pt idx="8">
                  <c:v>0.42916278343213521</c:v>
                </c:pt>
                <c:pt idx="9">
                  <c:v>0.12629932907067476</c:v>
                </c:pt>
                <c:pt idx="10">
                  <c:v>0.21650879535169654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215202904"/>
        <c:axId val="215203296"/>
      </c:barChart>
      <c:catAx>
        <c:axId val="215202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203296"/>
        <c:crosses val="autoZero"/>
        <c:auto val="1"/>
        <c:lblAlgn val="ctr"/>
        <c:lblOffset val="100"/>
        <c:noMultiLvlLbl val="0"/>
      </c:catAx>
      <c:valAx>
        <c:axId val="215203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Energy Reduction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202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ipc!$A$9</c:f>
              <c:strCache>
                <c:ptCount val="1"/>
                <c:pt idx="0">
                  <c:v>RRIP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ipc!$B$7:$L$8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gmean-all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gmean-all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ipc!$B$9:$L$9</c:f>
              <c:numCache>
                <c:formatCode>General</c:formatCode>
                <c:ptCount val="11"/>
                <c:pt idx="0">
                  <c:v>0.58645556951</c:v>
                </c:pt>
                <c:pt idx="1">
                  <c:v>3.1634213290000046E-2</c:v>
                </c:pt>
                <c:pt idx="2">
                  <c:v>2.2858042570000014E-2</c:v>
                </c:pt>
                <c:pt idx="3">
                  <c:v>0.12619595625999991</c:v>
                </c:pt>
                <c:pt idx="4">
                  <c:v>0.28828273461000009</c:v>
                </c:pt>
                <c:pt idx="5">
                  <c:v>8.8349172960000111E-2</c:v>
                </c:pt>
                <c:pt idx="6">
                  <c:v>0.3703732848700001</c:v>
                </c:pt>
                <c:pt idx="7">
                  <c:v>4.7822300890000058E-2</c:v>
                </c:pt>
                <c:pt idx="8">
                  <c:v>-1.7678289189000052E-2</c:v>
                </c:pt>
                <c:pt idx="9">
                  <c:v>5.0616164790000084E-2</c:v>
                </c:pt>
                <c:pt idx="10">
                  <c:v>-1.2294570251996095E-3</c:v>
                </c:pt>
              </c:numCache>
            </c:numRef>
          </c:val>
        </c:ser>
        <c:ser>
          <c:idx val="1"/>
          <c:order val="1"/>
          <c:tx>
            <c:strRef>
              <c:f>ipc!$A$10</c:f>
              <c:strCache>
                <c:ptCount val="1"/>
                <c:pt idx="0">
                  <c:v>PDP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ipc!$B$7:$L$8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gmean-all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gmean-all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ipc!$B$10:$L$10</c:f>
              <c:numCache>
                <c:formatCode>General</c:formatCode>
                <c:ptCount val="11"/>
                <c:pt idx="0">
                  <c:v>0.67434826445000007</c:v>
                </c:pt>
                <c:pt idx="1">
                  <c:v>-1.7673156780000365E-3</c:v>
                </c:pt>
                <c:pt idx="2">
                  <c:v>5.4831262840000061E-2</c:v>
                </c:pt>
                <c:pt idx="3">
                  <c:v>0.21206074192000002</c:v>
                </c:pt>
                <c:pt idx="4">
                  <c:v>2.930025359999977E-3</c:v>
                </c:pt>
                <c:pt idx="5">
                  <c:v>6.8784822340000051E-2</c:v>
                </c:pt>
                <c:pt idx="6">
                  <c:v>0.25837758088999996</c:v>
                </c:pt>
                <c:pt idx="7">
                  <c:v>5.014675308999994E-2</c:v>
                </c:pt>
                <c:pt idx="8">
                  <c:v>1.0811541190000051E-2</c:v>
                </c:pt>
                <c:pt idx="9">
                  <c:v>5.296201569999992E-3</c:v>
                </c:pt>
                <c:pt idx="10">
                  <c:v>-4.4333579271711443E-3</c:v>
                </c:pt>
              </c:numCache>
            </c:numRef>
          </c:val>
        </c:ser>
        <c:ser>
          <c:idx val="2"/>
          <c:order val="2"/>
          <c:tx>
            <c:strRef>
              <c:f>ipc!$A$11</c:f>
              <c:strCache>
                <c:ptCount val="1"/>
                <c:pt idx="0">
                  <c:v>DSB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ipc!$B$7:$L$8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gmean-all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gmean-all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ipc!$B$11:$L$11</c:f>
              <c:numCache>
                <c:formatCode>General</c:formatCode>
                <c:ptCount val="11"/>
                <c:pt idx="0">
                  <c:v>0.65813938341</c:v>
                </c:pt>
                <c:pt idx="1">
                  <c:v>3.0377909160000049E-2</c:v>
                </c:pt>
                <c:pt idx="2">
                  <c:v>-2.2770024800000677E-4</c:v>
                </c:pt>
                <c:pt idx="3">
                  <c:v>0.19697908506999995</c:v>
                </c:pt>
                <c:pt idx="4">
                  <c:v>0.35609567605000003</c:v>
                </c:pt>
                <c:pt idx="5">
                  <c:v>0.10219153771</c:v>
                </c:pt>
                <c:pt idx="6">
                  <c:v>0.44153817837000009</c:v>
                </c:pt>
                <c:pt idx="7">
                  <c:v>5.8426515894970832E-2</c:v>
                </c:pt>
                <c:pt idx="8">
                  <c:v>-6.0771326120000468E-3</c:v>
                </c:pt>
                <c:pt idx="9">
                  <c:v>6.025998596999993E-2</c:v>
                </c:pt>
                <c:pt idx="10">
                  <c:v>1.4645770090752741E-2</c:v>
                </c:pt>
              </c:numCache>
            </c:numRef>
          </c:val>
        </c:ser>
        <c:ser>
          <c:idx val="3"/>
          <c:order val="3"/>
          <c:tx>
            <c:strRef>
              <c:f>ipc!$A$12</c:f>
              <c:strCache>
                <c:ptCount val="1"/>
                <c:pt idx="0">
                  <c:v>BFP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ipc!$B$7:$L$8</c:f>
              <c:multiLvlStrCache>
                <c:ptCount val="11"/>
                <c:lvl>
                  <c:pt idx="0">
                    <c:v>sphinx3</c:v>
                  </c:pt>
                  <c:pt idx="1">
                    <c:v>bzip2</c:v>
                  </c:pt>
                  <c:pt idx="2">
                    <c:v>wrf</c:v>
                  </c:pt>
                  <c:pt idx="3">
                    <c:v>hmmer</c:v>
                  </c:pt>
                  <c:pt idx="4">
                    <c:v>mcf</c:v>
                  </c:pt>
                  <c:pt idx="5">
                    <c:v>astar</c:v>
                  </c:pt>
                  <c:pt idx="6">
                    <c:v>cactusADM</c:v>
                  </c:pt>
                  <c:pt idx="7">
                    <c:v>gmean-all</c:v>
                  </c:pt>
                  <c:pt idx="8">
                    <c:v>mpeg4dec</c:v>
                  </c:pt>
                  <c:pt idx="9">
                    <c:v>jpg2000dec</c:v>
                  </c:pt>
                  <c:pt idx="10">
                    <c:v>gmean-all</c:v>
                  </c:pt>
                </c:lvl>
                <c:lvl>
                  <c:pt idx="0">
                    <c:v>SPEC</c:v>
                  </c:pt>
                  <c:pt idx="8">
                    <c:v>Mediabench</c:v>
                  </c:pt>
                </c:lvl>
              </c:multiLvlStrCache>
            </c:multiLvlStrRef>
          </c:cat>
          <c:val>
            <c:numRef>
              <c:f>ipc!$B$12:$L$12</c:f>
              <c:numCache>
                <c:formatCode>General</c:formatCode>
                <c:ptCount val="11"/>
                <c:pt idx="0">
                  <c:v>0.66526780640999994</c:v>
                </c:pt>
                <c:pt idx="1">
                  <c:v>4.5214815680000076E-2</c:v>
                </c:pt>
                <c:pt idx="2">
                  <c:v>5.4241163199999498E-3</c:v>
                </c:pt>
                <c:pt idx="3">
                  <c:v>0.17330618269999998</c:v>
                </c:pt>
                <c:pt idx="4">
                  <c:v>0.34181710905999996</c:v>
                </c:pt>
                <c:pt idx="5">
                  <c:v>9.7724374610000053E-2</c:v>
                </c:pt>
                <c:pt idx="6">
                  <c:v>0.43028981004000011</c:v>
                </c:pt>
                <c:pt idx="7">
                  <c:v>5.6586057240000098E-2</c:v>
                </c:pt>
                <c:pt idx="8">
                  <c:v>-8.017293697999972E-3</c:v>
                </c:pt>
                <c:pt idx="9">
                  <c:v>5.5861670999999946E-2</c:v>
                </c:pt>
                <c:pt idx="10">
                  <c:v>1.2823912299975149E-2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215204080"/>
        <c:axId val="215204472"/>
      </c:barChart>
      <c:catAx>
        <c:axId val="21520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204472"/>
        <c:crosses val="autoZero"/>
        <c:auto val="1"/>
        <c:lblAlgn val="ctr"/>
        <c:lblOffset val="100"/>
        <c:noMultiLvlLbl val="0"/>
      </c:catAx>
      <c:valAx>
        <c:axId val="2152044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IPC Improvement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2040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57CC2-3518-4222-B1BF-70376D67DBA4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BD1EE-C37E-4E5C-A946-10B2EB6D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23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280DBD-783E-4BFE-A75B-8370C5DF9BC3}" type="datetimeFigureOut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0503E1-9966-4A77-9CF4-8101B7715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1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03E1-9966-4A77-9CF4-8101B7715F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876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latin typeface="Calibri" pitchFamily="34" charset="0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B1A7B-0E4B-4269-887B-778EEBE80EBA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7B4C5-90B8-4B41-A38F-A406480A9303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2588"/>
            <a:ext cx="1943100" cy="5713412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2588"/>
            <a:ext cx="5676900" cy="5713412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88A1-1FF8-49EF-87A2-1FD6CD5E9D0A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2588"/>
            <a:ext cx="7772400" cy="83661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2D5C3-7620-4569-BC65-D567D9716DC3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pPr/>
              <a:t>‹#›</a:t>
            </a:fld>
            <a:r>
              <a:rPr lang="en-US" altLang="ko-KR" dirty="0" smtClean="0"/>
              <a:t>/&lt;##&gt;</a:t>
            </a: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82588"/>
            <a:ext cx="7772400" cy="83661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3810000" cy="22860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2860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10000"/>
            <a:ext cx="3810000" cy="22860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3810000" cy="22860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2B96F-CEB8-4546-83B2-E35DC217A53D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2484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267200" y="62484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alibri" pitchFamily="34" charset="0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8952A-21F7-4CD7-9645-3B2EA7F5652A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2484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4800" y="62484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2588"/>
            <a:ext cx="1943100" cy="570547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2588"/>
            <a:ext cx="5676900" cy="570547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4800" y="62484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4800" y="62484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E9BFB-6E56-4ECB-B5A3-413FB0D5561C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DF091-99ED-4E9E-9833-C371056A80F6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76F26-12ED-44A5-982F-D12AC9847208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10C64-7055-4B9F-8025-8EEF92819D50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A4904-C6AD-47AC-BEE8-46DACDB84BF6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B4F1A-FD98-4741-8DF1-1017256EB310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E60F9-0643-4E42-B52D-FE8815D05A1D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2588"/>
            <a:ext cx="77724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fld id="{8522D9DD-96C3-43EE-A2BE-CCC6C995A409}" type="datetime1">
              <a:rPr lang="ko-KR" altLang="en-US" smtClean="0"/>
              <a:t>2016-07-14</a:t>
            </a:fld>
            <a:endParaRPr lang="ko-K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3944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fld id="{EDEB49AF-3D90-40FD-8F8A-8CC90C261D6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7013" y="309563"/>
            <a:ext cx="8678862" cy="0"/>
          </a:xfrm>
          <a:prstGeom prst="line">
            <a:avLst/>
          </a:prstGeom>
          <a:noFill/>
          <a:ln w="63500">
            <a:solidFill>
              <a:srgbClr val="0F095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227013" y="6189663"/>
            <a:ext cx="8678862" cy="0"/>
          </a:xfrm>
          <a:prstGeom prst="line">
            <a:avLst/>
          </a:prstGeom>
          <a:noFill/>
          <a:ln w="63500">
            <a:solidFill>
              <a:srgbClr val="0F095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pic>
        <p:nvPicPr>
          <p:cNvPr id="2" name="Picture 19" descr="CSeal"/>
          <p:cNvPicPr>
            <a:picLocks noChangeAspect="1" noChangeArrowheads="1"/>
          </p:cNvPicPr>
          <p:nvPr/>
        </p:nvPicPr>
        <p:blipFill>
          <a:blip r:embed="rId15" cstate="print">
            <a:lum bright="-26000"/>
          </a:blip>
          <a:srcRect/>
          <a:stretch>
            <a:fillRect/>
          </a:stretch>
        </p:blipFill>
        <p:spPr bwMode="auto">
          <a:xfrm>
            <a:off x="8394888" y="6261164"/>
            <a:ext cx="510988" cy="50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5321751" y="6268726"/>
            <a:ext cx="3019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dirty="0">
                <a:solidFill>
                  <a:srgbClr val="0F0958"/>
                </a:solidFill>
                <a:latin typeface="Calibri" pitchFamily="34" charset="0"/>
                <a:cs typeface="+mn-cs"/>
              </a:rPr>
              <a:t>University of Michigan</a:t>
            </a:r>
          </a:p>
          <a:p>
            <a:pPr algn="r">
              <a:defRPr/>
            </a:pPr>
            <a:r>
              <a:rPr lang="en-US" sz="1200" b="1" dirty="0">
                <a:solidFill>
                  <a:srgbClr val="0F0958"/>
                </a:solidFill>
                <a:latin typeface="Calibri" pitchFamily="34" charset="0"/>
                <a:cs typeface="+mn-cs"/>
              </a:rPr>
              <a:t>Electrical Engineering and Computer Science</a:t>
            </a:r>
          </a:p>
        </p:txBody>
      </p:sp>
      <p:pic>
        <p:nvPicPr>
          <p:cNvPr id="1035" name="Picture 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337300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2588"/>
            <a:ext cx="7772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smtClean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000000"/>
                </a:solidFill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7013" y="309563"/>
            <a:ext cx="8678862" cy="0"/>
          </a:xfrm>
          <a:prstGeom prst="line">
            <a:avLst/>
          </a:prstGeom>
          <a:noFill/>
          <a:ln w="63500">
            <a:solidFill>
              <a:srgbClr val="0F095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992813" y="6319838"/>
            <a:ext cx="24447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F0958"/>
                </a:solidFill>
                <a:latin typeface="Arial"/>
                <a:cs typeface="+mn-cs"/>
              </a:rPr>
              <a:t>University of Michigan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F0958"/>
                </a:solidFill>
                <a:latin typeface="Arial"/>
                <a:cs typeface="+mn-cs"/>
              </a:rPr>
              <a:t>Advanced Computer Architecture Laboratory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27013" y="6189663"/>
            <a:ext cx="8678862" cy="0"/>
          </a:xfrm>
          <a:prstGeom prst="line">
            <a:avLst/>
          </a:prstGeom>
          <a:noFill/>
          <a:ln w="63500">
            <a:solidFill>
              <a:srgbClr val="0F095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0188" y="6329363"/>
            <a:ext cx="2962275" cy="336550"/>
          </a:xfrm>
          <a:prstGeom prst="rect">
            <a:avLst/>
          </a:prstGeom>
          <a:noFill/>
        </p:spPr>
      </p:pic>
      <p:pic>
        <p:nvPicPr>
          <p:cNvPr id="17419" name="Picture 11" descr="CSeal"/>
          <p:cNvPicPr>
            <a:picLocks noChangeAspect="1" noChangeArrowheads="1"/>
          </p:cNvPicPr>
          <p:nvPr/>
        </p:nvPicPr>
        <p:blipFill>
          <a:blip r:embed="rId15" cstate="print">
            <a:lum bright="-26000"/>
          </a:blip>
          <a:srcRect/>
          <a:stretch>
            <a:fillRect/>
          </a:stretch>
        </p:blipFill>
        <p:spPr bwMode="auto">
          <a:xfrm>
            <a:off x="8466138" y="63246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534400" cy="1470025"/>
          </a:xfrm>
        </p:spPr>
        <p:txBody>
          <a:bodyPr/>
          <a:lstStyle/>
          <a:p>
            <a:r>
              <a:rPr lang="en-US" altLang="ko-KR" sz="2800" dirty="0" smtClean="0"/>
              <a:t>A Bypass First Policy</a:t>
            </a:r>
            <a:br>
              <a:rPr lang="en-US" altLang="ko-KR" sz="2800" dirty="0" smtClean="0"/>
            </a:br>
            <a:r>
              <a:rPr lang="en-US" altLang="ko-KR" sz="2800" dirty="0" smtClean="0"/>
              <a:t>for Energy-Efficient Last Level Caches</a:t>
            </a:r>
            <a:endParaRPr lang="ko-KR" alt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457200"/>
          </a:xfrm>
        </p:spPr>
        <p:txBody>
          <a:bodyPr/>
          <a:lstStyle/>
          <a:p>
            <a:r>
              <a:rPr lang="en-US" altLang="ko-KR" sz="2000" b="0" i="1" u="sng" dirty="0" smtClean="0">
                <a:ea typeface="Verdana" pitchFamily="34" charset="0"/>
                <a:cs typeface="Verdana" pitchFamily="34" charset="0"/>
              </a:rPr>
              <a:t>Jason Jong Kyu Park</a:t>
            </a:r>
            <a:r>
              <a:rPr lang="en-US" altLang="ko-KR" sz="2000" b="0" i="1" u="sng" baseline="30000" dirty="0" smtClean="0">
                <a:ea typeface="Verdana" pitchFamily="34" charset="0"/>
                <a:cs typeface="Verdana" pitchFamily="34" charset="0"/>
              </a:rPr>
              <a:t>1</a:t>
            </a:r>
            <a:r>
              <a:rPr lang="en-US" altLang="ko-KR" sz="2000" b="0" dirty="0" smtClean="0">
                <a:ea typeface="Verdana" pitchFamily="34" charset="0"/>
                <a:cs typeface="Verdana" pitchFamily="34" charset="0"/>
              </a:rPr>
              <a:t>, </a:t>
            </a:r>
            <a:r>
              <a:rPr lang="en-US" altLang="ko-KR" sz="2000" b="0" dirty="0" err="1" smtClean="0">
                <a:ea typeface="Verdana" pitchFamily="34" charset="0"/>
                <a:cs typeface="Verdana" pitchFamily="34" charset="0"/>
              </a:rPr>
              <a:t>Yongjun</a:t>
            </a:r>
            <a:r>
              <a:rPr lang="en-US" altLang="ko-KR" sz="2000" b="0" dirty="0" smtClean="0">
                <a:ea typeface="Verdana" pitchFamily="34" charset="0"/>
                <a:cs typeface="Verdana" pitchFamily="34" charset="0"/>
              </a:rPr>
              <a:t> Park</a:t>
            </a:r>
            <a:r>
              <a:rPr lang="en-US" altLang="ko-KR" sz="2000" b="0" baseline="30000" dirty="0" smtClean="0">
                <a:ea typeface="Verdana" pitchFamily="34" charset="0"/>
                <a:cs typeface="Verdana" pitchFamily="34" charset="0"/>
              </a:rPr>
              <a:t>2</a:t>
            </a:r>
            <a:r>
              <a:rPr lang="en-US" altLang="ko-KR" sz="2000" b="0" dirty="0" smtClean="0">
                <a:ea typeface="Verdana" pitchFamily="34" charset="0"/>
                <a:cs typeface="Verdana" pitchFamily="34" charset="0"/>
              </a:rPr>
              <a:t>, and </a:t>
            </a:r>
            <a:r>
              <a:rPr lang="en-US" altLang="ko-KR" sz="2000" b="0" dirty="0">
                <a:ea typeface="Verdana" pitchFamily="34" charset="0"/>
                <a:cs typeface="Verdana" pitchFamily="34" charset="0"/>
              </a:rPr>
              <a:t>Scott </a:t>
            </a:r>
            <a:r>
              <a:rPr lang="en-US" altLang="ko-KR" sz="2000" b="0" dirty="0" smtClean="0">
                <a:ea typeface="Verdana" pitchFamily="34" charset="0"/>
                <a:cs typeface="Verdana" pitchFamily="34" charset="0"/>
              </a:rPr>
              <a:t>Mahlke</a:t>
            </a:r>
            <a:r>
              <a:rPr lang="en-US" altLang="ko-KR" sz="2000" b="0" baseline="30000" dirty="0" smtClean="0">
                <a:ea typeface="Verdana" pitchFamily="34" charset="0"/>
                <a:cs typeface="Verdana" pitchFamily="34" charset="0"/>
              </a:rPr>
              <a:t>1</a:t>
            </a:r>
            <a:endParaRPr lang="en-US" altLang="ko-KR" sz="1200" b="0" baseline="30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44196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aseline="30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altLang="ko-KR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University </a:t>
            </a:r>
            <a:r>
              <a:rPr lang="en-US" altLang="ko-KR" sz="2000" dirty="0">
                <a:latin typeface="Calibri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altLang="ko-KR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Michigan, </a:t>
            </a:r>
            <a:r>
              <a:rPr lang="en-US" altLang="ko-KR" sz="2000" dirty="0">
                <a:latin typeface="Calibri" pitchFamily="34" charset="0"/>
                <a:ea typeface="Verdana" pitchFamily="34" charset="0"/>
                <a:cs typeface="Verdana" pitchFamily="34" charset="0"/>
              </a:rPr>
              <a:t>Ann </a:t>
            </a:r>
            <a:r>
              <a:rPr lang="en-US" altLang="ko-KR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Arbor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481959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aseline="30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altLang="ko-KR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Hongik University</a:t>
            </a:r>
          </a:p>
        </p:txBody>
      </p:sp>
    </p:spTree>
    <p:extLst>
      <p:ext uri="{BB962C8B-B14F-4D97-AF65-F5344CB8AC3E}">
        <p14:creationId xmlns:p14="http://schemas.microsoft.com/office/powerpoint/2010/main" val="716633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BFP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1740932"/>
            <a:ext cx="2057400" cy="3810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Set 0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066800" y="1512332"/>
            <a:ext cx="2743200" cy="25146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1430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LLC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2121932"/>
            <a:ext cx="2057400" cy="3810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Set 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2491264"/>
            <a:ext cx="2057400" cy="3810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Set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2960132"/>
            <a:ext cx="615553" cy="4514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371600" y="3481864"/>
            <a:ext cx="2057400" cy="3810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Set 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24400" y="1512332"/>
            <a:ext cx="3429000" cy="25146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61923" y="114300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Shadow Directory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5029200" y="2121932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715000" y="2121932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191518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7086600" y="2121932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029200" y="2514600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715000" y="2514600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086600" y="2514600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429000" y="2133600"/>
            <a:ext cx="1600200" cy="0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429000" y="2491264"/>
            <a:ext cx="1600200" cy="0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le 23"/>
          <p:cNvSpPr/>
          <p:nvPr/>
        </p:nvSpPr>
        <p:spPr bwMode="auto">
          <a:xfrm>
            <a:off x="5029200" y="1735098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715000" y="1735098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7086600" y="1735098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5400000">
            <a:off x="6333331" y="1667669"/>
            <a:ext cx="134938" cy="2743200"/>
          </a:xfrm>
          <a:prstGeom prst="rightBrac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19800" y="312498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Width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410200" y="3494318"/>
            <a:ext cx="685800" cy="368546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Valid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089714" y="3494318"/>
            <a:ext cx="1606486" cy="368546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Tag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5410200" y="2893475"/>
            <a:ext cx="304800" cy="588389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400800" y="2893475"/>
            <a:ext cx="1295400" cy="588389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1600200" y="4482007"/>
            <a:ext cx="5791200" cy="1564226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70552" y="4114800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Spatial Locality Predictor (SLP)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 bwMode="auto">
          <a:xfrm>
            <a:off x="1948656" y="4648200"/>
            <a:ext cx="1295400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241368" y="4648200"/>
            <a:ext cx="1295400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5791200" y="4648200"/>
            <a:ext cx="1295400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66461" y="448200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Right Brace 40"/>
          <p:cNvSpPr/>
          <p:nvPr/>
        </p:nvSpPr>
        <p:spPr bwMode="auto">
          <a:xfrm rot="5400000">
            <a:off x="4457307" y="2563975"/>
            <a:ext cx="153186" cy="5105400"/>
          </a:xfrm>
          <a:prstGeom prst="rightBrace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52781" y="51932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Depth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590800" y="5553843"/>
            <a:ext cx="685800" cy="368546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Valid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270314" y="5553843"/>
            <a:ext cx="1606486" cy="368546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Tag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flipV="1">
            <a:off x="2590800" y="5040082"/>
            <a:ext cx="665702" cy="501307"/>
          </a:xfrm>
          <a:prstGeom prst="line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536768" y="5029200"/>
            <a:ext cx="1711632" cy="512189"/>
          </a:xfrm>
          <a:prstGeom prst="line">
            <a:avLst/>
          </a:prstGeom>
          <a:noFill/>
          <a:ln w="28575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4876800" y="5553843"/>
            <a:ext cx="1371600" cy="368546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Confidence</a:t>
            </a:r>
          </a:p>
        </p:txBody>
      </p:sp>
    </p:spTree>
    <p:extLst>
      <p:ext uri="{BB962C8B-B14F-4D97-AF65-F5344CB8AC3E}">
        <p14:creationId xmlns:p14="http://schemas.microsoft.com/office/powerpoint/2010/main" val="3069301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8" grpId="0"/>
      <p:bldP spid="28" grpId="1"/>
      <p:bldP spid="29" grpId="0" animBg="1"/>
      <p:bldP spid="30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/>
      <p:bldP spid="41" grpId="0" animBg="1"/>
      <p:bldP spid="41" grpId="1" animBg="1"/>
      <p:bldP spid="42" grpId="0"/>
      <p:bldP spid="42" grpId="1"/>
      <p:bldP spid="43" grpId="0" animBg="1"/>
      <p:bldP spid="44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BFP Design: Insert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209800" y="2883932"/>
            <a:ext cx="2057400" cy="2297668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LLC</a:t>
            </a:r>
          </a:p>
        </p:txBody>
      </p:sp>
      <p:sp>
        <p:nvSpPr>
          <p:cNvPr id="6" name="Lightning Bolt 5"/>
          <p:cNvSpPr/>
          <p:nvPr/>
        </p:nvSpPr>
        <p:spPr bwMode="auto">
          <a:xfrm>
            <a:off x="2819400" y="2209800"/>
            <a:ext cx="457200" cy="609600"/>
          </a:xfrm>
          <a:prstGeom prst="lightningBolt">
            <a:avLst/>
          </a:prstGeom>
          <a:solidFill>
            <a:srgbClr val="FFFF00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8745" y="22860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Hit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234309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Miss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24400" y="2883932"/>
            <a:ext cx="3429000" cy="84986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1923" y="251460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Shadow Directory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029200" y="3106698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15000" y="3106698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086600" y="3106698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615434"/>
          </a:xfrm>
        </p:spPr>
        <p:txBody>
          <a:bodyPr/>
          <a:lstStyle/>
          <a:p>
            <a:r>
              <a:rPr lang="en-US" dirty="0" smtClean="0"/>
              <a:t>Bypassed blocks store tags in shadow directory or SLP</a:t>
            </a:r>
          </a:p>
        </p:txBody>
      </p:sp>
      <p:sp>
        <p:nvSpPr>
          <p:cNvPr id="15" name="Lightning Bolt 14"/>
          <p:cNvSpPr/>
          <p:nvPr/>
        </p:nvSpPr>
        <p:spPr bwMode="auto">
          <a:xfrm>
            <a:off x="4724400" y="2514600"/>
            <a:ext cx="457200" cy="609600"/>
          </a:xfrm>
          <a:prstGeom prst="lightningBolt">
            <a:avLst/>
          </a:prstGeom>
          <a:solidFill>
            <a:srgbClr val="FFFF00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3745" y="2590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Hit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724400" y="4405807"/>
            <a:ext cx="3429000" cy="781627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5552" y="4038600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Spatial Locality Predictor (SLP)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5715000" y="4572000"/>
            <a:ext cx="685800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6661" y="440580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77000" y="28956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029200" y="4572000"/>
            <a:ext cx="685800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7086600" y="4572000"/>
            <a:ext cx="685800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3739634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Insert!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53400" y="304800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Miss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1" name="Lightning Bolt 30"/>
          <p:cNvSpPr/>
          <p:nvPr/>
        </p:nvSpPr>
        <p:spPr bwMode="auto">
          <a:xfrm>
            <a:off x="4724400" y="5068788"/>
            <a:ext cx="457200" cy="609600"/>
          </a:xfrm>
          <a:prstGeom prst="lightningBolt">
            <a:avLst/>
          </a:prstGeom>
          <a:solidFill>
            <a:srgbClr val="FFFF00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3745" y="514498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Hit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53400" y="455289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Miss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683" y="373380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Bypass!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5" grpId="0" animBg="1"/>
      <p:bldP spid="15" grpId="1" animBg="1"/>
      <p:bldP spid="16" grpId="0"/>
      <p:bldP spid="16" grpId="1"/>
      <p:bldP spid="19" grpId="0" animBg="1"/>
      <p:bldP spid="20" grpId="0"/>
      <p:bldP spid="22" grpId="0" animBg="1"/>
      <p:bldP spid="24" grpId="0"/>
      <p:bldP spid="25" grpId="0"/>
      <p:bldP spid="26" grpId="0" animBg="1"/>
      <p:bldP spid="27" grpId="0" animBg="1"/>
      <p:bldP spid="29" grpId="0"/>
      <p:bldP spid="29" grpId="1"/>
      <p:bldP spid="29" grpId="2"/>
      <p:bldP spid="29" grpId="3"/>
      <p:bldP spid="30" grpId="0"/>
      <p:bldP spid="31" grpId="0" animBg="1"/>
      <p:bldP spid="31" grpId="1" animBg="1"/>
      <p:bldP spid="32" grpId="0"/>
      <p:bldP spid="32" grpId="1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BFP Design: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4953000" y="2579132"/>
            <a:ext cx="3429000" cy="69746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0523" y="220980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Shadow Directory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257800" y="2743200"/>
            <a:ext cx="685800" cy="3810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943600" y="2743200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315200" y="2743200"/>
            <a:ext cx="685800" cy="3810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953000" y="4329607"/>
            <a:ext cx="3429000" cy="781627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4152" y="3962400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Spatial Locality Predictor (SLP)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5943600" y="4495800"/>
            <a:ext cx="685800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95261" y="432960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05600" y="255230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257800" y="4495800"/>
            <a:ext cx="685800" cy="3810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7315200" y="4495800"/>
            <a:ext cx="685800" cy="3810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565752" y="2729663"/>
            <a:ext cx="406048" cy="394537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2743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Bypassed Block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68298"/>
          </a:xfrm>
        </p:spPr>
        <p:txBody>
          <a:bodyPr/>
          <a:lstStyle/>
          <a:p>
            <a:r>
              <a:rPr lang="en-US" dirty="0" smtClean="0"/>
              <a:t>Round-robin replacement</a:t>
            </a:r>
          </a:p>
        </p:txBody>
      </p:sp>
      <p:sp>
        <p:nvSpPr>
          <p:cNvPr id="30" name="Lightning Bolt 29"/>
          <p:cNvSpPr/>
          <p:nvPr/>
        </p:nvSpPr>
        <p:spPr bwMode="auto">
          <a:xfrm>
            <a:off x="4953000" y="2133600"/>
            <a:ext cx="457200" cy="609600"/>
          </a:xfrm>
          <a:prstGeom prst="lightningBolt">
            <a:avLst/>
          </a:prstGeom>
          <a:solidFill>
            <a:srgbClr val="FFFF00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2345" y="2209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Hit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5257800" y="2743200"/>
            <a:ext cx="685800" cy="3810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35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0.31962 0.0009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84807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9646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 0.25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5406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8" grpId="0" animBg="1"/>
      <p:bldP spid="28" grpId="1" animBg="1"/>
      <p:bldP spid="17" grpId="0"/>
      <p:bldP spid="29" grpId="0" build="p"/>
      <p:bldP spid="30" grpId="0" animBg="1"/>
      <p:bldP spid="31" grpId="0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r>
              <a:rPr lang="en-US" dirty="0" smtClean="0"/>
              <a:t>Experimentally sweep to find the parameters</a:t>
            </a:r>
          </a:p>
          <a:p>
            <a:pPr marL="457200" lvl="1" indent="0">
              <a:buNone/>
            </a:pPr>
            <a:r>
              <a:rPr lang="en-US" dirty="0" smtClean="0"/>
              <a:t>e.g.) Number of bits for tag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13</a:t>
            </a:fld>
            <a:endParaRPr lang="ko-KR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008713"/>
              </p:ext>
            </p:extLst>
          </p:nvPr>
        </p:nvGraphicFramePr>
        <p:xfrm>
          <a:off x="1051719" y="2362200"/>
          <a:ext cx="702945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2105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BFP and Inclusion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r>
              <a:rPr lang="en-US" dirty="0" smtClean="0"/>
              <a:t>Bypass breaks inclusion property</a:t>
            </a:r>
          </a:p>
          <a:p>
            <a:pPr lvl="1"/>
            <a:r>
              <a:rPr lang="en-US" dirty="0" smtClean="0"/>
              <a:t>Bypass buffer [Gupta’13]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425156" y="3124200"/>
            <a:ext cx="3042444" cy="28956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LLC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876800" y="2438400"/>
            <a:ext cx="2057400" cy="533400"/>
          </a:xfrm>
          <a:prstGeom prst="roundRect">
            <a:avLst/>
          </a:prstGeom>
          <a:solidFill>
            <a:schemeClr val="accent4"/>
          </a:solidFill>
          <a:ln w="2857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Bypass buffer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44196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3200400"/>
            <a:ext cx="7086600" cy="1981200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Energy consumption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LLC &gt;&gt;&gt; Bypass buffer</a:t>
            </a:r>
          </a:p>
        </p:txBody>
      </p:sp>
    </p:spTree>
    <p:extLst>
      <p:ext uri="{BB962C8B-B14F-4D97-AF65-F5344CB8AC3E}">
        <p14:creationId xmlns:p14="http://schemas.microsoft.com/office/powerpoint/2010/main" val="2100502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3.33333E-6 L 0.00035 3.33333E-6 C 0.004 -0.00093 0.00782 -0.00209 0.01164 -0.00278 C 0.02466 -0.00556 0.01545 -0.00278 0.02396 -0.00556 C 0.03299 -0.0051 0.04184 -0.00533 0.05087 -0.00417 C 0.05625 -0.00348 0.06424 -0.0007 0.07032 0.00139 L 0.10747 3.33333E-6 C 0.11094 -0.00023 0.11441 -0.00139 0.11789 -0.00139 C 0.1316 -0.00232 0.14532 -0.00232 0.15903 -0.00278 C 0.15938 -0.02616 0.15955 -0.04954 0.16007 -0.07292 C 0.16007 -0.07523 0.16094 -0.07755 0.16111 -0.07986 C 0.16164 -0.08449 0.16181 -0.08889 0.16216 -0.09352 C 0.1625 -0.10973 0.1625 -0.1257 0.1632 -0.14167 C 0.1632 -0.14352 0.16407 -0.14537 0.16424 -0.14723 C 0.16476 -0.15533 0.16493 -0.16366 0.16528 -0.17199 C 0.16615 -0.19028 0.16493 -0.18426 0.16736 -0.19398 C 0.16771 -0.21736 0.16771 -0.24074 0.16841 -0.26412 C 0.16841 -0.26598 0.16823 -0.26852 0.16945 -0.26945 C 0.17101 -0.27107 0.17344 -0.27037 0.17552 -0.27084 C 0.17726 -0.2713 0.179 -0.27176 0.18073 -0.27223 C 0.18177 -0.27269 0.18264 -0.27338 0.18386 -0.27361 C 0.1882 -0.27431 0.19271 -0.275 0.19723 -0.275 L 0.29827 -0.27639 C 0.31511 -0.2838 0.29931 -0.27732 0.34462 -0.27639 L 0.42605 -0.275 C 0.47431 -0.27871 0.41407 -0.275 0.46424 -0.275 C 0.46771 -0.275 0.47118 -0.27593 0.47466 -0.27639 C 0.47535 -0.27639 0.47605 -0.27639 0.47674 -0.27639 " pathEditMode="relative" ptsTypes="AAAAAAAAAAAAAAAAAAAAAAAAAAAA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CMP$im</a:t>
            </a:r>
            <a:endParaRPr lang="en-US" dirty="0" smtClean="0"/>
          </a:p>
          <a:p>
            <a:pPr lvl="1"/>
            <a:r>
              <a:rPr lang="en-US" dirty="0" smtClean="0"/>
              <a:t>A pin-based trace-driven simulator</a:t>
            </a:r>
          </a:p>
          <a:p>
            <a:pPr lvl="2"/>
            <a:r>
              <a:rPr lang="en-US" dirty="0" smtClean="0"/>
              <a:t>Desktop-class CPU for SPEC2006</a:t>
            </a:r>
          </a:p>
          <a:p>
            <a:pPr lvl="3"/>
            <a:r>
              <a:rPr lang="en-US" dirty="0" smtClean="0"/>
              <a:t>4-way out-of-order, 128-entry ROB, three-level caches</a:t>
            </a:r>
          </a:p>
          <a:p>
            <a:pPr lvl="2"/>
            <a:r>
              <a:rPr lang="en-US" dirty="0" smtClean="0"/>
              <a:t>Mobile CPU for </a:t>
            </a:r>
            <a:r>
              <a:rPr lang="en-US" dirty="0" err="1" smtClean="0"/>
              <a:t>Mediabench</a:t>
            </a:r>
            <a:endParaRPr lang="en-US" dirty="0" smtClean="0"/>
          </a:p>
          <a:p>
            <a:pPr lvl="3"/>
            <a:r>
              <a:rPr lang="en-US" dirty="0" smtClean="0"/>
              <a:t>4-way out-of-order, 128-entry ROB, two-level caches</a:t>
            </a:r>
          </a:p>
          <a:p>
            <a:pPr lvl="1"/>
            <a:r>
              <a:rPr lang="en-US" dirty="0" smtClean="0"/>
              <a:t>Baseline: LRU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CACTI</a:t>
            </a:r>
          </a:p>
          <a:p>
            <a:pPr lvl="1"/>
            <a:r>
              <a:rPr lang="en-US" dirty="0" smtClean="0"/>
              <a:t>Models power for cache structures</a:t>
            </a:r>
          </a:p>
          <a:p>
            <a:pPr lvl="1"/>
            <a:r>
              <a:rPr lang="en-US" dirty="0" smtClean="0"/>
              <a:t>22nm technology LSTP (Low Standby Power)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09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Saving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16</a:t>
            </a:fld>
            <a:endParaRPr lang="ko-KR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359808"/>
              </p:ext>
            </p:extLst>
          </p:nvPr>
        </p:nvGraphicFramePr>
        <p:xfrm>
          <a:off x="990600" y="2085111"/>
          <a:ext cx="7162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39456" y="1537856"/>
            <a:ext cx="12517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 smtClean="0">
                <a:solidFill>
                  <a:schemeClr val="accent4"/>
                </a:solidFill>
              </a:rPr>
              <a:t>41.1%</a:t>
            </a:r>
            <a:endParaRPr lang="en-US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581400" y="1524000"/>
            <a:ext cx="1110456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1"/>
                </a:solidFill>
              </a:rPr>
              <a:t>41.1%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90800" y="1537855"/>
            <a:ext cx="9580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6"/>
                </a:solidFill>
              </a:rPr>
              <a:t>5.4%</a:t>
            </a:r>
            <a:endParaRPr lang="en-US" kern="0" dirty="0">
              <a:solidFill>
                <a:schemeClr val="accent6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715000" y="1537855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solidFill>
                  <a:schemeClr val="accent3"/>
                </a:solidFill>
              </a:rPr>
              <a:t>57.1%</a:t>
            </a:r>
            <a:endParaRPr lang="en-US" kern="0" dirty="0"/>
          </a:p>
        </p:txBody>
      </p:sp>
      <p:sp>
        <p:nvSpPr>
          <p:cNvPr id="10" name="Oval 9"/>
          <p:cNvSpPr/>
          <p:nvPr/>
        </p:nvSpPr>
        <p:spPr bwMode="auto">
          <a:xfrm>
            <a:off x="5791200" y="3061856"/>
            <a:ext cx="609600" cy="1524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467600" y="374765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31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6" grpId="0" build="p"/>
      <p:bldP spid="6" grpId="1" build="allAtOnce"/>
      <p:bldP spid="7" grpId="0" build="p"/>
      <p:bldP spid="7" grpId="1" build="allAtOnce"/>
      <p:bldP spid="8" grpId="0" build="p"/>
      <p:bldP spid="8" grpId="1" build="allAtOnce"/>
      <p:bldP spid="9" grpId="0" build="p"/>
      <p:bldP spid="9" grpId="1" build="allAtOnce"/>
      <p:bldP spid="10" grpId="0" animBg="1"/>
      <p:bldP spid="10" grpId="1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17</a:t>
            </a:fld>
            <a:endParaRPr lang="ko-KR" alt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137727"/>
              </p:ext>
            </p:extLst>
          </p:nvPr>
        </p:nvGraphicFramePr>
        <p:xfrm>
          <a:off x="533400" y="2057400"/>
          <a:ext cx="808105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39456" y="1537856"/>
            <a:ext cx="12517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 smtClean="0">
                <a:solidFill>
                  <a:schemeClr val="accent4"/>
                </a:solidFill>
              </a:rPr>
              <a:t>5.8%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81400" y="1524000"/>
            <a:ext cx="1110456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1"/>
                </a:solidFill>
              </a:rPr>
              <a:t>4.0%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590800" y="1537855"/>
            <a:ext cx="9580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6"/>
                </a:solidFill>
              </a:rPr>
              <a:t>4.8%</a:t>
            </a:r>
            <a:endParaRPr lang="en-US" kern="0" dirty="0">
              <a:solidFill>
                <a:schemeClr val="accent6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715000" y="1537855"/>
            <a:ext cx="10342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solidFill>
                  <a:schemeClr val="accent3"/>
                </a:solidFill>
              </a:rPr>
              <a:t>5.7%</a:t>
            </a:r>
            <a:endParaRPr lang="en-US" kern="0" dirty="0"/>
          </a:p>
        </p:txBody>
      </p:sp>
      <p:sp>
        <p:nvSpPr>
          <p:cNvPr id="11" name="Oval 10"/>
          <p:cNvSpPr/>
          <p:nvPr/>
        </p:nvSpPr>
        <p:spPr bwMode="auto">
          <a:xfrm>
            <a:off x="5943600" y="4191000"/>
            <a:ext cx="609600" cy="5334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848600" y="4191000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47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 animBg="0"/>
        </p:bldSub>
      </p:bldGraphic>
      <p:bldP spid="7" grpId="0" build="p"/>
      <p:bldP spid="7" grpId="1" build="allAtOnce"/>
      <p:bldP spid="8" grpId="0" build="p"/>
      <p:bldP spid="8" grpId="1" build="allAtOnce"/>
      <p:bldP spid="9" grpId="0" build="p"/>
      <p:bldP spid="9" grpId="1" build="allAtOnce"/>
      <p:bldP spid="10" grpId="0" build="p"/>
      <p:bldP spid="10" grpId="1" build="allAtOnce"/>
      <p:bldP spid="11" grpId="0" animBg="1"/>
      <p:bldP spid="11" grpId="1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18</a:t>
            </a:fld>
            <a:endParaRPr lang="ko-KR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13427"/>
              </p:ext>
            </p:extLst>
          </p:nvPr>
        </p:nvGraphicFramePr>
        <p:xfrm>
          <a:off x="228600" y="1295400"/>
          <a:ext cx="8610599" cy="415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/>
                <a:gridCol w="1676400"/>
                <a:gridCol w="1676400"/>
                <a:gridCol w="1676400"/>
                <a:gridCol w="1676400"/>
              </a:tblGrid>
              <a:tr h="459362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4347" marR="124347" marT="62174" marB="6217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6"/>
                          </a:solidFill>
                        </a:rPr>
                        <a:t>RRIP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PDP*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DSB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3"/>
                          </a:solidFill>
                        </a:rPr>
                        <a:t>BFP</a:t>
                      </a:r>
                      <a:endParaRPr lang="en-US" sz="2400" dirty="0">
                        <a:solidFill>
                          <a:schemeClr val="accent3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bg1"/>
                    </a:solidFill>
                  </a:tcPr>
                </a:tc>
              </a:tr>
              <a:tr h="4593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 line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</a:tr>
              <a:tr h="4593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 set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</a:tr>
              <a:tr h="8021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sampled set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515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748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4347" marR="124347" marT="62174" marB="62174" anchor="ctr"/>
                </a:tc>
              </a:tr>
              <a:tr h="8021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Extra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10K gates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0.13kB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 bit</a:t>
                      </a:r>
                      <a:endParaRPr lang="en-US" sz="2400" dirty="0"/>
                    </a:p>
                  </a:txBody>
                  <a:tcPr marL="124347" marR="124347" marT="62174" marB="62174" anchor="ctr"/>
                </a:tc>
              </a:tr>
              <a:tr h="9719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8.0kB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10.14kB + 10K gates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31.3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kB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11.75kB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4347" marR="124347" marT="62174" marB="62174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1211" y="5486400"/>
            <a:ext cx="5887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*PDP requires logic to compute PD, which is 10K gates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81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Bypass First Policy vs. Cache First Policy</a:t>
            </a:r>
          </a:p>
          <a:p>
            <a:pPr lvl="1"/>
            <a:r>
              <a:rPr lang="en-US" dirty="0" smtClean="0"/>
              <a:t>A large number of never-</a:t>
            </a:r>
            <a:r>
              <a:rPr lang="en-US" dirty="0" err="1" smtClean="0"/>
              <a:t>rereferenced</a:t>
            </a:r>
            <a:r>
              <a:rPr lang="en-US" dirty="0" smtClean="0"/>
              <a:t> blocks even for</a:t>
            </a:r>
            <a:br>
              <a:rPr lang="en-US" dirty="0" smtClean="0"/>
            </a:br>
            <a:r>
              <a:rPr lang="en-US" dirty="0" smtClean="0"/>
              <a:t>the optimal replacement</a:t>
            </a:r>
          </a:p>
          <a:p>
            <a:r>
              <a:rPr lang="en-US" dirty="0" smtClean="0"/>
              <a:t>BFP</a:t>
            </a:r>
          </a:p>
          <a:p>
            <a:pPr lvl="1"/>
            <a:r>
              <a:rPr lang="en-US" dirty="0" smtClean="0"/>
              <a:t>Apply temporal locality and spatial locality</a:t>
            </a:r>
            <a:br>
              <a:rPr lang="en-US" dirty="0" smtClean="0"/>
            </a:br>
            <a:r>
              <a:rPr lang="en-US" dirty="0" smtClean="0"/>
              <a:t>when a reuse has been observed</a:t>
            </a:r>
          </a:p>
          <a:p>
            <a:pPr lvl="2"/>
            <a:r>
              <a:rPr lang="en-US" dirty="0" smtClean="0"/>
              <a:t>Shadow directory</a:t>
            </a:r>
          </a:p>
          <a:p>
            <a:pPr lvl="2"/>
            <a:r>
              <a:rPr lang="en-US" dirty="0" smtClean="0"/>
              <a:t>Spatial locality predictor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57.1%</a:t>
            </a:r>
            <a:r>
              <a:rPr lang="en-US" dirty="0" smtClean="0"/>
              <a:t> energy saving for entire SPEC2006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5.7%</a:t>
            </a:r>
            <a:r>
              <a:rPr lang="en-US" dirty="0" smtClean="0"/>
              <a:t> performance improvement for entire SPEC2006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8902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Level Cache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3581400"/>
          </a:xfrm>
        </p:spPr>
        <p:txBody>
          <a:bodyPr/>
          <a:lstStyle/>
          <a:p>
            <a:r>
              <a:rPr lang="en-US" dirty="0" smtClean="0"/>
              <a:t>Large portion of the chip </a:t>
            </a:r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About 20% in i7-5960X</a:t>
            </a:r>
            <a:br>
              <a:rPr lang="en-US" dirty="0" smtClean="0"/>
            </a:br>
            <a:r>
              <a:rPr lang="en-US" dirty="0" smtClean="0"/>
              <a:t>(Cores ≈ 30%)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 large impacts on:</a:t>
            </a:r>
            <a:endParaRPr lang="en-US" dirty="0" smtClean="0"/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Energy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2</a:t>
            </a:fld>
            <a:endParaRPr lang="ko-KR" altLang="en-US" dirty="0"/>
          </a:p>
        </p:txBody>
      </p:sp>
      <p:pic>
        <p:nvPicPr>
          <p:cNvPr id="1026" name="Picture 2" descr="http://techreport.com/r.x/core-i7-5960x/die-s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44334"/>
            <a:ext cx="3429000" cy="38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5769091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[Intel Core i7-5960X]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5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836612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288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LLC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in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3</a:t>
            </a:fld>
            <a:endParaRPr lang="ko-KR" alt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204298"/>
              </p:ext>
            </p:extLst>
          </p:nvPr>
        </p:nvGraphicFramePr>
        <p:xfrm>
          <a:off x="1197860" y="1905000"/>
          <a:ext cx="6737167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786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LLC Characteristic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990600"/>
          </a:xfrm>
        </p:spPr>
        <p:txBody>
          <a:bodyPr/>
          <a:lstStyle/>
          <a:p>
            <a:r>
              <a:rPr lang="en-US" dirty="0" smtClean="0"/>
              <a:t>Large number of never-</a:t>
            </a:r>
            <a:r>
              <a:rPr lang="en-US" dirty="0" err="1" smtClean="0"/>
              <a:t>rereferenced</a:t>
            </a:r>
            <a:r>
              <a:rPr lang="en-US" dirty="0" smtClean="0"/>
              <a:t> blocks</a:t>
            </a:r>
          </a:p>
          <a:p>
            <a:pPr lvl="1"/>
            <a:r>
              <a:rPr lang="en-US" dirty="0" smtClean="0"/>
              <a:t>Bypasses: RRIP [Jaleel’10], PDP [Duong’12], DSB [Gao’10]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4</a:t>
            </a:fld>
            <a:endParaRPr lang="ko-KR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583974"/>
              </p:ext>
            </p:extLst>
          </p:nvPr>
        </p:nvGraphicFramePr>
        <p:xfrm>
          <a:off x="711332" y="2362200"/>
          <a:ext cx="7710223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5867400" y="2895600"/>
            <a:ext cx="685800" cy="6096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620000" y="3124200"/>
            <a:ext cx="685800" cy="9906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90600" y="3962400"/>
            <a:ext cx="7086600" cy="1219200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Still large number of never-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rereferenced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blocks!</a:t>
            </a: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041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 animBg="0"/>
        </p:bldSub>
      </p:bldGraphic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First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1447800"/>
          </a:xfrm>
        </p:spPr>
        <p:txBody>
          <a:bodyPr/>
          <a:lstStyle/>
          <a:p>
            <a:r>
              <a:rPr lang="en-US" dirty="0" smtClean="0"/>
              <a:t>Common traits</a:t>
            </a:r>
          </a:p>
          <a:p>
            <a:pPr lvl="1"/>
            <a:r>
              <a:rPr lang="en-US" dirty="0" smtClean="0"/>
              <a:t>Inserts into the LLC before identifying characteristics</a:t>
            </a:r>
          </a:p>
          <a:p>
            <a:pPr lvl="1"/>
            <a:r>
              <a:rPr lang="en-US" dirty="0" smtClean="0"/>
              <a:t>Conservative in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124200" y="3124200"/>
            <a:ext cx="2819400" cy="25146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LLC</a:t>
            </a:r>
          </a:p>
        </p:txBody>
      </p:sp>
      <p:sp>
        <p:nvSpPr>
          <p:cNvPr id="6" name="Left-Right Arrow 5"/>
          <p:cNvSpPr/>
          <p:nvPr/>
        </p:nvSpPr>
        <p:spPr bwMode="auto">
          <a:xfrm>
            <a:off x="6172200" y="4038600"/>
            <a:ext cx="838200" cy="609600"/>
          </a:xfrm>
          <a:prstGeom prst="leftRightArrow">
            <a:avLst/>
          </a:prstGeom>
          <a:solidFill>
            <a:schemeClr val="accent4"/>
          </a:solidFill>
          <a:ln w="2857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4001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Upper Level</a:t>
            </a:r>
            <a:br>
              <a:rPr lang="en-US" dirty="0" smtClean="0"/>
            </a:br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219200" y="41910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219200" y="41910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219200" y="41910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219200" y="41910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219200" y="41910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865419" y="33147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90600" y="3810000"/>
            <a:ext cx="7086600" cy="1219200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Unnecessary writes of never-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rereferenced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blocks!</a:t>
            </a: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42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2.77556E-17 0.00023 L 0.02188 0.00093 C 0.02622 0.00116 0.03056 0.00209 0.03472 0.00209 L 0.11354 0.00093 L 0.12188 -3.33333E-6 C 0.12517 -0.00046 0.12847 -0.00046 0.13177 -0.00115 C 0.13299 -0.00115 0.1342 -0.00185 0.13559 -0.00208 C 0.13976 -0.00277 0.14427 -0.00324 0.14844 -0.00416 C 0.15556 -0.00555 0.14653 -0.00555 0.15903 -0.00602 L 0.22431 -0.0081 C 0.22396 -0.02453 0.22378 -0.0412 0.22344 -0.05764 C 0.22326 -0.06342 0.22292 -0.06898 0.22274 -0.07477 C 0.2224 -0.08264 0.22222 -0.09027 0.22188 -0.09814 C 0.22274 -0.12639 0.22274 -0.1162 0.22274 -0.12824 " pathEditMode="relative" rAng="0" ptsTypes="AAAAAAAAAAAAAAA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2.77556E-17 0.00023 L 0.02517 0.00093 C 0.03003 0.00116 0.03507 0.00209 0.03993 0.00209 L 0.13073 0.00093 L 0.14028 -3.33333E-6 C 0.1441 -0.00046 0.14792 -0.00046 0.15174 -0.00115 C 0.15313 -0.00115 0.15451 -0.00185 0.15608 -0.00208 C 0.16094 -0.00277 0.16615 -0.00324 0.17083 -0.00416 C 0.17899 -0.00555 0.16875 -0.00555 0.18299 -0.00602 L 0.25833 -0.0081 C 0.25781 -0.02453 0.25764 -0.0412 0.25729 -0.05764 C 0.25712 -0.06342 0.2566 -0.06898 0.25642 -0.07477 C 0.25608 -0.08264 0.2559 -0.09027 0.25538 -0.09814 C 0.25642 -0.12639 0.25642 -0.1162 0.25642 -0.12824 " pathEditMode="relative" rAng="0" ptsTypes="AAAAAAAAAAAAAAA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2.77556E-17 0.00023 L 0.0283 0.00093 C 0.03385 0.00116 0.03958 0.00209 0.04497 0.00209 L 0.14757 0.00093 L 0.15833 -3.33333E-6 C 0.16267 -0.00046 0.16684 -0.00046 0.17118 -0.00115 C 0.17274 -0.00115 0.17431 -0.00185 0.17622 -0.00208 C 0.1816 -0.00277 0.1875 -0.00324 0.19271 -0.00416 C 0.20208 -0.00555 0.19045 -0.00555 0.2066 -0.00602 L 0.29167 -0.0081 C 0.29097 -0.02453 0.2908 -0.0412 0.29045 -0.05764 C 0.29028 -0.06342 0.28958 -0.06898 0.28941 -0.07477 C 0.28906 -0.08264 0.28889 -0.09027 0.28819 -0.09814 C 0.28941 -0.12639 0.28941 -0.1162 0.28941 -0.12824 " pathEditMode="relative" rAng="0" ptsTypes="AAAAAAAAAAAAAAA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0.7 -3.33333E-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66228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3.7037E-7 C 0.00243 0.03726 0.00139 0.01898 0.00139 0.0949 C 0.00139 0.103 0.00087 0.11111 0.00069 0.11921 C 0.00087 0.12337 -0.00156 0.13078 0.00139 0.13148 C 0.02118 0.13564 0.04132 0.13171 0.06128 0.1324 C 0.06424 0.1324 0.06736 0.1331 0.07031 0.13333 C 0.07517 0.13541 0.07101 0.13402 0.07951 0.13541 C 0.0809 0.13564 0.08247 0.13611 0.08403 0.13634 C 0.08594 0.1368 0.08802 0.13703 0.0901 0.1375 C 0.09184 0.13773 0.09358 0.13819 0.09531 0.13842 C 0.09965 0.13888 0.10399 0.13912 0.10816 0.13958 C 0.1158 0.13912 0.12344 0.13912 0.1309 0.13842 C 0.13229 0.13842 0.13351 0.13773 0.13472 0.1375 C 0.13733 0.13703 0.13976 0.1368 0.14236 0.13634 C 0.14392 0.13611 0.1533 0.13495 0.15521 0.13449 C 0.15625 0.13425 0.15729 0.13379 0.15816 0.13333 C 0.15903 0.1331 0.15972 0.13263 0.16042 0.1324 C 0.1658 0.13148 0.17726 0.13078 0.18177 0.13032 C 0.1842 0.13009 0.18681 0.12939 0.18924 0.12939 L 0.27934 0.12824 L 0.34375 0.12731 C 0.35017 0.12777 0.35642 0.12824 0.36267 0.12824 C 0.37812 0.12824 0.39358 0.12731 0.40903 0.12731 " pathEditMode="relative" ptsTypes="AAAAAAAAAAAAAAAAAAAAAAAA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2.77556E-17 0.00023 L 0.0316 0.00093 C 0.03785 0.00116 0.04427 0.00209 0.05017 0.00209 L 0.16441 0.00093 L 0.17656 -3.33333E-6 C 0.18125 -0.00046 0.18611 -0.00046 0.1908 -0.00115 C 0.19253 -0.00115 0.19444 -0.00185 0.19635 -0.00208 C 0.20243 -0.00277 0.20903 -0.00324 0.21493 -0.00416 C 0.22535 -0.00555 0.21215 -0.00555 0.23038 -0.00602 L 0.325 -0.0081 C 0.32448 -0.02453 0.32413 -0.0412 0.32361 -0.05764 C 0.32344 -0.06342 0.32292 -0.06898 0.32257 -0.07477 C 0.32222 -0.08264 0.32188 -0.09027 0.32135 -0.09814 C 0.32257 -0.12639 0.32257 -0.1162 0.32257 -0.12824 " pathEditMode="relative" rAng="0" ptsTypes="AAAAAAAAAAAAAAA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3" grpId="1" animBg="1"/>
      <p:bldP spid="13" grpId="2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of a Bypass First Policy (BFP)</a:t>
            </a:r>
          </a:p>
          <a:p>
            <a:pPr lvl="1"/>
            <a:r>
              <a:rPr lang="en-US" dirty="0" smtClean="0"/>
              <a:t>Defaults to bypassing</a:t>
            </a:r>
          </a:p>
          <a:p>
            <a:pPr lvl="2"/>
            <a:r>
              <a:rPr lang="en-US" dirty="0" smtClean="0"/>
              <a:t>Removes unnecessary writes of never-</a:t>
            </a:r>
            <a:r>
              <a:rPr lang="en-US" dirty="0" err="1" smtClean="0"/>
              <a:t>rereferenced</a:t>
            </a:r>
            <a:r>
              <a:rPr lang="en-US" dirty="0" smtClean="0"/>
              <a:t> blocks</a:t>
            </a:r>
          </a:p>
          <a:p>
            <a:pPr lvl="2"/>
            <a:r>
              <a:rPr lang="en-US" dirty="0" smtClean="0"/>
              <a:t>Energy saving</a:t>
            </a:r>
          </a:p>
          <a:p>
            <a:endParaRPr lang="en-US" dirty="0"/>
          </a:p>
          <a:p>
            <a:r>
              <a:rPr lang="en-US" dirty="0" smtClean="0"/>
              <a:t>Design Challenges</a:t>
            </a:r>
          </a:p>
          <a:p>
            <a:pPr lvl="1"/>
            <a:r>
              <a:rPr lang="en-US" dirty="0" smtClean="0"/>
              <a:t>How do we know when to insert?</a:t>
            </a:r>
          </a:p>
          <a:p>
            <a:pPr lvl="1"/>
            <a:r>
              <a:rPr lang="en-US" dirty="0" smtClean="0"/>
              <a:t>Can we implement BFP such that it also improves</a:t>
            </a:r>
            <a:br>
              <a:rPr lang="en-US" dirty="0" smtClean="0"/>
            </a:br>
            <a:r>
              <a:rPr lang="en-US" dirty="0" smtClean="0"/>
              <a:t>performance?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6316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in the LLC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cache blocks are reused in the upper level</a:t>
            </a:r>
          </a:p>
          <a:p>
            <a:pPr lvl="1"/>
            <a:r>
              <a:rPr lang="en-US" dirty="0" smtClean="0"/>
              <a:t>BFP will handle majority of cache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7</a:t>
            </a:fld>
            <a:endParaRPr lang="ko-KR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990026"/>
              </p:ext>
            </p:extLst>
          </p:nvPr>
        </p:nvGraphicFramePr>
        <p:xfrm>
          <a:off x="1289844" y="2590800"/>
          <a:ext cx="6553200" cy="326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5565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1: Temporal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When a block is reused,</a:t>
            </a:r>
          </a:p>
          <a:p>
            <a:pPr lvl="1"/>
            <a:r>
              <a:rPr lang="en-US" dirty="0" smtClean="0"/>
              <a:t>The same block is likely to be reused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8</a:t>
            </a:fld>
            <a:endParaRPr lang="ko-KR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383755"/>
              </p:ext>
            </p:extLst>
          </p:nvPr>
        </p:nvGraphicFramePr>
        <p:xfrm>
          <a:off x="784146" y="2286000"/>
          <a:ext cx="7564596" cy="3782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8203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2: Spatial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When a block is reused,</a:t>
            </a:r>
          </a:p>
          <a:p>
            <a:pPr lvl="1"/>
            <a:r>
              <a:rPr lang="en-US" dirty="0" smtClean="0"/>
              <a:t>Blocks within the same memory region are likely to be reused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9</a:t>
            </a:fld>
            <a:endParaRPr lang="ko-KR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489789"/>
              </p:ext>
            </p:extLst>
          </p:nvPr>
        </p:nvGraphicFramePr>
        <p:xfrm>
          <a:off x="943349" y="2362200"/>
          <a:ext cx="7246189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990600" y="3124200"/>
            <a:ext cx="7086600" cy="1219200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Locality exists once a reuse has been observed!</a:t>
            </a: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18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ehrara-hpca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jblome-war05">
  <a:themeElements>
    <a:clrScheme name="jblome-war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blome-war05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blome-war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blome-war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mehrara-hpca11</Template>
  <TotalTime>8456</TotalTime>
  <Words>536</Words>
  <Application>Microsoft Office PowerPoint</Application>
  <PresentationFormat>On-screen Show (4:3)</PresentationFormat>
  <Paragraphs>191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맑은 고딕</vt:lpstr>
      <vt:lpstr>Arial</vt:lpstr>
      <vt:lpstr>Arial Narrow</vt:lpstr>
      <vt:lpstr>Calibri</vt:lpstr>
      <vt:lpstr>Times New Roman</vt:lpstr>
      <vt:lpstr>Verdana</vt:lpstr>
      <vt:lpstr>mehrara-hpca11</vt:lpstr>
      <vt:lpstr>jblome-war05</vt:lpstr>
      <vt:lpstr>A Bypass First Policy for Energy-Efficient Last Level Caches</vt:lpstr>
      <vt:lpstr>Last Level Cache (LLC)</vt:lpstr>
      <vt:lpstr>Trends in LLC</vt:lpstr>
      <vt:lpstr>LLC Characteristic</vt:lpstr>
      <vt:lpstr>Cache First Policy</vt:lpstr>
      <vt:lpstr>Objective of This Work</vt:lpstr>
      <vt:lpstr>Locality in the LLC</vt:lpstr>
      <vt:lpstr>Observation 1: Temporal Locality</vt:lpstr>
      <vt:lpstr>Observation 2: Spatial Locality</vt:lpstr>
      <vt:lpstr>BFP Overview</vt:lpstr>
      <vt:lpstr>BFP Design: Insert Decision</vt:lpstr>
      <vt:lpstr>BFP Design: Management</vt:lpstr>
      <vt:lpstr>Determining Parameters</vt:lpstr>
      <vt:lpstr>BFP and Inclusion Property</vt:lpstr>
      <vt:lpstr>Experimental Setup</vt:lpstr>
      <vt:lpstr>Energy Saving</vt:lpstr>
      <vt:lpstr>Performance Comparison</vt:lpstr>
      <vt:lpstr>Hardware Overhead</vt:lpstr>
      <vt:lpstr>Summary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ASPLOS 2015 Presentation</dc:title>
  <dc:creator>Jason Jong Kyu Park</dc:creator>
  <cp:lastModifiedBy>Park, Jason Jong Kyu</cp:lastModifiedBy>
  <cp:revision>1366</cp:revision>
  <cp:lastPrinted>2014-09-22T14:13:45Z</cp:lastPrinted>
  <dcterms:created xsi:type="dcterms:W3CDTF">2011-10-26T22:04:26Z</dcterms:created>
  <dcterms:modified xsi:type="dcterms:W3CDTF">2016-07-14T18:01:32Z</dcterms:modified>
</cp:coreProperties>
</file>