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87" r:id="rId3"/>
    <p:sldId id="260" r:id="rId4"/>
    <p:sldId id="261" r:id="rId5"/>
    <p:sldId id="263" r:id="rId6"/>
    <p:sldId id="262" r:id="rId7"/>
    <p:sldId id="290" r:id="rId8"/>
    <p:sldId id="265" r:id="rId9"/>
    <p:sldId id="264" r:id="rId10"/>
    <p:sldId id="266" r:id="rId11"/>
    <p:sldId id="283" r:id="rId12"/>
    <p:sldId id="276" r:id="rId13"/>
    <p:sldId id="271" r:id="rId14"/>
    <p:sldId id="272" r:id="rId15"/>
    <p:sldId id="281" r:id="rId16"/>
    <p:sldId id="273" r:id="rId17"/>
    <p:sldId id="282" r:id="rId18"/>
    <p:sldId id="274" r:id="rId19"/>
    <p:sldId id="285" r:id="rId20"/>
    <p:sldId id="267" r:id="rId21"/>
    <p:sldId id="268" r:id="rId22"/>
    <p:sldId id="269" r:id="rId23"/>
    <p:sldId id="284" r:id="rId24"/>
    <p:sldId id="279" r:id="rId25"/>
    <p:sldId id="286" r:id="rId26"/>
    <p:sldId id="277" r:id="rId27"/>
    <p:sldId id="278" r:id="rId28"/>
    <p:sldId id="289"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DAE731"/>
    <a:srgbClr val="CCECFF"/>
    <a:srgbClr val="6699FF"/>
    <a:srgbClr val="FFABAB"/>
    <a:srgbClr val="FECDFF"/>
    <a:srgbClr val="FDA3FF"/>
    <a:srgbClr val="FFCA7D"/>
    <a:srgbClr val="C5E020"/>
    <a:srgbClr val="E0FE7E"/>
    <a:srgbClr val="0066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06" autoAdjust="0"/>
  </p:normalViewPr>
  <p:slideViewPr>
    <p:cSldViewPr>
      <p:cViewPr varScale="1">
        <p:scale>
          <a:sx n="58" d="100"/>
          <a:sy n="58" d="100"/>
        </p:scale>
        <p:origin x="-148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mir\Desktop\a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mir\Desktop\al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mir\Desktop\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mir\Desktop\al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mir\Desktop\al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ost\Shared%20Folders\vmwareshared2\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2"/>
  <c:chart>
    <c:autoTitleDeleted val="1"/>
    <c:plotArea>
      <c:layout/>
      <c:lineChart>
        <c:grouping val="standard"/>
        <c:ser>
          <c:idx val="0"/>
          <c:order val="0"/>
          <c:tx>
            <c:v>Full Static</c:v>
          </c:tx>
          <c:spPr>
            <a:ln>
              <a:solidFill>
                <a:schemeClr val="tx1"/>
              </a:solidFill>
            </a:ln>
          </c:spPr>
          <c:marker>
            <c:spPr>
              <a:solidFill>
                <a:schemeClr val="tx1"/>
              </a:solidFill>
            </c:spPr>
          </c:marker>
          <c:cat>
            <c:numRef>
              <c:f>Empty!$A:$A</c:f>
              <c:numCache>
                <c:formatCode>General</c:formatCode>
                <c:ptCount val="1048576"/>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numCache>
            </c:numRef>
          </c:cat>
          <c:val>
            <c:numRef>
              <c:f>'Sched-1'!$J$68:$J$98</c:f>
              <c:numCache>
                <c:formatCode>General</c:formatCode>
                <c:ptCount val="31"/>
                <c:pt idx="0">
                  <c:v>2</c:v>
                </c:pt>
                <c:pt idx="1">
                  <c:v>2.9999716022036687</c:v>
                </c:pt>
                <c:pt idx="2">
                  <c:v>3.9996592522479886</c:v>
                </c:pt>
                <c:pt idx="3">
                  <c:v>4.9994557629966163</c:v>
                </c:pt>
                <c:pt idx="4">
                  <c:v>5.9994320924553524</c:v>
                </c:pt>
                <c:pt idx="5">
                  <c:v>6.9960927152317982</c:v>
                </c:pt>
                <c:pt idx="6">
                  <c:v>7.9991670768182335</c:v>
                </c:pt>
                <c:pt idx="7">
                  <c:v>8.9960827727156598</c:v>
                </c:pt>
                <c:pt idx="8">
                  <c:v>9.995363799791841</c:v>
                </c:pt>
                <c:pt idx="9">
                  <c:v>10.997397459920883</c:v>
                </c:pt>
                <c:pt idx="10">
                  <c:v>11.988311393554245</c:v>
                </c:pt>
                <c:pt idx="11">
                  <c:v>12.981996927803397</c:v>
                </c:pt>
                <c:pt idx="12">
                  <c:v>13.988479872881356</c:v>
                </c:pt>
                <c:pt idx="13">
                  <c:v>14.986664775145424</c:v>
                </c:pt>
                <c:pt idx="14">
                  <c:v>15.968709848084064</c:v>
                </c:pt>
                <c:pt idx="15">
                  <c:v>16.975895870159086</c:v>
                </c:pt>
                <c:pt idx="16">
                  <c:v>17.967684326898581</c:v>
                </c:pt>
                <c:pt idx="17">
                  <c:v>18.932078853046594</c:v>
                </c:pt>
                <c:pt idx="18">
                  <c:v>19.941670599339247</c:v>
                </c:pt>
                <c:pt idx="19">
                  <c:v>20.941817821389627</c:v>
                </c:pt>
                <c:pt idx="20">
                  <c:v>21.921768001660087</c:v>
                </c:pt>
                <c:pt idx="21">
                  <c:v>22.925564236111054</c:v>
                </c:pt>
                <c:pt idx="22">
                  <c:v>23.906087350079186</c:v>
                </c:pt>
                <c:pt idx="23">
                  <c:v>24.888915066556731</c:v>
                </c:pt>
                <c:pt idx="24">
                  <c:v>25.87337741856479</c:v>
                </c:pt>
                <c:pt idx="25">
                  <c:v>26.839684959349594</c:v>
                </c:pt>
                <c:pt idx="26">
                  <c:v>27.698217094913478</c:v>
                </c:pt>
                <c:pt idx="27">
                  <c:v>28.832150655021827</c:v>
                </c:pt>
                <c:pt idx="28">
                  <c:v>29.825239977413837</c:v>
                </c:pt>
                <c:pt idx="29">
                  <c:v>30.853095794392566</c:v>
                </c:pt>
                <c:pt idx="30">
                  <c:v>31.714500150105074</c:v>
                </c:pt>
              </c:numCache>
            </c:numRef>
          </c:val>
        </c:ser>
        <c:ser>
          <c:idx val="1"/>
          <c:order val="1"/>
          <c:tx>
            <c:v>Graph Partitioning</c:v>
          </c:tx>
          <c:cat>
            <c:numRef>
              <c:f>Empty!$A:$A</c:f>
              <c:numCache>
                <c:formatCode>General</c:formatCode>
                <c:ptCount val="1048576"/>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numCache>
            </c:numRef>
          </c:cat>
          <c:val>
            <c:numRef>
              <c:f>'Sched-2'!$J$68:$J$98</c:f>
              <c:numCache>
                <c:formatCode>General</c:formatCode>
                <c:ptCount val="31"/>
                <c:pt idx="0">
                  <c:v>1.9930007923631268</c:v>
                </c:pt>
                <c:pt idx="1">
                  <c:v>2.9557371086427398</c:v>
                </c:pt>
                <c:pt idx="2">
                  <c:v>3.8845743702886559</c:v>
                </c:pt>
                <c:pt idx="3">
                  <c:v>4.9284348028924656</c:v>
                </c:pt>
                <c:pt idx="4">
                  <c:v>5.8137141599251452</c:v>
                </c:pt>
                <c:pt idx="5">
                  <c:v>6.8633705821205817</c:v>
                </c:pt>
                <c:pt idx="6">
                  <c:v>7.6623630956698445</c:v>
                </c:pt>
                <c:pt idx="7">
                  <c:v>8.2738878446115187</c:v>
                </c:pt>
                <c:pt idx="8">
                  <c:v>9.6291131163977699</c:v>
                </c:pt>
                <c:pt idx="9">
                  <c:v>10.660040363269426</c:v>
                </c:pt>
                <c:pt idx="10">
                  <c:v>11.200275657336718</c:v>
                </c:pt>
                <c:pt idx="11">
                  <c:v>11.803463687150838</c:v>
                </c:pt>
                <c:pt idx="12">
                  <c:v>13.333459548150975</c:v>
                </c:pt>
                <c:pt idx="13">
                  <c:v>12.332593976184949</c:v>
                </c:pt>
                <c:pt idx="14">
                  <c:v>13.538510829168272</c:v>
                </c:pt>
                <c:pt idx="15">
                  <c:v>13.538510829168272</c:v>
                </c:pt>
                <c:pt idx="16">
                  <c:v>17.452668098463572</c:v>
                </c:pt>
                <c:pt idx="17">
                  <c:v>15.28370949074074</c:v>
                </c:pt>
                <c:pt idx="18">
                  <c:v>18.864464285714284</c:v>
                </c:pt>
                <c:pt idx="19">
                  <c:v>17.46709656084656</c:v>
                </c:pt>
                <c:pt idx="20">
                  <c:v>16.943223736968676</c:v>
                </c:pt>
                <c:pt idx="21">
                  <c:v>21.59905949703537</c:v>
                </c:pt>
                <c:pt idx="22">
                  <c:v>22.457695578231252</c:v>
                </c:pt>
                <c:pt idx="23">
                  <c:v>23.274069178233088</c:v>
                </c:pt>
                <c:pt idx="24">
                  <c:v>23.776952509565589</c:v>
                </c:pt>
                <c:pt idx="25">
                  <c:v>24.218477762494295</c:v>
                </c:pt>
                <c:pt idx="26">
                  <c:v>21.949096197797626</c:v>
                </c:pt>
                <c:pt idx="27">
                  <c:v>23.776952509565589</c:v>
                </c:pt>
                <c:pt idx="28">
                  <c:v>26.026361172702636</c:v>
                </c:pt>
                <c:pt idx="29">
                  <c:v>28.730214849061696</c:v>
                </c:pt>
                <c:pt idx="30">
                  <c:v>28.745850340136052</c:v>
                </c:pt>
              </c:numCache>
            </c:numRef>
          </c:val>
        </c:ser>
        <c:ser>
          <c:idx val="2"/>
          <c:order val="2"/>
          <c:tx>
            <c:v>Flextream</c:v>
          </c:tx>
          <c:spPr>
            <a:ln>
              <a:solidFill>
                <a:srgbClr val="C00000"/>
              </a:solidFill>
            </a:ln>
          </c:spPr>
          <c:marker>
            <c:spPr>
              <a:solidFill>
                <a:srgbClr val="C00000"/>
              </a:solidFill>
              <a:ln>
                <a:solidFill>
                  <a:srgbClr val="C00000"/>
                </a:solidFill>
              </a:ln>
            </c:spPr>
          </c:marker>
          <c:cat>
            <c:numRef>
              <c:f>Empty!$A:$A</c:f>
              <c:numCache>
                <c:formatCode>General</c:formatCode>
                <c:ptCount val="1048576"/>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numCache>
            </c:numRef>
          </c:cat>
          <c:val>
            <c:numRef>
              <c:f>'Sched-3'!$J$68:$J$98</c:f>
              <c:numCache>
                <c:formatCode>General</c:formatCode>
                <c:ptCount val="31"/>
                <c:pt idx="0">
                  <c:v>1.9969188310460881</c:v>
                </c:pt>
                <c:pt idx="1">
                  <c:v>2.9794957129963899</c:v>
                </c:pt>
                <c:pt idx="2">
                  <c:v>3.9713168677869297</c:v>
                </c:pt>
                <c:pt idx="3">
                  <c:v>4.9578092735122956</c:v>
                </c:pt>
                <c:pt idx="4">
                  <c:v>5.9030509611086304</c:v>
                </c:pt>
                <c:pt idx="5">
                  <c:v>6.8767738575706314</c:v>
                </c:pt>
                <c:pt idx="6">
                  <c:v>7.7472132590202385</c:v>
                </c:pt>
                <c:pt idx="7">
                  <c:v>8.7668879668049797</c:v>
                </c:pt>
                <c:pt idx="8">
                  <c:v>9.6998439078137917</c:v>
                </c:pt>
                <c:pt idx="9">
                  <c:v>10.743516729380657</c:v>
                </c:pt>
                <c:pt idx="10">
                  <c:v>11.649867666519619</c:v>
                </c:pt>
                <c:pt idx="11">
                  <c:v>12.460603916017956</c:v>
                </c:pt>
                <c:pt idx="12">
                  <c:v>13.351996966632974</c:v>
                </c:pt>
                <c:pt idx="13">
                  <c:v>14.172390662731418</c:v>
                </c:pt>
                <c:pt idx="14">
                  <c:v>15.370435035646777</c:v>
                </c:pt>
                <c:pt idx="15">
                  <c:v>15.783803974301508</c:v>
                </c:pt>
                <c:pt idx="16">
                  <c:v>17.270067026320092</c:v>
                </c:pt>
                <c:pt idx="17">
                  <c:v>18.13268108479231</c:v>
                </c:pt>
                <c:pt idx="18">
                  <c:v>18.834195043679831</c:v>
                </c:pt>
                <c:pt idx="19">
                  <c:v>19.380113740598052</c:v>
                </c:pt>
                <c:pt idx="20">
                  <c:v>20.560724017127217</c:v>
                </c:pt>
                <c:pt idx="21">
                  <c:v>21.277139979859012</c:v>
                </c:pt>
                <c:pt idx="22">
                  <c:v>22.221497686159022</c:v>
                </c:pt>
                <c:pt idx="23">
                  <c:v>23.151654613193095</c:v>
                </c:pt>
                <c:pt idx="24">
                  <c:v>24.069491911597176</c:v>
                </c:pt>
                <c:pt idx="25">
                  <c:v>24.318830570902389</c:v>
                </c:pt>
                <c:pt idx="26">
                  <c:v>25.49251930501924</c:v>
                </c:pt>
                <c:pt idx="27">
                  <c:v>27.928883013879709</c:v>
                </c:pt>
                <c:pt idx="28">
                  <c:v>28.178447586022891</c:v>
                </c:pt>
                <c:pt idx="29">
                  <c:v>28.178447586022891</c:v>
                </c:pt>
                <c:pt idx="30">
                  <c:v>31.714500150105074</c:v>
                </c:pt>
              </c:numCache>
            </c:numRef>
          </c:val>
        </c:ser>
        <c:marker val="1"/>
        <c:axId val="56444800"/>
        <c:axId val="56784384"/>
      </c:lineChart>
      <c:catAx>
        <c:axId val="56444800"/>
        <c:scaling>
          <c:orientation val="minMax"/>
        </c:scaling>
        <c:axPos val="b"/>
        <c:title>
          <c:tx>
            <c:rich>
              <a:bodyPr/>
              <a:lstStyle/>
              <a:p>
                <a:pPr>
                  <a:defRPr/>
                </a:pPr>
                <a:r>
                  <a:rPr lang="en-US"/>
                  <a:t>Number of Cores</a:t>
                </a:r>
              </a:p>
            </c:rich>
          </c:tx>
          <c:layout/>
        </c:title>
        <c:numFmt formatCode="General" sourceLinked="1"/>
        <c:majorTickMark val="none"/>
        <c:tickLblPos val="nextTo"/>
        <c:crossAx val="56784384"/>
        <c:crosses val="autoZero"/>
        <c:auto val="1"/>
        <c:lblAlgn val="ctr"/>
        <c:lblOffset val="100"/>
        <c:tickLblSkip val="2"/>
        <c:tickMarkSkip val="2"/>
      </c:catAx>
      <c:valAx>
        <c:axId val="56784384"/>
        <c:scaling>
          <c:orientation val="minMax"/>
        </c:scaling>
        <c:axPos val="l"/>
        <c:majorGridlines/>
        <c:title>
          <c:tx>
            <c:rich>
              <a:bodyPr/>
              <a:lstStyle/>
              <a:p>
                <a:pPr>
                  <a:defRPr/>
                </a:pPr>
                <a:r>
                  <a:rPr lang="en-US"/>
                  <a:t>Relative Speedup</a:t>
                </a:r>
              </a:p>
            </c:rich>
          </c:tx>
          <c:layout/>
        </c:title>
        <c:numFmt formatCode="General" sourceLinked="1"/>
        <c:majorTickMark val="none"/>
        <c:tickLblPos val="nextTo"/>
        <c:crossAx val="56444800"/>
        <c:crosses val="autoZero"/>
        <c:crossBetween val="between"/>
      </c:valAx>
    </c:plotArea>
    <c:legend>
      <c:legendPos val="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0"/>
  <c:chart>
    <c:autoTitleDeleted val="1"/>
    <c:plotArea>
      <c:layout/>
      <c:barChart>
        <c:barDir val="col"/>
        <c:grouping val="clustered"/>
        <c:ser>
          <c:idx val="0"/>
          <c:order val="0"/>
          <c:tx>
            <c:v>Graph Partitioning Approach</c:v>
          </c:tx>
          <c:cat>
            <c:strRef>
              <c:f>'Sched-2'!$M$3:$M$13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'Sched-2'!$O$3:$O$13</c:f>
              <c:numCache>
                <c:formatCode>General</c:formatCode>
                <c:ptCount val="11"/>
                <c:pt idx="0">
                  <c:v>12.352311682320583</c:v>
                </c:pt>
                <c:pt idx="1">
                  <c:v>10.466190458826516</c:v>
                </c:pt>
                <c:pt idx="2">
                  <c:v>10.639649505558975</c:v>
                </c:pt>
                <c:pt idx="3">
                  <c:v>16.41120194103279</c:v>
                </c:pt>
                <c:pt idx="4">
                  <c:v>16.474234170134487</c:v>
                </c:pt>
                <c:pt idx="5">
                  <c:v>15.985648466003322</c:v>
                </c:pt>
                <c:pt idx="6">
                  <c:v>23.371949072702026</c:v>
                </c:pt>
                <c:pt idx="7">
                  <c:v>22.703173883140721</c:v>
                </c:pt>
                <c:pt idx="8">
                  <c:v>13.866482423237867</c:v>
                </c:pt>
                <c:pt idx="9">
                  <c:v>21.169865481350609</c:v>
                </c:pt>
                <c:pt idx="10">
                  <c:v>16.052765914336387</c:v>
                </c:pt>
              </c:numCache>
            </c:numRef>
          </c:val>
        </c:ser>
        <c:ser>
          <c:idx val="1"/>
          <c:order val="1"/>
          <c:tx>
            <c:v>Flextream Approach</c:v>
          </c:tx>
          <c:spPr>
            <a:solidFill>
              <a:srgbClr val="C00000"/>
            </a:solidFill>
          </c:spPr>
          <c:cat>
            <c:strRef>
              <c:f>'Sched-2'!$M$3:$M$13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'Sched-3'!$S$3:$S$13</c:f>
              <c:numCache>
                <c:formatCode>General</c:formatCode>
                <c:ptCount val="11"/>
                <c:pt idx="0">
                  <c:v>5.3131258672644401</c:v>
                </c:pt>
                <c:pt idx="1">
                  <c:v>9.0820647283956006</c:v>
                </c:pt>
                <c:pt idx="2">
                  <c:v>5.2845768533782662</c:v>
                </c:pt>
                <c:pt idx="3">
                  <c:v>11.063860452276032</c:v>
                </c:pt>
                <c:pt idx="4">
                  <c:v>15.629043213816686</c:v>
                </c:pt>
                <c:pt idx="5">
                  <c:v>12.237521961191137</c:v>
                </c:pt>
                <c:pt idx="6">
                  <c:v>8.5804228374591567</c:v>
                </c:pt>
                <c:pt idx="7">
                  <c:v>9.8085378049220662</c:v>
                </c:pt>
                <c:pt idx="8">
                  <c:v>7.0760739172700324</c:v>
                </c:pt>
                <c:pt idx="9">
                  <c:v>11.399103767475625</c:v>
                </c:pt>
                <c:pt idx="10">
                  <c:v>9.5171495650788316</c:v>
                </c:pt>
              </c:numCache>
            </c:numRef>
          </c:val>
        </c:ser>
        <c:axId val="56813824"/>
        <c:axId val="57147392"/>
      </c:barChart>
      <c:catAx>
        <c:axId val="56813824"/>
        <c:scaling>
          <c:orientation val="minMax"/>
        </c:scaling>
        <c:axPos val="b"/>
        <c:majorTickMark val="none"/>
        <c:tickLblPos val="nextTo"/>
        <c:txPr>
          <a:bodyPr rot="0" vert="horz"/>
          <a:lstStyle/>
          <a:p>
            <a:pPr>
              <a:defRPr/>
            </a:pPr>
            <a:endParaRPr lang="en-US"/>
          </a:p>
        </c:txPr>
        <c:crossAx val="57147392"/>
        <c:crosses val="autoZero"/>
        <c:auto val="1"/>
        <c:lblAlgn val="ctr"/>
        <c:lblOffset val="100"/>
      </c:catAx>
      <c:valAx>
        <c:axId val="57147392"/>
        <c:scaling>
          <c:orientation val="minMax"/>
        </c:scaling>
        <c:axPos val="l"/>
        <c:majorGridlines/>
        <c:title>
          <c:tx>
            <c:rich>
              <a:bodyPr rot="-5400000" vert="horz"/>
              <a:lstStyle/>
              <a:p>
                <a:pPr>
                  <a:defRPr/>
                </a:pPr>
                <a:r>
                  <a:rPr lang="en-US"/>
                  <a:t>Slowdown ( % )</a:t>
                </a:r>
              </a:p>
            </c:rich>
          </c:tx>
          <c:layout/>
        </c:title>
        <c:numFmt formatCode="General" sourceLinked="1"/>
        <c:majorTickMark val="none"/>
        <c:tickLblPos val="nextTo"/>
        <c:crossAx val="56813824"/>
        <c:crosses val="autoZero"/>
        <c:crossBetween val="between"/>
      </c:valAx>
    </c:plotArea>
    <c:legend>
      <c:legendPos val="r"/>
      <c:layout>
        <c:manualLayout>
          <c:xMode val="edge"/>
          <c:yMode val="edge"/>
          <c:x val="0.10323142453844499"/>
          <c:y val="6.5137255302401401E-2"/>
          <c:w val="0.30608660994624926"/>
          <c:h val="0.10922830612811672"/>
        </c:manualLayout>
      </c:layout>
      <c:overlay val="1"/>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0"/>
  <c:chart>
    <c:autoTitleDeleted val="1"/>
    <c:plotArea>
      <c:layout/>
      <c:barChart>
        <c:barDir val="col"/>
        <c:grouping val="clustered"/>
        <c:ser>
          <c:idx val="0"/>
          <c:order val="0"/>
          <c:tx>
            <c:v>Flextream Refinement Approach</c:v>
          </c:tx>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'Sched-3'!$U$15:$U$25</c:f>
              <c:numCache>
                <c:formatCode>General</c:formatCode>
                <c:ptCount val="11"/>
                <c:pt idx="0">
                  <c:v>4.9000000000000004</c:v>
                </c:pt>
                <c:pt idx="1">
                  <c:v>2.6</c:v>
                </c:pt>
                <c:pt idx="2">
                  <c:v>4.3</c:v>
                </c:pt>
                <c:pt idx="3">
                  <c:v>2.2999999999999998</c:v>
                </c:pt>
                <c:pt idx="4">
                  <c:v>2.7</c:v>
                </c:pt>
                <c:pt idx="5">
                  <c:v>4.0999999999999996</c:v>
                </c:pt>
                <c:pt idx="6">
                  <c:v>1.3</c:v>
                </c:pt>
                <c:pt idx="7">
                  <c:v>2.9</c:v>
                </c:pt>
                <c:pt idx="8">
                  <c:v>4.9000000000000004</c:v>
                </c:pt>
                <c:pt idx="9">
                  <c:v>2.8</c:v>
                </c:pt>
                <c:pt idx="10">
                  <c:v>3.3</c:v>
                </c:pt>
              </c:numCache>
            </c:numRef>
          </c:val>
        </c:ser>
        <c:ser>
          <c:idx val="1"/>
          <c:order val="1"/>
          <c:tx>
            <c:v>Graph Partitioner Approach</c:v>
          </c:tx>
          <c:spPr>
            <a:solidFill>
              <a:srgbClr val="C00000"/>
            </a:solidFill>
          </c:spPr>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'Sched-2'!$Q$15:$Q$25</c:f>
              <c:numCache>
                <c:formatCode>General</c:formatCode>
                <c:ptCount val="11"/>
                <c:pt idx="0">
                  <c:v>9.372575709677422</c:v>
                </c:pt>
                <c:pt idx="1">
                  <c:v>10.543746748232239</c:v>
                </c:pt>
                <c:pt idx="2">
                  <c:v>9.0739499354838706</c:v>
                </c:pt>
                <c:pt idx="3">
                  <c:v>3.3995877741935483</c:v>
                </c:pt>
                <c:pt idx="4">
                  <c:v>4.5374996129032334</c:v>
                </c:pt>
                <c:pt idx="5">
                  <c:v>5.9466829999999984</c:v>
                </c:pt>
                <c:pt idx="6">
                  <c:v>3.1737440967741932</c:v>
                </c:pt>
                <c:pt idx="7">
                  <c:v>4.5217759677419345</c:v>
                </c:pt>
                <c:pt idx="8">
                  <c:v>5.0286984193548472</c:v>
                </c:pt>
                <c:pt idx="9">
                  <c:v>5.340775548387084</c:v>
                </c:pt>
                <c:pt idx="10">
                  <c:v>6.0939036812748473</c:v>
                </c:pt>
              </c:numCache>
            </c:numRef>
          </c:val>
        </c:ser>
        <c:axId val="57156736"/>
        <c:axId val="57158272"/>
      </c:barChart>
      <c:catAx>
        <c:axId val="57156736"/>
        <c:scaling>
          <c:orientation val="minMax"/>
        </c:scaling>
        <c:axPos val="b"/>
        <c:majorTickMark val="none"/>
        <c:tickLblPos val="nextTo"/>
        <c:txPr>
          <a:bodyPr rot="0" vert="horz"/>
          <a:lstStyle/>
          <a:p>
            <a:pPr>
              <a:defRPr/>
            </a:pPr>
            <a:endParaRPr lang="en-US"/>
          </a:p>
        </c:txPr>
        <c:crossAx val="57158272"/>
        <c:crosses val="autoZero"/>
        <c:auto val="1"/>
        <c:lblAlgn val="ctr"/>
        <c:lblOffset val="100"/>
      </c:catAx>
      <c:valAx>
        <c:axId val="57158272"/>
        <c:scaling>
          <c:orientation val="minMax"/>
        </c:scaling>
        <c:axPos val="l"/>
        <c:majorGridlines/>
        <c:title>
          <c:tx>
            <c:rich>
              <a:bodyPr rot="-5400000" vert="horz"/>
              <a:lstStyle/>
              <a:p>
                <a:pPr>
                  <a:defRPr/>
                </a:pPr>
                <a:r>
                  <a:rPr lang="en-US"/>
                  <a:t>Time (ms)</a:t>
                </a:r>
              </a:p>
            </c:rich>
          </c:tx>
          <c:layout/>
        </c:title>
        <c:numFmt formatCode="General" sourceLinked="1"/>
        <c:majorTickMark val="none"/>
        <c:tickLblPos val="nextTo"/>
        <c:crossAx val="57156736"/>
        <c:crosses val="autoZero"/>
        <c:crossBetween val="between"/>
      </c:valAx>
    </c:plotArea>
    <c:legend>
      <c:legendPos val="r"/>
      <c:layout>
        <c:manualLayout>
          <c:xMode val="edge"/>
          <c:yMode val="edge"/>
          <c:x val="0.63835417176225207"/>
          <c:y val="6.2788231883534898E-2"/>
          <c:w val="0.33825245955351635"/>
          <c:h val="0.10519519844239476"/>
        </c:manualLayout>
      </c:layout>
      <c:overlay val="1"/>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barChart>
        <c:barDir val="col"/>
        <c:grouping val="percentStacked"/>
        <c:ser>
          <c:idx val="0"/>
          <c:order val="0"/>
          <c:tx>
            <c:v>Prepass Replication</c:v>
          </c:tx>
          <c:spPr>
            <a:solidFill>
              <a:schemeClr val="accent1">
                <a:lumMod val="75000"/>
              </a:schemeClr>
            </a:solidFill>
            <a:ln>
              <a:solidFill>
                <a:srgbClr val="000000"/>
              </a:solidFill>
            </a:ln>
          </c:spPr>
          <c:dLbls>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'Sched-3'!$T$3:$T$13</c:f>
              <c:numCache>
                <c:formatCode>General</c:formatCode>
                <c:ptCount val="11"/>
                <c:pt idx="0">
                  <c:v>3735</c:v>
                </c:pt>
                <c:pt idx="1">
                  <c:v>301</c:v>
                </c:pt>
                <c:pt idx="2">
                  <c:v>1117</c:v>
                </c:pt>
                <c:pt idx="3">
                  <c:v>125</c:v>
                </c:pt>
                <c:pt idx="4">
                  <c:v>705</c:v>
                </c:pt>
                <c:pt idx="5" formatCode="0">
                  <c:v>887</c:v>
                </c:pt>
                <c:pt idx="6">
                  <c:v>274</c:v>
                </c:pt>
                <c:pt idx="7">
                  <c:v>4588</c:v>
                </c:pt>
                <c:pt idx="8">
                  <c:v>695</c:v>
                </c:pt>
                <c:pt idx="9">
                  <c:v>403</c:v>
                </c:pt>
                <c:pt idx="10">
                  <c:v>1283</c:v>
                </c:pt>
              </c:numCache>
            </c:numRef>
          </c:val>
        </c:ser>
        <c:ser>
          <c:idx val="1"/>
          <c:order val="1"/>
          <c:tx>
            <c:v>Work Refinement Time</c:v>
          </c:tx>
          <c:spPr>
            <a:solidFill>
              <a:srgbClr val="00B050"/>
            </a:solidFill>
          </c:spPr>
          <c:dLbls>
            <c:dLbl>
              <c:idx val="0"/>
              <c:delete val="1"/>
            </c:dLbl>
            <c:dLbl>
              <c:idx val="7"/>
              <c:delete val="1"/>
            </c:dLbl>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'Sched-3'!$U$3:$U$13</c:f>
              <c:numCache>
                <c:formatCode>General</c:formatCode>
                <c:ptCount val="11"/>
                <c:pt idx="0">
                  <c:v>4.9000000000000004</c:v>
                </c:pt>
                <c:pt idx="1">
                  <c:v>2.6</c:v>
                </c:pt>
                <c:pt idx="2">
                  <c:v>4.3</c:v>
                </c:pt>
                <c:pt idx="3">
                  <c:v>2.2999999999999998</c:v>
                </c:pt>
                <c:pt idx="4">
                  <c:v>2.7</c:v>
                </c:pt>
                <c:pt idx="5" formatCode="0">
                  <c:v>4.0999999999999996</c:v>
                </c:pt>
                <c:pt idx="6">
                  <c:v>1.3</c:v>
                </c:pt>
                <c:pt idx="7">
                  <c:v>2.9</c:v>
                </c:pt>
                <c:pt idx="8">
                  <c:v>4.9000000000000004</c:v>
                </c:pt>
                <c:pt idx="9">
                  <c:v>2.8</c:v>
                </c:pt>
                <c:pt idx="10">
                  <c:v>3.3</c:v>
                </c:pt>
              </c:numCache>
            </c:numRef>
          </c:val>
        </c:ser>
        <c:ser>
          <c:idx val="2"/>
          <c:order val="2"/>
          <c:tx>
            <c:strRef>
              <c:f>'Sched-3'!$V$2</c:f>
              <c:strCache>
                <c:ptCount val="1"/>
                <c:pt idx="0">
                  <c:v>Stage Assignment Time</c:v>
                </c:pt>
              </c:strCache>
            </c:strRef>
          </c:tx>
          <c:spPr>
            <a:solidFill>
              <a:srgbClr val="92D050"/>
            </a:solidFill>
            <a:ln>
              <a:solidFill>
                <a:schemeClr val="tx1"/>
              </a:solidFill>
            </a:ln>
          </c:spPr>
          <c:dLbls>
            <c:dLbl>
              <c:idx val="0"/>
              <c:delete val="1"/>
            </c:dLbl>
            <c:dLbl>
              <c:idx val="7"/>
              <c:delete val="1"/>
            </c:dLbl>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'Sched-3'!$V$3:$V$13</c:f>
              <c:numCache>
                <c:formatCode>General</c:formatCode>
                <c:ptCount val="11"/>
                <c:pt idx="0">
                  <c:v>9</c:v>
                </c:pt>
                <c:pt idx="1">
                  <c:v>5.2</c:v>
                </c:pt>
                <c:pt idx="2">
                  <c:v>11.3</c:v>
                </c:pt>
                <c:pt idx="3">
                  <c:v>6.9</c:v>
                </c:pt>
                <c:pt idx="4">
                  <c:v>5.9</c:v>
                </c:pt>
                <c:pt idx="5" formatCode="0">
                  <c:v>8.9</c:v>
                </c:pt>
                <c:pt idx="6">
                  <c:v>5.8</c:v>
                </c:pt>
                <c:pt idx="7">
                  <c:v>6.8</c:v>
                </c:pt>
                <c:pt idx="8">
                  <c:v>7.3</c:v>
                </c:pt>
                <c:pt idx="9">
                  <c:v>8.4</c:v>
                </c:pt>
                <c:pt idx="10">
                  <c:v>7.6</c:v>
                </c:pt>
              </c:numCache>
            </c:numRef>
          </c:val>
        </c:ser>
        <c:ser>
          <c:idx val="3"/>
          <c:order val="3"/>
          <c:tx>
            <c:strRef>
              <c:f>'Sched-3'!$W$2</c:f>
              <c:strCache>
                <c:ptCount val="1"/>
                <c:pt idx="0">
                  <c:v>Buffer Allocation Time</c:v>
                </c:pt>
              </c:strCache>
            </c:strRef>
          </c:tx>
          <c:spPr>
            <a:solidFill>
              <a:srgbClr val="FFC000"/>
            </a:solidFill>
          </c:spPr>
          <c:dLbls>
            <c:dLbl>
              <c:idx val="0"/>
              <c:delete val="1"/>
            </c:dLbl>
            <c:dLbl>
              <c:idx val="7"/>
              <c:delete val="1"/>
            </c:dLbl>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'Sched-3'!$W$3:$W$13</c:f>
              <c:numCache>
                <c:formatCode>General</c:formatCode>
                <c:ptCount val="11"/>
                <c:pt idx="0">
                  <c:v>4.2</c:v>
                </c:pt>
                <c:pt idx="1">
                  <c:v>8.1</c:v>
                </c:pt>
                <c:pt idx="2">
                  <c:v>8.4</c:v>
                </c:pt>
                <c:pt idx="3">
                  <c:v>3</c:v>
                </c:pt>
                <c:pt idx="4">
                  <c:v>7.4</c:v>
                </c:pt>
                <c:pt idx="5" formatCode="0">
                  <c:v>5.4</c:v>
                </c:pt>
                <c:pt idx="6">
                  <c:v>3.2</c:v>
                </c:pt>
                <c:pt idx="7">
                  <c:v>2.6</c:v>
                </c:pt>
                <c:pt idx="8">
                  <c:v>4.5</c:v>
                </c:pt>
                <c:pt idx="9">
                  <c:v>3.6</c:v>
                </c:pt>
                <c:pt idx="10">
                  <c:v>5</c:v>
                </c:pt>
              </c:numCache>
            </c:numRef>
          </c:val>
        </c:ser>
        <c:gapWidth val="55"/>
        <c:overlap val="100"/>
        <c:axId val="57231616"/>
        <c:axId val="57245696"/>
      </c:barChart>
      <c:catAx>
        <c:axId val="57231616"/>
        <c:scaling>
          <c:orientation val="minMax"/>
        </c:scaling>
        <c:axPos val="b"/>
        <c:majorTickMark val="none"/>
        <c:tickLblPos val="low"/>
        <c:txPr>
          <a:bodyPr rot="0" vert="horz"/>
          <a:lstStyle/>
          <a:p>
            <a:pPr>
              <a:defRPr sz="1600"/>
            </a:pPr>
            <a:endParaRPr lang="en-US"/>
          </a:p>
        </c:txPr>
        <c:crossAx val="57245696"/>
        <c:crosses val="autoZero"/>
        <c:auto val="1"/>
        <c:lblAlgn val="ctr"/>
        <c:lblOffset val="100"/>
      </c:catAx>
      <c:valAx>
        <c:axId val="57245696"/>
        <c:scaling>
          <c:orientation val="minMax"/>
          <c:max val="1"/>
          <c:min val="0.9"/>
        </c:scaling>
        <c:axPos val="l"/>
        <c:title>
          <c:tx>
            <c:rich>
              <a:bodyPr rot="-5400000" vert="horz"/>
              <a:lstStyle/>
              <a:p>
                <a:pPr>
                  <a:defRPr/>
                </a:pPr>
                <a:r>
                  <a:rPr lang="en-US"/>
                  <a:t>Fraction  of  Time  Allocated</a:t>
                </a:r>
              </a:p>
            </c:rich>
          </c:tx>
          <c:layout/>
        </c:title>
        <c:numFmt formatCode="0.00" sourceLinked="0"/>
        <c:majorTickMark val="none"/>
        <c:tickLblPos val="nextTo"/>
        <c:crossAx val="57231616"/>
        <c:crosses val="autoZero"/>
        <c:crossBetween val="between"/>
      </c:valAx>
    </c:plotArea>
    <c:legend>
      <c:legendPos val="t"/>
      <c:layout/>
    </c:legend>
    <c:plotVisOnly val="1"/>
  </c:chart>
  <c:spPr>
    <a:noFill/>
    <a:ln>
      <a:noFill/>
    </a:ln>
  </c:spPr>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barChart>
        <c:barDir val="col"/>
        <c:grouping val="percentStacked"/>
        <c:ser>
          <c:idx val="0"/>
          <c:order val="0"/>
          <c:tx>
            <c:v>Prepass Replication</c:v>
          </c:tx>
          <c:spPr>
            <a:solidFill>
              <a:schemeClr val="accent1">
                <a:lumMod val="75000"/>
              </a:schemeClr>
            </a:solidFill>
            <a:ln>
              <a:solidFill>
                <a:srgbClr val="000000"/>
              </a:solidFill>
            </a:ln>
          </c:spPr>
          <c:dLbls>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'Sched-3'!$T$3:$T$13</c:f>
              <c:numCache>
                <c:formatCode>General</c:formatCode>
                <c:ptCount val="11"/>
                <c:pt idx="0">
                  <c:v>3735</c:v>
                </c:pt>
                <c:pt idx="1">
                  <c:v>301</c:v>
                </c:pt>
                <c:pt idx="2">
                  <c:v>1117</c:v>
                </c:pt>
                <c:pt idx="3">
                  <c:v>125</c:v>
                </c:pt>
                <c:pt idx="4">
                  <c:v>705</c:v>
                </c:pt>
                <c:pt idx="5" formatCode="0">
                  <c:v>887</c:v>
                </c:pt>
                <c:pt idx="6">
                  <c:v>274</c:v>
                </c:pt>
                <c:pt idx="7">
                  <c:v>4588</c:v>
                </c:pt>
                <c:pt idx="8">
                  <c:v>695</c:v>
                </c:pt>
                <c:pt idx="9">
                  <c:v>403</c:v>
                </c:pt>
                <c:pt idx="10">
                  <c:v>1283</c:v>
                </c:pt>
              </c:numCache>
            </c:numRef>
          </c:val>
        </c:ser>
        <c:ser>
          <c:idx val="1"/>
          <c:order val="1"/>
          <c:tx>
            <c:v>Work Refinement Time</c:v>
          </c:tx>
          <c:spPr>
            <a:solidFill>
              <a:srgbClr val="00B050"/>
            </a:solidFill>
          </c:spPr>
          <c:dLbls>
            <c:dLbl>
              <c:idx val="0"/>
              <c:delete val="1"/>
            </c:dLbl>
            <c:dLbl>
              <c:idx val="7"/>
              <c:delete val="1"/>
            </c:dLbl>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'Sched-3'!$U$3:$U$13</c:f>
              <c:numCache>
                <c:formatCode>General</c:formatCode>
                <c:ptCount val="11"/>
                <c:pt idx="0">
                  <c:v>4.9000000000000004</c:v>
                </c:pt>
                <c:pt idx="1">
                  <c:v>2.6</c:v>
                </c:pt>
                <c:pt idx="2">
                  <c:v>4.3</c:v>
                </c:pt>
                <c:pt idx="3">
                  <c:v>2.2999999999999998</c:v>
                </c:pt>
                <c:pt idx="4">
                  <c:v>2.7</c:v>
                </c:pt>
                <c:pt idx="5" formatCode="0">
                  <c:v>4.0999999999999996</c:v>
                </c:pt>
                <c:pt idx="6">
                  <c:v>1.3</c:v>
                </c:pt>
                <c:pt idx="7">
                  <c:v>2.9</c:v>
                </c:pt>
                <c:pt idx="8">
                  <c:v>4.9000000000000004</c:v>
                </c:pt>
                <c:pt idx="9">
                  <c:v>2.8</c:v>
                </c:pt>
                <c:pt idx="10">
                  <c:v>3.3</c:v>
                </c:pt>
              </c:numCache>
            </c:numRef>
          </c:val>
        </c:ser>
        <c:ser>
          <c:idx val="2"/>
          <c:order val="2"/>
          <c:tx>
            <c:strRef>
              <c:f>'Sched-3'!$V$2</c:f>
              <c:strCache>
                <c:ptCount val="1"/>
                <c:pt idx="0">
                  <c:v>Stage Assignment Time</c:v>
                </c:pt>
              </c:strCache>
            </c:strRef>
          </c:tx>
          <c:spPr>
            <a:solidFill>
              <a:srgbClr val="92D050"/>
            </a:solidFill>
            <a:ln>
              <a:solidFill>
                <a:schemeClr val="tx1"/>
              </a:solidFill>
            </a:ln>
          </c:spPr>
          <c:dLbls>
            <c:dLbl>
              <c:idx val="0"/>
              <c:delete val="1"/>
            </c:dLbl>
            <c:dLbl>
              <c:idx val="7"/>
              <c:delete val="1"/>
            </c:dLbl>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'Sched-3'!$V$3:$V$13</c:f>
              <c:numCache>
                <c:formatCode>General</c:formatCode>
                <c:ptCount val="11"/>
                <c:pt idx="0">
                  <c:v>9</c:v>
                </c:pt>
                <c:pt idx="1">
                  <c:v>5.2</c:v>
                </c:pt>
                <c:pt idx="2">
                  <c:v>11.3</c:v>
                </c:pt>
                <c:pt idx="3">
                  <c:v>6.9</c:v>
                </c:pt>
                <c:pt idx="4">
                  <c:v>5.9</c:v>
                </c:pt>
                <c:pt idx="5" formatCode="0">
                  <c:v>8.9</c:v>
                </c:pt>
                <c:pt idx="6">
                  <c:v>5.8</c:v>
                </c:pt>
                <c:pt idx="7">
                  <c:v>6.8</c:v>
                </c:pt>
                <c:pt idx="8">
                  <c:v>7.3</c:v>
                </c:pt>
                <c:pt idx="9">
                  <c:v>8.4</c:v>
                </c:pt>
                <c:pt idx="10">
                  <c:v>7.6</c:v>
                </c:pt>
              </c:numCache>
            </c:numRef>
          </c:val>
        </c:ser>
        <c:ser>
          <c:idx val="3"/>
          <c:order val="3"/>
          <c:tx>
            <c:strRef>
              <c:f>'Sched-3'!$W$2</c:f>
              <c:strCache>
                <c:ptCount val="1"/>
                <c:pt idx="0">
                  <c:v>Buffer Allocation Time</c:v>
                </c:pt>
              </c:strCache>
            </c:strRef>
          </c:tx>
          <c:spPr>
            <a:solidFill>
              <a:srgbClr val="FFC000"/>
            </a:solidFill>
          </c:spPr>
          <c:dLbls>
            <c:dLbl>
              <c:idx val="0"/>
              <c:delete val="1"/>
            </c:dLbl>
            <c:dLbl>
              <c:idx val="7"/>
              <c:delete val="1"/>
            </c:dLbl>
            <c:showVal val="1"/>
          </c:dLbls>
          <c:cat>
            <c:strRef>
              <c:f>'Sched-3'!$Q$3:$Q$13</c:f>
              <c:strCache>
                <c:ptCount val="11"/>
                <c:pt idx="0">
                  <c:v>bitonic</c:v>
                </c:pt>
                <c:pt idx="1">
                  <c:v> dct</c:v>
                </c:pt>
                <c:pt idx="2">
                  <c:v> des</c:v>
                </c:pt>
                <c:pt idx="3">
                  <c:v> fft</c:v>
                </c:pt>
                <c:pt idx="4">
                  <c:v> filter bank</c:v>
                </c:pt>
                <c:pt idx="5">
                  <c:v>fm</c:v>
                </c:pt>
                <c:pt idx="6">
                  <c:v> matrix mult.</c:v>
                </c:pt>
                <c:pt idx="7">
                  <c:v> mpeg2</c:v>
                </c:pt>
                <c:pt idx="8">
                  <c:v> serpent</c:v>
                </c:pt>
                <c:pt idx="9">
                  <c:v> tde</c:v>
                </c:pt>
                <c:pt idx="10">
                  <c:v>average</c:v>
                </c:pt>
              </c:strCache>
            </c:strRef>
          </c:cat>
          <c:val>
            <c:numRef>
              <c:f>'Sched-3'!$W$3:$W$13</c:f>
              <c:numCache>
                <c:formatCode>General</c:formatCode>
                <c:ptCount val="11"/>
                <c:pt idx="0">
                  <c:v>4.2</c:v>
                </c:pt>
                <c:pt idx="1">
                  <c:v>8.1</c:v>
                </c:pt>
                <c:pt idx="2">
                  <c:v>8.4</c:v>
                </c:pt>
                <c:pt idx="3">
                  <c:v>3</c:v>
                </c:pt>
                <c:pt idx="4">
                  <c:v>7.4</c:v>
                </c:pt>
                <c:pt idx="5" formatCode="0">
                  <c:v>5.4</c:v>
                </c:pt>
                <c:pt idx="6">
                  <c:v>3.2</c:v>
                </c:pt>
                <c:pt idx="7">
                  <c:v>2.6</c:v>
                </c:pt>
                <c:pt idx="8">
                  <c:v>4.5</c:v>
                </c:pt>
                <c:pt idx="9">
                  <c:v>3.6</c:v>
                </c:pt>
                <c:pt idx="10">
                  <c:v>5</c:v>
                </c:pt>
              </c:numCache>
            </c:numRef>
          </c:val>
        </c:ser>
        <c:gapWidth val="55"/>
        <c:overlap val="100"/>
        <c:axId val="57372672"/>
        <c:axId val="57374208"/>
      </c:barChart>
      <c:catAx>
        <c:axId val="57372672"/>
        <c:scaling>
          <c:orientation val="minMax"/>
        </c:scaling>
        <c:axPos val="b"/>
        <c:majorTickMark val="none"/>
        <c:tickLblPos val="low"/>
        <c:txPr>
          <a:bodyPr rot="0" vert="horz"/>
          <a:lstStyle/>
          <a:p>
            <a:pPr>
              <a:defRPr sz="1600"/>
            </a:pPr>
            <a:endParaRPr lang="en-US"/>
          </a:p>
        </c:txPr>
        <c:crossAx val="57374208"/>
        <c:crosses val="autoZero"/>
        <c:auto val="1"/>
        <c:lblAlgn val="ctr"/>
        <c:lblOffset val="100"/>
      </c:catAx>
      <c:valAx>
        <c:axId val="57374208"/>
        <c:scaling>
          <c:orientation val="minMax"/>
          <c:max val="1"/>
          <c:min val="0.9"/>
        </c:scaling>
        <c:axPos val="l"/>
        <c:title>
          <c:tx>
            <c:rich>
              <a:bodyPr rot="-5400000" vert="horz"/>
              <a:lstStyle/>
              <a:p>
                <a:pPr>
                  <a:defRPr/>
                </a:pPr>
                <a:r>
                  <a:rPr lang="en-US"/>
                  <a:t>Fraction  of  Time  Allocated</a:t>
                </a:r>
              </a:p>
            </c:rich>
          </c:tx>
          <c:layout/>
        </c:title>
        <c:numFmt formatCode="0.00" sourceLinked="0"/>
        <c:majorTickMark val="none"/>
        <c:tickLblPos val="nextTo"/>
        <c:crossAx val="57372672"/>
        <c:crosses val="autoZero"/>
        <c:crossBetween val="between"/>
      </c:valAx>
    </c:plotArea>
    <c:legend>
      <c:legendPos val="t"/>
      <c:layout/>
    </c:legend>
    <c:plotVisOnly val="1"/>
  </c:chart>
  <c:spPr>
    <a:noFill/>
    <a:ln>
      <a:noFill/>
    </a:ln>
  </c:spPr>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3"/>
  <c:chart>
    <c:title>
      <c:tx>
        <c:rich>
          <a:bodyPr/>
          <a:lstStyle/>
          <a:p>
            <a:pPr>
              <a:defRPr/>
            </a:pPr>
            <a:r>
              <a:rPr lang="en-US"/>
              <a:t>Effect of Buffer Allocation on Performance</a:t>
            </a:r>
          </a:p>
        </c:rich>
      </c:tx>
      <c:layout/>
    </c:title>
    <c:plotArea>
      <c:layout/>
      <c:barChart>
        <c:barDir val="col"/>
        <c:grouping val="clustered"/>
        <c:ser>
          <c:idx val="0"/>
          <c:order val="0"/>
          <c:tx>
            <c:strRef>
              <c:f>'Reg Alloc'!$B$13</c:f>
              <c:strCache>
                <c:ptCount val="1"/>
                <c:pt idx="0">
                  <c:v>Min Mem</c:v>
                </c:pt>
              </c:strCache>
            </c:strRef>
          </c:tx>
          <c:spPr>
            <a:solidFill>
              <a:srgbClr val="CCECFF"/>
            </a:solidFill>
          </c:spPr>
          <c:cat>
            <c:strRef>
              <c:f>('Reg Alloc'!$A$14:$A$23,'Reg Alloc'!$A$24)</c:f>
              <c:strCache>
                <c:ptCount val="11"/>
                <c:pt idx="0">
                  <c:v>bitonic</c:v>
                </c:pt>
                <c:pt idx="1">
                  <c:v>dct</c:v>
                </c:pt>
                <c:pt idx="2">
                  <c:v>des</c:v>
                </c:pt>
                <c:pt idx="3">
                  <c:v>fft</c:v>
                </c:pt>
                <c:pt idx="4">
                  <c:v>filter bank</c:v>
                </c:pt>
                <c:pt idx="5">
                  <c:v>fm</c:v>
                </c:pt>
                <c:pt idx="6">
                  <c:v>matrix</c:v>
                </c:pt>
                <c:pt idx="7">
                  <c:v>mpeg2</c:v>
                </c:pt>
                <c:pt idx="8">
                  <c:v>serpent</c:v>
                </c:pt>
                <c:pt idx="9">
                  <c:v>tde</c:v>
                </c:pt>
                <c:pt idx="10">
                  <c:v>average</c:v>
                </c:pt>
              </c:strCache>
            </c:strRef>
          </c:cat>
          <c:val>
            <c:numRef>
              <c:f>'Reg Alloc'!$C$14:$C$24</c:f>
              <c:numCache>
                <c:formatCode>General</c:formatCode>
                <c:ptCount val="11"/>
                <c:pt idx="0">
                  <c:v>0.17775256747074278</c:v>
                </c:pt>
                <c:pt idx="1">
                  <c:v>0.73076923076923073</c:v>
                </c:pt>
                <c:pt idx="2">
                  <c:v>0.15219721329046096</c:v>
                </c:pt>
                <c:pt idx="3">
                  <c:v>0.47826086956521752</c:v>
                </c:pt>
                <c:pt idx="4">
                  <c:v>0.35472074468085124</c:v>
                </c:pt>
                <c:pt idx="5">
                  <c:v>0.19037215609462108</c:v>
                </c:pt>
                <c:pt idx="6">
                  <c:v>0.6000000000000002</c:v>
                </c:pt>
                <c:pt idx="7">
                  <c:v>0.81553398058252402</c:v>
                </c:pt>
                <c:pt idx="8">
                  <c:v>0.52802258331038276</c:v>
                </c:pt>
                <c:pt idx="9">
                  <c:v>0.69149675120788423</c:v>
                </c:pt>
                <c:pt idx="10">
                  <c:v>0.47191260969719173</c:v>
                </c:pt>
              </c:numCache>
            </c:numRef>
          </c:val>
        </c:ser>
        <c:ser>
          <c:idx val="1"/>
          <c:order val="1"/>
          <c:tx>
            <c:strRef>
              <c:f>'Reg Alloc'!$D$13</c:f>
              <c:strCache>
                <c:ptCount val="1"/>
                <c:pt idx="0">
                  <c:v>Min Mem + (Max Mem - Min Mem)/5</c:v>
                </c:pt>
              </c:strCache>
            </c:strRef>
          </c:tx>
          <c:spPr>
            <a:pattFill prst="wdDnDiag">
              <a:fgClr>
                <a:srgbClr val="0D0D0D"/>
              </a:fgClr>
              <a:bgClr>
                <a:srgbClr val="FFFFFF"/>
              </a:bgClr>
            </a:pattFill>
          </c:spPr>
          <c:cat>
            <c:strRef>
              <c:f>('Reg Alloc'!$A$14:$A$23,'Reg Alloc'!$A$24)</c:f>
              <c:strCache>
                <c:ptCount val="11"/>
                <c:pt idx="0">
                  <c:v>bitonic</c:v>
                </c:pt>
                <c:pt idx="1">
                  <c:v>dct</c:v>
                </c:pt>
                <c:pt idx="2">
                  <c:v>des</c:v>
                </c:pt>
                <c:pt idx="3">
                  <c:v>fft</c:v>
                </c:pt>
                <c:pt idx="4">
                  <c:v>filter bank</c:v>
                </c:pt>
                <c:pt idx="5">
                  <c:v>fm</c:v>
                </c:pt>
                <c:pt idx="6">
                  <c:v>matrix</c:v>
                </c:pt>
                <c:pt idx="7">
                  <c:v>mpeg2</c:v>
                </c:pt>
                <c:pt idx="8">
                  <c:v>serpent</c:v>
                </c:pt>
                <c:pt idx="9">
                  <c:v>tde</c:v>
                </c:pt>
                <c:pt idx="10">
                  <c:v>average</c:v>
                </c:pt>
              </c:strCache>
            </c:strRef>
          </c:cat>
          <c:val>
            <c:numRef>
              <c:f>'Reg Alloc'!$E$14:$E$24</c:f>
              <c:numCache>
                <c:formatCode>General</c:formatCode>
                <c:ptCount val="11"/>
                <c:pt idx="0">
                  <c:v>0.42024280067758335</c:v>
                </c:pt>
                <c:pt idx="1">
                  <c:v>0.83823529411764708</c:v>
                </c:pt>
                <c:pt idx="2">
                  <c:v>0.50295159386068478</c:v>
                </c:pt>
                <c:pt idx="3">
                  <c:v>0.64705882352941224</c:v>
                </c:pt>
                <c:pt idx="4">
                  <c:v>0.44127377998345746</c:v>
                </c:pt>
                <c:pt idx="5">
                  <c:v>0.29930119625725476</c:v>
                </c:pt>
                <c:pt idx="6">
                  <c:v>0.71428571428571452</c:v>
                </c:pt>
                <c:pt idx="7">
                  <c:v>0.91304347826086962</c:v>
                </c:pt>
                <c:pt idx="8">
                  <c:v>0.60130155245413253</c:v>
                </c:pt>
                <c:pt idx="9">
                  <c:v>0.7828183713046295</c:v>
                </c:pt>
                <c:pt idx="10">
                  <c:v>0.61605126047313885</c:v>
                </c:pt>
              </c:numCache>
            </c:numRef>
          </c:val>
        </c:ser>
        <c:ser>
          <c:idx val="2"/>
          <c:order val="2"/>
          <c:tx>
            <c:strRef>
              <c:f>'Reg Alloc'!$F$13</c:f>
              <c:strCache>
                <c:ptCount val="1"/>
                <c:pt idx="0">
                  <c:v>Min Mem + 2(Max Mem - Min Mem)/5</c:v>
                </c:pt>
              </c:strCache>
            </c:strRef>
          </c:tx>
          <c:spPr>
            <a:solidFill>
              <a:srgbClr val="0070C0"/>
            </a:solidFill>
          </c:spPr>
          <c:cat>
            <c:strRef>
              <c:f>('Reg Alloc'!$A$14:$A$23,'Reg Alloc'!$A$24)</c:f>
              <c:strCache>
                <c:ptCount val="11"/>
                <c:pt idx="0">
                  <c:v>bitonic</c:v>
                </c:pt>
                <c:pt idx="1">
                  <c:v>dct</c:v>
                </c:pt>
                <c:pt idx="2">
                  <c:v>des</c:v>
                </c:pt>
                <c:pt idx="3">
                  <c:v>fft</c:v>
                </c:pt>
                <c:pt idx="4">
                  <c:v>filter bank</c:v>
                </c:pt>
                <c:pt idx="5">
                  <c:v>fm</c:v>
                </c:pt>
                <c:pt idx="6">
                  <c:v>matrix</c:v>
                </c:pt>
                <c:pt idx="7">
                  <c:v>mpeg2</c:v>
                </c:pt>
                <c:pt idx="8">
                  <c:v>serpent</c:v>
                </c:pt>
                <c:pt idx="9">
                  <c:v>tde</c:v>
                </c:pt>
                <c:pt idx="10">
                  <c:v>average</c:v>
                </c:pt>
              </c:strCache>
            </c:strRef>
          </c:cat>
          <c:val>
            <c:numRef>
              <c:f>'Reg Alloc'!$G$14:$G$24</c:f>
              <c:numCache>
                <c:formatCode>General</c:formatCode>
                <c:ptCount val="11"/>
                <c:pt idx="0">
                  <c:v>0.68014621887137339</c:v>
                </c:pt>
                <c:pt idx="1">
                  <c:v>0.89062500000000022</c:v>
                </c:pt>
                <c:pt idx="2">
                  <c:v>0.88198757763975155</c:v>
                </c:pt>
                <c:pt idx="3">
                  <c:v>0.78571428571428559</c:v>
                </c:pt>
                <c:pt idx="4">
                  <c:v>0.55543987506507042</c:v>
                </c:pt>
                <c:pt idx="5">
                  <c:v>0.36767059508220601</c:v>
                </c:pt>
                <c:pt idx="6">
                  <c:v>0.85714285714285732</c:v>
                </c:pt>
                <c:pt idx="7">
                  <c:v>1</c:v>
                </c:pt>
                <c:pt idx="8">
                  <c:v>0.79274343601405872</c:v>
                </c:pt>
                <c:pt idx="9">
                  <c:v>0.844068539009459</c:v>
                </c:pt>
                <c:pt idx="10">
                  <c:v>0.76555383845390634</c:v>
                </c:pt>
              </c:numCache>
            </c:numRef>
          </c:val>
        </c:ser>
        <c:ser>
          <c:idx val="3"/>
          <c:order val="3"/>
          <c:tx>
            <c:strRef>
              <c:f>'Reg Alloc'!$H$13</c:f>
              <c:strCache>
                <c:ptCount val="1"/>
                <c:pt idx="0">
                  <c:v>Min Mem + 3(Max Mem - Min Mem)/5</c:v>
                </c:pt>
              </c:strCache>
            </c:strRef>
          </c:tx>
          <c:spPr>
            <a:pattFill prst="wdUpDiag">
              <a:fgClr>
                <a:srgbClr val="000000"/>
              </a:fgClr>
              <a:bgClr>
                <a:srgbClr val="FFFFFF"/>
              </a:bgClr>
            </a:pattFill>
          </c:spPr>
          <c:cat>
            <c:strRef>
              <c:f>('Reg Alloc'!$A$14:$A$23,'Reg Alloc'!$A$24)</c:f>
              <c:strCache>
                <c:ptCount val="11"/>
                <c:pt idx="0">
                  <c:v>bitonic</c:v>
                </c:pt>
                <c:pt idx="1">
                  <c:v>dct</c:v>
                </c:pt>
                <c:pt idx="2">
                  <c:v>des</c:v>
                </c:pt>
                <c:pt idx="3">
                  <c:v>fft</c:v>
                </c:pt>
                <c:pt idx="4">
                  <c:v>filter bank</c:v>
                </c:pt>
                <c:pt idx="5">
                  <c:v>fm</c:v>
                </c:pt>
                <c:pt idx="6">
                  <c:v>matrix</c:v>
                </c:pt>
                <c:pt idx="7">
                  <c:v>mpeg2</c:v>
                </c:pt>
                <c:pt idx="8">
                  <c:v>serpent</c:v>
                </c:pt>
                <c:pt idx="9">
                  <c:v>tde</c:v>
                </c:pt>
                <c:pt idx="10">
                  <c:v>average</c:v>
                </c:pt>
              </c:strCache>
            </c:strRef>
          </c:cat>
          <c:val>
            <c:numRef>
              <c:f>'Reg Alloc'!$I$14:$I$24</c:f>
              <c:numCache>
                <c:formatCode>General</c:formatCode>
                <c:ptCount val="11"/>
                <c:pt idx="0">
                  <c:v>0.91235059760956172</c:v>
                </c:pt>
                <c:pt idx="1">
                  <c:v>0.9193548387096776</c:v>
                </c:pt>
                <c:pt idx="2">
                  <c:v>0.98839907192575382</c:v>
                </c:pt>
                <c:pt idx="3">
                  <c:v>0.86842105263157954</c:v>
                </c:pt>
                <c:pt idx="4">
                  <c:v>0.99071494893221856</c:v>
                </c:pt>
                <c:pt idx="5">
                  <c:v>0.52373056994818667</c:v>
                </c:pt>
                <c:pt idx="6">
                  <c:v>0.92307692307692291</c:v>
                </c:pt>
                <c:pt idx="7">
                  <c:v>1</c:v>
                </c:pt>
                <c:pt idx="8">
                  <c:v>0.88913880257849132</c:v>
                </c:pt>
                <c:pt idx="9">
                  <c:v>0.90388479085116957</c:v>
                </c:pt>
                <c:pt idx="10">
                  <c:v>0.89190715962635592</c:v>
                </c:pt>
              </c:numCache>
            </c:numRef>
          </c:val>
        </c:ser>
        <c:ser>
          <c:idx val="4"/>
          <c:order val="4"/>
          <c:tx>
            <c:strRef>
              <c:f>'Reg Alloc'!$J$13</c:f>
              <c:strCache>
                <c:ptCount val="1"/>
                <c:pt idx="0">
                  <c:v>Min Mem + 4(Max Mem - Min Mem)/5</c:v>
                </c:pt>
              </c:strCache>
            </c:strRef>
          </c:tx>
          <c:spPr>
            <a:solidFill>
              <a:srgbClr val="DAE731"/>
            </a:solidFill>
          </c:spPr>
          <c:cat>
            <c:strRef>
              <c:f>('Reg Alloc'!$A$14:$A$23,'Reg Alloc'!$A$24)</c:f>
              <c:strCache>
                <c:ptCount val="11"/>
                <c:pt idx="0">
                  <c:v>bitonic</c:v>
                </c:pt>
                <c:pt idx="1">
                  <c:v>dct</c:v>
                </c:pt>
                <c:pt idx="2">
                  <c:v>des</c:v>
                </c:pt>
                <c:pt idx="3">
                  <c:v>fft</c:v>
                </c:pt>
                <c:pt idx="4">
                  <c:v>filter bank</c:v>
                </c:pt>
                <c:pt idx="5">
                  <c:v>fm</c:v>
                </c:pt>
                <c:pt idx="6">
                  <c:v>matrix</c:v>
                </c:pt>
                <c:pt idx="7">
                  <c:v>mpeg2</c:v>
                </c:pt>
                <c:pt idx="8">
                  <c:v>serpent</c:v>
                </c:pt>
                <c:pt idx="9">
                  <c:v>tde</c:v>
                </c:pt>
                <c:pt idx="10">
                  <c:v>average</c:v>
                </c:pt>
              </c:strCache>
            </c:strRef>
          </c:cat>
          <c:val>
            <c:numRef>
              <c:f>'Reg Alloc'!$K$14:$K$24</c:f>
              <c:numCache>
                <c:formatCode>General</c:formatCode>
                <c:ptCount val="11"/>
                <c:pt idx="0">
                  <c:v>0.97927631578947372</c:v>
                </c:pt>
                <c:pt idx="1">
                  <c:v>1</c:v>
                </c:pt>
                <c:pt idx="2">
                  <c:v>1</c:v>
                </c:pt>
                <c:pt idx="3">
                  <c:v>0.97058823529411764</c:v>
                </c:pt>
                <c:pt idx="4">
                  <c:v>1</c:v>
                </c:pt>
                <c:pt idx="5">
                  <c:v>0.90997479294202366</c:v>
                </c:pt>
                <c:pt idx="6">
                  <c:v>0.92307692307692291</c:v>
                </c:pt>
                <c:pt idx="7">
                  <c:v>1</c:v>
                </c:pt>
                <c:pt idx="8">
                  <c:v>1</c:v>
                </c:pt>
                <c:pt idx="9">
                  <c:v>0.95296922741803514</c:v>
                </c:pt>
                <c:pt idx="10">
                  <c:v>0.97358854945205697</c:v>
                </c:pt>
              </c:numCache>
            </c:numRef>
          </c:val>
        </c:ser>
        <c:ser>
          <c:idx val="5"/>
          <c:order val="5"/>
          <c:tx>
            <c:strRef>
              <c:f>'Reg Alloc'!$L$13</c:f>
              <c:strCache>
                <c:ptCount val="1"/>
                <c:pt idx="0">
                  <c:v>Max Mem</c:v>
                </c:pt>
              </c:strCache>
            </c:strRef>
          </c:tx>
          <c:spPr>
            <a:solidFill>
              <a:srgbClr val="00B050"/>
            </a:solidFill>
          </c:spPr>
          <c:cat>
            <c:strRef>
              <c:f>('Reg Alloc'!$A$14:$A$23,'Reg Alloc'!$A$24)</c:f>
              <c:strCache>
                <c:ptCount val="11"/>
                <c:pt idx="0">
                  <c:v>bitonic</c:v>
                </c:pt>
                <c:pt idx="1">
                  <c:v>dct</c:v>
                </c:pt>
                <c:pt idx="2">
                  <c:v>des</c:v>
                </c:pt>
                <c:pt idx="3">
                  <c:v>fft</c:v>
                </c:pt>
                <c:pt idx="4">
                  <c:v>filter bank</c:v>
                </c:pt>
                <c:pt idx="5">
                  <c:v>fm</c:v>
                </c:pt>
                <c:pt idx="6">
                  <c:v>matrix</c:v>
                </c:pt>
                <c:pt idx="7">
                  <c:v>mpeg2</c:v>
                </c:pt>
                <c:pt idx="8">
                  <c:v>serpent</c:v>
                </c:pt>
                <c:pt idx="9">
                  <c:v>tde</c:v>
                </c:pt>
                <c:pt idx="10">
                  <c:v>average</c:v>
                </c:pt>
              </c:strCache>
            </c:strRef>
          </c:cat>
          <c:val>
            <c:numRef>
              <c:f>'Reg Alloc'!$M$14:$M$24</c:f>
              <c:numCache>
                <c:formatCode>General</c:formatCode>
                <c:ptCount val="11"/>
                <c:pt idx="0">
                  <c:v>1</c:v>
                </c:pt>
                <c:pt idx="1">
                  <c:v>1</c:v>
                </c:pt>
                <c:pt idx="2">
                  <c:v>1</c:v>
                </c:pt>
                <c:pt idx="3">
                  <c:v>1</c:v>
                </c:pt>
                <c:pt idx="4">
                  <c:v>1</c:v>
                </c:pt>
                <c:pt idx="5">
                  <c:v>1</c:v>
                </c:pt>
                <c:pt idx="6">
                  <c:v>1</c:v>
                </c:pt>
                <c:pt idx="7">
                  <c:v>1</c:v>
                </c:pt>
                <c:pt idx="8">
                  <c:v>1</c:v>
                </c:pt>
                <c:pt idx="9">
                  <c:v>1</c:v>
                </c:pt>
                <c:pt idx="10">
                  <c:v>1</c:v>
                </c:pt>
              </c:numCache>
            </c:numRef>
          </c:val>
        </c:ser>
        <c:axId val="57292288"/>
        <c:axId val="57293824"/>
      </c:barChart>
      <c:catAx>
        <c:axId val="57292288"/>
        <c:scaling>
          <c:orientation val="minMax"/>
        </c:scaling>
        <c:axPos val="b"/>
        <c:tickLblPos val="nextTo"/>
        <c:txPr>
          <a:bodyPr rot="0" vert="horz"/>
          <a:lstStyle/>
          <a:p>
            <a:pPr>
              <a:defRPr sz="1600"/>
            </a:pPr>
            <a:endParaRPr lang="en-US"/>
          </a:p>
        </c:txPr>
        <c:crossAx val="57293824"/>
        <c:crosses val="autoZero"/>
        <c:auto val="1"/>
        <c:lblAlgn val="ctr"/>
        <c:lblOffset val="100"/>
      </c:catAx>
      <c:valAx>
        <c:axId val="57293824"/>
        <c:scaling>
          <c:orientation val="minMax"/>
          <c:max val="1"/>
          <c:min val="0"/>
        </c:scaling>
        <c:axPos val="l"/>
        <c:majorGridlines/>
        <c:title>
          <c:tx>
            <c:rich>
              <a:bodyPr rot="-5400000" vert="horz"/>
              <a:lstStyle/>
              <a:p>
                <a:pPr>
                  <a:defRPr sz="1600" b="0"/>
                </a:pPr>
                <a:r>
                  <a:rPr lang="en-US" sz="1600" b="0"/>
                  <a:t>Relative Performance</a:t>
                </a:r>
              </a:p>
            </c:rich>
          </c:tx>
          <c:layout/>
        </c:title>
        <c:numFmt formatCode="General" sourceLinked="1"/>
        <c:tickLblPos val="nextTo"/>
        <c:txPr>
          <a:bodyPr/>
          <a:lstStyle/>
          <a:p>
            <a:pPr>
              <a:defRPr sz="1600"/>
            </a:pPr>
            <a:endParaRPr lang="en-US"/>
          </a:p>
        </c:txPr>
        <c:crossAx val="57292288"/>
        <c:crosses val="autoZero"/>
        <c:crossBetween val="between"/>
        <c:majorUnit val="0.1"/>
        <c:minorUnit val="4.0000000000000022E-2"/>
      </c:valAx>
      <c:spPr>
        <a:noFill/>
      </c:spPr>
    </c:plotArea>
    <c:legend>
      <c:legendPos val="b"/>
      <c:layout>
        <c:manualLayout>
          <c:xMode val="edge"/>
          <c:yMode val="edge"/>
          <c:x val="9.6589276730125309E-2"/>
          <c:y val="0.86553469661734361"/>
          <c:w val="0.84488925288875094"/>
          <c:h val="0.12235612243049379"/>
        </c:manualLayout>
      </c:layout>
      <c:txPr>
        <a:bodyPr/>
        <a:lstStyle/>
        <a:p>
          <a:pPr>
            <a:defRPr sz="1600"/>
          </a:pPr>
          <a:endParaRPr lang="en-US"/>
        </a:p>
      </c:txPr>
    </c:legend>
    <c:plotVisOnly val="1"/>
  </c:chart>
  <c:spPr>
    <a:ln>
      <a:noFill/>
    </a:ln>
  </c:spPr>
  <c:txPr>
    <a:bodyPr/>
    <a:lstStyle/>
    <a:p>
      <a:pPr>
        <a:defRPr>
          <a:latin typeface="Times New Roman" pitchFamily="18" charset="0"/>
          <a:cs typeface="Times New Roman" pitchFamily="18"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AD2F7-90BB-4757-8CC9-9229222A0BCC}" type="datetimeFigureOut">
              <a:rPr lang="en-US" smtClean="0"/>
              <a:pPr/>
              <a:t>9/15/2009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537E1-85C7-4415-A853-2D5D0C2EC1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C2914-3423-4294-9873-DC79531C8766}" type="slidenum">
              <a:rPr lang="en-US"/>
              <a:pPr/>
              <a:t>2</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r>
              <a:rPr lang="en-US" sz="900" dirty="0" err="1"/>
              <a:t>Unicore</a:t>
            </a:r>
            <a:r>
              <a:rPr lang="en-US" sz="900" dirty="0"/>
              <a:t> processors worked well for 30 years, primarily because of shrinking transistors and increased operating frequency.</a:t>
            </a:r>
          </a:p>
          <a:p>
            <a:r>
              <a:rPr lang="en-US" sz="900" dirty="0"/>
              <a:t>Around 2000, the industry hit what can be collectively called the complexity wall (including power, memory, ILP). This is mainly because of large monolithic structures.</a:t>
            </a:r>
          </a:p>
          <a:p>
            <a:r>
              <a:rPr lang="en-US" sz="900" dirty="0"/>
              <a:t>In the past few years, processor designers have turned to </a:t>
            </a:r>
            <a:r>
              <a:rPr lang="en-US" sz="900" dirty="0" err="1"/>
              <a:t>multicore</a:t>
            </a:r>
            <a:r>
              <a:rPr lang="en-US" sz="900" dirty="0"/>
              <a:t> designs to continue performance scalability.</a:t>
            </a:r>
          </a:p>
          <a:p>
            <a:r>
              <a:rPr lang="en-US" sz="900" dirty="0"/>
              <a:t>We are seeing many </a:t>
            </a:r>
            <a:r>
              <a:rPr lang="en-US" sz="900" dirty="0" err="1"/>
              <a:t>multicore</a:t>
            </a:r>
            <a:r>
              <a:rPr lang="en-US" sz="900" dirty="0"/>
              <a:t> designs ranging from 2 to 256 cores on a chip.</a:t>
            </a:r>
          </a:p>
          <a:p>
            <a:r>
              <a:rPr lang="en-US" sz="900" dirty="0"/>
              <a:t>Some of them are homogeneous. Others are heterogeneous, containing data engines and special accelerators along with GPPs.</a:t>
            </a:r>
          </a:p>
          <a:p>
            <a:endParaRPr lang="en-US" sz="900" dirty="0"/>
          </a:p>
          <a:p>
            <a:r>
              <a:rPr lang="en-US" sz="900" dirty="0"/>
              <a:t>Let us see how these processors were programmed. </a:t>
            </a:r>
          </a:p>
          <a:p>
            <a:r>
              <a:rPr lang="en-US" sz="900" dirty="0" err="1"/>
              <a:t>Uniprocessors</a:t>
            </a:r>
            <a:r>
              <a:rPr lang="en-US" sz="900" dirty="0"/>
              <a:t> were programmed using sequential von Neumann languages. I am just showing C/C++ just because they were the most popular. Language research focused on bringing more productivity to the programmers. Parallel libraries and languages targeted network of workstations and were the mainly used by scientists working on supercomputers.</a:t>
            </a:r>
          </a:p>
          <a:p>
            <a:endParaRPr lang="en-US" sz="900" dirty="0"/>
          </a:p>
          <a:p>
            <a:r>
              <a:rPr lang="en-US" sz="900" dirty="0"/>
              <a:t>Now that </a:t>
            </a:r>
            <a:r>
              <a:rPr lang="en-US" sz="900" dirty="0" err="1"/>
              <a:t>multicores</a:t>
            </a:r>
            <a:r>
              <a:rPr lang="en-US" sz="900" dirty="0"/>
              <a:t> have become commodity, every company out there is scrambling to figure out how to program </a:t>
            </a:r>
            <a:r>
              <a:rPr lang="en-US" sz="900" dirty="0" err="1"/>
              <a:t>multicores</a:t>
            </a:r>
            <a:r>
              <a:rPr lang="en-US" sz="900" dirty="0"/>
              <a:t>. Here is a sampling of what the companies, both small and big are trying to do. All these projects started only in the past 5 years. Some of them are new languages, some of them are extensions, and others use the library approach. They vary widely in their underlying programming model.</a:t>
            </a:r>
          </a:p>
          <a:p>
            <a:endParaRPr lang="en-US" sz="900" dirty="0"/>
          </a:p>
          <a:p>
            <a:r>
              <a:rPr lang="en-US" sz="900" dirty="0"/>
              <a:t>One notable programming model is streaming, and the following approaches provide support for streaming in some form.</a:t>
            </a:r>
          </a:p>
          <a:p>
            <a:endParaRPr lang="en-US" sz="9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A6172D-8FB0-4B26-A750-91A1E61E3BCA}" type="slidenum">
              <a:rPr lang="en-US" smtClean="0"/>
              <a:pPr fontAlgn="base">
                <a:spcBef>
                  <a:spcPct val="0"/>
                </a:spcBef>
                <a:spcAft>
                  <a:spcPct val="0"/>
                </a:spcAft>
                <a:defRPr/>
              </a:pPr>
              <a:t>3</a:t>
            </a:fld>
            <a:endParaRPr lang="en-US"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smtClean="0"/>
              <a:t>Emphasize embedded systems (</a:t>
            </a:r>
            <a:r>
              <a:rPr lang="en-US" dirty="0" smtClean="0"/>
              <a:t>Cell phones, handhelds, DSPs)</a:t>
            </a:r>
            <a:endParaRPr lang="en-US" b="1" dirty="0" smtClean="0"/>
          </a:p>
          <a:p>
            <a:pPr eaLnBrk="1" hangingPunct="1">
              <a:spcBef>
                <a:spcPct val="0"/>
              </a:spcBef>
              <a:buFontTx/>
              <a:buChar char="-"/>
            </a:pPr>
            <a:r>
              <a:rPr lang="en-US" b="1" dirty="0" smtClean="0"/>
              <a:t>But also extends to desktop and HPS</a:t>
            </a:r>
          </a:p>
          <a:p>
            <a:pPr eaLnBrk="1" hangingPunct="1">
              <a:spcBef>
                <a:spcPct val="0"/>
              </a:spcBef>
            </a:pPr>
            <a:endParaRPr lang="en-US" b="1" dirty="0" smtClean="0"/>
          </a:p>
          <a:p>
            <a:pPr eaLnBrk="1" hangingPunct="1">
              <a:spcBef>
                <a:spcPct val="0"/>
              </a:spcBef>
            </a:pPr>
            <a:r>
              <a:rPr lang="en-US" b="1" dirty="0" smtClean="0"/>
              <a:t>Performance and power is a major concern in embedded systems</a:t>
            </a:r>
          </a:p>
          <a:p>
            <a:pPr eaLnBrk="1" hangingPunct="1">
              <a:spcBef>
                <a:spcPct val="0"/>
              </a:spcBef>
            </a:pPr>
            <a:r>
              <a:rPr lang="en-US" b="1" dirty="0" smtClean="0"/>
              <a:t>Important to make execution as efficient as possible: optimizations are key</a:t>
            </a:r>
          </a:p>
          <a:p>
            <a:pPr eaLnBrk="1" hangingPunct="1">
              <a:spcBef>
                <a:spcPct val="0"/>
              </a:spcBef>
            </a:pPr>
            <a:endParaRPr lang="en-US" b="1" dirty="0" smtClean="0"/>
          </a:p>
          <a:p>
            <a:pPr eaLnBrk="1" hangingPunct="1">
              <a:spcBef>
                <a:spcPct val="0"/>
              </a:spcBef>
            </a:pPr>
            <a:r>
              <a:rPr lang="en-US" b="1" dirty="0" smtClean="0"/>
              <a:t>In streaming codes:</a:t>
            </a:r>
          </a:p>
          <a:p>
            <a:pPr eaLnBrk="1" hangingPunct="1">
              <a:spcBef>
                <a:spcPct val="0"/>
              </a:spcBef>
            </a:pPr>
            <a:r>
              <a:rPr lang="en-US" b="1" dirty="0" smtClean="0"/>
              <a:t>Locality: computation and data locality</a:t>
            </a:r>
          </a:p>
          <a:p>
            <a:pPr eaLnBrk="1" hangingPunct="1">
              <a:spcBef>
                <a:spcPct val="0"/>
              </a:spcBef>
            </a:pPr>
            <a:r>
              <a:rPr lang="en-US" b="1" dirty="0" smtClean="0"/>
              <a:t>Easy to extract and exploit both parallelism and locality</a:t>
            </a:r>
          </a:p>
          <a:p>
            <a:pPr eaLnBrk="1" hangingPunct="1">
              <a:spcBef>
                <a:spcPct val="0"/>
              </a:spcBef>
            </a:pPr>
            <a:endParaRPr lang="en-US" b="1" dirty="0" smtClean="0"/>
          </a:p>
          <a:p>
            <a:pPr eaLnBrk="1" hangingPunct="1">
              <a:spcBef>
                <a:spcPct val="0"/>
              </a:spcBef>
            </a:pPr>
            <a:r>
              <a:rPr lang="en-US" b="1" dirty="0" smtClean="0"/>
              <a:t>Can have a major impact on memory system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22D37B-17CF-4C7A-8EA2-F4481AE5E9B3}" type="slidenum">
              <a:rPr lang="en-US" smtClean="0"/>
              <a:pPr fontAlgn="base">
                <a:spcBef>
                  <a:spcPct val="0"/>
                </a:spcBef>
                <a:spcAft>
                  <a:spcPct val="0"/>
                </a:spcAft>
                <a:defRPr/>
              </a:pPr>
              <a:t>4</a:t>
            </a:fld>
            <a:endParaRPr lang="en-US" smtClean="0"/>
          </a:p>
        </p:txBody>
      </p:sp>
      <p:sp>
        <p:nvSpPr>
          <p:cNvPr id="38915" name="Rectangle 2"/>
          <p:cNvSpPr>
            <a:spLocks noGrp="1" noRot="1" noChangeAspect="1" noChangeArrowheads="1" noTextEdit="1"/>
          </p:cNvSpPr>
          <p:nvPr>
            <p:ph type="sldImg"/>
          </p:nvPr>
        </p:nvSpPr>
        <p:spPr bwMode="auto">
          <a:xfrm>
            <a:off x="0" y="693738"/>
            <a:ext cx="1588" cy="1587"/>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341813"/>
            <a:ext cx="5487988" cy="4032250"/>
          </a:xfrm>
          <a:noFill/>
        </p:spPr>
        <p:txBody>
          <a:bodyPr wrap="none" numCol="1" anchor="ctr" anchorCtr="0" compatLnSpc="1">
            <a:prstTxWarp prst="textNoShape">
              <a:avLst/>
            </a:prstTxWarp>
          </a:bodyPr>
          <a:lstStyle/>
          <a:p>
            <a:pPr defTabSz="430213"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0A1088-9EDE-4B37-BBBE-13D262B69516}"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A537E1-85C7-4415-A853-2D5D0C2EC1D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400800"/>
            <a:ext cx="2895600" cy="3048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Footer Placeholder 3"/>
          <p:cNvSpPr>
            <a:spLocks noGrp="1"/>
          </p:cNvSpPr>
          <p:nvPr>
            <p:ph type="ftr" sz="quarter" idx="10"/>
          </p:nvPr>
        </p:nvSpPr>
        <p:spPr>
          <a:xfrm>
            <a:off x="3124200" y="6400800"/>
            <a:ext cx="2895600" cy="3048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baseline="0">
                <a:latin typeface="Arial" charset="0"/>
              </a:defRPr>
            </a:lvl1pPr>
          </a:lstStyle>
          <a:p>
            <a:endParaRPr lang="en-US"/>
          </a:p>
        </p:txBody>
      </p:sp>
      <p:sp>
        <p:nvSpPr>
          <p:cNvPr id="1031" name="Rectangle 7"/>
          <p:cNvSpPr>
            <a:spLocks noChangeArrowheads="1"/>
          </p:cNvSpPr>
          <p:nvPr/>
        </p:nvSpPr>
        <p:spPr bwMode="auto">
          <a:xfrm>
            <a:off x="228600" y="239713"/>
            <a:ext cx="8686800" cy="6084887"/>
          </a:xfrm>
          <a:prstGeom prst="rect">
            <a:avLst/>
          </a:prstGeom>
          <a:noFill/>
          <a:ln w="19050">
            <a:solidFill>
              <a:srgbClr val="10093A"/>
            </a:solidFill>
            <a:miter lim="800000"/>
            <a:headEnd/>
            <a:tailEnd/>
          </a:ln>
          <a:effectLst/>
        </p:spPr>
        <p:txBody>
          <a:bodyPr wrap="none" anchor="ctr"/>
          <a:lstStyle/>
          <a:p>
            <a:endParaRPr lang="en-US"/>
          </a:p>
        </p:txBody>
      </p:sp>
      <p:pic>
        <p:nvPicPr>
          <p:cNvPr id="1032" name="Picture 8"/>
          <p:cNvPicPr>
            <a:picLocks noChangeAspect="1" noChangeArrowheads="1"/>
          </p:cNvPicPr>
          <p:nvPr/>
        </p:nvPicPr>
        <p:blipFill>
          <a:blip r:embed="rId15" cstate="print"/>
          <a:srcRect/>
          <a:stretch>
            <a:fillRect/>
          </a:stretch>
        </p:blipFill>
        <p:spPr bwMode="auto">
          <a:xfrm>
            <a:off x="230188" y="6405563"/>
            <a:ext cx="2962275" cy="336550"/>
          </a:xfrm>
          <a:prstGeom prst="rect">
            <a:avLst/>
          </a:prstGeom>
          <a:noFill/>
        </p:spPr>
      </p:pic>
      <p:sp>
        <p:nvSpPr>
          <p:cNvPr id="1033" name="Text Box 9"/>
          <p:cNvSpPr txBox="1">
            <a:spLocks noChangeArrowheads="1"/>
          </p:cNvSpPr>
          <p:nvPr/>
        </p:nvSpPr>
        <p:spPr bwMode="auto">
          <a:xfrm>
            <a:off x="5718175" y="6376988"/>
            <a:ext cx="2786063" cy="365125"/>
          </a:xfrm>
          <a:prstGeom prst="rect">
            <a:avLst/>
          </a:prstGeom>
          <a:noFill/>
          <a:ln w="9525">
            <a:noFill/>
            <a:miter lim="800000"/>
            <a:headEnd/>
            <a:tailEnd/>
          </a:ln>
          <a:effectLst/>
        </p:spPr>
        <p:txBody>
          <a:bodyPr wrap="none">
            <a:spAutoFit/>
          </a:bodyPr>
          <a:lstStyle/>
          <a:p>
            <a:pPr algn="r" eaLnBrk="0" hangingPunct="0">
              <a:spcBef>
                <a:spcPct val="0"/>
              </a:spcBef>
              <a:buFontTx/>
              <a:buNone/>
            </a:pPr>
            <a:r>
              <a:rPr lang="en-US" sz="900" b="1" baseline="0">
                <a:solidFill>
                  <a:srgbClr val="0F0958"/>
                </a:solidFill>
                <a:latin typeface="Gill Sans" charset="0"/>
              </a:rPr>
              <a:t>University of Michigan</a:t>
            </a:r>
          </a:p>
          <a:p>
            <a:pPr algn="r" eaLnBrk="0" hangingPunct="0">
              <a:spcBef>
                <a:spcPct val="0"/>
              </a:spcBef>
              <a:buFontTx/>
              <a:buNone/>
            </a:pPr>
            <a:r>
              <a:rPr lang="en-US" sz="900" b="1" baseline="0">
                <a:solidFill>
                  <a:srgbClr val="0F0958"/>
                </a:solidFill>
                <a:latin typeface="Gill Sans" charset="0"/>
              </a:rPr>
              <a:t>Electrical Engineering and Computer Science</a:t>
            </a:r>
          </a:p>
        </p:txBody>
      </p:sp>
      <p:pic>
        <p:nvPicPr>
          <p:cNvPr id="1034" name="Picture 10" descr="CSeal"/>
          <p:cNvPicPr>
            <a:picLocks noChangeAspect="1" noChangeArrowheads="1"/>
          </p:cNvPicPr>
          <p:nvPr/>
        </p:nvPicPr>
        <p:blipFill>
          <a:blip r:embed="rId16" cstate="print">
            <a:lum bright="-26000"/>
          </a:blip>
          <a:srcRect/>
          <a:stretch>
            <a:fillRect/>
          </a:stretch>
        </p:blipFill>
        <p:spPr bwMode="auto">
          <a:xfrm>
            <a:off x="8504238" y="6362700"/>
            <a:ext cx="411162" cy="407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Narrow" pitchFamily="34" charset="0"/>
        </a:defRPr>
      </a:lvl2pPr>
      <a:lvl3pPr algn="ctr" rtl="0" eaLnBrk="1" fontAlgn="base" hangingPunct="1">
        <a:spcBef>
          <a:spcPct val="0"/>
        </a:spcBef>
        <a:spcAft>
          <a:spcPct val="0"/>
        </a:spcAft>
        <a:defRPr sz="4400" b="1">
          <a:solidFill>
            <a:schemeClr val="tx2"/>
          </a:solidFill>
          <a:latin typeface="Arial Narrow" pitchFamily="34" charset="0"/>
        </a:defRPr>
      </a:lvl3pPr>
      <a:lvl4pPr algn="ctr" rtl="0" eaLnBrk="1" fontAlgn="base" hangingPunct="1">
        <a:spcBef>
          <a:spcPct val="0"/>
        </a:spcBef>
        <a:spcAft>
          <a:spcPct val="0"/>
        </a:spcAft>
        <a:defRPr sz="4400" b="1">
          <a:solidFill>
            <a:schemeClr val="tx2"/>
          </a:solidFill>
          <a:latin typeface="Arial Narrow" pitchFamily="34" charset="0"/>
        </a:defRPr>
      </a:lvl4pPr>
      <a:lvl5pPr algn="ctr" rtl="0" eaLnBrk="1" fontAlgn="base" hangingPunct="1">
        <a:spcBef>
          <a:spcPct val="0"/>
        </a:spcBef>
        <a:spcAft>
          <a:spcPct val="0"/>
        </a:spcAft>
        <a:defRPr sz="4400" b="1">
          <a:solidFill>
            <a:schemeClr val="tx2"/>
          </a:solidFill>
          <a:latin typeface="Arial Narrow" pitchFamily="34" charset="0"/>
        </a:defRPr>
      </a:lvl5pPr>
      <a:lvl6pPr marL="457200" algn="ctr" rtl="0" eaLnBrk="1" fontAlgn="base" hangingPunct="1">
        <a:spcBef>
          <a:spcPct val="0"/>
        </a:spcBef>
        <a:spcAft>
          <a:spcPct val="0"/>
        </a:spcAft>
        <a:defRPr sz="4400" b="1">
          <a:solidFill>
            <a:schemeClr val="tx2"/>
          </a:solidFill>
          <a:latin typeface="Arial Narrow" pitchFamily="34" charset="0"/>
        </a:defRPr>
      </a:lvl6pPr>
      <a:lvl7pPr marL="914400" algn="ctr" rtl="0" eaLnBrk="1" fontAlgn="base" hangingPunct="1">
        <a:spcBef>
          <a:spcPct val="0"/>
        </a:spcBef>
        <a:spcAft>
          <a:spcPct val="0"/>
        </a:spcAft>
        <a:defRPr sz="4400" b="1">
          <a:solidFill>
            <a:schemeClr val="tx2"/>
          </a:solidFill>
          <a:latin typeface="Arial Narrow" pitchFamily="34" charset="0"/>
        </a:defRPr>
      </a:lvl7pPr>
      <a:lvl8pPr marL="1371600" algn="ctr" rtl="0" eaLnBrk="1" fontAlgn="base" hangingPunct="1">
        <a:spcBef>
          <a:spcPct val="0"/>
        </a:spcBef>
        <a:spcAft>
          <a:spcPct val="0"/>
        </a:spcAft>
        <a:defRPr sz="4400" b="1">
          <a:solidFill>
            <a:schemeClr val="tx2"/>
          </a:solidFill>
          <a:latin typeface="Arial Narrow" pitchFamily="34" charset="0"/>
        </a:defRPr>
      </a:lvl8pPr>
      <a:lvl9pPr marL="1828800" algn="ctr" rtl="0" eaLnBrk="1" fontAlgn="base" hangingPunct="1">
        <a:spcBef>
          <a:spcPct val="0"/>
        </a:spcBef>
        <a:spcAft>
          <a:spcPct val="0"/>
        </a:spcAft>
        <a:defRPr sz="44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1.xm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gif"/><Relationship Id="rId5" Type="http://schemas.openxmlformats.org/officeDocument/2006/relationships/image" Target="../media/image25.jpeg"/><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jpeg"/><Relationship Id="rId5" Type="http://schemas.openxmlformats.org/officeDocument/2006/relationships/image" Target="../media/image14.png"/><Relationship Id="rId10" Type="http://schemas.openxmlformats.org/officeDocument/2006/relationships/image" Target="../media/image19.jpeg"/><Relationship Id="rId4" Type="http://schemas.openxmlformats.org/officeDocument/2006/relationships/image" Target="../media/image13.png"/><Relationship Id="rId9"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438400"/>
          </a:xfrm>
        </p:spPr>
        <p:txBody>
          <a:bodyPr/>
          <a:lstStyle/>
          <a:p>
            <a:r>
              <a:rPr lang="en-US" sz="3600" dirty="0" err="1" smtClean="0">
                <a:latin typeface="Arial" pitchFamily="34" charset="0"/>
                <a:cs typeface="Arial" pitchFamily="34" charset="0"/>
              </a:rPr>
              <a:t>Flextream</a:t>
            </a:r>
            <a:r>
              <a:rPr lang="en-US" sz="3600" dirty="0" smtClean="0">
                <a:latin typeface="Arial" pitchFamily="34" charset="0"/>
                <a:cs typeface="Arial" pitchFamily="34" charset="0"/>
              </a:rPr>
              <a:t>: </a:t>
            </a:r>
            <a:br>
              <a:rPr lang="en-US" sz="3600" dirty="0" smtClean="0">
                <a:latin typeface="Arial" pitchFamily="34" charset="0"/>
                <a:cs typeface="Arial" pitchFamily="34" charset="0"/>
              </a:rPr>
            </a:br>
            <a:r>
              <a:rPr lang="en-US" sz="3200" dirty="0" smtClean="0">
                <a:latin typeface="Arial" pitchFamily="34" charset="0"/>
                <a:cs typeface="Arial" pitchFamily="34" charset="0"/>
              </a:rPr>
              <a:t>Adaptive Compilation of Streaming Applications for Heterogeneous Architectures</a:t>
            </a:r>
            <a:endParaRPr lang="en-US" sz="3600" dirty="0">
              <a:latin typeface="Arial" pitchFamily="34" charset="0"/>
              <a:cs typeface="Arial" pitchFamily="34" charset="0"/>
            </a:endParaRPr>
          </a:p>
        </p:txBody>
      </p:sp>
      <p:sp>
        <p:nvSpPr>
          <p:cNvPr id="3" name="Subtitle 2"/>
          <p:cNvSpPr>
            <a:spLocks noGrp="1"/>
          </p:cNvSpPr>
          <p:nvPr>
            <p:ph type="subTitle" idx="1"/>
          </p:nvPr>
        </p:nvSpPr>
        <p:spPr>
          <a:xfrm>
            <a:off x="1371600" y="3733800"/>
            <a:ext cx="6400800" cy="762000"/>
          </a:xfrm>
        </p:spPr>
        <p:txBody>
          <a:bodyPr/>
          <a:lstStyle/>
          <a:p>
            <a:r>
              <a:rPr lang="en-US" sz="2000" u="sng" dirty="0" smtClean="0">
                <a:latin typeface="Arial" pitchFamily="34" charset="0"/>
                <a:cs typeface="Arial" pitchFamily="34" charset="0"/>
              </a:rPr>
              <a:t>Amir Hormati</a:t>
            </a:r>
            <a:r>
              <a:rPr lang="en-US" sz="2000" u="sng" baseline="30000" dirty="0" smtClean="0">
                <a:latin typeface="Arial" pitchFamily="34" charset="0"/>
                <a:cs typeface="Arial" pitchFamily="34" charset="0"/>
              </a:rPr>
              <a:t>1</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Yoonseo</a:t>
            </a:r>
            <a:r>
              <a:rPr lang="en-US" sz="2000" dirty="0" smtClean="0">
                <a:latin typeface="Arial" pitchFamily="34" charset="0"/>
                <a:cs typeface="Arial" pitchFamily="34" charset="0"/>
              </a:rPr>
              <a:t> Choi</a:t>
            </a:r>
            <a:r>
              <a:rPr lang="en-US" sz="2000" baseline="30000" dirty="0" smtClean="0">
                <a:latin typeface="Arial" pitchFamily="34" charset="0"/>
                <a:cs typeface="Arial" pitchFamily="34" charset="0"/>
              </a:rPr>
              <a:t>1</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Manjunath</a:t>
            </a:r>
            <a:r>
              <a:rPr lang="en-US" sz="2000" dirty="0" smtClean="0">
                <a:latin typeface="Arial" pitchFamily="34" charset="0"/>
                <a:cs typeface="Arial" pitchFamily="34" charset="0"/>
              </a:rPr>
              <a:t> Kudlur</a:t>
            </a:r>
            <a:r>
              <a:rPr lang="en-US" sz="2000" baseline="30000" dirty="0" smtClean="0">
                <a:latin typeface="Arial" pitchFamily="34" charset="0"/>
                <a:cs typeface="Arial" pitchFamily="34" charset="0"/>
              </a:rPr>
              <a:t>3</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Rodric</a:t>
            </a:r>
            <a:r>
              <a:rPr lang="en-US" sz="2000" dirty="0" smtClean="0">
                <a:latin typeface="Arial" pitchFamily="34" charset="0"/>
                <a:cs typeface="Arial" pitchFamily="34" charset="0"/>
              </a:rPr>
              <a:t> Rabbah</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 Trevor Mudge</a:t>
            </a:r>
            <a:r>
              <a:rPr lang="en-US" sz="2000" baseline="30000" dirty="0" smtClean="0">
                <a:latin typeface="Arial" pitchFamily="34" charset="0"/>
                <a:cs typeface="Arial" pitchFamily="34" charset="0"/>
              </a:rPr>
              <a:t>1</a:t>
            </a:r>
            <a:r>
              <a:rPr lang="en-US" sz="2000" dirty="0" smtClean="0">
                <a:latin typeface="Arial" pitchFamily="34" charset="0"/>
                <a:cs typeface="Arial" pitchFamily="34" charset="0"/>
              </a:rPr>
              <a:t>, and Scott Mahlke</a:t>
            </a:r>
            <a:r>
              <a:rPr lang="en-US" sz="2000" baseline="30000" dirty="0" smtClean="0">
                <a:latin typeface="Arial" pitchFamily="34" charset="0"/>
                <a:cs typeface="Arial" pitchFamily="34" charset="0"/>
              </a:rPr>
              <a:t>1</a:t>
            </a:r>
            <a:endParaRPr lang="en-US" sz="2000" baseline="30000" dirty="0">
              <a:latin typeface="Arial" pitchFamily="34" charset="0"/>
              <a:cs typeface="Arial" pitchFamily="34" charset="0"/>
            </a:endParaRPr>
          </a:p>
          <a:p>
            <a:endParaRPr lang="en-US" sz="1200" dirty="0">
              <a:latin typeface="Arial" pitchFamily="34" charset="0"/>
              <a:cs typeface="Arial" pitchFamily="34" charset="0"/>
            </a:endParaRPr>
          </a:p>
        </p:txBody>
      </p:sp>
      <p:graphicFrame>
        <p:nvGraphicFramePr>
          <p:cNvPr id="4" name="Table 3"/>
          <p:cNvGraphicFramePr>
            <a:graphicFrameLocks noGrp="1"/>
          </p:cNvGraphicFramePr>
          <p:nvPr/>
        </p:nvGraphicFramePr>
        <p:xfrm>
          <a:off x="6400800" y="5334000"/>
          <a:ext cx="2472509" cy="914400"/>
        </p:xfrm>
        <a:graphic>
          <a:graphicData uri="http://schemas.openxmlformats.org/drawingml/2006/table">
            <a:tbl>
              <a:tblPr firstRow="1" bandRow="1">
                <a:tableStyleId>{2D5ABB26-0587-4C30-8999-92F81FD0307C}</a:tableStyleId>
              </a:tblPr>
              <a:tblGrid>
                <a:gridCol w="208280"/>
                <a:gridCol w="2264229"/>
              </a:tblGrid>
              <a:tr h="228600">
                <a:tc>
                  <a:txBody>
                    <a:bodyPr/>
                    <a:lstStyle/>
                    <a:p>
                      <a:r>
                        <a:rPr lang="en-US" sz="1400" i="1" dirty="0" smtClean="0"/>
                        <a:t>1</a:t>
                      </a:r>
                      <a:endParaRPr lang="en-US" sz="1400" i="1" dirty="0"/>
                    </a:p>
                  </a:txBody>
                  <a:tcPr/>
                </a:tc>
                <a:tc>
                  <a:txBody>
                    <a:bodyPr/>
                    <a:lstStyle/>
                    <a:p>
                      <a:r>
                        <a:rPr lang="en-US" sz="1400" i="1" dirty="0" smtClean="0"/>
                        <a:t>University of Michigan</a:t>
                      </a:r>
                      <a:endParaRPr lang="en-US" sz="1400" i="1" dirty="0"/>
                    </a:p>
                  </a:txBody>
                  <a:tcPr/>
                </a:tc>
              </a:tr>
              <a:tr h="228600">
                <a:tc>
                  <a:txBody>
                    <a:bodyPr/>
                    <a:lstStyle/>
                    <a:p>
                      <a:r>
                        <a:rPr lang="en-US" sz="1400" i="1" dirty="0" smtClean="0"/>
                        <a:t>2</a:t>
                      </a:r>
                      <a:endParaRPr lang="en-US" sz="1400" i="1" dirty="0"/>
                    </a:p>
                  </a:txBody>
                  <a:tcPr/>
                </a:tc>
                <a:tc>
                  <a:txBody>
                    <a:bodyPr/>
                    <a:lstStyle/>
                    <a:p>
                      <a:r>
                        <a:rPr lang="en-US" sz="1400" i="1" dirty="0" smtClean="0"/>
                        <a:t>IBM T.J. Watson Research Lab.</a:t>
                      </a:r>
                      <a:endParaRPr lang="en-US" sz="1400" i="1" dirty="0"/>
                    </a:p>
                  </a:txBody>
                  <a:tcPr/>
                </a:tc>
              </a:tr>
              <a:tr h="228600">
                <a:tc>
                  <a:txBody>
                    <a:bodyPr/>
                    <a:lstStyle/>
                    <a:p>
                      <a:r>
                        <a:rPr lang="en-US" sz="1400" i="1" dirty="0" smtClean="0"/>
                        <a:t>3</a:t>
                      </a:r>
                      <a:endParaRPr lang="en-US" sz="1400" i="1" dirty="0"/>
                    </a:p>
                  </a:txBody>
                  <a:tcPr/>
                </a:tc>
                <a:tc>
                  <a:txBody>
                    <a:bodyPr/>
                    <a:lstStyle/>
                    <a:p>
                      <a:r>
                        <a:rPr lang="en-US" sz="1400" i="1" dirty="0" smtClean="0"/>
                        <a:t>NVIDIA Corp.</a:t>
                      </a:r>
                      <a:endParaRPr lang="en-US" sz="1400" i="1" dirty="0"/>
                    </a:p>
                  </a:txBody>
                  <a:tcPr/>
                </a:tc>
              </a:tr>
            </a:tbl>
          </a:graphicData>
        </a:graphic>
      </p:graphicFrame>
    </p:spTree>
  </p:cSld>
  <p:clrMapOvr>
    <a:masterClrMapping/>
  </p:clrMapOvr>
  <p:transition advTm="2156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MSL : Multi-Core Streaming Layer</a:t>
            </a:r>
            <a:endParaRPr lang="en-US" dirty="0"/>
          </a:p>
        </p:txBody>
      </p:sp>
      <p:sp>
        <p:nvSpPr>
          <p:cNvPr id="3" name="Content Placeholder 2"/>
          <p:cNvSpPr>
            <a:spLocks noGrp="1"/>
          </p:cNvSpPr>
          <p:nvPr>
            <p:ph idx="1"/>
          </p:nvPr>
        </p:nvSpPr>
        <p:spPr/>
        <p:txBody>
          <a:bodyPr/>
          <a:lstStyle/>
          <a:p>
            <a:r>
              <a:rPr lang="en-US" sz="2800" dirty="0" smtClean="0"/>
              <a:t>Instruction set for heterogeneous multi-core systems</a:t>
            </a:r>
          </a:p>
          <a:p>
            <a:endParaRPr lang="en-US" sz="2800" dirty="0" smtClean="0"/>
          </a:p>
          <a:p>
            <a:r>
              <a:rPr lang="en-US" sz="2800" dirty="0" smtClean="0"/>
              <a:t>A set of high-level commands for :</a:t>
            </a:r>
          </a:p>
          <a:p>
            <a:pPr lvl="1"/>
            <a:r>
              <a:rPr lang="en-US" sz="2400" dirty="0" smtClean="0"/>
              <a:t>Actor Commands(Loading/Unloading)</a:t>
            </a:r>
          </a:p>
          <a:p>
            <a:pPr lvl="1"/>
            <a:r>
              <a:rPr lang="en-US" sz="2400" dirty="0" smtClean="0"/>
              <a:t>Buffer Commands(Allocating local/global buffers)</a:t>
            </a:r>
          </a:p>
          <a:p>
            <a:pPr lvl="1"/>
            <a:r>
              <a:rPr lang="en-US" sz="2400" dirty="0" smtClean="0"/>
              <a:t>Data Transfer Commands(Managing DMAs)</a:t>
            </a:r>
          </a:p>
          <a:p>
            <a:pPr lvl="1"/>
            <a:endParaRPr lang="en-US" sz="2400" dirty="0" smtClean="0"/>
          </a:p>
          <a:p>
            <a:r>
              <a:rPr lang="en-US" sz="2800" dirty="0" err="1" smtClean="0"/>
              <a:t>Flextream’s</a:t>
            </a:r>
            <a:r>
              <a:rPr lang="en-US" sz="2800" dirty="0" smtClean="0"/>
              <a:t> online layer uses these commands to adapt the static schedule</a:t>
            </a:r>
          </a:p>
          <a:p>
            <a:endParaRPr lang="en-US" dirty="0"/>
          </a:p>
        </p:txBody>
      </p:sp>
    </p:spTree>
  </p:cSld>
  <p:clrMapOvr>
    <a:masterClrMapping/>
  </p:clrMapOvr>
  <p:transition advTm="3903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Execution Flow</a:t>
            </a:r>
            <a:endParaRPr lang="en-US" dirty="0"/>
          </a:p>
        </p:txBody>
      </p:sp>
      <p:sp>
        <p:nvSpPr>
          <p:cNvPr id="3" name="Content Placeholder 2"/>
          <p:cNvSpPr>
            <a:spLocks noGrp="1"/>
          </p:cNvSpPr>
          <p:nvPr>
            <p:ph idx="1"/>
          </p:nvPr>
        </p:nvSpPr>
        <p:spPr/>
        <p:txBody>
          <a:bodyPr/>
          <a:lstStyle/>
          <a:p>
            <a:r>
              <a:rPr lang="en-US" dirty="0" smtClean="0"/>
              <a:t>For every application may see multiple iterations of:</a:t>
            </a:r>
            <a:endParaRPr lang="en-US" dirty="0"/>
          </a:p>
        </p:txBody>
      </p:sp>
      <p:pic>
        <p:nvPicPr>
          <p:cNvPr id="4099" name="Picture 3"/>
          <p:cNvPicPr>
            <a:picLocks noChangeAspect="1" noChangeArrowheads="1"/>
          </p:cNvPicPr>
          <p:nvPr/>
        </p:nvPicPr>
        <p:blipFill>
          <a:blip r:embed="rId3"/>
          <a:srcRect/>
          <a:stretch>
            <a:fillRect/>
          </a:stretch>
        </p:blipFill>
        <p:spPr bwMode="auto">
          <a:xfrm>
            <a:off x="685800" y="3962400"/>
            <a:ext cx="7832912" cy="2286000"/>
          </a:xfrm>
          <a:prstGeom prst="rect">
            <a:avLst/>
          </a:prstGeom>
          <a:noFill/>
          <a:ln w="9525">
            <a:noFill/>
            <a:miter lim="800000"/>
            <a:headEnd/>
            <a:tailEnd/>
          </a:ln>
        </p:spPr>
      </p:pic>
      <p:cxnSp>
        <p:nvCxnSpPr>
          <p:cNvPr id="20" name="Elbow Connector 19"/>
          <p:cNvCxnSpPr>
            <a:endCxn id="26" idx="1"/>
          </p:cNvCxnSpPr>
          <p:nvPr/>
        </p:nvCxnSpPr>
        <p:spPr bwMode="auto">
          <a:xfrm rot="5400000" flipH="1" flipV="1">
            <a:off x="3602939" y="4232243"/>
            <a:ext cx="742762" cy="393955"/>
          </a:xfrm>
          <a:prstGeom prst="bentConnector2">
            <a:avLst/>
          </a:prstGeom>
          <a:ln>
            <a:prstDash val="dash"/>
            <a:headEnd type="none" w="med" len="med"/>
            <a:tailEnd type="triangle" w="med" len="med"/>
          </a:ln>
        </p:spPr>
        <p:style>
          <a:lnRef idx="2">
            <a:schemeClr val="accent4"/>
          </a:lnRef>
          <a:fillRef idx="0">
            <a:schemeClr val="accent4"/>
          </a:fillRef>
          <a:effectRef idx="1">
            <a:schemeClr val="accent4"/>
          </a:effectRef>
          <a:fontRef idx="minor">
            <a:schemeClr val="tx1"/>
          </a:fontRef>
        </p:style>
      </p:cxnSp>
      <p:cxnSp>
        <p:nvCxnSpPr>
          <p:cNvPr id="23" name="Elbow Connector 22"/>
          <p:cNvCxnSpPr>
            <a:endCxn id="27" idx="1"/>
          </p:cNvCxnSpPr>
          <p:nvPr/>
        </p:nvCxnSpPr>
        <p:spPr bwMode="auto">
          <a:xfrm rot="5400000" flipH="1" flipV="1">
            <a:off x="5377047" y="4181509"/>
            <a:ext cx="728444" cy="509739"/>
          </a:xfrm>
          <a:prstGeom prst="bentConnector2">
            <a:avLst/>
          </a:prstGeom>
          <a:ln>
            <a:prstDash val="dash"/>
            <a:headEnd type="none" w="med" len="med"/>
            <a:tailEnd type="triangle" w="med" len="med"/>
          </a:ln>
        </p:spPr>
        <p:style>
          <a:lnRef idx="2">
            <a:schemeClr val="accent4"/>
          </a:lnRef>
          <a:fillRef idx="0">
            <a:schemeClr val="accent4"/>
          </a:fillRef>
          <a:effectRef idx="1">
            <a:schemeClr val="accent4"/>
          </a:effectRef>
          <a:fontRef idx="minor">
            <a:schemeClr val="tx1"/>
          </a:fontRef>
        </p:style>
      </p:cxnSp>
      <p:sp>
        <p:nvSpPr>
          <p:cNvPr id="26" name="TextBox 25"/>
          <p:cNvSpPr txBox="1"/>
          <p:nvPr/>
        </p:nvSpPr>
        <p:spPr>
          <a:xfrm rot="18968681">
            <a:off x="3810000" y="2975668"/>
            <a:ext cx="2590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Resource change Request</a:t>
            </a:r>
            <a:endParaRPr lang="en-US" dirty="0">
              <a:latin typeface="Times New Roman" pitchFamily="18" charset="0"/>
              <a:cs typeface="Times New Roman" pitchFamily="18" charset="0"/>
            </a:endParaRPr>
          </a:p>
        </p:txBody>
      </p:sp>
      <p:sp>
        <p:nvSpPr>
          <p:cNvPr id="27" name="TextBox 26"/>
          <p:cNvSpPr txBox="1"/>
          <p:nvPr/>
        </p:nvSpPr>
        <p:spPr>
          <a:xfrm rot="18948098">
            <a:off x="5629451" y="2984409"/>
            <a:ext cx="2590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Resource change Granted</a:t>
            </a:r>
            <a:endParaRPr lang="en-US" dirty="0">
              <a:latin typeface="Times New Roman" pitchFamily="18" charset="0"/>
              <a:cs typeface="Times New Roman" pitchFamily="18" charset="0"/>
            </a:endParaRPr>
          </a:p>
        </p:txBody>
      </p:sp>
    </p:spTree>
  </p:cSld>
  <p:clrMapOvr>
    <a:masterClrMapping/>
  </p:clrMapOvr>
  <p:transition advTm="47845"/>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Prepass</a:t>
            </a:r>
            <a:r>
              <a:rPr lang="en-US" dirty="0" smtClean="0"/>
              <a:t> Replication </a:t>
            </a:r>
            <a:r>
              <a:rPr lang="en-US" b="0" i="1" dirty="0" smtClean="0"/>
              <a:t>[static 1]</a:t>
            </a:r>
            <a:endParaRPr lang="en-US" b="0" i="1" dirty="0"/>
          </a:p>
        </p:txBody>
      </p:sp>
      <p:sp>
        <p:nvSpPr>
          <p:cNvPr id="5" name="Oval 4"/>
          <p:cNvSpPr/>
          <p:nvPr/>
        </p:nvSpPr>
        <p:spPr bwMode="auto">
          <a:xfrm>
            <a:off x="7239000" y="17526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6" name="Oval 5"/>
          <p:cNvSpPr/>
          <p:nvPr/>
        </p:nvSpPr>
        <p:spPr bwMode="auto">
          <a:xfrm>
            <a:off x="2895600" y="38100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7" name="Oval 6"/>
          <p:cNvSpPr/>
          <p:nvPr/>
        </p:nvSpPr>
        <p:spPr bwMode="auto">
          <a:xfrm>
            <a:off x="2895600" y="17526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8" name="Oval 7"/>
          <p:cNvSpPr/>
          <p:nvPr/>
        </p:nvSpPr>
        <p:spPr bwMode="auto">
          <a:xfrm>
            <a:off x="7239000" y="37338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9" name="Oval 8"/>
          <p:cNvSpPr/>
          <p:nvPr/>
        </p:nvSpPr>
        <p:spPr bwMode="auto">
          <a:xfrm>
            <a:off x="5791200" y="38100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0" name="Oval 9"/>
          <p:cNvSpPr/>
          <p:nvPr/>
        </p:nvSpPr>
        <p:spPr bwMode="auto">
          <a:xfrm>
            <a:off x="4343400" y="38100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1" name="Oval 10"/>
          <p:cNvSpPr/>
          <p:nvPr/>
        </p:nvSpPr>
        <p:spPr bwMode="auto">
          <a:xfrm>
            <a:off x="4343400" y="17526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2" name="Oval 11"/>
          <p:cNvSpPr/>
          <p:nvPr/>
        </p:nvSpPr>
        <p:spPr bwMode="auto">
          <a:xfrm>
            <a:off x="5791200" y="1752600"/>
            <a:ext cx="1371600" cy="12192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3" name="Rounded Rectangle 12"/>
          <p:cNvSpPr/>
          <p:nvPr/>
        </p:nvSpPr>
        <p:spPr bwMode="auto">
          <a:xfrm>
            <a:off x="3225800" y="22225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16" name="Rounded Rectangle 15"/>
          <p:cNvSpPr/>
          <p:nvPr/>
        </p:nvSpPr>
        <p:spPr bwMode="auto">
          <a:xfrm>
            <a:off x="4724400" y="22860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a:t>
            </a:r>
          </a:p>
        </p:txBody>
      </p:sp>
      <p:sp>
        <p:nvSpPr>
          <p:cNvPr id="17" name="Rounded Rectangle 16"/>
          <p:cNvSpPr/>
          <p:nvPr/>
        </p:nvSpPr>
        <p:spPr bwMode="auto">
          <a:xfrm>
            <a:off x="6134100" y="21844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sp>
        <p:nvSpPr>
          <p:cNvPr id="18" name="Rounded Rectangle 17"/>
          <p:cNvSpPr/>
          <p:nvPr/>
        </p:nvSpPr>
        <p:spPr bwMode="auto">
          <a:xfrm>
            <a:off x="7772400" y="22098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a:t>
            </a:r>
          </a:p>
        </p:txBody>
      </p:sp>
      <p:sp>
        <p:nvSpPr>
          <p:cNvPr id="19" name="Rounded Rectangle 18"/>
          <p:cNvSpPr/>
          <p:nvPr/>
        </p:nvSpPr>
        <p:spPr bwMode="auto">
          <a:xfrm>
            <a:off x="3416300" y="42799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a:t>
            </a:r>
          </a:p>
        </p:txBody>
      </p:sp>
      <p:sp>
        <p:nvSpPr>
          <p:cNvPr id="20" name="Rounded Rectangle 19"/>
          <p:cNvSpPr/>
          <p:nvPr/>
        </p:nvSpPr>
        <p:spPr bwMode="auto">
          <a:xfrm>
            <a:off x="4660900"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21" name="Rounded Rectangle 20"/>
          <p:cNvSpPr/>
          <p:nvPr/>
        </p:nvSpPr>
        <p:spPr bwMode="auto">
          <a:xfrm>
            <a:off x="6305550" y="42545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E0</a:t>
            </a:r>
          </a:p>
        </p:txBody>
      </p:sp>
      <p:sp>
        <p:nvSpPr>
          <p:cNvPr id="22" name="Rounded Rectangle 21"/>
          <p:cNvSpPr/>
          <p:nvPr/>
        </p:nvSpPr>
        <p:spPr bwMode="auto">
          <a:xfrm>
            <a:off x="3429000"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E1</a:t>
            </a:r>
          </a:p>
        </p:txBody>
      </p:sp>
      <p:sp>
        <p:nvSpPr>
          <p:cNvPr id="23" name="TextBox 22"/>
          <p:cNvSpPr txBox="1"/>
          <p:nvPr/>
        </p:nvSpPr>
        <p:spPr>
          <a:xfrm>
            <a:off x="3181350" y="3145393"/>
            <a:ext cx="838200" cy="369332"/>
          </a:xfrm>
          <a:prstGeom prst="rect">
            <a:avLst/>
          </a:prstGeom>
          <a:noFill/>
        </p:spPr>
        <p:txBody>
          <a:bodyPr wrap="square" rtlCol="0">
            <a:spAutoFit/>
          </a:bodyPr>
          <a:lstStyle/>
          <a:p>
            <a:r>
              <a:rPr lang="en-US" dirty="0" smtClean="0"/>
              <a:t>P0 : 10 </a:t>
            </a:r>
            <a:endParaRPr lang="en-US" dirty="0"/>
          </a:p>
        </p:txBody>
      </p:sp>
      <p:sp>
        <p:nvSpPr>
          <p:cNvPr id="24" name="TextBox 23"/>
          <p:cNvSpPr txBox="1"/>
          <p:nvPr/>
        </p:nvSpPr>
        <p:spPr>
          <a:xfrm>
            <a:off x="4629150" y="3124200"/>
            <a:ext cx="838200" cy="369332"/>
          </a:xfrm>
          <a:prstGeom prst="rect">
            <a:avLst/>
          </a:prstGeom>
          <a:noFill/>
        </p:spPr>
        <p:txBody>
          <a:bodyPr wrap="square" rtlCol="0">
            <a:spAutoFit/>
          </a:bodyPr>
          <a:lstStyle/>
          <a:p>
            <a:r>
              <a:rPr lang="en-US" dirty="0" smtClean="0"/>
              <a:t>P1 : 86</a:t>
            </a:r>
            <a:endParaRPr lang="en-US" dirty="0"/>
          </a:p>
        </p:txBody>
      </p:sp>
      <p:sp>
        <p:nvSpPr>
          <p:cNvPr id="25" name="TextBox 24"/>
          <p:cNvSpPr txBox="1"/>
          <p:nvPr/>
        </p:nvSpPr>
        <p:spPr>
          <a:xfrm>
            <a:off x="6096000" y="3124200"/>
            <a:ext cx="914400" cy="369332"/>
          </a:xfrm>
          <a:prstGeom prst="rect">
            <a:avLst/>
          </a:prstGeom>
          <a:noFill/>
        </p:spPr>
        <p:txBody>
          <a:bodyPr wrap="square" rtlCol="0">
            <a:spAutoFit/>
          </a:bodyPr>
          <a:lstStyle/>
          <a:p>
            <a:r>
              <a:rPr lang="en-US" dirty="0" smtClean="0"/>
              <a:t>P2 : 246</a:t>
            </a:r>
            <a:endParaRPr lang="en-US" dirty="0"/>
          </a:p>
        </p:txBody>
      </p:sp>
      <p:sp>
        <p:nvSpPr>
          <p:cNvPr id="26" name="TextBox 25"/>
          <p:cNvSpPr txBox="1"/>
          <p:nvPr/>
        </p:nvSpPr>
        <p:spPr>
          <a:xfrm>
            <a:off x="7543800" y="3124200"/>
            <a:ext cx="914400" cy="369332"/>
          </a:xfrm>
          <a:prstGeom prst="rect">
            <a:avLst/>
          </a:prstGeom>
          <a:noFill/>
        </p:spPr>
        <p:txBody>
          <a:bodyPr wrap="square" rtlCol="0">
            <a:spAutoFit/>
          </a:bodyPr>
          <a:lstStyle/>
          <a:p>
            <a:r>
              <a:rPr lang="en-US" dirty="0" smtClean="0"/>
              <a:t>P3 : 326</a:t>
            </a:r>
            <a:endParaRPr lang="en-US" dirty="0"/>
          </a:p>
        </p:txBody>
      </p:sp>
      <p:sp>
        <p:nvSpPr>
          <p:cNvPr id="27" name="TextBox 26"/>
          <p:cNvSpPr txBox="1"/>
          <p:nvPr/>
        </p:nvSpPr>
        <p:spPr>
          <a:xfrm>
            <a:off x="3181350" y="5193268"/>
            <a:ext cx="933450" cy="369332"/>
          </a:xfrm>
          <a:prstGeom prst="rect">
            <a:avLst/>
          </a:prstGeom>
          <a:noFill/>
        </p:spPr>
        <p:txBody>
          <a:bodyPr wrap="square" rtlCol="0">
            <a:spAutoFit/>
          </a:bodyPr>
          <a:lstStyle/>
          <a:p>
            <a:r>
              <a:rPr lang="en-US" dirty="0" smtClean="0"/>
              <a:t>P4 : 566 </a:t>
            </a:r>
            <a:endParaRPr lang="en-US" dirty="0"/>
          </a:p>
        </p:txBody>
      </p:sp>
      <p:sp>
        <p:nvSpPr>
          <p:cNvPr id="28" name="TextBox 27"/>
          <p:cNvSpPr txBox="1"/>
          <p:nvPr/>
        </p:nvSpPr>
        <p:spPr>
          <a:xfrm>
            <a:off x="4619625" y="5193268"/>
            <a:ext cx="838200" cy="369332"/>
          </a:xfrm>
          <a:prstGeom prst="rect">
            <a:avLst/>
          </a:prstGeom>
          <a:noFill/>
        </p:spPr>
        <p:txBody>
          <a:bodyPr wrap="square" rtlCol="0">
            <a:spAutoFit/>
          </a:bodyPr>
          <a:lstStyle/>
          <a:p>
            <a:r>
              <a:rPr lang="en-US" dirty="0" smtClean="0"/>
              <a:t>P5 : 10 </a:t>
            </a:r>
            <a:endParaRPr lang="en-US" dirty="0"/>
          </a:p>
        </p:txBody>
      </p:sp>
      <p:sp>
        <p:nvSpPr>
          <p:cNvPr id="29" name="TextBox 28"/>
          <p:cNvSpPr txBox="1"/>
          <p:nvPr/>
        </p:nvSpPr>
        <p:spPr>
          <a:xfrm>
            <a:off x="6096000" y="5193268"/>
            <a:ext cx="838200" cy="369332"/>
          </a:xfrm>
          <a:prstGeom prst="rect">
            <a:avLst/>
          </a:prstGeom>
          <a:noFill/>
        </p:spPr>
        <p:txBody>
          <a:bodyPr wrap="square" rtlCol="0">
            <a:spAutoFit/>
          </a:bodyPr>
          <a:lstStyle/>
          <a:p>
            <a:r>
              <a:rPr lang="en-US" dirty="0" smtClean="0"/>
              <a:t>P6 : 0 </a:t>
            </a:r>
            <a:endParaRPr lang="en-US" dirty="0"/>
          </a:p>
        </p:txBody>
      </p:sp>
      <p:sp>
        <p:nvSpPr>
          <p:cNvPr id="30" name="TextBox 29"/>
          <p:cNvSpPr txBox="1"/>
          <p:nvPr/>
        </p:nvSpPr>
        <p:spPr>
          <a:xfrm>
            <a:off x="7476392" y="5184476"/>
            <a:ext cx="838200" cy="369332"/>
          </a:xfrm>
          <a:prstGeom prst="rect">
            <a:avLst/>
          </a:prstGeom>
          <a:noFill/>
        </p:spPr>
        <p:txBody>
          <a:bodyPr wrap="square" rtlCol="0">
            <a:spAutoFit/>
          </a:bodyPr>
          <a:lstStyle/>
          <a:p>
            <a:r>
              <a:rPr lang="en-US" dirty="0" smtClean="0"/>
              <a:t>P7 : 0 </a:t>
            </a:r>
            <a:endParaRPr lang="en-US" dirty="0"/>
          </a:p>
        </p:txBody>
      </p:sp>
      <p:sp>
        <p:nvSpPr>
          <p:cNvPr id="32" name="TextBox 31"/>
          <p:cNvSpPr txBox="1"/>
          <p:nvPr/>
        </p:nvSpPr>
        <p:spPr>
          <a:xfrm>
            <a:off x="3175000" y="5194300"/>
            <a:ext cx="933450" cy="369332"/>
          </a:xfrm>
          <a:prstGeom prst="rect">
            <a:avLst/>
          </a:prstGeom>
          <a:noFill/>
        </p:spPr>
        <p:txBody>
          <a:bodyPr wrap="square" rtlCol="0">
            <a:spAutoFit/>
          </a:bodyPr>
          <a:lstStyle/>
          <a:p>
            <a:r>
              <a:rPr lang="en-US" dirty="0" smtClean="0"/>
              <a:t>P4 : 283</a:t>
            </a:r>
            <a:endParaRPr lang="en-US" dirty="0"/>
          </a:p>
        </p:txBody>
      </p:sp>
      <p:sp>
        <p:nvSpPr>
          <p:cNvPr id="33" name="Rounded Rectangle 32"/>
          <p:cNvSpPr/>
          <p:nvPr/>
        </p:nvSpPr>
        <p:spPr bwMode="auto">
          <a:xfrm>
            <a:off x="7772400" y="22098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D0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34" name="Rounded Rectangle 33"/>
          <p:cNvSpPr/>
          <p:nvPr/>
        </p:nvSpPr>
        <p:spPr bwMode="auto">
          <a:xfrm>
            <a:off x="7740650"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D1</a:t>
            </a:r>
          </a:p>
        </p:txBody>
      </p:sp>
      <p:sp>
        <p:nvSpPr>
          <p:cNvPr id="35" name="TextBox 34"/>
          <p:cNvSpPr txBox="1"/>
          <p:nvPr/>
        </p:nvSpPr>
        <p:spPr>
          <a:xfrm>
            <a:off x="6096000" y="5181600"/>
            <a:ext cx="914400" cy="369332"/>
          </a:xfrm>
          <a:prstGeom prst="rect">
            <a:avLst/>
          </a:prstGeom>
          <a:noFill/>
        </p:spPr>
        <p:txBody>
          <a:bodyPr wrap="square" rtlCol="0">
            <a:spAutoFit/>
          </a:bodyPr>
          <a:lstStyle/>
          <a:p>
            <a:r>
              <a:rPr lang="en-US" dirty="0" smtClean="0"/>
              <a:t>P6 : 283 </a:t>
            </a:r>
            <a:endParaRPr lang="en-US" dirty="0"/>
          </a:p>
        </p:txBody>
      </p:sp>
      <p:sp>
        <p:nvSpPr>
          <p:cNvPr id="36" name="TextBox 35"/>
          <p:cNvSpPr txBox="1"/>
          <p:nvPr/>
        </p:nvSpPr>
        <p:spPr>
          <a:xfrm>
            <a:off x="7476392" y="5184476"/>
            <a:ext cx="914400" cy="369332"/>
          </a:xfrm>
          <a:prstGeom prst="rect">
            <a:avLst/>
          </a:prstGeom>
          <a:noFill/>
        </p:spPr>
        <p:txBody>
          <a:bodyPr wrap="square" rtlCol="0">
            <a:spAutoFit/>
          </a:bodyPr>
          <a:lstStyle/>
          <a:p>
            <a:r>
              <a:rPr lang="en-US" dirty="0" smtClean="0"/>
              <a:t>P7 : 163</a:t>
            </a:r>
            <a:endParaRPr lang="en-US" dirty="0"/>
          </a:p>
        </p:txBody>
      </p:sp>
      <p:sp>
        <p:nvSpPr>
          <p:cNvPr id="37" name="TextBox 36"/>
          <p:cNvSpPr txBox="1"/>
          <p:nvPr/>
        </p:nvSpPr>
        <p:spPr>
          <a:xfrm>
            <a:off x="7543800" y="3126343"/>
            <a:ext cx="914400" cy="369332"/>
          </a:xfrm>
          <a:prstGeom prst="rect">
            <a:avLst/>
          </a:prstGeom>
          <a:noFill/>
        </p:spPr>
        <p:txBody>
          <a:bodyPr wrap="square" rtlCol="0">
            <a:spAutoFit/>
          </a:bodyPr>
          <a:lstStyle/>
          <a:p>
            <a:r>
              <a:rPr lang="en-US" dirty="0" smtClean="0"/>
              <a:t>P3 : 163</a:t>
            </a:r>
            <a:endParaRPr lang="en-US" dirty="0"/>
          </a:p>
        </p:txBody>
      </p:sp>
      <p:sp>
        <p:nvSpPr>
          <p:cNvPr id="38" name="TextBox 37"/>
          <p:cNvSpPr txBox="1"/>
          <p:nvPr/>
        </p:nvSpPr>
        <p:spPr>
          <a:xfrm>
            <a:off x="3182817" y="3145393"/>
            <a:ext cx="1123950" cy="369332"/>
          </a:xfrm>
          <a:prstGeom prst="rect">
            <a:avLst/>
          </a:prstGeom>
          <a:noFill/>
        </p:spPr>
        <p:txBody>
          <a:bodyPr wrap="square" rtlCol="0">
            <a:spAutoFit/>
          </a:bodyPr>
          <a:lstStyle/>
          <a:p>
            <a:r>
              <a:rPr lang="en-US" dirty="0" smtClean="0"/>
              <a:t>P0 : 151.5 </a:t>
            </a:r>
            <a:endParaRPr lang="en-US" dirty="0"/>
          </a:p>
        </p:txBody>
      </p:sp>
      <p:sp>
        <p:nvSpPr>
          <p:cNvPr id="39" name="TextBox 38"/>
          <p:cNvSpPr txBox="1"/>
          <p:nvPr/>
        </p:nvSpPr>
        <p:spPr>
          <a:xfrm>
            <a:off x="4630617" y="3124200"/>
            <a:ext cx="1123950" cy="369332"/>
          </a:xfrm>
          <a:prstGeom prst="rect">
            <a:avLst/>
          </a:prstGeom>
          <a:noFill/>
        </p:spPr>
        <p:txBody>
          <a:bodyPr wrap="square" rtlCol="0">
            <a:spAutoFit/>
          </a:bodyPr>
          <a:lstStyle/>
          <a:p>
            <a:r>
              <a:rPr lang="en-US" dirty="0" smtClean="0"/>
              <a:t>P1 : 147.5</a:t>
            </a:r>
            <a:endParaRPr lang="en-US" dirty="0"/>
          </a:p>
        </p:txBody>
      </p:sp>
      <p:sp>
        <p:nvSpPr>
          <p:cNvPr id="40" name="TextBox 39"/>
          <p:cNvSpPr txBox="1"/>
          <p:nvPr/>
        </p:nvSpPr>
        <p:spPr>
          <a:xfrm>
            <a:off x="6097466" y="3124200"/>
            <a:ext cx="1059873" cy="369332"/>
          </a:xfrm>
          <a:prstGeom prst="rect">
            <a:avLst/>
          </a:prstGeom>
          <a:noFill/>
        </p:spPr>
        <p:txBody>
          <a:bodyPr wrap="square" rtlCol="0">
            <a:spAutoFit/>
          </a:bodyPr>
          <a:lstStyle/>
          <a:p>
            <a:r>
              <a:rPr lang="en-US" dirty="0" smtClean="0"/>
              <a:t>P2 : 184.5</a:t>
            </a:r>
            <a:endParaRPr lang="en-US" dirty="0"/>
          </a:p>
        </p:txBody>
      </p:sp>
      <p:sp>
        <p:nvSpPr>
          <p:cNvPr id="41" name="TextBox 40"/>
          <p:cNvSpPr txBox="1"/>
          <p:nvPr/>
        </p:nvSpPr>
        <p:spPr>
          <a:xfrm>
            <a:off x="7545267" y="3124200"/>
            <a:ext cx="914400" cy="369332"/>
          </a:xfrm>
          <a:prstGeom prst="rect">
            <a:avLst/>
          </a:prstGeom>
          <a:noFill/>
        </p:spPr>
        <p:txBody>
          <a:bodyPr wrap="square" rtlCol="0">
            <a:spAutoFit/>
          </a:bodyPr>
          <a:lstStyle/>
          <a:p>
            <a:r>
              <a:rPr lang="en-US" dirty="0" smtClean="0"/>
              <a:t>P3 : 163</a:t>
            </a:r>
            <a:endParaRPr lang="en-US" dirty="0"/>
          </a:p>
        </p:txBody>
      </p:sp>
      <p:sp>
        <p:nvSpPr>
          <p:cNvPr id="42" name="TextBox 41"/>
          <p:cNvSpPr txBox="1"/>
          <p:nvPr/>
        </p:nvSpPr>
        <p:spPr>
          <a:xfrm>
            <a:off x="3182816" y="5193268"/>
            <a:ext cx="1081953" cy="369332"/>
          </a:xfrm>
          <a:prstGeom prst="rect">
            <a:avLst/>
          </a:prstGeom>
          <a:noFill/>
        </p:spPr>
        <p:txBody>
          <a:bodyPr wrap="square" rtlCol="0">
            <a:spAutoFit/>
          </a:bodyPr>
          <a:lstStyle/>
          <a:p>
            <a:r>
              <a:rPr lang="en-US" dirty="0" smtClean="0"/>
              <a:t>P4 : 141.5</a:t>
            </a:r>
            <a:endParaRPr lang="en-US" dirty="0"/>
          </a:p>
        </p:txBody>
      </p:sp>
      <p:sp>
        <p:nvSpPr>
          <p:cNvPr id="43" name="TextBox 42"/>
          <p:cNvSpPr txBox="1"/>
          <p:nvPr/>
        </p:nvSpPr>
        <p:spPr>
          <a:xfrm>
            <a:off x="4621092" y="5193268"/>
            <a:ext cx="1123950" cy="369332"/>
          </a:xfrm>
          <a:prstGeom prst="rect">
            <a:avLst/>
          </a:prstGeom>
          <a:noFill/>
        </p:spPr>
        <p:txBody>
          <a:bodyPr wrap="square" rtlCol="0">
            <a:spAutoFit/>
          </a:bodyPr>
          <a:lstStyle/>
          <a:p>
            <a:r>
              <a:rPr lang="en-US" dirty="0" smtClean="0"/>
              <a:t>P5 : 151.5</a:t>
            </a:r>
            <a:endParaRPr lang="en-US" dirty="0"/>
          </a:p>
        </p:txBody>
      </p:sp>
      <p:sp>
        <p:nvSpPr>
          <p:cNvPr id="44" name="TextBox 43"/>
          <p:cNvSpPr txBox="1"/>
          <p:nvPr/>
        </p:nvSpPr>
        <p:spPr>
          <a:xfrm>
            <a:off x="6097467" y="5193268"/>
            <a:ext cx="1123950" cy="369332"/>
          </a:xfrm>
          <a:prstGeom prst="rect">
            <a:avLst/>
          </a:prstGeom>
          <a:noFill/>
        </p:spPr>
        <p:txBody>
          <a:bodyPr wrap="square" rtlCol="0">
            <a:spAutoFit/>
          </a:bodyPr>
          <a:lstStyle/>
          <a:p>
            <a:r>
              <a:rPr lang="en-US" dirty="0" smtClean="0"/>
              <a:t>P6 : 141.5</a:t>
            </a:r>
            <a:endParaRPr lang="en-US" dirty="0"/>
          </a:p>
        </p:txBody>
      </p:sp>
      <p:sp>
        <p:nvSpPr>
          <p:cNvPr id="45" name="TextBox 44"/>
          <p:cNvSpPr txBox="1"/>
          <p:nvPr/>
        </p:nvSpPr>
        <p:spPr>
          <a:xfrm>
            <a:off x="7477859" y="5172808"/>
            <a:ext cx="971550" cy="369332"/>
          </a:xfrm>
          <a:prstGeom prst="rect">
            <a:avLst/>
          </a:prstGeom>
          <a:noFill/>
        </p:spPr>
        <p:txBody>
          <a:bodyPr wrap="square" rtlCol="0">
            <a:spAutoFit/>
          </a:bodyPr>
          <a:lstStyle/>
          <a:p>
            <a:r>
              <a:rPr lang="en-US" dirty="0" smtClean="0"/>
              <a:t>P7 : 163</a:t>
            </a:r>
            <a:endParaRPr lang="en-US" dirty="0"/>
          </a:p>
        </p:txBody>
      </p:sp>
      <p:sp>
        <p:nvSpPr>
          <p:cNvPr id="62" name="Rounded Rectangle 61"/>
          <p:cNvSpPr/>
          <p:nvPr/>
        </p:nvSpPr>
        <p:spPr bwMode="auto">
          <a:xfrm>
            <a:off x="3619500" y="2213708"/>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E0</a:t>
            </a:r>
          </a:p>
        </p:txBody>
      </p:sp>
      <p:sp>
        <p:nvSpPr>
          <p:cNvPr id="63" name="Rounded Rectangle 62"/>
          <p:cNvSpPr/>
          <p:nvPr/>
        </p:nvSpPr>
        <p:spPr bwMode="auto">
          <a:xfrm>
            <a:off x="3429000" y="42623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E1</a:t>
            </a:r>
          </a:p>
        </p:txBody>
      </p:sp>
      <p:sp>
        <p:nvSpPr>
          <p:cNvPr id="64" name="Rounded Rectangle 63"/>
          <p:cNvSpPr/>
          <p:nvPr/>
        </p:nvSpPr>
        <p:spPr bwMode="auto">
          <a:xfrm>
            <a:off x="5055576"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E2</a:t>
            </a:r>
          </a:p>
        </p:txBody>
      </p:sp>
      <p:sp>
        <p:nvSpPr>
          <p:cNvPr id="65" name="Rounded Rectangle 64"/>
          <p:cNvSpPr/>
          <p:nvPr/>
        </p:nvSpPr>
        <p:spPr bwMode="auto">
          <a:xfrm>
            <a:off x="6305550" y="42496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E3</a:t>
            </a:r>
          </a:p>
        </p:txBody>
      </p:sp>
      <p:sp>
        <p:nvSpPr>
          <p:cNvPr id="66" name="Rounded Rectangle 65"/>
          <p:cNvSpPr/>
          <p:nvPr/>
        </p:nvSpPr>
        <p:spPr bwMode="auto">
          <a:xfrm>
            <a:off x="5118100" y="22557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C0</a:t>
            </a:r>
          </a:p>
        </p:txBody>
      </p:sp>
      <p:sp>
        <p:nvSpPr>
          <p:cNvPr id="67" name="Rounded Rectangle 66"/>
          <p:cNvSpPr/>
          <p:nvPr/>
        </p:nvSpPr>
        <p:spPr bwMode="auto">
          <a:xfrm>
            <a:off x="6146800" y="21668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C1</a:t>
            </a:r>
          </a:p>
        </p:txBody>
      </p:sp>
      <p:sp>
        <p:nvSpPr>
          <p:cNvPr id="68" name="Rounded Rectangle 67"/>
          <p:cNvSpPr/>
          <p:nvPr/>
        </p:nvSpPr>
        <p:spPr bwMode="auto">
          <a:xfrm>
            <a:off x="6527800" y="21668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C2</a:t>
            </a:r>
          </a:p>
        </p:txBody>
      </p:sp>
      <p:sp>
        <p:nvSpPr>
          <p:cNvPr id="69" name="Rounded Rectangle 68"/>
          <p:cNvSpPr/>
          <p:nvPr/>
        </p:nvSpPr>
        <p:spPr bwMode="auto">
          <a:xfrm>
            <a:off x="6375400" y="24716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C3</a:t>
            </a:r>
          </a:p>
        </p:txBody>
      </p:sp>
      <p:sp>
        <p:nvSpPr>
          <p:cNvPr id="49" name="Rounded Rectangle 48"/>
          <p:cNvSpPr/>
          <p:nvPr/>
        </p:nvSpPr>
        <p:spPr bwMode="auto">
          <a:xfrm>
            <a:off x="1143000" y="1981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50" name="Rounded Rectangle 49"/>
          <p:cNvSpPr/>
          <p:nvPr/>
        </p:nvSpPr>
        <p:spPr bwMode="auto">
          <a:xfrm>
            <a:off x="1143000" y="5410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51" name="Rounded Rectangle 50"/>
          <p:cNvSpPr/>
          <p:nvPr/>
        </p:nvSpPr>
        <p:spPr bwMode="auto">
          <a:xfrm>
            <a:off x="1143000" y="4724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52" name="Rounded Rectangle 51"/>
          <p:cNvSpPr/>
          <p:nvPr/>
        </p:nvSpPr>
        <p:spPr bwMode="auto">
          <a:xfrm>
            <a:off x="1143000" y="4038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a:t>
            </a:r>
          </a:p>
        </p:txBody>
      </p:sp>
      <p:sp>
        <p:nvSpPr>
          <p:cNvPr id="53" name="Rounded Rectangle 52"/>
          <p:cNvSpPr/>
          <p:nvPr/>
        </p:nvSpPr>
        <p:spPr bwMode="auto">
          <a:xfrm>
            <a:off x="1143000" y="33528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cxnSp>
        <p:nvCxnSpPr>
          <p:cNvPr id="54" name="Straight Connector 53"/>
          <p:cNvCxnSpPr>
            <a:stCxn id="49" idx="2"/>
            <a:endCxn id="72" idx="0"/>
          </p:cNvCxnSpPr>
          <p:nvPr/>
        </p:nvCxnSpPr>
        <p:spPr bwMode="auto">
          <a:xfrm rot="5400000">
            <a:off x="1299796" y="2548304"/>
            <a:ext cx="219808"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5" name="Straight Connector 54"/>
          <p:cNvCxnSpPr>
            <a:stCxn id="51" idx="2"/>
            <a:endCxn id="50" idx="0"/>
          </p:cNvCxnSpPr>
          <p:nvPr/>
        </p:nvCxnSpPr>
        <p:spPr bwMode="auto">
          <a:xfrm rot="5400000">
            <a:off x="1295400" y="5295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6" name="Straight Connector 55"/>
          <p:cNvCxnSpPr>
            <a:stCxn id="52" idx="2"/>
            <a:endCxn id="51" idx="0"/>
          </p:cNvCxnSpPr>
          <p:nvPr/>
        </p:nvCxnSpPr>
        <p:spPr bwMode="auto">
          <a:xfrm rot="5400000">
            <a:off x="1295400" y="46101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7" name="Straight Connector 56"/>
          <p:cNvCxnSpPr>
            <a:stCxn id="53" idx="2"/>
            <a:endCxn id="52" idx="0"/>
          </p:cNvCxnSpPr>
          <p:nvPr/>
        </p:nvCxnSpPr>
        <p:spPr bwMode="auto">
          <a:xfrm rot="5400000">
            <a:off x="1295400" y="39243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8" name="Straight Connector 57"/>
          <p:cNvCxnSpPr>
            <a:stCxn id="72" idx="2"/>
            <a:endCxn id="53" idx="0"/>
          </p:cNvCxnSpPr>
          <p:nvPr/>
        </p:nvCxnSpPr>
        <p:spPr bwMode="auto">
          <a:xfrm rot="5400000">
            <a:off x="1291004" y="3234104"/>
            <a:ext cx="237392"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59" name="TextBox 58"/>
          <p:cNvSpPr txBox="1"/>
          <p:nvPr/>
        </p:nvSpPr>
        <p:spPr>
          <a:xfrm>
            <a:off x="838200" y="198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60" name="TextBox 59"/>
          <p:cNvSpPr txBox="1"/>
          <p:nvPr/>
        </p:nvSpPr>
        <p:spPr>
          <a:xfrm>
            <a:off x="762000" y="335405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246</a:t>
            </a:r>
            <a:endParaRPr lang="en-US" sz="1050" dirty="0">
              <a:latin typeface="Arial" pitchFamily="34" charset="0"/>
              <a:cs typeface="Arial" pitchFamily="34" charset="0"/>
            </a:endParaRPr>
          </a:p>
        </p:txBody>
      </p:sp>
      <p:sp>
        <p:nvSpPr>
          <p:cNvPr id="61" name="TextBox 60"/>
          <p:cNvSpPr txBox="1"/>
          <p:nvPr/>
        </p:nvSpPr>
        <p:spPr>
          <a:xfrm>
            <a:off x="762000" y="4038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326</a:t>
            </a:r>
            <a:endParaRPr lang="en-US" sz="1050" dirty="0">
              <a:latin typeface="Arial" pitchFamily="34" charset="0"/>
              <a:cs typeface="Arial" pitchFamily="34" charset="0"/>
            </a:endParaRPr>
          </a:p>
        </p:txBody>
      </p:sp>
      <p:sp>
        <p:nvSpPr>
          <p:cNvPr id="70" name="TextBox 69"/>
          <p:cNvSpPr txBox="1"/>
          <p:nvPr/>
        </p:nvSpPr>
        <p:spPr>
          <a:xfrm>
            <a:off x="762000" y="47244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566</a:t>
            </a:r>
            <a:endParaRPr lang="en-US" sz="1050" dirty="0">
              <a:latin typeface="Arial" pitchFamily="34" charset="0"/>
              <a:cs typeface="Arial" pitchFamily="34" charset="0"/>
            </a:endParaRPr>
          </a:p>
        </p:txBody>
      </p:sp>
      <p:sp>
        <p:nvSpPr>
          <p:cNvPr id="71" name="TextBox 70"/>
          <p:cNvSpPr txBox="1"/>
          <p:nvPr/>
        </p:nvSpPr>
        <p:spPr>
          <a:xfrm>
            <a:off x="838200" y="5410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72" name="Rounded Rectangle 71"/>
          <p:cNvSpPr/>
          <p:nvPr/>
        </p:nvSpPr>
        <p:spPr bwMode="auto">
          <a:xfrm>
            <a:off x="1143000" y="2658208"/>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a:t>
            </a:r>
          </a:p>
        </p:txBody>
      </p:sp>
      <p:sp>
        <p:nvSpPr>
          <p:cNvPr id="73" name="TextBox 72"/>
          <p:cNvSpPr txBox="1"/>
          <p:nvPr/>
        </p:nvSpPr>
        <p:spPr>
          <a:xfrm>
            <a:off x="838200" y="2658208"/>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86</a:t>
            </a:r>
            <a:endParaRPr lang="en-US" sz="1050" dirty="0">
              <a:latin typeface="Arial" pitchFamily="34" charset="0"/>
              <a:cs typeface="Arial" pitchFamily="34" charset="0"/>
            </a:endParaRPr>
          </a:p>
        </p:txBody>
      </p:sp>
      <p:sp>
        <p:nvSpPr>
          <p:cNvPr id="74" name="Rounded Rectangle 73"/>
          <p:cNvSpPr/>
          <p:nvPr/>
        </p:nvSpPr>
        <p:spPr bwMode="auto">
          <a:xfrm>
            <a:off x="3381375"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C0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75" name="Rounded Rectangle 74"/>
          <p:cNvSpPr/>
          <p:nvPr/>
        </p:nvSpPr>
        <p:spPr bwMode="auto">
          <a:xfrm>
            <a:off x="4572000"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C2</a:t>
            </a:r>
          </a:p>
        </p:txBody>
      </p:sp>
      <p:sp>
        <p:nvSpPr>
          <p:cNvPr id="76" name="Rounded Rectangle 75"/>
          <p:cNvSpPr/>
          <p:nvPr/>
        </p:nvSpPr>
        <p:spPr bwMode="auto">
          <a:xfrm>
            <a:off x="3893540" y="14478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S0</a:t>
            </a:r>
          </a:p>
        </p:txBody>
      </p:sp>
      <p:sp>
        <p:nvSpPr>
          <p:cNvPr id="77" name="Rounded Rectangle 76"/>
          <p:cNvSpPr/>
          <p:nvPr/>
        </p:nvSpPr>
        <p:spPr bwMode="auto">
          <a:xfrm>
            <a:off x="3884795" y="25654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J0</a:t>
            </a:r>
          </a:p>
        </p:txBody>
      </p:sp>
      <p:cxnSp>
        <p:nvCxnSpPr>
          <p:cNvPr id="78" name="Straight Connector 77"/>
          <p:cNvCxnSpPr>
            <a:stCxn id="74" idx="2"/>
            <a:endCxn id="77" idx="0"/>
          </p:cNvCxnSpPr>
          <p:nvPr/>
        </p:nvCxnSpPr>
        <p:spPr bwMode="auto">
          <a:xfrm rot="16200000" flipH="1">
            <a:off x="3988643" y="2021632"/>
            <a:ext cx="203284" cy="8844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79" name="Straight Connector 78"/>
          <p:cNvCxnSpPr>
            <a:stCxn id="75" idx="2"/>
            <a:endCxn id="77" idx="0"/>
          </p:cNvCxnSpPr>
          <p:nvPr/>
        </p:nvCxnSpPr>
        <p:spPr bwMode="auto">
          <a:xfrm rot="5400000">
            <a:off x="4583956" y="2310740"/>
            <a:ext cx="203284" cy="3062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0" name="Straight Connector 79"/>
          <p:cNvCxnSpPr>
            <a:stCxn id="76" idx="2"/>
            <a:endCxn id="74" idx="0"/>
          </p:cNvCxnSpPr>
          <p:nvPr/>
        </p:nvCxnSpPr>
        <p:spPr bwMode="auto">
          <a:xfrm rot="5400000">
            <a:off x="3980358" y="1344118"/>
            <a:ext cx="228600" cy="89316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1" name="Straight Connector 80"/>
          <p:cNvCxnSpPr>
            <a:stCxn id="76" idx="2"/>
            <a:endCxn id="75" idx="0"/>
          </p:cNvCxnSpPr>
          <p:nvPr/>
        </p:nvCxnSpPr>
        <p:spPr bwMode="auto">
          <a:xfrm rot="16200000" flipH="1">
            <a:off x="4575670" y="1641970"/>
            <a:ext cx="228600" cy="29746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82" name="TextBox 81"/>
          <p:cNvSpPr txBox="1"/>
          <p:nvPr/>
        </p:nvSpPr>
        <p:spPr>
          <a:xfrm>
            <a:off x="5686425" y="19050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61.5</a:t>
            </a:r>
            <a:endParaRPr lang="en-US" sz="1050" dirty="0">
              <a:latin typeface="Arial" pitchFamily="34" charset="0"/>
              <a:cs typeface="Arial" pitchFamily="34" charset="0"/>
            </a:endParaRPr>
          </a:p>
        </p:txBody>
      </p:sp>
      <p:sp>
        <p:nvSpPr>
          <p:cNvPr id="83" name="TextBox 82"/>
          <p:cNvSpPr txBox="1"/>
          <p:nvPr/>
        </p:nvSpPr>
        <p:spPr>
          <a:xfrm>
            <a:off x="3588740" y="14478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84" name="TextBox 83"/>
          <p:cNvSpPr txBox="1"/>
          <p:nvPr/>
        </p:nvSpPr>
        <p:spPr>
          <a:xfrm>
            <a:off x="3579995" y="25654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85" name="Rounded Rectangle 84"/>
          <p:cNvSpPr/>
          <p:nvPr/>
        </p:nvSpPr>
        <p:spPr bwMode="auto">
          <a:xfrm>
            <a:off x="3978640"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C1</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86" name="Rounded Rectangle 85"/>
          <p:cNvSpPr/>
          <p:nvPr/>
        </p:nvSpPr>
        <p:spPr bwMode="auto">
          <a:xfrm>
            <a:off x="5181600"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C3</a:t>
            </a:r>
          </a:p>
        </p:txBody>
      </p:sp>
      <p:cxnSp>
        <p:nvCxnSpPr>
          <p:cNvPr id="87" name="Straight Connector 86"/>
          <p:cNvCxnSpPr>
            <a:stCxn id="76" idx="2"/>
            <a:endCxn id="85" idx="0"/>
          </p:cNvCxnSpPr>
          <p:nvPr/>
        </p:nvCxnSpPr>
        <p:spPr bwMode="auto">
          <a:xfrm rot="5400000">
            <a:off x="4278990" y="1642750"/>
            <a:ext cx="228600" cy="29590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8" name="Straight Connector 87"/>
          <p:cNvCxnSpPr>
            <a:stCxn id="76" idx="2"/>
            <a:endCxn id="86" idx="0"/>
          </p:cNvCxnSpPr>
          <p:nvPr/>
        </p:nvCxnSpPr>
        <p:spPr bwMode="auto">
          <a:xfrm rot="16200000" flipH="1">
            <a:off x="4880470" y="1337170"/>
            <a:ext cx="228600" cy="90706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9" name="Straight Connector 88"/>
          <p:cNvCxnSpPr>
            <a:stCxn id="86" idx="2"/>
            <a:endCxn id="77" idx="0"/>
          </p:cNvCxnSpPr>
          <p:nvPr/>
        </p:nvCxnSpPr>
        <p:spPr bwMode="auto">
          <a:xfrm rot="5400000">
            <a:off x="4888756" y="2005940"/>
            <a:ext cx="203284" cy="9158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90" name="Straight Connector 89"/>
          <p:cNvCxnSpPr>
            <a:stCxn id="85" idx="2"/>
            <a:endCxn id="77" idx="0"/>
          </p:cNvCxnSpPr>
          <p:nvPr/>
        </p:nvCxnSpPr>
        <p:spPr bwMode="auto">
          <a:xfrm rot="16200000" flipH="1">
            <a:off x="4287275" y="2320264"/>
            <a:ext cx="203284" cy="28715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91" name="Rounded Rectangle 90"/>
          <p:cNvSpPr/>
          <p:nvPr/>
        </p:nvSpPr>
        <p:spPr bwMode="auto">
          <a:xfrm>
            <a:off x="3893695" y="3581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D0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92" name="Rounded Rectangle 91"/>
          <p:cNvSpPr/>
          <p:nvPr/>
        </p:nvSpPr>
        <p:spPr bwMode="auto">
          <a:xfrm>
            <a:off x="3935977" y="30988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S1</a:t>
            </a:r>
          </a:p>
        </p:txBody>
      </p:sp>
      <p:sp>
        <p:nvSpPr>
          <p:cNvPr id="93" name="Rounded Rectangle 92"/>
          <p:cNvSpPr/>
          <p:nvPr/>
        </p:nvSpPr>
        <p:spPr bwMode="auto">
          <a:xfrm>
            <a:off x="3927232" y="42672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J1</a:t>
            </a:r>
          </a:p>
        </p:txBody>
      </p:sp>
      <p:cxnSp>
        <p:nvCxnSpPr>
          <p:cNvPr id="94" name="Straight Connector 93"/>
          <p:cNvCxnSpPr>
            <a:stCxn id="91" idx="2"/>
            <a:endCxn id="93" idx="0"/>
          </p:cNvCxnSpPr>
          <p:nvPr/>
        </p:nvCxnSpPr>
        <p:spPr bwMode="auto">
          <a:xfrm rot="16200000" flipH="1">
            <a:off x="4253363" y="3945631"/>
            <a:ext cx="228600" cy="414537"/>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95" name="Straight Connector 94"/>
          <p:cNvCxnSpPr>
            <a:stCxn id="92" idx="2"/>
            <a:endCxn id="91" idx="0"/>
          </p:cNvCxnSpPr>
          <p:nvPr/>
        </p:nvCxnSpPr>
        <p:spPr bwMode="auto">
          <a:xfrm rot="5400000">
            <a:off x="4245078" y="3242801"/>
            <a:ext cx="253916" cy="42328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96" name="TextBox 95"/>
          <p:cNvSpPr txBox="1"/>
          <p:nvPr/>
        </p:nvSpPr>
        <p:spPr>
          <a:xfrm>
            <a:off x="5200650" y="35814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163</a:t>
            </a:r>
            <a:endParaRPr lang="en-US" sz="1050" dirty="0">
              <a:latin typeface="Arial" pitchFamily="34" charset="0"/>
              <a:cs typeface="Arial" pitchFamily="34" charset="0"/>
            </a:endParaRPr>
          </a:p>
        </p:txBody>
      </p:sp>
      <p:sp>
        <p:nvSpPr>
          <p:cNvPr id="97" name="TextBox 96"/>
          <p:cNvSpPr txBox="1"/>
          <p:nvPr/>
        </p:nvSpPr>
        <p:spPr>
          <a:xfrm>
            <a:off x="3631177" y="30988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98" name="TextBox 97"/>
          <p:cNvSpPr txBox="1"/>
          <p:nvPr/>
        </p:nvSpPr>
        <p:spPr>
          <a:xfrm>
            <a:off x="3622432" y="4267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99" name="Rounded Rectangle 98"/>
          <p:cNvSpPr/>
          <p:nvPr/>
        </p:nvSpPr>
        <p:spPr bwMode="auto">
          <a:xfrm>
            <a:off x="4724400" y="3581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D1</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cxnSp>
        <p:nvCxnSpPr>
          <p:cNvPr id="100" name="Straight Connector 99"/>
          <p:cNvCxnSpPr>
            <a:stCxn id="92" idx="2"/>
            <a:endCxn id="99" idx="0"/>
          </p:cNvCxnSpPr>
          <p:nvPr/>
        </p:nvCxnSpPr>
        <p:spPr bwMode="auto">
          <a:xfrm rot="16200000" flipH="1">
            <a:off x="4660430" y="3250730"/>
            <a:ext cx="253916" cy="407423"/>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01" name="Straight Connector 100"/>
          <p:cNvCxnSpPr>
            <a:stCxn id="99" idx="2"/>
            <a:endCxn id="93" idx="0"/>
          </p:cNvCxnSpPr>
          <p:nvPr/>
        </p:nvCxnSpPr>
        <p:spPr bwMode="auto">
          <a:xfrm rot="5400000">
            <a:off x="4668716" y="3944816"/>
            <a:ext cx="228600" cy="41616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02" name="Rounded Rectangle 101"/>
          <p:cNvSpPr/>
          <p:nvPr/>
        </p:nvSpPr>
        <p:spPr bwMode="auto">
          <a:xfrm>
            <a:off x="3368415"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103" name="Rounded Rectangle 102"/>
          <p:cNvSpPr/>
          <p:nvPr/>
        </p:nvSpPr>
        <p:spPr bwMode="auto">
          <a:xfrm>
            <a:off x="4591050"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E2</a:t>
            </a:r>
          </a:p>
        </p:txBody>
      </p:sp>
      <p:sp>
        <p:nvSpPr>
          <p:cNvPr id="104" name="Rounded Rectangle 103"/>
          <p:cNvSpPr/>
          <p:nvPr/>
        </p:nvSpPr>
        <p:spPr bwMode="auto">
          <a:xfrm>
            <a:off x="3933045" y="47752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S2</a:t>
            </a:r>
          </a:p>
        </p:txBody>
      </p:sp>
      <p:sp>
        <p:nvSpPr>
          <p:cNvPr id="105" name="Rounded Rectangle 104"/>
          <p:cNvSpPr/>
          <p:nvPr/>
        </p:nvSpPr>
        <p:spPr bwMode="auto">
          <a:xfrm>
            <a:off x="3924300" y="58420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J2</a:t>
            </a:r>
          </a:p>
        </p:txBody>
      </p:sp>
      <p:cxnSp>
        <p:nvCxnSpPr>
          <p:cNvPr id="106" name="Straight Connector 105"/>
          <p:cNvCxnSpPr>
            <a:stCxn id="102" idx="2"/>
            <a:endCxn id="105" idx="0"/>
          </p:cNvCxnSpPr>
          <p:nvPr/>
        </p:nvCxnSpPr>
        <p:spPr bwMode="auto">
          <a:xfrm rot="16200000" flipH="1">
            <a:off x="4001915" y="5271999"/>
            <a:ext cx="203284" cy="93688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07" name="Straight Connector 106"/>
          <p:cNvCxnSpPr>
            <a:stCxn id="103" idx="2"/>
            <a:endCxn id="105" idx="0"/>
          </p:cNvCxnSpPr>
          <p:nvPr/>
        </p:nvCxnSpPr>
        <p:spPr bwMode="auto">
          <a:xfrm rot="5400000">
            <a:off x="4613233" y="5597567"/>
            <a:ext cx="203284" cy="28575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08" name="Straight Connector 107"/>
          <p:cNvCxnSpPr>
            <a:stCxn id="104" idx="2"/>
            <a:endCxn id="102" idx="0"/>
          </p:cNvCxnSpPr>
          <p:nvPr/>
        </p:nvCxnSpPr>
        <p:spPr bwMode="auto">
          <a:xfrm rot="5400000">
            <a:off x="4019072" y="4619927"/>
            <a:ext cx="177716" cy="94563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09" name="Straight Connector 108"/>
          <p:cNvCxnSpPr>
            <a:stCxn id="104" idx="2"/>
            <a:endCxn id="103" idx="0"/>
          </p:cNvCxnSpPr>
          <p:nvPr/>
        </p:nvCxnSpPr>
        <p:spPr bwMode="auto">
          <a:xfrm rot="16200000" flipH="1">
            <a:off x="4630389" y="4954239"/>
            <a:ext cx="177716" cy="2770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10" name="TextBox 109"/>
          <p:cNvSpPr txBox="1"/>
          <p:nvPr/>
        </p:nvSpPr>
        <p:spPr>
          <a:xfrm>
            <a:off x="3628245" y="47752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11" name="TextBox 110"/>
          <p:cNvSpPr txBox="1"/>
          <p:nvPr/>
        </p:nvSpPr>
        <p:spPr>
          <a:xfrm>
            <a:off x="3619500" y="58420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12" name="Rounded Rectangle 111"/>
          <p:cNvSpPr/>
          <p:nvPr/>
        </p:nvSpPr>
        <p:spPr bwMode="auto">
          <a:xfrm>
            <a:off x="3970520"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E1</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113" name="Rounded Rectangle 112"/>
          <p:cNvSpPr/>
          <p:nvPr/>
        </p:nvSpPr>
        <p:spPr bwMode="auto">
          <a:xfrm>
            <a:off x="5191125"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E3</a:t>
            </a:r>
          </a:p>
        </p:txBody>
      </p:sp>
      <p:cxnSp>
        <p:nvCxnSpPr>
          <p:cNvPr id="114" name="Straight Connector 113"/>
          <p:cNvCxnSpPr>
            <a:stCxn id="104" idx="2"/>
            <a:endCxn id="112" idx="0"/>
          </p:cNvCxnSpPr>
          <p:nvPr/>
        </p:nvCxnSpPr>
        <p:spPr bwMode="auto">
          <a:xfrm rot="5400000">
            <a:off x="4320125" y="4920980"/>
            <a:ext cx="177716" cy="34352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15" name="Straight Connector 114"/>
          <p:cNvCxnSpPr>
            <a:stCxn id="104" idx="2"/>
            <a:endCxn id="113" idx="0"/>
          </p:cNvCxnSpPr>
          <p:nvPr/>
        </p:nvCxnSpPr>
        <p:spPr bwMode="auto">
          <a:xfrm rot="16200000" flipH="1">
            <a:off x="4930427" y="4654202"/>
            <a:ext cx="177716" cy="8770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16" name="Straight Connector 115"/>
          <p:cNvCxnSpPr>
            <a:stCxn id="113" idx="2"/>
            <a:endCxn id="105" idx="0"/>
          </p:cNvCxnSpPr>
          <p:nvPr/>
        </p:nvCxnSpPr>
        <p:spPr bwMode="auto">
          <a:xfrm rot="5400000">
            <a:off x="4913271" y="5297530"/>
            <a:ext cx="203284" cy="88582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17" name="Straight Connector 116"/>
          <p:cNvCxnSpPr>
            <a:stCxn id="112" idx="2"/>
            <a:endCxn id="105" idx="0"/>
          </p:cNvCxnSpPr>
          <p:nvPr/>
        </p:nvCxnSpPr>
        <p:spPr bwMode="auto">
          <a:xfrm rot="16200000" flipH="1">
            <a:off x="4302968" y="5573052"/>
            <a:ext cx="203284" cy="3347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18" name="TextBox 117"/>
          <p:cNvSpPr txBox="1"/>
          <p:nvPr/>
        </p:nvSpPr>
        <p:spPr>
          <a:xfrm>
            <a:off x="5695950" y="5181600"/>
            <a:ext cx="5334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141.5</a:t>
            </a:r>
            <a:endParaRPr lang="en-US" sz="1050" dirty="0">
              <a:latin typeface="Arial" pitchFamily="34" charset="0"/>
              <a:cs typeface="Arial" pitchFamily="34" charset="0"/>
            </a:endParaRPr>
          </a:p>
        </p:txBody>
      </p:sp>
      <p:sp>
        <p:nvSpPr>
          <p:cNvPr id="119" name="TextBox 118"/>
          <p:cNvSpPr txBox="1"/>
          <p:nvPr/>
        </p:nvSpPr>
        <p:spPr>
          <a:xfrm>
            <a:off x="3553558" y="490684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21</a:t>
            </a:r>
            <a:endParaRPr lang="en-US" sz="1200" i="1" dirty="0">
              <a:solidFill>
                <a:srgbClr val="C00000"/>
              </a:solidFill>
              <a:latin typeface="Arial" pitchFamily="34" charset="0"/>
              <a:cs typeface="Arial" pitchFamily="34" charset="0"/>
            </a:endParaRPr>
          </a:p>
        </p:txBody>
      </p:sp>
      <p:sp>
        <p:nvSpPr>
          <p:cNvPr id="120" name="TextBox 119"/>
          <p:cNvSpPr txBox="1"/>
          <p:nvPr/>
        </p:nvSpPr>
        <p:spPr>
          <a:xfrm>
            <a:off x="3552825" y="562850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21</a:t>
            </a:r>
            <a:endParaRPr lang="en-US" sz="1200" i="1" dirty="0">
              <a:solidFill>
                <a:srgbClr val="C00000"/>
              </a:solidFill>
              <a:latin typeface="Arial" pitchFamily="34" charset="0"/>
              <a:cs typeface="Arial" pitchFamily="34" charset="0"/>
            </a:endParaRPr>
          </a:p>
        </p:txBody>
      </p:sp>
      <p:sp>
        <p:nvSpPr>
          <p:cNvPr id="121" name="TextBox 120"/>
          <p:cNvSpPr txBox="1"/>
          <p:nvPr/>
        </p:nvSpPr>
        <p:spPr>
          <a:xfrm>
            <a:off x="3609975" y="162800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sp>
        <p:nvSpPr>
          <p:cNvPr id="122" name="TextBox 121"/>
          <p:cNvSpPr txBox="1"/>
          <p:nvPr/>
        </p:nvSpPr>
        <p:spPr>
          <a:xfrm>
            <a:off x="3562350" y="235190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sp>
        <p:nvSpPr>
          <p:cNvPr id="123" name="TextBox 122"/>
          <p:cNvSpPr txBox="1"/>
          <p:nvPr/>
        </p:nvSpPr>
        <p:spPr>
          <a:xfrm>
            <a:off x="3991708" y="3289057"/>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sp>
        <p:nvSpPr>
          <p:cNvPr id="124" name="TextBox 123"/>
          <p:cNvSpPr txBox="1"/>
          <p:nvPr/>
        </p:nvSpPr>
        <p:spPr>
          <a:xfrm>
            <a:off x="3993174" y="4019550"/>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cxnSp>
        <p:nvCxnSpPr>
          <p:cNvPr id="125" name="Straight Connector 124"/>
          <p:cNvCxnSpPr>
            <a:stCxn id="110" idx="0"/>
            <a:endCxn id="51" idx="3"/>
          </p:cNvCxnSpPr>
          <p:nvPr/>
        </p:nvCxnSpPr>
        <p:spPr bwMode="auto">
          <a:xfrm rot="16200000" flipH="1" flipV="1">
            <a:off x="2658715" y="3792969"/>
            <a:ext cx="177716" cy="2142345"/>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26" name="Straight Connector 125"/>
          <p:cNvCxnSpPr>
            <a:stCxn id="111" idx="2"/>
            <a:endCxn id="51" idx="3"/>
          </p:cNvCxnSpPr>
          <p:nvPr/>
        </p:nvCxnSpPr>
        <p:spPr bwMode="auto">
          <a:xfrm rot="5400000" flipH="1">
            <a:off x="2171700" y="4457700"/>
            <a:ext cx="1143000" cy="2133600"/>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27" name="Straight Connector 126"/>
          <p:cNvCxnSpPr>
            <a:stCxn id="98" idx="2"/>
            <a:endCxn id="52" idx="3"/>
          </p:cNvCxnSpPr>
          <p:nvPr/>
        </p:nvCxnSpPr>
        <p:spPr bwMode="auto">
          <a:xfrm rot="5400000" flipH="1">
            <a:off x="2617708" y="3325892"/>
            <a:ext cx="253916" cy="2136532"/>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28" name="Straight Connector 127"/>
          <p:cNvCxnSpPr>
            <a:stCxn id="97" idx="0"/>
            <a:endCxn id="52" idx="3"/>
          </p:cNvCxnSpPr>
          <p:nvPr/>
        </p:nvCxnSpPr>
        <p:spPr bwMode="auto">
          <a:xfrm rot="16200000" flipH="1" flipV="1">
            <a:off x="2164881" y="2610403"/>
            <a:ext cx="1168316" cy="2145277"/>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29" name="Straight Connector 128"/>
          <p:cNvCxnSpPr>
            <a:stCxn id="84" idx="2"/>
            <a:endCxn id="53" idx="3"/>
          </p:cNvCxnSpPr>
          <p:nvPr/>
        </p:nvCxnSpPr>
        <p:spPr bwMode="auto">
          <a:xfrm rot="5400000">
            <a:off x="2342448" y="2153353"/>
            <a:ext cx="762000" cy="2094095"/>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30" name="Straight Connector 129"/>
          <p:cNvCxnSpPr>
            <a:stCxn id="83" idx="0"/>
            <a:endCxn id="53" idx="3"/>
          </p:cNvCxnSpPr>
          <p:nvPr/>
        </p:nvCxnSpPr>
        <p:spPr bwMode="auto">
          <a:xfrm rot="16200000" flipH="1" flipV="1">
            <a:off x="1661020" y="1463180"/>
            <a:ext cx="2133600" cy="2102840"/>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spTree>
    <p:custDataLst>
      <p:tags r:id="rId1"/>
    </p:custDataLst>
  </p:cSld>
  <p:clrMapOvr>
    <a:masterClrMapping/>
  </p:clrMapOvr>
  <p:transition advTm="9898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mph" presetSubtype="1" nodeType="clickEffect">
                                  <p:stCondLst>
                                    <p:cond delay="0"/>
                                  </p:stCondLst>
                                  <p:endCondLst>
                                    <p:cond evt="onNext" delay="0">
                                      <p:tgtEl>
                                        <p:sldTgt/>
                                      </p:tgtEl>
                                    </p:cond>
                                  </p:endCondLst>
                                  <p:childTnLst>
                                    <p:set>
                                      <p:cBhvr>
                                        <p:cTn id="36" dur="indefinite"/>
                                        <p:tgtEl>
                                          <p:spTgt spid="6"/>
                                        </p:tgtEl>
                                        <p:attrNameLst>
                                          <p:attrName>fillcolor</p:attrName>
                                        </p:attrNameLst>
                                      </p:cBhvr>
                                      <p:to>
                                        <p:clrVal>
                                          <a:srgbClr val="FF7757"/>
                                        </p:clrVal>
                                      </p:to>
                                    </p:set>
                                    <p:set>
                                      <p:cBhvr>
                                        <p:cTn id="37" dur="indefinite"/>
                                        <p:tgtEl>
                                          <p:spTgt spid="6"/>
                                        </p:tgtEl>
                                        <p:attrNameLst>
                                          <p:attrName>fill.type</p:attrName>
                                        </p:attrNameLst>
                                      </p:cBhvr>
                                      <p:to>
                                        <p:strVal val="solid"/>
                                      </p:to>
                                    </p:set>
                                    <p:set>
                                      <p:cBhvr>
                                        <p:cTn id="38" dur="indefinite"/>
                                        <p:tgtEl>
                                          <p:spTgt spid="6"/>
                                        </p:tgtEl>
                                        <p:attrNameLst>
                                          <p:attrName>fill.on</p:attrName>
                                        </p:attrNameLst>
                                      </p:cBhvr>
                                      <p:to>
                                        <p:strVal val="true"/>
                                      </p:to>
                                    </p:set>
                                  </p:childTnLst>
                                </p:cTn>
                              </p:par>
                              <p:par>
                                <p:cTn id="39" presetID="1" presetClass="emph" presetSubtype="1" nodeType="withEffect">
                                  <p:stCondLst>
                                    <p:cond delay="0"/>
                                  </p:stCondLst>
                                  <p:endCondLst>
                                    <p:cond evt="onNext" delay="0">
                                      <p:tgtEl>
                                        <p:sldTgt/>
                                      </p:tgtEl>
                                    </p:cond>
                                  </p:endCondLst>
                                  <p:childTnLst>
                                    <p:set>
                                      <p:cBhvr>
                                        <p:cTn id="40" dur="indefinite"/>
                                        <p:tgtEl>
                                          <p:spTgt spid="9"/>
                                        </p:tgtEl>
                                        <p:attrNameLst>
                                          <p:attrName>fillcolor</p:attrName>
                                        </p:attrNameLst>
                                      </p:cBhvr>
                                      <p:to>
                                        <p:clrVal>
                                          <a:srgbClr val="3399FF"/>
                                        </p:clrVal>
                                      </p:to>
                                    </p:set>
                                    <p:set>
                                      <p:cBhvr>
                                        <p:cTn id="41" dur="indefinite"/>
                                        <p:tgtEl>
                                          <p:spTgt spid="9"/>
                                        </p:tgtEl>
                                        <p:attrNameLst>
                                          <p:attrName>fill.type</p:attrName>
                                        </p:attrNameLst>
                                      </p:cBhvr>
                                      <p:to>
                                        <p:strVal val="solid"/>
                                      </p:to>
                                    </p:set>
                                    <p:set>
                                      <p:cBhvr>
                                        <p:cTn id="42" dur="indefinite"/>
                                        <p:tgtEl>
                                          <p:spTgt spid="9"/>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7"/>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9"/>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mph" presetSubtype="1" nodeType="clickEffect">
                                  <p:stCondLst>
                                    <p:cond delay="0"/>
                                  </p:stCondLst>
                                  <p:endCondLst>
                                    <p:cond evt="onNext" delay="0">
                                      <p:tgtEl>
                                        <p:sldTgt/>
                                      </p:tgtEl>
                                    </p:cond>
                                  </p:endCondLst>
                                  <p:childTnLst>
                                    <p:set>
                                      <p:cBhvr>
                                        <p:cTn id="62" dur="indefinite"/>
                                        <p:tgtEl>
                                          <p:spTgt spid="5"/>
                                        </p:tgtEl>
                                        <p:attrNameLst>
                                          <p:attrName>fillcolor</p:attrName>
                                        </p:attrNameLst>
                                      </p:cBhvr>
                                      <p:to>
                                        <p:clrVal>
                                          <a:srgbClr val="FF7757"/>
                                        </p:clrVal>
                                      </p:to>
                                    </p:set>
                                    <p:set>
                                      <p:cBhvr>
                                        <p:cTn id="63" dur="indefinite"/>
                                        <p:tgtEl>
                                          <p:spTgt spid="5"/>
                                        </p:tgtEl>
                                        <p:attrNameLst>
                                          <p:attrName>fill.type</p:attrName>
                                        </p:attrNameLst>
                                      </p:cBhvr>
                                      <p:to>
                                        <p:strVal val="solid"/>
                                      </p:to>
                                    </p:set>
                                    <p:set>
                                      <p:cBhvr>
                                        <p:cTn id="64" dur="indefinite"/>
                                        <p:tgtEl>
                                          <p:spTgt spid="5"/>
                                        </p:tgtEl>
                                        <p:attrNameLst>
                                          <p:attrName>fill.on</p:attrName>
                                        </p:attrNameLst>
                                      </p:cBhvr>
                                      <p:to>
                                        <p:strVal val="true"/>
                                      </p:to>
                                    </p:set>
                                  </p:childTnLst>
                                </p:cTn>
                              </p:par>
                              <p:par>
                                <p:cTn id="65" presetID="1" presetClass="emph" presetSubtype="1" nodeType="withEffect">
                                  <p:stCondLst>
                                    <p:cond delay="0"/>
                                  </p:stCondLst>
                                  <p:endCondLst>
                                    <p:cond evt="onNext" delay="0">
                                      <p:tgtEl>
                                        <p:sldTgt/>
                                      </p:tgtEl>
                                    </p:cond>
                                  </p:endCondLst>
                                  <p:childTnLst>
                                    <p:set>
                                      <p:cBhvr>
                                        <p:cTn id="66" dur="indefinite"/>
                                        <p:tgtEl>
                                          <p:spTgt spid="8"/>
                                        </p:tgtEl>
                                        <p:attrNameLst>
                                          <p:attrName>fillcolor</p:attrName>
                                        </p:attrNameLst>
                                      </p:cBhvr>
                                      <p:to>
                                        <p:clrVal>
                                          <a:srgbClr val="3399FF"/>
                                        </p:clrVal>
                                      </p:to>
                                    </p:set>
                                    <p:set>
                                      <p:cBhvr>
                                        <p:cTn id="67" dur="indefinite"/>
                                        <p:tgtEl>
                                          <p:spTgt spid="8"/>
                                        </p:tgtEl>
                                        <p:attrNameLst>
                                          <p:attrName>fill.type</p:attrName>
                                        </p:attrNameLst>
                                      </p:cBhvr>
                                      <p:to>
                                        <p:strVal val="solid"/>
                                      </p:to>
                                    </p:set>
                                    <p:set>
                                      <p:cBhvr>
                                        <p:cTn id="68" dur="indefinite"/>
                                        <p:tgtEl>
                                          <p:spTgt spid="8"/>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hidden"/>
                                      </p:to>
                                    </p:set>
                                  </p:childTnLst>
                                </p:cTn>
                              </p:par>
                              <p:par>
                                <p:cTn id="77" presetID="1"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17"/>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8"/>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37"/>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hidden"/>
                                      </p:to>
                                    </p:set>
                                  </p:childTnLst>
                                </p:cTn>
                              </p:par>
                              <p:par>
                                <p:cTn id="95" presetID="1" presetClass="exit" presetSubtype="0" fill="hold" grpId="0" nodeType="withEffect">
                                  <p:stCondLst>
                                    <p:cond delay="0"/>
                                  </p:stCondLst>
                                  <p:childTnLst>
                                    <p:set>
                                      <p:cBhvr>
                                        <p:cTn id="96" dur="1" fill="hold">
                                          <p:stCondLst>
                                            <p:cond delay="0"/>
                                          </p:stCondLst>
                                        </p:cTn>
                                        <p:tgtEl>
                                          <p:spTgt spid="24"/>
                                        </p:tgtEl>
                                        <p:attrNameLst>
                                          <p:attrName>style.visibility</p:attrName>
                                        </p:attrNameLst>
                                      </p:cBhvr>
                                      <p:to>
                                        <p:strVal val="hidden"/>
                                      </p:to>
                                    </p:set>
                                  </p:childTnLst>
                                </p:cTn>
                              </p:par>
                              <p:par>
                                <p:cTn id="97" presetID="1" presetClass="exit" presetSubtype="0" fill="hold" grpId="0" nodeType="withEffect">
                                  <p:stCondLst>
                                    <p:cond delay="0"/>
                                  </p:stCondLst>
                                  <p:childTnLst>
                                    <p:set>
                                      <p:cBhvr>
                                        <p:cTn id="98" dur="1" fill="hold">
                                          <p:stCondLst>
                                            <p:cond delay="0"/>
                                          </p:stCondLst>
                                        </p:cTn>
                                        <p:tgtEl>
                                          <p:spTgt spid="23"/>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32"/>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35"/>
                                        </p:tgtEl>
                                        <p:attrNameLst>
                                          <p:attrName>style.visibility</p:attrName>
                                        </p:attrNameLst>
                                      </p:cBhvr>
                                      <p:to>
                                        <p:strVal val="hidden"/>
                                      </p:to>
                                    </p:set>
                                  </p:childTnLst>
                                </p:cTn>
                              </p:par>
                              <p:par>
                                <p:cTn id="103" presetID="1" presetClass="exit" presetSubtype="0" fill="hold" grpId="0" nodeType="withEffect">
                                  <p:stCondLst>
                                    <p:cond delay="0"/>
                                  </p:stCondLst>
                                  <p:childTnLst>
                                    <p:set>
                                      <p:cBhvr>
                                        <p:cTn id="104" dur="1" fill="hold">
                                          <p:stCondLst>
                                            <p:cond delay="0"/>
                                          </p:stCondLst>
                                        </p:cTn>
                                        <p:tgtEl>
                                          <p:spTgt spid="28"/>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22"/>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21"/>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36"/>
                                        </p:tgtEl>
                                        <p:attrNameLst>
                                          <p:attrName>style.visibility</p:attrName>
                                        </p:attrNameLst>
                                      </p:cBhvr>
                                      <p:to>
                                        <p:strVal val="hidden"/>
                                      </p:to>
                                    </p:set>
                                  </p:childTnLst>
                                </p:cTn>
                              </p:par>
                              <p:par>
                                <p:cTn id="111" presetID="1" presetClass="entr" presetSubtype="0" fill="hold" grpId="0" nodeType="withEffect">
                                  <p:stCondLst>
                                    <p:cond delay="0"/>
                                  </p:stCondLst>
                                  <p:childTnLst>
                                    <p:set>
                                      <p:cBhvr>
                                        <p:cTn id="112" dur="1" fill="hold">
                                          <p:stCondLst>
                                            <p:cond delay="0"/>
                                          </p:stCondLst>
                                        </p:cTn>
                                        <p:tgtEl>
                                          <p:spTgt spid="3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4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62"/>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4"/>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7"/>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68"/>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6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63"/>
                                        </p:tgtEl>
                                        <p:attrNameLst>
                                          <p:attrName>style.visibility</p:attrName>
                                        </p:attrNameLst>
                                      </p:cBhvr>
                                      <p:to>
                                        <p:strVal val="hidden"/>
                                      </p:to>
                                    </p:set>
                                  </p:childTnLst>
                                </p:cTn>
                              </p:par>
                              <p:par>
                                <p:cTn id="147" presetID="1" presetClass="exit" presetSubtype="0" fill="hold" grpId="0" nodeType="withEffect">
                                  <p:stCondLst>
                                    <p:cond delay="0"/>
                                  </p:stCondLst>
                                  <p:childTnLst>
                                    <p:set>
                                      <p:cBhvr>
                                        <p:cTn id="148" dur="1" fill="hold">
                                          <p:stCondLst>
                                            <p:cond delay="0"/>
                                          </p:stCondLst>
                                        </p:cTn>
                                        <p:tgtEl>
                                          <p:spTgt spid="6"/>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42"/>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43"/>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44"/>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45"/>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34"/>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65"/>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64"/>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20"/>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39"/>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38"/>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40"/>
                                        </p:tgtEl>
                                        <p:attrNameLst>
                                          <p:attrName>style.visibility</p:attrName>
                                        </p:attrNameLst>
                                      </p:cBhvr>
                                      <p:to>
                                        <p:strVal val="hidden"/>
                                      </p:to>
                                    </p:set>
                                  </p:childTnLst>
                                </p:cTn>
                              </p:par>
                              <p:par>
                                <p:cTn id="171" presetID="1" presetClass="exit" presetSubtype="0" fill="hold" grpId="1" nodeType="withEffect">
                                  <p:stCondLst>
                                    <p:cond delay="0"/>
                                  </p:stCondLst>
                                  <p:childTnLst>
                                    <p:set>
                                      <p:cBhvr>
                                        <p:cTn id="172" dur="1" fill="hold">
                                          <p:stCondLst>
                                            <p:cond delay="0"/>
                                          </p:stCondLst>
                                        </p:cTn>
                                        <p:tgtEl>
                                          <p:spTgt spid="41"/>
                                        </p:tgtEl>
                                        <p:attrNameLst>
                                          <p:attrName>style.visibility</p:attrName>
                                        </p:attrNameLst>
                                      </p:cBhvr>
                                      <p:to>
                                        <p:strVal val="hidden"/>
                                      </p:to>
                                    </p:set>
                                  </p:childTnLst>
                                </p:cTn>
                              </p:par>
                              <p:par>
                                <p:cTn id="173" presetID="1" presetClass="exit" presetSubtype="0" fill="hold" grpId="0" nodeType="withEffect">
                                  <p:stCondLst>
                                    <p:cond delay="0"/>
                                  </p:stCondLst>
                                  <p:childTnLst>
                                    <p:set>
                                      <p:cBhvr>
                                        <p:cTn id="174" dur="1" fill="hold">
                                          <p:stCondLst>
                                            <p:cond delay="0"/>
                                          </p:stCondLst>
                                        </p:cTn>
                                        <p:tgtEl>
                                          <p:spTgt spid="5"/>
                                        </p:tgtEl>
                                        <p:attrNameLst>
                                          <p:attrName>style.visibility</p:attrName>
                                        </p:attrNameLst>
                                      </p:cBhvr>
                                      <p:to>
                                        <p:strVal val="hidden"/>
                                      </p:to>
                                    </p:set>
                                  </p:childTnLst>
                                </p:cTn>
                              </p:par>
                              <p:par>
                                <p:cTn id="175" presetID="1" presetClass="exit" presetSubtype="0" fill="hold" grpId="0" nodeType="withEffect">
                                  <p:stCondLst>
                                    <p:cond delay="0"/>
                                  </p:stCondLst>
                                  <p:childTnLst>
                                    <p:set>
                                      <p:cBhvr>
                                        <p:cTn id="176" dur="1" fill="hold">
                                          <p:stCondLst>
                                            <p:cond delay="0"/>
                                          </p:stCondLst>
                                        </p:cTn>
                                        <p:tgtEl>
                                          <p:spTgt spid="12"/>
                                        </p:tgtEl>
                                        <p:attrNameLst>
                                          <p:attrName>style.visibility</p:attrName>
                                        </p:attrNameLst>
                                      </p:cBhvr>
                                      <p:to>
                                        <p:strVal val="hidden"/>
                                      </p:to>
                                    </p:set>
                                  </p:childTnLst>
                                </p:cTn>
                              </p:par>
                              <p:par>
                                <p:cTn id="177" presetID="1" presetClass="exit" presetSubtype="0" fill="hold" grpId="0" nodeType="withEffect">
                                  <p:stCondLst>
                                    <p:cond delay="0"/>
                                  </p:stCondLst>
                                  <p:childTnLst>
                                    <p:set>
                                      <p:cBhvr>
                                        <p:cTn id="178" dur="1" fill="hold">
                                          <p:stCondLst>
                                            <p:cond delay="0"/>
                                          </p:stCondLst>
                                        </p:cTn>
                                        <p:tgtEl>
                                          <p:spTgt spid="11"/>
                                        </p:tgtEl>
                                        <p:attrNameLst>
                                          <p:attrName>style.visibility</p:attrName>
                                        </p:attrNameLst>
                                      </p:cBhvr>
                                      <p:to>
                                        <p:strVal val="hidden"/>
                                      </p:to>
                                    </p:set>
                                  </p:childTnLst>
                                </p:cTn>
                              </p:par>
                              <p:par>
                                <p:cTn id="179" presetID="1" presetClass="exit" presetSubtype="0" fill="hold" grpId="0" nodeType="withEffect">
                                  <p:stCondLst>
                                    <p:cond delay="0"/>
                                  </p:stCondLst>
                                  <p:childTnLst>
                                    <p:set>
                                      <p:cBhvr>
                                        <p:cTn id="180" dur="1" fill="hold">
                                          <p:stCondLst>
                                            <p:cond delay="0"/>
                                          </p:stCondLst>
                                        </p:cTn>
                                        <p:tgtEl>
                                          <p:spTgt spid="7"/>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62"/>
                                        </p:tgtEl>
                                        <p:attrNameLst>
                                          <p:attrName>style.visibility</p:attrName>
                                        </p:attrNameLst>
                                      </p:cBhvr>
                                      <p:to>
                                        <p:strVal val="hidden"/>
                                      </p:to>
                                    </p:set>
                                  </p:childTnLst>
                                </p:cTn>
                              </p:par>
                              <p:par>
                                <p:cTn id="183" presetID="1" presetClass="exit" presetSubtype="0" fill="hold" grpId="1" nodeType="withEffect">
                                  <p:stCondLst>
                                    <p:cond delay="0"/>
                                  </p:stCondLst>
                                  <p:childTnLst>
                                    <p:set>
                                      <p:cBhvr>
                                        <p:cTn id="184" dur="1" fill="hold">
                                          <p:stCondLst>
                                            <p:cond delay="0"/>
                                          </p:stCondLst>
                                        </p:cTn>
                                        <p:tgtEl>
                                          <p:spTgt spid="13"/>
                                        </p:tgtEl>
                                        <p:attrNameLst>
                                          <p:attrName>style.visibility</p:attrName>
                                        </p:attrNameLst>
                                      </p:cBhvr>
                                      <p:to>
                                        <p:strVal val="hidden"/>
                                      </p:to>
                                    </p:set>
                                  </p:childTnLst>
                                </p:cTn>
                              </p:par>
                              <p:par>
                                <p:cTn id="185" presetID="1" presetClass="exit" presetSubtype="0" fill="hold" grpId="1" nodeType="withEffect">
                                  <p:stCondLst>
                                    <p:cond delay="0"/>
                                  </p:stCondLst>
                                  <p:childTnLst>
                                    <p:set>
                                      <p:cBhvr>
                                        <p:cTn id="186" dur="1" fill="hold">
                                          <p:stCondLst>
                                            <p:cond delay="0"/>
                                          </p:stCondLst>
                                        </p:cTn>
                                        <p:tgtEl>
                                          <p:spTgt spid="16"/>
                                        </p:tgtEl>
                                        <p:attrNameLst>
                                          <p:attrName>style.visibility</p:attrName>
                                        </p:attrNameLst>
                                      </p:cBhvr>
                                      <p:to>
                                        <p:strVal val="hidden"/>
                                      </p:to>
                                    </p:set>
                                  </p:childTnLst>
                                </p:cTn>
                              </p:par>
                              <p:par>
                                <p:cTn id="187" presetID="1" presetClass="exit" presetSubtype="0" fill="hold" grpId="1" nodeType="withEffect">
                                  <p:stCondLst>
                                    <p:cond delay="0"/>
                                  </p:stCondLst>
                                  <p:childTnLst>
                                    <p:set>
                                      <p:cBhvr>
                                        <p:cTn id="188" dur="1" fill="hold">
                                          <p:stCondLst>
                                            <p:cond delay="0"/>
                                          </p:stCondLst>
                                        </p:cTn>
                                        <p:tgtEl>
                                          <p:spTgt spid="66"/>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69"/>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68"/>
                                        </p:tgtEl>
                                        <p:attrNameLst>
                                          <p:attrName>style.visibility</p:attrName>
                                        </p:attrNameLst>
                                      </p:cBhvr>
                                      <p:to>
                                        <p:strVal val="hidden"/>
                                      </p:to>
                                    </p:set>
                                  </p:childTnLst>
                                </p:cTn>
                              </p:par>
                              <p:par>
                                <p:cTn id="193" presetID="1" presetClass="exit" presetSubtype="0" fill="hold" grpId="1" nodeType="withEffect">
                                  <p:stCondLst>
                                    <p:cond delay="0"/>
                                  </p:stCondLst>
                                  <p:childTnLst>
                                    <p:set>
                                      <p:cBhvr>
                                        <p:cTn id="194" dur="1" fill="hold">
                                          <p:stCondLst>
                                            <p:cond delay="0"/>
                                          </p:stCondLst>
                                        </p:cTn>
                                        <p:tgtEl>
                                          <p:spTgt spid="67"/>
                                        </p:tgtEl>
                                        <p:attrNameLst>
                                          <p:attrName>style.visibility</p:attrName>
                                        </p:attrNameLst>
                                      </p:cBhvr>
                                      <p:to>
                                        <p:strVal val="hidden"/>
                                      </p:to>
                                    </p:set>
                                  </p:childTnLst>
                                </p:cTn>
                              </p:par>
                              <p:par>
                                <p:cTn id="195" presetID="1" presetClass="exit" presetSubtype="0" fill="hold" grpId="1" nodeType="withEffect">
                                  <p:stCondLst>
                                    <p:cond delay="0"/>
                                  </p:stCondLst>
                                  <p:childTnLst>
                                    <p:set>
                                      <p:cBhvr>
                                        <p:cTn id="196" dur="1" fill="hold">
                                          <p:stCondLst>
                                            <p:cond delay="0"/>
                                          </p:stCondLst>
                                        </p:cTn>
                                        <p:tgtEl>
                                          <p:spTgt spid="33"/>
                                        </p:tgtEl>
                                        <p:attrNameLst>
                                          <p:attrName>style.visibility</p:attrName>
                                        </p:attrNameLst>
                                      </p:cBhvr>
                                      <p:to>
                                        <p:strVal val="hidden"/>
                                      </p:to>
                                    </p:set>
                                  </p:childTnLst>
                                </p:cTn>
                              </p:par>
                              <p:par>
                                <p:cTn id="197" presetID="1" presetClass="exit" presetSubtype="0" fill="hold" grpId="0" nodeType="withEffect">
                                  <p:stCondLst>
                                    <p:cond delay="0"/>
                                  </p:stCondLst>
                                  <p:childTnLst>
                                    <p:set>
                                      <p:cBhvr>
                                        <p:cTn id="198" dur="1" fill="hold">
                                          <p:stCondLst>
                                            <p:cond delay="0"/>
                                          </p:stCondLst>
                                        </p:cTn>
                                        <p:tgtEl>
                                          <p:spTgt spid="9"/>
                                        </p:tgtEl>
                                        <p:attrNameLst>
                                          <p:attrName>style.visibility</p:attrName>
                                        </p:attrNameLst>
                                      </p:cBhvr>
                                      <p:to>
                                        <p:strVal val="hidden"/>
                                      </p:to>
                                    </p:set>
                                  </p:childTnLst>
                                </p:cTn>
                              </p:par>
                              <p:par>
                                <p:cTn id="199" presetID="1" presetClass="exit" presetSubtype="0" fill="hold" grpId="0" nodeType="withEffect">
                                  <p:stCondLst>
                                    <p:cond delay="0"/>
                                  </p:stCondLst>
                                  <p:childTnLst>
                                    <p:set>
                                      <p:cBhvr>
                                        <p:cTn id="200" dur="1" fill="hold">
                                          <p:stCondLst>
                                            <p:cond delay="0"/>
                                          </p:stCondLst>
                                        </p:cTn>
                                        <p:tgtEl>
                                          <p:spTgt spid="8"/>
                                        </p:tgtEl>
                                        <p:attrNameLst>
                                          <p:attrName>style.visibility</p:attrName>
                                        </p:attrNameLst>
                                      </p:cBhvr>
                                      <p:to>
                                        <p:strVal val="hidden"/>
                                      </p:to>
                                    </p:set>
                                  </p:childTnLst>
                                </p:cTn>
                              </p:par>
                              <p:par>
                                <p:cTn id="201" presetID="1" presetClass="exit" presetSubtype="0" fill="hold" grpId="0" nodeType="withEffect">
                                  <p:stCondLst>
                                    <p:cond delay="0"/>
                                  </p:stCondLst>
                                  <p:childTnLst>
                                    <p:set>
                                      <p:cBhvr>
                                        <p:cTn id="202" dur="1" fill="hold">
                                          <p:stCondLst>
                                            <p:cond delay="0"/>
                                          </p:stCondLst>
                                        </p:cTn>
                                        <p:tgtEl>
                                          <p:spTgt spid="10"/>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53" presetClass="entr" presetSubtype="0" fill="hold" grpId="0" nodeType="clickEffect">
                                  <p:stCondLst>
                                    <p:cond delay="0"/>
                                  </p:stCondLst>
                                  <p:childTnLst>
                                    <p:set>
                                      <p:cBhvr>
                                        <p:cTn id="206" dur="1" fill="hold">
                                          <p:stCondLst>
                                            <p:cond delay="0"/>
                                          </p:stCondLst>
                                        </p:cTn>
                                        <p:tgtEl>
                                          <p:spTgt spid="74"/>
                                        </p:tgtEl>
                                        <p:attrNameLst>
                                          <p:attrName>style.visibility</p:attrName>
                                        </p:attrNameLst>
                                      </p:cBhvr>
                                      <p:to>
                                        <p:strVal val="visible"/>
                                      </p:to>
                                    </p:set>
                                    <p:anim calcmode="lin" valueType="num">
                                      <p:cBhvr>
                                        <p:cTn id="207" dur="500" fill="hold"/>
                                        <p:tgtEl>
                                          <p:spTgt spid="74"/>
                                        </p:tgtEl>
                                        <p:attrNameLst>
                                          <p:attrName>ppt_w</p:attrName>
                                        </p:attrNameLst>
                                      </p:cBhvr>
                                      <p:tavLst>
                                        <p:tav tm="0">
                                          <p:val>
                                            <p:fltVal val="0"/>
                                          </p:val>
                                        </p:tav>
                                        <p:tav tm="100000">
                                          <p:val>
                                            <p:strVal val="#ppt_w"/>
                                          </p:val>
                                        </p:tav>
                                      </p:tavLst>
                                    </p:anim>
                                    <p:anim calcmode="lin" valueType="num">
                                      <p:cBhvr>
                                        <p:cTn id="208" dur="500" fill="hold"/>
                                        <p:tgtEl>
                                          <p:spTgt spid="74"/>
                                        </p:tgtEl>
                                        <p:attrNameLst>
                                          <p:attrName>ppt_h</p:attrName>
                                        </p:attrNameLst>
                                      </p:cBhvr>
                                      <p:tavLst>
                                        <p:tav tm="0">
                                          <p:val>
                                            <p:fltVal val="0"/>
                                          </p:val>
                                        </p:tav>
                                        <p:tav tm="100000">
                                          <p:val>
                                            <p:strVal val="#ppt_h"/>
                                          </p:val>
                                        </p:tav>
                                      </p:tavLst>
                                    </p:anim>
                                    <p:animEffect transition="in" filter="fade">
                                      <p:cBhvr>
                                        <p:cTn id="209" dur="500"/>
                                        <p:tgtEl>
                                          <p:spTgt spid="74"/>
                                        </p:tgtEl>
                                      </p:cBhvr>
                                    </p:animEffect>
                                  </p:childTnLst>
                                </p:cTn>
                              </p:par>
                              <p:par>
                                <p:cTn id="210" presetID="53" presetClass="entr" presetSubtype="0" fill="hold" grpId="0" nodeType="withEffect">
                                  <p:stCondLst>
                                    <p:cond delay="0"/>
                                  </p:stCondLst>
                                  <p:childTnLst>
                                    <p:set>
                                      <p:cBhvr>
                                        <p:cTn id="211" dur="1" fill="hold">
                                          <p:stCondLst>
                                            <p:cond delay="0"/>
                                          </p:stCondLst>
                                        </p:cTn>
                                        <p:tgtEl>
                                          <p:spTgt spid="75"/>
                                        </p:tgtEl>
                                        <p:attrNameLst>
                                          <p:attrName>style.visibility</p:attrName>
                                        </p:attrNameLst>
                                      </p:cBhvr>
                                      <p:to>
                                        <p:strVal val="visible"/>
                                      </p:to>
                                    </p:set>
                                    <p:anim calcmode="lin" valueType="num">
                                      <p:cBhvr>
                                        <p:cTn id="212" dur="500" fill="hold"/>
                                        <p:tgtEl>
                                          <p:spTgt spid="75"/>
                                        </p:tgtEl>
                                        <p:attrNameLst>
                                          <p:attrName>ppt_w</p:attrName>
                                        </p:attrNameLst>
                                      </p:cBhvr>
                                      <p:tavLst>
                                        <p:tav tm="0">
                                          <p:val>
                                            <p:fltVal val="0"/>
                                          </p:val>
                                        </p:tav>
                                        <p:tav tm="100000">
                                          <p:val>
                                            <p:strVal val="#ppt_w"/>
                                          </p:val>
                                        </p:tav>
                                      </p:tavLst>
                                    </p:anim>
                                    <p:anim calcmode="lin" valueType="num">
                                      <p:cBhvr>
                                        <p:cTn id="213" dur="500" fill="hold"/>
                                        <p:tgtEl>
                                          <p:spTgt spid="75"/>
                                        </p:tgtEl>
                                        <p:attrNameLst>
                                          <p:attrName>ppt_h</p:attrName>
                                        </p:attrNameLst>
                                      </p:cBhvr>
                                      <p:tavLst>
                                        <p:tav tm="0">
                                          <p:val>
                                            <p:fltVal val="0"/>
                                          </p:val>
                                        </p:tav>
                                        <p:tav tm="100000">
                                          <p:val>
                                            <p:strVal val="#ppt_h"/>
                                          </p:val>
                                        </p:tav>
                                      </p:tavLst>
                                    </p:anim>
                                    <p:animEffect transition="in" filter="fade">
                                      <p:cBhvr>
                                        <p:cTn id="214" dur="500"/>
                                        <p:tgtEl>
                                          <p:spTgt spid="75"/>
                                        </p:tgtEl>
                                      </p:cBhvr>
                                    </p:animEffect>
                                  </p:childTnLst>
                                </p:cTn>
                              </p:par>
                              <p:par>
                                <p:cTn id="215" presetID="53" presetClass="entr" presetSubtype="0" fill="hold" grpId="0" nodeType="withEffect">
                                  <p:stCondLst>
                                    <p:cond delay="0"/>
                                  </p:stCondLst>
                                  <p:childTnLst>
                                    <p:set>
                                      <p:cBhvr>
                                        <p:cTn id="216" dur="1" fill="hold">
                                          <p:stCondLst>
                                            <p:cond delay="0"/>
                                          </p:stCondLst>
                                        </p:cTn>
                                        <p:tgtEl>
                                          <p:spTgt spid="76"/>
                                        </p:tgtEl>
                                        <p:attrNameLst>
                                          <p:attrName>style.visibility</p:attrName>
                                        </p:attrNameLst>
                                      </p:cBhvr>
                                      <p:to>
                                        <p:strVal val="visible"/>
                                      </p:to>
                                    </p:set>
                                    <p:anim calcmode="lin" valueType="num">
                                      <p:cBhvr>
                                        <p:cTn id="217" dur="500" fill="hold"/>
                                        <p:tgtEl>
                                          <p:spTgt spid="76"/>
                                        </p:tgtEl>
                                        <p:attrNameLst>
                                          <p:attrName>ppt_w</p:attrName>
                                        </p:attrNameLst>
                                      </p:cBhvr>
                                      <p:tavLst>
                                        <p:tav tm="0">
                                          <p:val>
                                            <p:fltVal val="0"/>
                                          </p:val>
                                        </p:tav>
                                        <p:tav tm="100000">
                                          <p:val>
                                            <p:strVal val="#ppt_w"/>
                                          </p:val>
                                        </p:tav>
                                      </p:tavLst>
                                    </p:anim>
                                    <p:anim calcmode="lin" valueType="num">
                                      <p:cBhvr>
                                        <p:cTn id="218" dur="500" fill="hold"/>
                                        <p:tgtEl>
                                          <p:spTgt spid="76"/>
                                        </p:tgtEl>
                                        <p:attrNameLst>
                                          <p:attrName>ppt_h</p:attrName>
                                        </p:attrNameLst>
                                      </p:cBhvr>
                                      <p:tavLst>
                                        <p:tav tm="0">
                                          <p:val>
                                            <p:fltVal val="0"/>
                                          </p:val>
                                        </p:tav>
                                        <p:tav tm="100000">
                                          <p:val>
                                            <p:strVal val="#ppt_h"/>
                                          </p:val>
                                        </p:tav>
                                      </p:tavLst>
                                    </p:anim>
                                    <p:animEffect transition="in" filter="fade">
                                      <p:cBhvr>
                                        <p:cTn id="219" dur="500"/>
                                        <p:tgtEl>
                                          <p:spTgt spid="76"/>
                                        </p:tgtEl>
                                      </p:cBhvr>
                                    </p:animEffect>
                                  </p:childTnLst>
                                </p:cTn>
                              </p:par>
                              <p:par>
                                <p:cTn id="220" presetID="53" presetClass="entr" presetSubtype="0" fill="hold" grpId="0" nodeType="withEffect">
                                  <p:stCondLst>
                                    <p:cond delay="0"/>
                                  </p:stCondLst>
                                  <p:childTnLst>
                                    <p:set>
                                      <p:cBhvr>
                                        <p:cTn id="221" dur="1" fill="hold">
                                          <p:stCondLst>
                                            <p:cond delay="0"/>
                                          </p:stCondLst>
                                        </p:cTn>
                                        <p:tgtEl>
                                          <p:spTgt spid="77"/>
                                        </p:tgtEl>
                                        <p:attrNameLst>
                                          <p:attrName>style.visibility</p:attrName>
                                        </p:attrNameLst>
                                      </p:cBhvr>
                                      <p:to>
                                        <p:strVal val="visible"/>
                                      </p:to>
                                    </p:set>
                                    <p:anim calcmode="lin" valueType="num">
                                      <p:cBhvr>
                                        <p:cTn id="222" dur="500" fill="hold"/>
                                        <p:tgtEl>
                                          <p:spTgt spid="77"/>
                                        </p:tgtEl>
                                        <p:attrNameLst>
                                          <p:attrName>ppt_w</p:attrName>
                                        </p:attrNameLst>
                                      </p:cBhvr>
                                      <p:tavLst>
                                        <p:tav tm="0">
                                          <p:val>
                                            <p:fltVal val="0"/>
                                          </p:val>
                                        </p:tav>
                                        <p:tav tm="100000">
                                          <p:val>
                                            <p:strVal val="#ppt_w"/>
                                          </p:val>
                                        </p:tav>
                                      </p:tavLst>
                                    </p:anim>
                                    <p:anim calcmode="lin" valueType="num">
                                      <p:cBhvr>
                                        <p:cTn id="223" dur="500" fill="hold"/>
                                        <p:tgtEl>
                                          <p:spTgt spid="77"/>
                                        </p:tgtEl>
                                        <p:attrNameLst>
                                          <p:attrName>ppt_h</p:attrName>
                                        </p:attrNameLst>
                                      </p:cBhvr>
                                      <p:tavLst>
                                        <p:tav tm="0">
                                          <p:val>
                                            <p:fltVal val="0"/>
                                          </p:val>
                                        </p:tav>
                                        <p:tav tm="100000">
                                          <p:val>
                                            <p:strVal val="#ppt_h"/>
                                          </p:val>
                                        </p:tav>
                                      </p:tavLst>
                                    </p:anim>
                                    <p:animEffect transition="in" filter="fade">
                                      <p:cBhvr>
                                        <p:cTn id="224" dur="500"/>
                                        <p:tgtEl>
                                          <p:spTgt spid="77"/>
                                        </p:tgtEl>
                                      </p:cBhvr>
                                    </p:animEffect>
                                  </p:childTnLst>
                                </p:cTn>
                              </p:par>
                              <p:par>
                                <p:cTn id="225" presetID="53" presetClass="entr" presetSubtype="0" fill="hold" nodeType="withEffect">
                                  <p:stCondLst>
                                    <p:cond delay="0"/>
                                  </p:stCondLst>
                                  <p:childTnLst>
                                    <p:set>
                                      <p:cBhvr>
                                        <p:cTn id="226" dur="1" fill="hold">
                                          <p:stCondLst>
                                            <p:cond delay="0"/>
                                          </p:stCondLst>
                                        </p:cTn>
                                        <p:tgtEl>
                                          <p:spTgt spid="78"/>
                                        </p:tgtEl>
                                        <p:attrNameLst>
                                          <p:attrName>style.visibility</p:attrName>
                                        </p:attrNameLst>
                                      </p:cBhvr>
                                      <p:to>
                                        <p:strVal val="visible"/>
                                      </p:to>
                                    </p:set>
                                    <p:anim calcmode="lin" valueType="num">
                                      <p:cBhvr>
                                        <p:cTn id="227" dur="500" fill="hold"/>
                                        <p:tgtEl>
                                          <p:spTgt spid="78"/>
                                        </p:tgtEl>
                                        <p:attrNameLst>
                                          <p:attrName>ppt_w</p:attrName>
                                        </p:attrNameLst>
                                      </p:cBhvr>
                                      <p:tavLst>
                                        <p:tav tm="0">
                                          <p:val>
                                            <p:fltVal val="0"/>
                                          </p:val>
                                        </p:tav>
                                        <p:tav tm="100000">
                                          <p:val>
                                            <p:strVal val="#ppt_w"/>
                                          </p:val>
                                        </p:tav>
                                      </p:tavLst>
                                    </p:anim>
                                    <p:anim calcmode="lin" valueType="num">
                                      <p:cBhvr>
                                        <p:cTn id="228" dur="500" fill="hold"/>
                                        <p:tgtEl>
                                          <p:spTgt spid="78"/>
                                        </p:tgtEl>
                                        <p:attrNameLst>
                                          <p:attrName>ppt_h</p:attrName>
                                        </p:attrNameLst>
                                      </p:cBhvr>
                                      <p:tavLst>
                                        <p:tav tm="0">
                                          <p:val>
                                            <p:fltVal val="0"/>
                                          </p:val>
                                        </p:tav>
                                        <p:tav tm="100000">
                                          <p:val>
                                            <p:strVal val="#ppt_h"/>
                                          </p:val>
                                        </p:tav>
                                      </p:tavLst>
                                    </p:anim>
                                    <p:animEffect transition="in" filter="fade">
                                      <p:cBhvr>
                                        <p:cTn id="229" dur="500"/>
                                        <p:tgtEl>
                                          <p:spTgt spid="78"/>
                                        </p:tgtEl>
                                      </p:cBhvr>
                                    </p:animEffect>
                                  </p:childTnLst>
                                </p:cTn>
                              </p:par>
                              <p:par>
                                <p:cTn id="230" presetID="53" presetClass="entr" presetSubtype="0" fill="hold" nodeType="withEffect">
                                  <p:stCondLst>
                                    <p:cond delay="0"/>
                                  </p:stCondLst>
                                  <p:childTnLst>
                                    <p:set>
                                      <p:cBhvr>
                                        <p:cTn id="231" dur="1" fill="hold">
                                          <p:stCondLst>
                                            <p:cond delay="0"/>
                                          </p:stCondLst>
                                        </p:cTn>
                                        <p:tgtEl>
                                          <p:spTgt spid="79"/>
                                        </p:tgtEl>
                                        <p:attrNameLst>
                                          <p:attrName>style.visibility</p:attrName>
                                        </p:attrNameLst>
                                      </p:cBhvr>
                                      <p:to>
                                        <p:strVal val="visible"/>
                                      </p:to>
                                    </p:set>
                                    <p:anim calcmode="lin" valueType="num">
                                      <p:cBhvr>
                                        <p:cTn id="232" dur="500" fill="hold"/>
                                        <p:tgtEl>
                                          <p:spTgt spid="79"/>
                                        </p:tgtEl>
                                        <p:attrNameLst>
                                          <p:attrName>ppt_w</p:attrName>
                                        </p:attrNameLst>
                                      </p:cBhvr>
                                      <p:tavLst>
                                        <p:tav tm="0">
                                          <p:val>
                                            <p:fltVal val="0"/>
                                          </p:val>
                                        </p:tav>
                                        <p:tav tm="100000">
                                          <p:val>
                                            <p:strVal val="#ppt_w"/>
                                          </p:val>
                                        </p:tav>
                                      </p:tavLst>
                                    </p:anim>
                                    <p:anim calcmode="lin" valueType="num">
                                      <p:cBhvr>
                                        <p:cTn id="233" dur="500" fill="hold"/>
                                        <p:tgtEl>
                                          <p:spTgt spid="79"/>
                                        </p:tgtEl>
                                        <p:attrNameLst>
                                          <p:attrName>ppt_h</p:attrName>
                                        </p:attrNameLst>
                                      </p:cBhvr>
                                      <p:tavLst>
                                        <p:tav tm="0">
                                          <p:val>
                                            <p:fltVal val="0"/>
                                          </p:val>
                                        </p:tav>
                                        <p:tav tm="100000">
                                          <p:val>
                                            <p:strVal val="#ppt_h"/>
                                          </p:val>
                                        </p:tav>
                                      </p:tavLst>
                                    </p:anim>
                                    <p:animEffect transition="in" filter="fade">
                                      <p:cBhvr>
                                        <p:cTn id="234" dur="500"/>
                                        <p:tgtEl>
                                          <p:spTgt spid="79"/>
                                        </p:tgtEl>
                                      </p:cBhvr>
                                    </p:animEffect>
                                  </p:childTnLst>
                                </p:cTn>
                              </p:par>
                              <p:par>
                                <p:cTn id="235" presetID="53" presetClass="entr" presetSubtype="0" fill="hold" nodeType="withEffect">
                                  <p:stCondLst>
                                    <p:cond delay="0"/>
                                  </p:stCondLst>
                                  <p:childTnLst>
                                    <p:set>
                                      <p:cBhvr>
                                        <p:cTn id="236" dur="1" fill="hold">
                                          <p:stCondLst>
                                            <p:cond delay="0"/>
                                          </p:stCondLst>
                                        </p:cTn>
                                        <p:tgtEl>
                                          <p:spTgt spid="80"/>
                                        </p:tgtEl>
                                        <p:attrNameLst>
                                          <p:attrName>style.visibility</p:attrName>
                                        </p:attrNameLst>
                                      </p:cBhvr>
                                      <p:to>
                                        <p:strVal val="visible"/>
                                      </p:to>
                                    </p:set>
                                    <p:anim calcmode="lin" valueType="num">
                                      <p:cBhvr>
                                        <p:cTn id="237" dur="500" fill="hold"/>
                                        <p:tgtEl>
                                          <p:spTgt spid="80"/>
                                        </p:tgtEl>
                                        <p:attrNameLst>
                                          <p:attrName>ppt_w</p:attrName>
                                        </p:attrNameLst>
                                      </p:cBhvr>
                                      <p:tavLst>
                                        <p:tav tm="0">
                                          <p:val>
                                            <p:fltVal val="0"/>
                                          </p:val>
                                        </p:tav>
                                        <p:tav tm="100000">
                                          <p:val>
                                            <p:strVal val="#ppt_w"/>
                                          </p:val>
                                        </p:tav>
                                      </p:tavLst>
                                    </p:anim>
                                    <p:anim calcmode="lin" valueType="num">
                                      <p:cBhvr>
                                        <p:cTn id="238" dur="500" fill="hold"/>
                                        <p:tgtEl>
                                          <p:spTgt spid="80"/>
                                        </p:tgtEl>
                                        <p:attrNameLst>
                                          <p:attrName>ppt_h</p:attrName>
                                        </p:attrNameLst>
                                      </p:cBhvr>
                                      <p:tavLst>
                                        <p:tav tm="0">
                                          <p:val>
                                            <p:fltVal val="0"/>
                                          </p:val>
                                        </p:tav>
                                        <p:tav tm="100000">
                                          <p:val>
                                            <p:strVal val="#ppt_h"/>
                                          </p:val>
                                        </p:tav>
                                      </p:tavLst>
                                    </p:anim>
                                    <p:animEffect transition="in" filter="fade">
                                      <p:cBhvr>
                                        <p:cTn id="239" dur="500"/>
                                        <p:tgtEl>
                                          <p:spTgt spid="80"/>
                                        </p:tgtEl>
                                      </p:cBhvr>
                                    </p:animEffect>
                                  </p:childTnLst>
                                </p:cTn>
                              </p:par>
                              <p:par>
                                <p:cTn id="240" presetID="53" presetClass="entr" presetSubtype="0" fill="hold" nodeType="withEffect">
                                  <p:stCondLst>
                                    <p:cond delay="0"/>
                                  </p:stCondLst>
                                  <p:childTnLst>
                                    <p:set>
                                      <p:cBhvr>
                                        <p:cTn id="241" dur="1" fill="hold">
                                          <p:stCondLst>
                                            <p:cond delay="0"/>
                                          </p:stCondLst>
                                        </p:cTn>
                                        <p:tgtEl>
                                          <p:spTgt spid="81"/>
                                        </p:tgtEl>
                                        <p:attrNameLst>
                                          <p:attrName>style.visibility</p:attrName>
                                        </p:attrNameLst>
                                      </p:cBhvr>
                                      <p:to>
                                        <p:strVal val="visible"/>
                                      </p:to>
                                    </p:set>
                                    <p:anim calcmode="lin" valueType="num">
                                      <p:cBhvr>
                                        <p:cTn id="242" dur="500" fill="hold"/>
                                        <p:tgtEl>
                                          <p:spTgt spid="81"/>
                                        </p:tgtEl>
                                        <p:attrNameLst>
                                          <p:attrName>ppt_w</p:attrName>
                                        </p:attrNameLst>
                                      </p:cBhvr>
                                      <p:tavLst>
                                        <p:tav tm="0">
                                          <p:val>
                                            <p:fltVal val="0"/>
                                          </p:val>
                                        </p:tav>
                                        <p:tav tm="100000">
                                          <p:val>
                                            <p:strVal val="#ppt_w"/>
                                          </p:val>
                                        </p:tav>
                                      </p:tavLst>
                                    </p:anim>
                                    <p:anim calcmode="lin" valueType="num">
                                      <p:cBhvr>
                                        <p:cTn id="243" dur="500" fill="hold"/>
                                        <p:tgtEl>
                                          <p:spTgt spid="81"/>
                                        </p:tgtEl>
                                        <p:attrNameLst>
                                          <p:attrName>ppt_h</p:attrName>
                                        </p:attrNameLst>
                                      </p:cBhvr>
                                      <p:tavLst>
                                        <p:tav tm="0">
                                          <p:val>
                                            <p:fltVal val="0"/>
                                          </p:val>
                                        </p:tav>
                                        <p:tav tm="100000">
                                          <p:val>
                                            <p:strVal val="#ppt_h"/>
                                          </p:val>
                                        </p:tav>
                                      </p:tavLst>
                                    </p:anim>
                                    <p:animEffect transition="in" filter="fade">
                                      <p:cBhvr>
                                        <p:cTn id="244" dur="500"/>
                                        <p:tgtEl>
                                          <p:spTgt spid="81"/>
                                        </p:tgtEl>
                                      </p:cBhvr>
                                    </p:animEffect>
                                  </p:childTnLst>
                                </p:cTn>
                              </p:par>
                              <p:par>
                                <p:cTn id="245" presetID="53" presetClass="entr" presetSubtype="0" fill="hold" grpId="0" nodeType="withEffect">
                                  <p:stCondLst>
                                    <p:cond delay="0"/>
                                  </p:stCondLst>
                                  <p:childTnLst>
                                    <p:set>
                                      <p:cBhvr>
                                        <p:cTn id="246" dur="1" fill="hold">
                                          <p:stCondLst>
                                            <p:cond delay="0"/>
                                          </p:stCondLst>
                                        </p:cTn>
                                        <p:tgtEl>
                                          <p:spTgt spid="82"/>
                                        </p:tgtEl>
                                        <p:attrNameLst>
                                          <p:attrName>style.visibility</p:attrName>
                                        </p:attrNameLst>
                                      </p:cBhvr>
                                      <p:to>
                                        <p:strVal val="visible"/>
                                      </p:to>
                                    </p:set>
                                    <p:anim calcmode="lin" valueType="num">
                                      <p:cBhvr>
                                        <p:cTn id="247" dur="500" fill="hold"/>
                                        <p:tgtEl>
                                          <p:spTgt spid="82"/>
                                        </p:tgtEl>
                                        <p:attrNameLst>
                                          <p:attrName>ppt_w</p:attrName>
                                        </p:attrNameLst>
                                      </p:cBhvr>
                                      <p:tavLst>
                                        <p:tav tm="0">
                                          <p:val>
                                            <p:fltVal val="0"/>
                                          </p:val>
                                        </p:tav>
                                        <p:tav tm="100000">
                                          <p:val>
                                            <p:strVal val="#ppt_w"/>
                                          </p:val>
                                        </p:tav>
                                      </p:tavLst>
                                    </p:anim>
                                    <p:anim calcmode="lin" valueType="num">
                                      <p:cBhvr>
                                        <p:cTn id="248" dur="500" fill="hold"/>
                                        <p:tgtEl>
                                          <p:spTgt spid="82"/>
                                        </p:tgtEl>
                                        <p:attrNameLst>
                                          <p:attrName>ppt_h</p:attrName>
                                        </p:attrNameLst>
                                      </p:cBhvr>
                                      <p:tavLst>
                                        <p:tav tm="0">
                                          <p:val>
                                            <p:fltVal val="0"/>
                                          </p:val>
                                        </p:tav>
                                        <p:tav tm="100000">
                                          <p:val>
                                            <p:strVal val="#ppt_h"/>
                                          </p:val>
                                        </p:tav>
                                      </p:tavLst>
                                    </p:anim>
                                    <p:animEffect transition="in" filter="fade">
                                      <p:cBhvr>
                                        <p:cTn id="249" dur="500"/>
                                        <p:tgtEl>
                                          <p:spTgt spid="82"/>
                                        </p:tgtEl>
                                      </p:cBhvr>
                                    </p:animEffect>
                                  </p:childTnLst>
                                </p:cTn>
                              </p:par>
                              <p:par>
                                <p:cTn id="250" presetID="53" presetClass="entr" presetSubtype="0" fill="hold" grpId="0" nodeType="withEffect">
                                  <p:stCondLst>
                                    <p:cond delay="0"/>
                                  </p:stCondLst>
                                  <p:childTnLst>
                                    <p:set>
                                      <p:cBhvr>
                                        <p:cTn id="251" dur="1" fill="hold">
                                          <p:stCondLst>
                                            <p:cond delay="0"/>
                                          </p:stCondLst>
                                        </p:cTn>
                                        <p:tgtEl>
                                          <p:spTgt spid="83"/>
                                        </p:tgtEl>
                                        <p:attrNameLst>
                                          <p:attrName>style.visibility</p:attrName>
                                        </p:attrNameLst>
                                      </p:cBhvr>
                                      <p:to>
                                        <p:strVal val="visible"/>
                                      </p:to>
                                    </p:set>
                                    <p:anim calcmode="lin" valueType="num">
                                      <p:cBhvr>
                                        <p:cTn id="252" dur="500" fill="hold"/>
                                        <p:tgtEl>
                                          <p:spTgt spid="83"/>
                                        </p:tgtEl>
                                        <p:attrNameLst>
                                          <p:attrName>ppt_w</p:attrName>
                                        </p:attrNameLst>
                                      </p:cBhvr>
                                      <p:tavLst>
                                        <p:tav tm="0">
                                          <p:val>
                                            <p:fltVal val="0"/>
                                          </p:val>
                                        </p:tav>
                                        <p:tav tm="100000">
                                          <p:val>
                                            <p:strVal val="#ppt_w"/>
                                          </p:val>
                                        </p:tav>
                                      </p:tavLst>
                                    </p:anim>
                                    <p:anim calcmode="lin" valueType="num">
                                      <p:cBhvr>
                                        <p:cTn id="253" dur="500" fill="hold"/>
                                        <p:tgtEl>
                                          <p:spTgt spid="83"/>
                                        </p:tgtEl>
                                        <p:attrNameLst>
                                          <p:attrName>ppt_h</p:attrName>
                                        </p:attrNameLst>
                                      </p:cBhvr>
                                      <p:tavLst>
                                        <p:tav tm="0">
                                          <p:val>
                                            <p:fltVal val="0"/>
                                          </p:val>
                                        </p:tav>
                                        <p:tav tm="100000">
                                          <p:val>
                                            <p:strVal val="#ppt_h"/>
                                          </p:val>
                                        </p:tav>
                                      </p:tavLst>
                                    </p:anim>
                                    <p:animEffect transition="in" filter="fade">
                                      <p:cBhvr>
                                        <p:cTn id="254" dur="500"/>
                                        <p:tgtEl>
                                          <p:spTgt spid="83"/>
                                        </p:tgtEl>
                                      </p:cBhvr>
                                    </p:animEffect>
                                  </p:childTnLst>
                                </p:cTn>
                              </p:par>
                              <p:par>
                                <p:cTn id="255" presetID="53" presetClass="entr" presetSubtype="0" fill="hold" grpId="0" nodeType="withEffect">
                                  <p:stCondLst>
                                    <p:cond delay="0"/>
                                  </p:stCondLst>
                                  <p:childTnLst>
                                    <p:set>
                                      <p:cBhvr>
                                        <p:cTn id="256" dur="1" fill="hold">
                                          <p:stCondLst>
                                            <p:cond delay="0"/>
                                          </p:stCondLst>
                                        </p:cTn>
                                        <p:tgtEl>
                                          <p:spTgt spid="84"/>
                                        </p:tgtEl>
                                        <p:attrNameLst>
                                          <p:attrName>style.visibility</p:attrName>
                                        </p:attrNameLst>
                                      </p:cBhvr>
                                      <p:to>
                                        <p:strVal val="visible"/>
                                      </p:to>
                                    </p:set>
                                    <p:anim calcmode="lin" valueType="num">
                                      <p:cBhvr>
                                        <p:cTn id="257" dur="500" fill="hold"/>
                                        <p:tgtEl>
                                          <p:spTgt spid="84"/>
                                        </p:tgtEl>
                                        <p:attrNameLst>
                                          <p:attrName>ppt_w</p:attrName>
                                        </p:attrNameLst>
                                      </p:cBhvr>
                                      <p:tavLst>
                                        <p:tav tm="0">
                                          <p:val>
                                            <p:fltVal val="0"/>
                                          </p:val>
                                        </p:tav>
                                        <p:tav tm="100000">
                                          <p:val>
                                            <p:strVal val="#ppt_w"/>
                                          </p:val>
                                        </p:tav>
                                      </p:tavLst>
                                    </p:anim>
                                    <p:anim calcmode="lin" valueType="num">
                                      <p:cBhvr>
                                        <p:cTn id="258" dur="500" fill="hold"/>
                                        <p:tgtEl>
                                          <p:spTgt spid="84"/>
                                        </p:tgtEl>
                                        <p:attrNameLst>
                                          <p:attrName>ppt_h</p:attrName>
                                        </p:attrNameLst>
                                      </p:cBhvr>
                                      <p:tavLst>
                                        <p:tav tm="0">
                                          <p:val>
                                            <p:fltVal val="0"/>
                                          </p:val>
                                        </p:tav>
                                        <p:tav tm="100000">
                                          <p:val>
                                            <p:strVal val="#ppt_h"/>
                                          </p:val>
                                        </p:tav>
                                      </p:tavLst>
                                    </p:anim>
                                    <p:animEffect transition="in" filter="fade">
                                      <p:cBhvr>
                                        <p:cTn id="259" dur="500"/>
                                        <p:tgtEl>
                                          <p:spTgt spid="84"/>
                                        </p:tgtEl>
                                      </p:cBhvr>
                                    </p:animEffect>
                                  </p:childTnLst>
                                </p:cTn>
                              </p:par>
                              <p:par>
                                <p:cTn id="260" presetID="53" presetClass="entr" presetSubtype="0" fill="hold" grpId="0" nodeType="withEffect">
                                  <p:stCondLst>
                                    <p:cond delay="0"/>
                                  </p:stCondLst>
                                  <p:childTnLst>
                                    <p:set>
                                      <p:cBhvr>
                                        <p:cTn id="261" dur="1" fill="hold">
                                          <p:stCondLst>
                                            <p:cond delay="0"/>
                                          </p:stCondLst>
                                        </p:cTn>
                                        <p:tgtEl>
                                          <p:spTgt spid="85"/>
                                        </p:tgtEl>
                                        <p:attrNameLst>
                                          <p:attrName>style.visibility</p:attrName>
                                        </p:attrNameLst>
                                      </p:cBhvr>
                                      <p:to>
                                        <p:strVal val="visible"/>
                                      </p:to>
                                    </p:set>
                                    <p:anim calcmode="lin" valueType="num">
                                      <p:cBhvr>
                                        <p:cTn id="262" dur="500" fill="hold"/>
                                        <p:tgtEl>
                                          <p:spTgt spid="85"/>
                                        </p:tgtEl>
                                        <p:attrNameLst>
                                          <p:attrName>ppt_w</p:attrName>
                                        </p:attrNameLst>
                                      </p:cBhvr>
                                      <p:tavLst>
                                        <p:tav tm="0">
                                          <p:val>
                                            <p:fltVal val="0"/>
                                          </p:val>
                                        </p:tav>
                                        <p:tav tm="100000">
                                          <p:val>
                                            <p:strVal val="#ppt_w"/>
                                          </p:val>
                                        </p:tav>
                                      </p:tavLst>
                                    </p:anim>
                                    <p:anim calcmode="lin" valueType="num">
                                      <p:cBhvr>
                                        <p:cTn id="263" dur="500" fill="hold"/>
                                        <p:tgtEl>
                                          <p:spTgt spid="85"/>
                                        </p:tgtEl>
                                        <p:attrNameLst>
                                          <p:attrName>ppt_h</p:attrName>
                                        </p:attrNameLst>
                                      </p:cBhvr>
                                      <p:tavLst>
                                        <p:tav tm="0">
                                          <p:val>
                                            <p:fltVal val="0"/>
                                          </p:val>
                                        </p:tav>
                                        <p:tav tm="100000">
                                          <p:val>
                                            <p:strVal val="#ppt_h"/>
                                          </p:val>
                                        </p:tav>
                                      </p:tavLst>
                                    </p:anim>
                                    <p:animEffect transition="in" filter="fade">
                                      <p:cBhvr>
                                        <p:cTn id="264" dur="500"/>
                                        <p:tgtEl>
                                          <p:spTgt spid="85"/>
                                        </p:tgtEl>
                                      </p:cBhvr>
                                    </p:animEffect>
                                  </p:childTnLst>
                                </p:cTn>
                              </p:par>
                              <p:par>
                                <p:cTn id="265" presetID="53" presetClass="entr" presetSubtype="0" fill="hold" grpId="0" nodeType="withEffect">
                                  <p:stCondLst>
                                    <p:cond delay="0"/>
                                  </p:stCondLst>
                                  <p:childTnLst>
                                    <p:set>
                                      <p:cBhvr>
                                        <p:cTn id="266" dur="1" fill="hold">
                                          <p:stCondLst>
                                            <p:cond delay="0"/>
                                          </p:stCondLst>
                                        </p:cTn>
                                        <p:tgtEl>
                                          <p:spTgt spid="86"/>
                                        </p:tgtEl>
                                        <p:attrNameLst>
                                          <p:attrName>style.visibility</p:attrName>
                                        </p:attrNameLst>
                                      </p:cBhvr>
                                      <p:to>
                                        <p:strVal val="visible"/>
                                      </p:to>
                                    </p:set>
                                    <p:anim calcmode="lin" valueType="num">
                                      <p:cBhvr>
                                        <p:cTn id="267" dur="500" fill="hold"/>
                                        <p:tgtEl>
                                          <p:spTgt spid="86"/>
                                        </p:tgtEl>
                                        <p:attrNameLst>
                                          <p:attrName>ppt_w</p:attrName>
                                        </p:attrNameLst>
                                      </p:cBhvr>
                                      <p:tavLst>
                                        <p:tav tm="0">
                                          <p:val>
                                            <p:fltVal val="0"/>
                                          </p:val>
                                        </p:tav>
                                        <p:tav tm="100000">
                                          <p:val>
                                            <p:strVal val="#ppt_w"/>
                                          </p:val>
                                        </p:tav>
                                      </p:tavLst>
                                    </p:anim>
                                    <p:anim calcmode="lin" valueType="num">
                                      <p:cBhvr>
                                        <p:cTn id="268" dur="500" fill="hold"/>
                                        <p:tgtEl>
                                          <p:spTgt spid="86"/>
                                        </p:tgtEl>
                                        <p:attrNameLst>
                                          <p:attrName>ppt_h</p:attrName>
                                        </p:attrNameLst>
                                      </p:cBhvr>
                                      <p:tavLst>
                                        <p:tav tm="0">
                                          <p:val>
                                            <p:fltVal val="0"/>
                                          </p:val>
                                        </p:tav>
                                        <p:tav tm="100000">
                                          <p:val>
                                            <p:strVal val="#ppt_h"/>
                                          </p:val>
                                        </p:tav>
                                      </p:tavLst>
                                    </p:anim>
                                    <p:animEffect transition="in" filter="fade">
                                      <p:cBhvr>
                                        <p:cTn id="269" dur="500"/>
                                        <p:tgtEl>
                                          <p:spTgt spid="86"/>
                                        </p:tgtEl>
                                      </p:cBhvr>
                                    </p:animEffect>
                                  </p:childTnLst>
                                </p:cTn>
                              </p:par>
                              <p:par>
                                <p:cTn id="270" presetID="53" presetClass="entr" presetSubtype="0" fill="hold" nodeType="withEffect">
                                  <p:stCondLst>
                                    <p:cond delay="0"/>
                                  </p:stCondLst>
                                  <p:childTnLst>
                                    <p:set>
                                      <p:cBhvr>
                                        <p:cTn id="271" dur="1" fill="hold">
                                          <p:stCondLst>
                                            <p:cond delay="0"/>
                                          </p:stCondLst>
                                        </p:cTn>
                                        <p:tgtEl>
                                          <p:spTgt spid="87"/>
                                        </p:tgtEl>
                                        <p:attrNameLst>
                                          <p:attrName>style.visibility</p:attrName>
                                        </p:attrNameLst>
                                      </p:cBhvr>
                                      <p:to>
                                        <p:strVal val="visible"/>
                                      </p:to>
                                    </p:set>
                                    <p:anim calcmode="lin" valueType="num">
                                      <p:cBhvr>
                                        <p:cTn id="272" dur="500" fill="hold"/>
                                        <p:tgtEl>
                                          <p:spTgt spid="87"/>
                                        </p:tgtEl>
                                        <p:attrNameLst>
                                          <p:attrName>ppt_w</p:attrName>
                                        </p:attrNameLst>
                                      </p:cBhvr>
                                      <p:tavLst>
                                        <p:tav tm="0">
                                          <p:val>
                                            <p:fltVal val="0"/>
                                          </p:val>
                                        </p:tav>
                                        <p:tav tm="100000">
                                          <p:val>
                                            <p:strVal val="#ppt_w"/>
                                          </p:val>
                                        </p:tav>
                                      </p:tavLst>
                                    </p:anim>
                                    <p:anim calcmode="lin" valueType="num">
                                      <p:cBhvr>
                                        <p:cTn id="273" dur="500" fill="hold"/>
                                        <p:tgtEl>
                                          <p:spTgt spid="87"/>
                                        </p:tgtEl>
                                        <p:attrNameLst>
                                          <p:attrName>ppt_h</p:attrName>
                                        </p:attrNameLst>
                                      </p:cBhvr>
                                      <p:tavLst>
                                        <p:tav tm="0">
                                          <p:val>
                                            <p:fltVal val="0"/>
                                          </p:val>
                                        </p:tav>
                                        <p:tav tm="100000">
                                          <p:val>
                                            <p:strVal val="#ppt_h"/>
                                          </p:val>
                                        </p:tav>
                                      </p:tavLst>
                                    </p:anim>
                                    <p:animEffect transition="in" filter="fade">
                                      <p:cBhvr>
                                        <p:cTn id="274" dur="500"/>
                                        <p:tgtEl>
                                          <p:spTgt spid="87"/>
                                        </p:tgtEl>
                                      </p:cBhvr>
                                    </p:animEffect>
                                  </p:childTnLst>
                                </p:cTn>
                              </p:par>
                              <p:par>
                                <p:cTn id="275" presetID="53" presetClass="entr" presetSubtype="0" fill="hold" nodeType="withEffect">
                                  <p:stCondLst>
                                    <p:cond delay="0"/>
                                  </p:stCondLst>
                                  <p:childTnLst>
                                    <p:set>
                                      <p:cBhvr>
                                        <p:cTn id="276" dur="1" fill="hold">
                                          <p:stCondLst>
                                            <p:cond delay="0"/>
                                          </p:stCondLst>
                                        </p:cTn>
                                        <p:tgtEl>
                                          <p:spTgt spid="88"/>
                                        </p:tgtEl>
                                        <p:attrNameLst>
                                          <p:attrName>style.visibility</p:attrName>
                                        </p:attrNameLst>
                                      </p:cBhvr>
                                      <p:to>
                                        <p:strVal val="visible"/>
                                      </p:to>
                                    </p:set>
                                    <p:anim calcmode="lin" valueType="num">
                                      <p:cBhvr>
                                        <p:cTn id="277" dur="500" fill="hold"/>
                                        <p:tgtEl>
                                          <p:spTgt spid="88"/>
                                        </p:tgtEl>
                                        <p:attrNameLst>
                                          <p:attrName>ppt_w</p:attrName>
                                        </p:attrNameLst>
                                      </p:cBhvr>
                                      <p:tavLst>
                                        <p:tav tm="0">
                                          <p:val>
                                            <p:fltVal val="0"/>
                                          </p:val>
                                        </p:tav>
                                        <p:tav tm="100000">
                                          <p:val>
                                            <p:strVal val="#ppt_w"/>
                                          </p:val>
                                        </p:tav>
                                      </p:tavLst>
                                    </p:anim>
                                    <p:anim calcmode="lin" valueType="num">
                                      <p:cBhvr>
                                        <p:cTn id="278" dur="500" fill="hold"/>
                                        <p:tgtEl>
                                          <p:spTgt spid="88"/>
                                        </p:tgtEl>
                                        <p:attrNameLst>
                                          <p:attrName>ppt_h</p:attrName>
                                        </p:attrNameLst>
                                      </p:cBhvr>
                                      <p:tavLst>
                                        <p:tav tm="0">
                                          <p:val>
                                            <p:fltVal val="0"/>
                                          </p:val>
                                        </p:tav>
                                        <p:tav tm="100000">
                                          <p:val>
                                            <p:strVal val="#ppt_h"/>
                                          </p:val>
                                        </p:tav>
                                      </p:tavLst>
                                    </p:anim>
                                    <p:animEffect transition="in" filter="fade">
                                      <p:cBhvr>
                                        <p:cTn id="279" dur="500"/>
                                        <p:tgtEl>
                                          <p:spTgt spid="88"/>
                                        </p:tgtEl>
                                      </p:cBhvr>
                                    </p:animEffect>
                                  </p:childTnLst>
                                </p:cTn>
                              </p:par>
                              <p:par>
                                <p:cTn id="280" presetID="53" presetClass="entr" presetSubtype="0" fill="hold" nodeType="withEffect">
                                  <p:stCondLst>
                                    <p:cond delay="0"/>
                                  </p:stCondLst>
                                  <p:childTnLst>
                                    <p:set>
                                      <p:cBhvr>
                                        <p:cTn id="281" dur="1" fill="hold">
                                          <p:stCondLst>
                                            <p:cond delay="0"/>
                                          </p:stCondLst>
                                        </p:cTn>
                                        <p:tgtEl>
                                          <p:spTgt spid="89"/>
                                        </p:tgtEl>
                                        <p:attrNameLst>
                                          <p:attrName>style.visibility</p:attrName>
                                        </p:attrNameLst>
                                      </p:cBhvr>
                                      <p:to>
                                        <p:strVal val="visible"/>
                                      </p:to>
                                    </p:set>
                                    <p:anim calcmode="lin" valueType="num">
                                      <p:cBhvr>
                                        <p:cTn id="282" dur="500" fill="hold"/>
                                        <p:tgtEl>
                                          <p:spTgt spid="89"/>
                                        </p:tgtEl>
                                        <p:attrNameLst>
                                          <p:attrName>ppt_w</p:attrName>
                                        </p:attrNameLst>
                                      </p:cBhvr>
                                      <p:tavLst>
                                        <p:tav tm="0">
                                          <p:val>
                                            <p:fltVal val="0"/>
                                          </p:val>
                                        </p:tav>
                                        <p:tav tm="100000">
                                          <p:val>
                                            <p:strVal val="#ppt_w"/>
                                          </p:val>
                                        </p:tav>
                                      </p:tavLst>
                                    </p:anim>
                                    <p:anim calcmode="lin" valueType="num">
                                      <p:cBhvr>
                                        <p:cTn id="283" dur="500" fill="hold"/>
                                        <p:tgtEl>
                                          <p:spTgt spid="89"/>
                                        </p:tgtEl>
                                        <p:attrNameLst>
                                          <p:attrName>ppt_h</p:attrName>
                                        </p:attrNameLst>
                                      </p:cBhvr>
                                      <p:tavLst>
                                        <p:tav tm="0">
                                          <p:val>
                                            <p:fltVal val="0"/>
                                          </p:val>
                                        </p:tav>
                                        <p:tav tm="100000">
                                          <p:val>
                                            <p:strVal val="#ppt_h"/>
                                          </p:val>
                                        </p:tav>
                                      </p:tavLst>
                                    </p:anim>
                                    <p:animEffect transition="in" filter="fade">
                                      <p:cBhvr>
                                        <p:cTn id="284" dur="500"/>
                                        <p:tgtEl>
                                          <p:spTgt spid="89"/>
                                        </p:tgtEl>
                                      </p:cBhvr>
                                    </p:animEffect>
                                  </p:childTnLst>
                                </p:cTn>
                              </p:par>
                              <p:par>
                                <p:cTn id="285" presetID="53" presetClass="entr" presetSubtype="0" fill="hold" nodeType="withEffect">
                                  <p:stCondLst>
                                    <p:cond delay="0"/>
                                  </p:stCondLst>
                                  <p:childTnLst>
                                    <p:set>
                                      <p:cBhvr>
                                        <p:cTn id="286" dur="1" fill="hold">
                                          <p:stCondLst>
                                            <p:cond delay="0"/>
                                          </p:stCondLst>
                                        </p:cTn>
                                        <p:tgtEl>
                                          <p:spTgt spid="90"/>
                                        </p:tgtEl>
                                        <p:attrNameLst>
                                          <p:attrName>style.visibility</p:attrName>
                                        </p:attrNameLst>
                                      </p:cBhvr>
                                      <p:to>
                                        <p:strVal val="visible"/>
                                      </p:to>
                                    </p:set>
                                    <p:anim calcmode="lin" valueType="num">
                                      <p:cBhvr>
                                        <p:cTn id="287" dur="500" fill="hold"/>
                                        <p:tgtEl>
                                          <p:spTgt spid="90"/>
                                        </p:tgtEl>
                                        <p:attrNameLst>
                                          <p:attrName>ppt_w</p:attrName>
                                        </p:attrNameLst>
                                      </p:cBhvr>
                                      <p:tavLst>
                                        <p:tav tm="0">
                                          <p:val>
                                            <p:fltVal val="0"/>
                                          </p:val>
                                        </p:tav>
                                        <p:tav tm="100000">
                                          <p:val>
                                            <p:strVal val="#ppt_w"/>
                                          </p:val>
                                        </p:tav>
                                      </p:tavLst>
                                    </p:anim>
                                    <p:anim calcmode="lin" valueType="num">
                                      <p:cBhvr>
                                        <p:cTn id="288" dur="500" fill="hold"/>
                                        <p:tgtEl>
                                          <p:spTgt spid="90"/>
                                        </p:tgtEl>
                                        <p:attrNameLst>
                                          <p:attrName>ppt_h</p:attrName>
                                        </p:attrNameLst>
                                      </p:cBhvr>
                                      <p:tavLst>
                                        <p:tav tm="0">
                                          <p:val>
                                            <p:fltVal val="0"/>
                                          </p:val>
                                        </p:tav>
                                        <p:tav tm="100000">
                                          <p:val>
                                            <p:strVal val="#ppt_h"/>
                                          </p:val>
                                        </p:tav>
                                      </p:tavLst>
                                    </p:anim>
                                    <p:animEffect transition="in" filter="fade">
                                      <p:cBhvr>
                                        <p:cTn id="289" dur="500"/>
                                        <p:tgtEl>
                                          <p:spTgt spid="90"/>
                                        </p:tgtEl>
                                      </p:cBhvr>
                                    </p:animEffect>
                                  </p:childTnLst>
                                </p:cTn>
                              </p:par>
                              <p:par>
                                <p:cTn id="290" presetID="53" presetClass="entr" presetSubtype="0" fill="hold" grpId="0" nodeType="withEffect">
                                  <p:stCondLst>
                                    <p:cond delay="0"/>
                                  </p:stCondLst>
                                  <p:childTnLst>
                                    <p:set>
                                      <p:cBhvr>
                                        <p:cTn id="291" dur="1" fill="hold">
                                          <p:stCondLst>
                                            <p:cond delay="0"/>
                                          </p:stCondLst>
                                        </p:cTn>
                                        <p:tgtEl>
                                          <p:spTgt spid="91"/>
                                        </p:tgtEl>
                                        <p:attrNameLst>
                                          <p:attrName>style.visibility</p:attrName>
                                        </p:attrNameLst>
                                      </p:cBhvr>
                                      <p:to>
                                        <p:strVal val="visible"/>
                                      </p:to>
                                    </p:set>
                                    <p:anim calcmode="lin" valueType="num">
                                      <p:cBhvr>
                                        <p:cTn id="292" dur="500" fill="hold"/>
                                        <p:tgtEl>
                                          <p:spTgt spid="91"/>
                                        </p:tgtEl>
                                        <p:attrNameLst>
                                          <p:attrName>ppt_w</p:attrName>
                                        </p:attrNameLst>
                                      </p:cBhvr>
                                      <p:tavLst>
                                        <p:tav tm="0">
                                          <p:val>
                                            <p:fltVal val="0"/>
                                          </p:val>
                                        </p:tav>
                                        <p:tav tm="100000">
                                          <p:val>
                                            <p:strVal val="#ppt_w"/>
                                          </p:val>
                                        </p:tav>
                                      </p:tavLst>
                                    </p:anim>
                                    <p:anim calcmode="lin" valueType="num">
                                      <p:cBhvr>
                                        <p:cTn id="293" dur="500" fill="hold"/>
                                        <p:tgtEl>
                                          <p:spTgt spid="91"/>
                                        </p:tgtEl>
                                        <p:attrNameLst>
                                          <p:attrName>ppt_h</p:attrName>
                                        </p:attrNameLst>
                                      </p:cBhvr>
                                      <p:tavLst>
                                        <p:tav tm="0">
                                          <p:val>
                                            <p:fltVal val="0"/>
                                          </p:val>
                                        </p:tav>
                                        <p:tav tm="100000">
                                          <p:val>
                                            <p:strVal val="#ppt_h"/>
                                          </p:val>
                                        </p:tav>
                                      </p:tavLst>
                                    </p:anim>
                                    <p:animEffect transition="in" filter="fade">
                                      <p:cBhvr>
                                        <p:cTn id="294" dur="500"/>
                                        <p:tgtEl>
                                          <p:spTgt spid="91"/>
                                        </p:tgtEl>
                                      </p:cBhvr>
                                    </p:animEffect>
                                  </p:childTnLst>
                                </p:cTn>
                              </p:par>
                              <p:par>
                                <p:cTn id="295" presetID="53" presetClass="entr" presetSubtype="0" fill="hold" grpId="0" nodeType="withEffect">
                                  <p:stCondLst>
                                    <p:cond delay="0"/>
                                  </p:stCondLst>
                                  <p:childTnLst>
                                    <p:set>
                                      <p:cBhvr>
                                        <p:cTn id="296" dur="1" fill="hold">
                                          <p:stCondLst>
                                            <p:cond delay="0"/>
                                          </p:stCondLst>
                                        </p:cTn>
                                        <p:tgtEl>
                                          <p:spTgt spid="92"/>
                                        </p:tgtEl>
                                        <p:attrNameLst>
                                          <p:attrName>style.visibility</p:attrName>
                                        </p:attrNameLst>
                                      </p:cBhvr>
                                      <p:to>
                                        <p:strVal val="visible"/>
                                      </p:to>
                                    </p:set>
                                    <p:anim calcmode="lin" valueType="num">
                                      <p:cBhvr>
                                        <p:cTn id="297" dur="500" fill="hold"/>
                                        <p:tgtEl>
                                          <p:spTgt spid="92"/>
                                        </p:tgtEl>
                                        <p:attrNameLst>
                                          <p:attrName>ppt_w</p:attrName>
                                        </p:attrNameLst>
                                      </p:cBhvr>
                                      <p:tavLst>
                                        <p:tav tm="0">
                                          <p:val>
                                            <p:fltVal val="0"/>
                                          </p:val>
                                        </p:tav>
                                        <p:tav tm="100000">
                                          <p:val>
                                            <p:strVal val="#ppt_w"/>
                                          </p:val>
                                        </p:tav>
                                      </p:tavLst>
                                    </p:anim>
                                    <p:anim calcmode="lin" valueType="num">
                                      <p:cBhvr>
                                        <p:cTn id="298" dur="500" fill="hold"/>
                                        <p:tgtEl>
                                          <p:spTgt spid="92"/>
                                        </p:tgtEl>
                                        <p:attrNameLst>
                                          <p:attrName>ppt_h</p:attrName>
                                        </p:attrNameLst>
                                      </p:cBhvr>
                                      <p:tavLst>
                                        <p:tav tm="0">
                                          <p:val>
                                            <p:fltVal val="0"/>
                                          </p:val>
                                        </p:tav>
                                        <p:tav tm="100000">
                                          <p:val>
                                            <p:strVal val="#ppt_h"/>
                                          </p:val>
                                        </p:tav>
                                      </p:tavLst>
                                    </p:anim>
                                    <p:animEffect transition="in" filter="fade">
                                      <p:cBhvr>
                                        <p:cTn id="299" dur="500"/>
                                        <p:tgtEl>
                                          <p:spTgt spid="92"/>
                                        </p:tgtEl>
                                      </p:cBhvr>
                                    </p:animEffect>
                                  </p:childTnLst>
                                </p:cTn>
                              </p:par>
                              <p:par>
                                <p:cTn id="300" presetID="53" presetClass="entr" presetSubtype="0" fill="hold" grpId="0" nodeType="withEffect">
                                  <p:stCondLst>
                                    <p:cond delay="0"/>
                                  </p:stCondLst>
                                  <p:childTnLst>
                                    <p:set>
                                      <p:cBhvr>
                                        <p:cTn id="301" dur="1" fill="hold">
                                          <p:stCondLst>
                                            <p:cond delay="0"/>
                                          </p:stCondLst>
                                        </p:cTn>
                                        <p:tgtEl>
                                          <p:spTgt spid="93"/>
                                        </p:tgtEl>
                                        <p:attrNameLst>
                                          <p:attrName>style.visibility</p:attrName>
                                        </p:attrNameLst>
                                      </p:cBhvr>
                                      <p:to>
                                        <p:strVal val="visible"/>
                                      </p:to>
                                    </p:set>
                                    <p:anim calcmode="lin" valueType="num">
                                      <p:cBhvr>
                                        <p:cTn id="302" dur="500" fill="hold"/>
                                        <p:tgtEl>
                                          <p:spTgt spid="93"/>
                                        </p:tgtEl>
                                        <p:attrNameLst>
                                          <p:attrName>ppt_w</p:attrName>
                                        </p:attrNameLst>
                                      </p:cBhvr>
                                      <p:tavLst>
                                        <p:tav tm="0">
                                          <p:val>
                                            <p:fltVal val="0"/>
                                          </p:val>
                                        </p:tav>
                                        <p:tav tm="100000">
                                          <p:val>
                                            <p:strVal val="#ppt_w"/>
                                          </p:val>
                                        </p:tav>
                                      </p:tavLst>
                                    </p:anim>
                                    <p:anim calcmode="lin" valueType="num">
                                      <p:cBhvr>
                                        <p:cTn id="303" dur="500" fill="hold"/>
                                        <p:tgtEl>
                                          <p:spTgt spid="93"/>
                                        </p:tgtEl>
                                        <p:attrNameLst>
                                          <p:attrName>ppt_h</p:attrName>
                                        </p:attrNameLst>
                                      </p:cBhvr>
                                      <p:tavLst>
                                        <p:tav tm="0">
                                          <p:val>
                                            <p:fltVal val="0"/>
                                          </p:val>
                                        </p:tav>
                                        <p:tav tm="100000">
                                          <p:val>
                                            <p:strVal val="#ppt_h"/>
                                          </p:val>
                                        </p:tav>
                                      </p:tavLst>
                                    </p:anim>
                                    <p:animEffect transition="in" filter="fade">
                                      <p:cBhvr>
                                        <p:cTn id="304" dur="500"/>
                                        <p:tgtEl>
                                          <p:spTgt spid="93"/>
                                        </p:tgtEl>
                                      </p:cBhvr>
                                    </p:animEffect>
                                  </p:childTnLst>
                                </p:cTn>
                              </p:par>
                              <p:par>
                                <p:cTn id="305" presetID="53" presetClass="entr" presetSubtype="0" fill="hold" nodeType="withEffect">
                                  <p:stCondLst>
                                    <p:cond delay="0"/>
                                  </p:stCondLst>
                                  <p:childTnLst>
                                    <p:set>
                                      <p:cBhvr>
                                        <p:cTn id="306" dur="1" fill="hold">
                                          <p:stCondLst>
                                            <p:cond delay="0"/>
                                          </p:stCondLst>
                                        </p:cTn>
                                        <p:tgtEl>
                                          <p:spTgt spid="94"/>
                                        </p:tgtEl>
                                        <p:attrNameLst>
                                          <p:attrName>style.visibility</p:attrName>
                                        </p:attrNameLst>
                                      </p:cBhvr>
                                      <p:to>
                                        <p:strVal val="visible"/>
                                      </p:to>
                                    </p:set>
                                    <p:anim calcmode="lin" valueType="num">
                                      <p:cBhvr>
                                        <p:cTn id="307" dur="500" fill="hold"/>
                                        <p:tgtEl>
                                          <p:spTgt spid="94"/>
                                        </p:tgtEl>
                                        <p:attrNameLst>
                                          <p:attrName>ppt_w</p:attrName>
                                        </p:attrNameLst>
                                      </p:cBhvr>
                                      <p:tavLst>
                                        <p:tav tm="0">
                                          <p:val>
                                            <p:fltVal val="0"/>
                                          </p:val>
                                        </p:tav>
                                        <p:tav tm="100000">
                                          <p:val>
                                            <p:strVal val="#ppt_w"/>
                                          </p:val>
                                        </p:tav>
                                      </p:tavLst>
                                    </p:anim>
                                    <p:anim calcmode="lin" valueType="num">
                                      <p:cBhvr>
                                        <p:cTn id="308" dur="500" fill="hold"/>
                                        <p:tgtEl>
                                          <p:spTgt spid="94"/>
                                        </p:tgtEl>
                                        <p:attrNameLst>
                                          <p:attrName>ppt_h</p:attrName>
                                        </p:attrNameLst>
                                      </p:cBhvr>
                                      <p:tavLst>
                                        <p:tav tm="0">
                                          <p:val>
                                            <p:fltVal val="0"/>
                                          </p:val>
                                        </p:tav>
                                        <p:tav tm="100000">
                                          <p:val>
                                            <p:strVal val="#ppt_h"/>
                                          </p:val>
                                        </p:tav>
                                      </p:tavLst>
                                    </p:anim>
                                    <p:animEffect transition="in" filter="fade">
                                      <p:cBhvr>
                                        <p:cTn id="309" dur="500"/>
                                        <p:tgtEl>
                                          <p:spTgt spid="94"/>
                                        </p:tgtEl>
                                      </p:cBhvr>
                                    </p:animEffect>
                                  </p:childTnLst>
                                </p:cTn>
                              </p:par>
                              <p:par>
                                <p:cTn id="310" presetID="53" presetClass="entr" presetSubtype="0" fill="hold" nodeType="withEffect">
                                  <p:stCondLst>
                                    <p:cond delay="0"/>
                                  </p:stCondLst>
                                  <p:childTnLst>
                                    <p:set>
                                      <p:cBhvr>
                                        <p:cTn id="311" dur="1" fill="hold">
                                          <p:stCondLst>
                                            <p:cond delay="0"/>
                                          </p:stCondLst>
                                        </p:cTn>
                                        <p:tgtEl>
                                          <p:spTgt spid="95"/>
                                        </p:tgtEl>
                                        <p:attrNameLst>
                                          <p:attrName>style.visibility</p:attrName>
                                        </p:attrNameLst>
                                      </p:cBhvr>
                                      <p:to>
                                        <p:strVal val="visible"/>
                                      </p:to>
                                    </p:set>
                                    <p:anim calcmode="lin" valueType="num">
                                      <p:cBhvr>
                                        <p:cTn id="312" dur="500" fill="hold"/>
                                        <p:tgtEl>
                                          <p:spTgt spid="95"/>
                                        </p:tgtEl>
                                        <p:attrNameLst>
                                          <p:attrName>ppt_w</p:attrName>
                                        </p:attrNameLst>
                                      </p:cBhvr>
                                      <p:tavLst>
                                        <p:tav tm="0">
                                          <p:val>
                                            <p:fltVal val="0"/>
                                          </p:val>
                                        </p:tav>
                                        <p:tav tm="100000">
                                          <p:val>
                                            <p:strVal val="#ppt_w"/>
                                          </p:val>
                                        </p:tav>
                                      </p:tavLst>
                                    </p:anim>
                                    <p:anim calcmode="lin" valueType="num">
                                      <p:cBhvr>
                                        <p:cTn id="313" dur="500" fill="hold"/>
                                        <p:tgtEl>
                                          <p:spTgt spid="95"/>
                                        </p:tgtEl>
                                        <p:attrNameLst>
                                          <p:attrName>ppt_h</p:attrName>
                                        </p:attrNameLst>
                                      </p:cBhvr>
                                      <p:tavLst>
                                        <p:tav tm="0">
                                          <p:val>
                                            <p:fltVal val="0"/>
                                          </p:val>
                                        </p:tav>
                                        <p:tav tm="100000">
                                          <p:val>
                                            <p:strVal val="#ppt_h"/>
                                          </p:val>
                                        </p:tav>
                                      </p:tavLst>
                                    </p:anim>
                                    <p:animEffect transition="in" filter="fade">
                                      <p:cBhvr>
                                        <p:cTn id="314" dur="500"/>
                                        <p:tgtEl>
                                          <p:spTgt spid="95"/>
                                        </p:tgtEl>
                                      </p:cBhvr>
                                    </p:animEffect>
                                  </p:childTnLst>
                                </p:cTn>
                              </p:par>
                              <p:par>
                                <p:cTn id="315" presetID="53" presetClass="entr" presetSubtype="0" fill="hold" grpId="0" nodeType="withEffect">
                                  <p:stCondLst>
                                    <p:cond delay="0"/>
                                  </p:stCondLst>
                                  <p:childTnLst>
                                    <p:set>
                                      <p:cBhvr>
                                        <p:cTn id="316" dur="1" fill="hold">
                                          <p:stCondLst>
                                            <p:cond delay="0"/>
                                          </p:stCondLst>
                                        </p:cTn>
                                        <p:tgtEl>
                                          <p:spTgt spid="96"/>
                                        </p:tgtEl>
                                        <p:attrNameLst>
                                          <p:attrName>style.visibility</p:attrName>
                                        </p:attrNameLst>
                                      </p:cBhvr>
                                      <p:to>
                                        <p:strVal val="visible"/>
                                      </p:to>
                                    </p:set>
                                    <p:anim calcmode="lin" valueType="num">
                                      <p:cBhvr>
                                        <p:cTn id="317" dur="500" fill="hold"/>
                                        <p:tgtEl>
                                          <p:spTgt spid="96"/>
                                        </p:tgtEl>
                                        <p:attrNameLst>
                                          <p:attrName>ppt_w</p:attrName>
                                        </p:attrNameLst>
                                      </p:cBhvr>
                                      <p:tavLst>
                                        <p:tav tm="0">
                                          <p:val>
                                            <p:fltVal val="0"/>
                                          </p:val>
                                        </p:tav>
                                        <p:tav tm="100000">
                                          <p:val>
                                            <p:strVal val="#ppt_w"/>
                                          </p:val>
                                        </p:tav>
                                      </p:tavLst>
                                    </p:anim>
                                    <p:anim calcmode="lin" valueType="num">
                                      <p:cBhvr>
                                        <p:cTn id="318" dur="500" fill="hold"/>
                                        <p:tgtEl>
                                          <p:spTgt spid="96"/>
                                        </p:tgtEl>
                                        <p:attrNameLst>
                                          <p:attrName>ppt_h</p:attrName>
                                        </p:attrNameLst>
                                      </p:cBhvr>
                                      <p:tavLst>
                                        <p:tav tm="0">
                                          <p:val>
                                            <p:fltVal val="0"/>
                                          </p:val>
                                        </p:tav>
                                        <p:tav tm="100000">
                                          <p:val>
                                            <p:strVal val="#ppt_h"/>
                                          </p:val>
                                        </p:tav>
                                      </p:tavLst>
                                    </p:anim>
                                    <p:animEffect transition="in" filter="fade">
                                      <p:cBhvr>
                                        <p:cTn id="319" dur="500"/>
                                        <p:tgtEl>
                                          <p:spTgt spid="96"/>
                                        </p:tgtEl>
                                      </p:cBhvr>
                                    </p:animEffect>
                                  </p:childTnLst>
                                </p:cTn>
                              </p:par>
                              <p:par>
                                <p:cTn id="320" presetID="53" presetClass="entr" presetSubtype="0" fill="hold" grpId="0" nodeType="withEffect">
                                  <p:stCondLst>
                                    <p:cond delay="0"/>
                                  </p:stCondLst>
                                  <p:childTnLst>
                                    <p:set>
                                      <p:cBhvr>
                                        <p:cTn id="321" dur="1" fill="hold">
                                          <p:stCondLst>
                                            <p:cond delay="0"/>
                                          </p:stCondLst>
                                        </p:cTn>
                                        <p:tgtEl>
                                          <p:spTgt spid="97"/>
                                        </p:tgtEl>
                                        <p:attrNameLst>
                                          <p:attrName>style.visibility</p:attrName>
                                        </p:attrNameLst>
                                      </p:cBhvr>
                                      <p:to>
                                        <p:strVal val="visible"/>
                                      </p:to>
                                    </p:set>
                                    <p:anim calcmode="lin" valueType="num">
                                      <p:cBhvr>
                                        <p:cTn id="322" dur="500" fill="hold"/>
                                        <p:tgtEl>
                                          <p:spTgt spid="97"/>
                                        </p:tgtEl>
                                        <p:attrNameLst>
                                          <p:attrName>ppt_w</p:attrName>
                                        </p:attrNameLst>
                                      </p:cBhvr>
                                      <p:tavLst>
                                        <p:tav tm="0">
                                          <p:val>
                                            <p:fltVal val="0"/>
                                          </p:val>
                                        </p:tav>
                                        <p:tav tm="100000">
                                          <p:val>
                                            <p:strVal val="#ppt_w"/>
                                          </p:val>
                                        </p:tav>
                                      </p:tavLst>
                                    </p:anim>
                                    <p:anim calcmode="lin" valueType="num">
                                      <p:cBhvr>
                                        <p:cTn id="323" dur="500" fill="hold"/>
                                        <p:tgtEl>
                                          <p:spTgt spid="97"/>
                                        </p:tgtEl>
                                        <p:attrNameLst>
                                          <p:attrName>ppt_h</p:attrName>
                                        </p:attrNameLst>
                                      </p:cBhvr>
                                      <p:tavLst>
                                        <p:tav tm="0">
                                          <p:val>
                                            <p:fltVal val="0"/>
                                          </p:val>
                                        </p:tav>
                                        <p:tav tm="100000">
                                          <p:val>
                                            <p:strVal val="#ppt_h"/>
                                          </p:val>
                                        </p:tav>
                                      </p:tavLst>
                                    </p:anim>
                                    <p:animEffect transition="in" filter="fade">
                                      <p:cBhvr>
                                        <p:cTn id="324" dur="500"/>
                                        <p:tgtEl>
                                          <p:spTgt spid="97"/>
                                        </p:tgtEl>
                                      </p:cBhvr>
                                    </p:animEffect>
                                  </p:childTnLst>
                                </p:cTn>
                              </p:par>
                              <p:par>
                                <p:cTn id="325" presetID="53" presetClass="entr" presetSubtype="0" fill="hold" grpId="0" nodeType="withEffect">
                                  <p:stCondLst>
                                    <p:cond delay="0"/>
                                  </p:stCondLst>
                                  <p:childTnLst>
                                    <p:set>
                                      <p:cBhvr>
                                        <p:cTn id="326" dur="1" fill="hold">
                                          <p:stCondLst>
                                            <p:cond delay="0"/>
                                          </p:stCondLst>
                                        </p:cTn>
                                        <p:tgtEl>
                                          <p:spTgt spid="98"/>
                                        </p:tgtEl>
                                        <p:attrNameLst>
                                          <p:attrName>style.visibility</p:attrName>
                                        </p:attrNameLst>
                                      </p:cBhvr>
                                      <p:to>
                                        <p:strVal val="visible"/>
                                      </p:to>
                                    </p:set>
                                    <p:anim calcmode="lin" valueType="num">
                                      <p:cBhvr>
                                        <p:cTn id="327" dur="500" fill="hold"/>
                                        <p:tgtEl>
                                          <p:spTgt spid="98"/>
                                        </p:tgtEl>
                                        <p:attrNameLst>
                                          <p:attrName>ppt_w</p:attrName>
                                        </p:attrNameLst>
                                      </p:cBhvr>
                                      <p:tavLst>
                                        <p:tav tm="0">
                                          <p:val>
                                            <p:fltVal val="0"/>
                                          </p:val>
                                        </p:tav>
                                        <p:tav tm="100000">
                                          <p:val>
                                            <p:strVal val="#ppt_w"/>
                                          </p:val>
                                        </p:tav>
                                      </p:tavLst>
                                    </p:anim>
                                    <p:anim calcmode="lin" valueType="num">
                                      <p:cBhvr>
                                        <p:cTn id="328" dur="500" fill="hold"/>
                                        <p:tgtEl>
                                          <p:spTgt spid="98"/>
                                        </p:tgtEl>
                                        <p:attrNameLst>
                                          <p:attrName>ppt_h</p:attrName>
                                        </p:attrNameLst>
                                      </p:cBhvr>
                                      <p:tavLst>
                                        <p:tav tm="0">
                                          <p:val>
                                            <p:fltVal val="0"/>
                                          </p:val>
                                        </p:tav>
                                        <p:tav tm="100000">
                                          <p:val>
                                            <p:strVal val="#ppt_h"/>
                                          </p:val>
                                        </p:tav>
                                      </p:tavLst>
                                    </p:anim>
                                    <p:animEffect transition="in" filter="fade">
                                      <p:cBhvr>
                                        <p:cTn id="329" dur="500"/>
                                        <p:tgtEl>
                                          <p:spTgt spid="98"/>
                                        </p:tgtEl>
                                      </p:cBhvr>
                                    </p:animEffect>
                                  </p:childTnLst>
                                </p:cTn>
                              </p:par>
                              <p:par>
                                <p:cTn id="330" presetID="53" presetClass="entr" presetSubtype="0" fill="hold" grpId="0" nodeType="withEffect">
                                  <p:stCondLst>
                                    <p:cond delay="0"/>
                                  </p:stCondLst>
                                  <p:childTnLst>
                                    <p:set>
                                      <p:cBhvr>
                                        <p:cTn id="331" dur="1" fill="hold">
                                          <p:stCondLst>
                                            <p:cond delay="0"/>
                                          </p:stCondLst>
                                        </p:cTn>
                                        <p:tgtEl>
                                          <p:spTgt spid="99"/>
                                        </p:tgtEl>
                                        <p:attrNameLst>
                                          <p:attrName>style.visibility</p:attrName>
                                        </p:attrNameLst>
                                      </p:cBhvr>
                                      <p:to>
                                        <p:strVal val="visible"/>
                                      </p:to>
                                    </p:set>
                                    <p:anim calcmode="lin" valueType="num">
                                      <p:cBhvr>
                                        <p:cTn id="332" dur="500" fill="hold"/>
                                        <p:tgtEl>
                                          <p:spTgt spid="99"/>
                                        </p:tgtEl>
                                        <p:attrNameLst>
                                          <p:attrName>ppt_w</p:attrName>
                                        </p:attrNameLst>
                                      </p:cBhvr>
                                      <p:tavLst>
                                        <p:tav tm="0">
                                          <p:val>
                                            <p:fltVal val="0"/>
                                          </p:val>
                                        </p:tav>
                                        <p:tav tm="100000">
                                          <p:val>
                                            <p:strVal val="#ppt_w"/>
                                          </p:val>
                                        </p:tav>
                                      </p:tavLst>
                                    </p:anim>
                                    <p:anim calcmode="lin" valueType="num">
                                      <p:cBhvr>
                                        <p:cTn id="333" dur="500" fill="hold"/>
                                        <p:tgtEl>
                                          <p:spTgt spid="99"/>
                                        </p:tgtEl>
                                        <p:attrNameLst>
                                          <p:attrName>ppt_h</p:attrName>
                                        </p:attrNameLst>
                                      </p:cBhvr>
                                      <p:tavLst>
                                        <p:tav tm="0">
                                          <p:val>
                                            <p:fltVal val="0"/>
                                          </p:val>
                                        </p:tav>
                                        <p:tav tm="100000">
                                          <p:val>
                                            <p:strVal val="#ppt_h"/>
                                          </p:val>
                                        </p:tav>
                                      </p:tavLst>
                                    </p:anim>
                                    <p:animEffect transition="in" filter="fade">
                                      <p:cBhvr>
                                        <p:cTn id="334" dur="500"/>
                                        <p:tgtEl>
                                          <p:spTgt spid="99"/>
                                        </p:tgtEl>
                                      </p:cBhvr>
                                    </p:animEffect>
                                  </p:childTnLst>
                                </p:cTn>
                              </p:par>
                              <p:par>
                                <p:cTn id="335" presetID="53" presetClass="entr" presetSubtype="0" fill="hold" nodeType="withEffect">
                                  <p:stCondLst>
                                    <p:cond delay="0"/>
                                  </p:stCondLst>
                                  <p:childTnLst>
                                    <p:set>
                                      <p:cBhvr>
                                        <p:cTn id="336" dur="1" fill="hold">
                                          <p:stCondLst>
                                            <p:cond delay="0"/>
                                          </p:stCondLst>
                                        </p:cTn>
                                        <p:tgtEl>
                                          <p:spTgt spid="100"/>
                                        </p:tgtEl>
                                        <p:attrNameLst>
                                          <p:attrName>style.visibility</p:attrName>
                                        </p:attrNameLst>
                                      </p:cBhvr>
                                      <p:to>
                                        <p:strVal val="visible"/>
                                      </p:to>
                                    </p:set>
                                    <p:anim calcmode="lin" valueType="num">
                                      <p:cBhvr>
                                        <p:cTn id="337" dur="500" fill="hold"/>
                                        <p:tgtEl>
                                          <p:spTgt spid="100"/>
                                        </p:tgtEl>
                                        <p:attrNameLst>
                                          <p:attrName>ppt_w</p:attrName>
                                        </p:attrNameLst>
                                      </p:cBhvr>
                                      <p:tavLst>
                                        <p:tav tm="0">
                                          <p:val>
                                            <p:fltVal val="0"/>
                                          </p:val>
                                        </p:tav>
                                        <p:tav tm="100000">
                                          <p:val>
                                            <p:strVal val="#ppt_w"/>
                                          </p:val>
                                        </p:tav>
                                      </p:tavLst>
                                    </p:anim>
                                    <p:anim calcmode="lin" valueType="num">
                                      <p:cBhvr>
                                        <p:cTn id="338" dur="500" fill="hold"/>
                                        <p:tgtEl>
                                          <p:spTgt spid="100"/>
                                        </p:tgtEl>
                                        <p:attrNameLst>
                                          <p:attrName>ppt_h</p:attrName>
                                        </p:attrNameLst>
                                      </p:cBhvr>
                                      <p:tavLst>
                                        <p:tav tm="0">
                                          <p:val>
                                            <p:fltVal val="0"/>
                                          </p:val>
                                        </p:tav>
                                        <p:tav tm="100000">
                                          <p:val>
                                            <p:strVal val="#ppt_h"/>
                                          </p:val>
                                        </p:tav>
                                      </p:tavLst>
                                    </p:anim>
                                    <p:animEffect transition="in" filter="fade">
                                      <p:cBhvr>
                                        <p:cTn id="339" dur="500"/>
                                        <p:tgtEl>
                                          <p:spTgt spid="100"/>
                                        </p:tgtEl>
                                      </p:cBhvr>
                                    </p:animEffect>
                                  </p:childTnLst>
                                </p:cTn>
                              </p:par>
                              <p:par>
                                <p:cTn id="340" presetID="53" presetClass="entr" presetSubtype="0" fill="hold" nodeType="withEffect">
                                  <p:stCondLst>
                                    <p:cond delay="0"/>
                                  </p:stCondLst>
                                  <p:childTnLst>
                                    <p:set>
                                      <p:cBhvr>
                                        <p:cTn id="341" dur="1" fill="hold">
                                          <p:stCondLst>
                                            <p:cond delay="0"/>
                                          </p:stCondLst>
                                        </p:cTn>
                                        <p:tgtEl>
                                          <p:spTgt spid="101"/>
                                        </p:tgtEl>
                                        <p:attrNameLst>
                                          <p:attrName>style.visibility</p:attrName>
                                        </p:attrNameLst>
                                      </p:cBhvr>
                                      <p:to>
                                        <p:strVal val="visible"/>
                                      </p:to>
                                    </p:set>
                                    <p:anim calcmode="lin" valueType="num">
                                      <p:cBhvr>
                                        <p:cTn id="342" dur="500" fill="hold"/>
                                        <p:tgtEl>
                                          <p:spTgt spid="101"/>
                                        </p:tgtEl>
                                        <p:attrNameLst>
                                          <p:attrName>ppt_w</p:attrName>
                                        </p:attrNameLst>
                                      </p:cBhvr>
                                      <p:tavLst>
                                        <p:tav tm="0">
                                          <p:val>
                                            <p:fltVal val="0"/>
                                          </p:val>
                                        </p:tav>
                                        <p:tav tm="100000">
                                          <p:val>
                                            <p:strVal val="#ppt_w"/>
                                          </p:val>
                                        </p:tav>
                                      </p:tavLst>
                                    </p:anim>
                                    <p:anim calcmode="lin" valueType="num">
                                      <p:cBhvr>
                                        <p:cTn id="343" dur="500" fill="hold"/>
                                        <p:tgtEl>
                                          <p:spTgt spid="101"/>
                                        </p:tgtEl>
                                        <p:attrNameLst>
                                          <p:attrName>ppt_h</p:attrName>
                                        </p:attrNameLst>
                                      </p:cBhvr>
                                      <p:tavLst>
                                        <p:tav tm="0">
                                          <p:val>
                                            <p:fltVal val="0"/>
                                          </p:val>
                                        </p:tav>
                                        <p:tav tm="100000">
                                          <p:val>
                                            <p:strVal val="#ppt_h"/>
                                          </p:val>
                                        </p:tav>
                                      </p:tavLst>
                                    </p:anim>
                                    <p:animEffect transition="in" filter="fade">
                                      <p:cBhvr>
                                        <p:cTn id="344" dur="500"/>
                                        <p:tgtEl>
                                          <p:spTgt spid="101"/>
                                        </p:tgtEl>
                                      </p:cBhvr>
                                    </p:animEffect>
                                  </p:childTnLst>
                                </p:cTn>
                              </p:par>
                              <p:par>
                                <p:cTn id="345" presetID="53" presetClass="entr" presetSubtype="0" fill="hold" grpId="0" nodeType="withEffect">
                                  <p:stCondLst>
                                    <p:cond delay="0"/>
                                  </p:stCondLst>
                                  <p:childTnLst>
                                    <p:set>
                                      <p:cBhvr>
                                        <p:cTn id="346" dur="1" fill="hold">
                                          <p:stCondLst>
                                            <p:cond delay="0"/>
                                          </p:stCondLst>
                                        </p:cTn>
                                        <p:tgtEl>
                                          <p:spTgt spid="102"/>
                                        </p:tgtEl>
                                        <p:attrNameLst>
                                          <p:attrName>style.visibility</p:attrName>
                                        </p:attrNameLst>
                                      </p:cBhvr>
                                      <p:to>
                                        <p:strVal val="visible"/>
                                      </p:to>
                                    </p:set>
                                    <p:anim calcmode="lin" valueType="num">
                                      <p:cBhvr>
                                        <p:cTn id="347" dur="500" fill="hold"/>
                                        <p:tgtEl>
                                          <p:spTgt spid="102"/>
                                        </p:tgtEl>
                                        <p:attrNameLst>
                                          <p:attrName>ppt_w</p:attrName>
                                        </p:attrNameLst>
                                      </p:cBhvr>
                                      <p:tavLst>
                                        <p:tav tm="0">
                                          <p:val>
                                            <p:fltVal val="0"/>
                                          </p:val>
                                        </p:tav>
                                        <p:tav tm="100000">
                                          <p:val>
                                            <p:strVal val="#ppt_w"/>
                                          </p:val>
                                        </p:tav>
                                      </p:tavLst>
                                    </p:anim>
                                    <p:anim calcmode="lin" valueType="num">
                                      <p:cBhvr>
                                        <p:cTn id="348" dur="500" fill="hold"/>
                                        <p:tgtEl>
                                          <p:spTgt spid="102"/>
                                        </p:tgtEl>
                                        <p:attrNameLst>
                                          <p:attrName>ppt_h</p:attrName>
                                        </p:attrNameLst>
                                      </p:cBhvr>
                                      <p:tavLst>
                                        <p:tav tm="0">
                                          <p:val>
                                            <p:fltVal val="0"/>
                                          </p:val>
                                        </p:tav>
                                        <p:tav tm="100000">
                                          <p:val>
                                            <p:strVal val="#ppt_h"/>
                                          </p:val>
                                        </p:tav>
                                      </p:tavLst>
                                    </p:anim>
                                    <p:animEffect transition="in" filter="fade">
                                      <p:cBhvr>
                                        <p:cTn id="349" dur="500"/>
                                        <p:tgtEl>
                                          <p:spTgt spid="102"/>
                                        </p:tgtEl>
                                      </p:cBhvr>
                                    </p:animEffect>
                                  </p:childTnLst>
                                </p:cTn>
                              </p:par>
                              <p:par>
                                <p:cTn id="350" presetID="53" presetClass="entr" presetSubtype="0" fill="hold" grpId="0" nodeType="withEffect">
                                  <p:stCondLst>
                                    <p:cond delay="0"/>
                                  </p:stCondLst>
                                  <p:childTnLst>
                                    <p:set>
                                      <p:cBhvr>
                                        <p:cTn id="351" dur="1" fill="hold">
                                          <p:stCondLst>
                                            <p:cond delay="0"/>
                                          </p:stCondLst>
                                        </p:cTn>
                                        <p:tgtEl>
                                          <p:spTgt spid="103"/>
                                        </p:tgtEl>
                                        <p:attrNameLst>
                                          <p:attrName>style.visibility</p:attrName>
                                        </p:attrNameLst>
                                      </p:cBhvr>
                                      <p:to>
                                        <p:strVal val="visible"/>
                                      </p:to>
                                    </p:set>
                                    <p:anim calcmode="lin" valueType="num">
                                      <p:cBhvr>
                                        <p:cTn id="352" dur="500" fill="hold"/>
                                        <p:tgtEl>
                                          <p:spTgt spid="103"/>
                                        </p:tgtEl>
                                        <p:attrNameLst>
                                          <p:attrName>ppt_w</p:attrName>
                                        </p:attrNameLst>
                                      </p:cBhvr>
                                      <p:tavLst>
                                        <p:tav tm="0">
                                          <p:val>
                                            <p:fltVal val="0"/>
                                          </p:val>
                                        </p:tav>
                                        <p:tav tm="100000">
                                          <p:val>
                                            <p:strVal val="#ppt_w"/>
                                          </p:val>
                                        </p:tav>
                                      </p:tavLst>
                                    </p:anim>
                                    <p:anim calcmode="lin" valueType="num">
                                      <p:cBhvr>
                                        <p:cTn id="353" dur="500" fill="hold"/>
                                        <p:tgtEl>
                                          <p:spTgt spid="103"/>
                                        </p:tgtEl>
                                        <p:attrNameLst>
                                          <p:attrName>ppt_h</p:attrName>
                                        </p:attrNameLst>
                                      </p:cBhvr>
                                      <p:tavLst>
                                        <p:tav tm="0">
                                          <p:val>
                                            <p:fltVal val="0"/>
                                          </p:val>
                                        </p:tav>
                                        <p:tav tm="100000">
                                          <p:val>
                                            <p:strVal val="#ppt_h"/>
                                          </p:val>
                                        </p:tav>
                                      </p:tavLst>
                                    </p:anim>
                                    <p:animEffect transition="in" filter="fade">
                                      <p:cBhvr>
                                        <p:cTn id="354" dur="500"/>
                                        <p:tgtEl>
                                          <p:spTgt spid="103"/>
                                        </p:tgtEl>
                                      </p:cBhvr>
                                    </p:animEffect>
                                  </p:childTnLst>
                                </p:cTn>
                              </p:par>
                              <p:par>
                                <p:cTn id="355" presetID="53" presetClass="entr" presetSubtype="0" fill="hold" grpId="0" nodeType="withEffect">
                                  <p:stCondLst>
                                    <p:cond delay="0"/>
                                  </p:stCondLst>
                                  <p:childTnLst>
                                    <p:set>
                                      <p:cBhvr>
                                        <p:cTn id="356" dur="1" fill="hold">
                                          <p:stCondLst>
                                            <p:cond delay="0"/>
                                          </p:stCondLst>
                                        </p:cTn>
                                        <p:tgtEl>
                                          <p:spTgt spid="104"/>
                                        </p:tgtEl>
                                        <p:attrNameLst>
                                          <p:attrName>style.visibility</p:attrName>
                                        </p:attrNameLst>
                                      </p:cBhvr>
                                      <p:to>
                                        <p:strVal val="visible"/>
                                      </p:to>
                                    </p:set>
                                    <p:anim calcmode="lin" valueType="num">
                                      <p:cBhvr>
                                        <p:cTn id="357" dur="500" fill="hold"/>
                                        <p:tgtEl>
                                          <p:spTgt spid="104"/>
                                        </p:tgtEl>
                                        <p:attrNameLst>
                                          <p:attrName>ppt_w</p:attrName>
                                        </p:attrNameLst>
                                      </p:cBhvr>
                                      <p:tavLst>
                                        <p:tav tm="0">
                                          <p:val>
                                            <p:fltVal val="0"/>
                                          </p:val>
                                        </p:tav>
                                        <p:tav tm="100000">
                                          <p:val>
                                            <p:strVal val="#ppt_w"/>
                                          </p:val>
                                        </p:tav>
                                      </p:tavLst>
                                    </p:anim>
                                    <p:anim calcmode="lin" valueType="num">
                                      <p:cBhvr>
                                        <p:cTn id="358" dur="500" fill="hold"/>
                                        <p:tgtEl>
                                          <p:spTgt spid="104"/>
                                        </p:tgtEl>
                                        <p:attrNameLst>
                                          <p:attrName>ppt_h</p:attrName>
                                        </p:attrNameLst>
                                      </p:cBhvr>
                                      <p:tavLst>
                                        <p:tav tm="0">
                                          <p:val>
                                            <p:fltVal val="0"/>
                                          </p:val>
                                        </p:tav>
                                        <p:tav tm="100000">
                                          <p:val>
                                            <p:strVal val="#ppt_h"/>
                                          </p:val>
                                        </p:tav>
                                      </p:tavLst>
                                    </p:anim>
                                    <p:animEffect transition="in" filter="fade">
                                      <p:cBhvr>
                                        <p:cTn id="359" dur="500"/>
                                        <p:tgtEl>
                                          <p:spTgt spid="104"/>
                                        </p:tgtEl>
                                      </p:cBhvr>
                                    </p:animEffect>
                                  </p:childTnLst>
                                </p:cTn>
                              </p:par>
                              <p:par>
                                <p:cTn id="360" presetID="53" presetClass="entr" presetSubtype="0" fill="hold" grpId="0" nodeType="withEffect">
                                  <p:stCondLst>
                                    <p:cond delay="0"/>
                                  </p:stCondLst>
                                  <p:childTnLst>
                                    <p:set>
                                      <p:cBhvr>
                                        <p:cTn id="361" dur="1" fill="hold">
                                          <p:stCondLst>
                                            <p:cond delay="0"/>
                                          </p:stCondLst>
                                        </p:cTn>
                                        <p:tgtEl>
                                          <p:spTgt spid="105"/>
                                        </p:tgtEl>
                                        <p:attrNameLst>
                                          <p:attrName>style.visibility</p:attrName>
                                        </p:attrNameLst>
                                      </p:cBhvr>
                                      <p:to>
                                        <p:strVal val="visible"/>
                                      </p:to>
                                    </p:set>
                                    <p:anim calcmode="lin" valueType="num">
                                      <p:cBhvr>
                                        <p:cTn id="362" dur="500" fill="hold"/>
                                        <p:tgtEl>
                                          <p:spTgt spid="105"/>
                                        </p:tgtEl>
                                        <p:attrNameLst>
                                          <p:attrName>ppt_w</p:attrName>
                                        </p:attrNameLst>
                                      </p:cBhvr>
                                      <p:tavLst>
                                        <p:tav tm="0">
                                          <p:val>
                                            <p:fltVal val="0"/>
                                          </p:val>
                                        </p:tav>
                                        <p:tav tm="100000">
                                          <p:val>
                                            <p:strVal val="#ppt_w"/>
                                          </p:val>
                                        </p:tav>
                                      </p:tavLst>
                                    </p:anim>
                                    <p:anim calcmode="lin" valueType="num">
                                      <p:cBhvr>
                                        <p:cTn id="363" dur="500" fill="hold"/>
                                        <p:tgtEl>
                                          <p:spTgt spid="105"/>
                                        </p:tgtEl>
                                        <p:attrNameLst>
                                          <p:attrName>ppt_h</p:attrName>
                                        </p:attrNameLst>
                                      </p:cBhvr>
                                      <p:tavLst>
                                        <p:tav tm="0">
                                          <p:val>
                                            <p:fltVal val="0"/>
                                          </p:val>
                                        </p:tav>
                                        <p:tav tm="100000">
                                          <p:val>
                                            <p:strVal val="#ppt_h"/>
                                          </p:val>
                                        </p:tav>
                                      </p:tavLst>
                                    </p:anim>
                                    <p:animEffect transition="in" filter="fade">
                                      <p:cBhvr>
                                        <p:cTn id="364" dur="500"/>
                                        <p:tgtEl>
                                          <p:spTgt spid="105"/>
                                        </p:tgtEl>
                                      </p:cBhvr>
                                    </p:animEffect>
                                  </p:childTnLst>
                                </p:cTn>
                              </p:par>
                              <p:par>
                                <p:cTn id="365" presetID="53" presetClass="entr" presetSubtype="0" fill="hold" nodeType="withEffect">
                                  <p:stCondLst>
                                    <p:cond delay="0"/>
                                  </p:stCondLst>
                                  <p:childTnLst>
                                    <p:set>
                                      <p:cBhvr>
                                        <p:cTn id="366" dur="1" fill="hold">
                                          <p:stCondLst>
                                            <p:cond delay="0"/>
                                          </p:stCondLst>
                                        </p:cTn>
                                        <p:tgtEl>
                                          <p:spTgt spid="106"/>
                                        </p:tgtEl>
                                        <p:attrNameLst>
                                          <p:attrName>style.visibility</p:attrName>
                                        </p:attrNameLst>
                                      </p:cBhvr>
                                      <p:to>
                                        <p:strVal val="visible"/>
                                      </p:to>
                                    </p:set>
                                    <p:anim calcmode="lin" valueType="num">
                                      <p:cBhvr>
                                        <p:cTn id="367" dur="500" fill="hold"/>
                                        <p:tgtEl>
                                          <p:spTgt spid="106"/>
                                        </p:tgtEl>
                                        <p:attrNameLst>
                                          <p:attrName>ppt_w</p:attrName>
                                        </p:attrNameLst>
                                      </p:cBhvr>
                                      <p:tavLst>
                                        <p:tav tm="0">
                                          <p:val>
                                            <p:fltVal val="0"/>
                                          </p:val>
                                        </p:tav>
                                        <p:tav tm="100000">
                                          <p:val>
                                            <p:strVal val="#ppt_w"/>
                                          </p:val>
                                        </p:tav>
                                      </p:tavLst>
                                    </p:anim>
                                    <p:anim calcmode="lin" valueType="num">
                                      <p:cBhvr>
                                        <p:cTn id="368" dur="500" fill="hold"/>
                                        <p:tgtEl>
                                          <p:spTgt spid="106"/>
                                        </p:tgtEl>
                                        <p:attrNameLst>
                                          <p:attrName>ppt_h</p:attrName>
                                        </p:attrNameLst>
                                      </p:cBhvr>
                                      <p:tavLst>
                                        <p:tav tm="0">
                                          <p:val>
                                            <p:fltVal val="0"/>
                                          </p:val>
                                        </p:tav>
                                        <p:tav tm="100000">
                                          <p:val>
                                            <p:strVal val="#ppt_h"/>
                                          </p:val>
                                        </p:tav>
                                      </p:tavLst>
                                    </p:anim>
                                    <p:animEffect transition="in" filter="fade">
                                      <p:cBhvr>
                                        <p:cTn id="369" dur="500"/>
                                        <p:tgtEl>
                                          <p:spTgt spid="106"/>
                                        </p:tgtEl>
                                      </p:cBhvr>
                                    </p:animEffect>
                                  </p:childTnLst>
                                </p:cTn>
                              </p:par>
                              <p:par>
                                <p:cTn id="370" presetID="53" presetClass="entr" presetSubtype="0" fill="hold" nodeType="withEffect">
                                  <p:stCondLst>
                                    <p:cond delay="0"/>
                                  </p:stCondLst>
                                  <p:childTnLst>
                                    <p:set>
                                      <p:cBhvr>
                                        <p:cTn id="371" dur="1" fill="hold">
                                          <p:stCondLst>
                                            <p:cond delay="0"/>
                                          </p:stCondLst>
                                        </p:cTn>
                                        <p:tgtEl>
                                          <p:spTgt spid="107"/>
                                        </p:tgtEl>
                                        <p:attrNameLst>
                                          <p:attrName>style.visibility</p:attrName>
                                        </p:attrNameLst>
                                      </p:cBhvr>
                                      <p:to>
                                        <p:strVal val="visible"/>
                                      </p:to>
                                    </p:set>
                                    <p:anim calcmode="lin" valueType="num">
                                      <p:cBhvr>
                                        <p:cTn id="372" dur="500" fill="hold"/>
                                        <p:tgtEl>
                                          <p:spTgt spid="107"/>
                                        </p:tgtEl>
                                        <p:attrNameLst>
                                          <p:attrName>ppt_w</p:attrName>
                                        </p:attrNameLst>
                                      </p:cBhvr>
                                      <p:tavLst>
                                        <p:tav tm="0">
                                          <p:val>
                                            <p:fltVal val="0"/>
                                          </p:val>
                                        </p:tav>
                                        <p:tav tm="100000">
                                          <p:val>
                                            <p:strVal val="#ppt_w"/>
                                          </p:val>
                                        </p:tav>
                                      </p:tavLst>
                                    </p:anim>
                                    <p:anim calcmode="lin" valueType="num">
                                      <p:cBhvr>
                                        <p:cTn id="373" dur="500" fill="hold"/>
                                        <p:tgtEl>
                                          <p:spTgt spid="107"/>
                                        </p:tgtEl>
                                        <p:attrNameLst>
                                          <p:attrName>ppt_h</p:attrName>
                                        </p:attrNameLst>
                                      </p:cBhvr>
                                      <p:tavLst>
                                        <p:tav tm="0">
                                          <p:val>
                                            <p:fltVal val="0"/>
                                          </p:val>
                                        </p:tav>
                                        <p:tav tm="100000">
                                          <p:val>
                                            <p:strVal val="#ppt_h"/>
                                          </p:val>
                                        </p:tav>
                                      </p:tavLst>
                                    </p:anim>
                                    <p:animEffect transition="in" filter="fade">
                                      <p:cBhvr>
                                        <p:cTn id="374" dur="500"/>
                                        <p:tgtEl>
                                          <p:spTgt spid="107"/>
                                        </p:tgtEl>
                                      </p:cBhvr>
                                    </p:animEffect>
                                  </p:childTnLst>
                                </p:cTn>
                              </p:par>
                              <p:par>
                                <p:cTn id="375" presetID="53" presetClass="entr" presetSubtype="0" fill="hold" nodeType="withEffect">
                                  <p:stCondLst>
                                    <p:cond delay="0"/>
                                  </p:stCondLst>
                                  <p:childTnLst>
                                    <p:set>
                                      <p:cBhvr>
                                        <p:cTn id="376" dur="1" fill="hold">
                                          <p:stCondLst>
                                            <p:cond delay="0"/>
                                          </p:stCondLst>
                                        </p:cTn>
                                        <p:tgtEl>
                                          <p:spTgt spid="108"/>
                                        </p:tgtEl>
                                        <p:attrNameLst>
                                          <p:attrName>style.visibility</p:attrName>
                                        </p:attrNameLst>
                                      </p:cBhvr>
                                      <p:to>
                                        <p:strVal val="visible"/>
                                      </p:to>
                                    </p:set>
                                    <p:anim calcmode="lin" valueType="num">
                                      <p:cBhvr>
                                        <p:cTn id="377" dur="500" fill="hold"/>
                                        <p:tgtEl>
                                          <p:spTgt spid="108"/>
                                        </p:tgtEl>
                                        <p:attrNameLst>
                                          <p:attrName>ppt_w</p:attrName>
                                        </p:attrNameLst>
                                      </p:cBhvr>
                                      <p:tavLst>
                                        <p:tav tm="0">
                                          <p:val>
                                            <p:fltVal val="0"/>
                                          </p:val>
                                        </p:tav>
                                        <p:tav tm="100000">
                                          <p:val>
                                            <p:strVal val="#ppt_w"/>
                                          </p:val>
                                        </p:tav>
                                      </p:tavLst>
                                    </p:anim>
                                    <p:anim calcmode="lin" valueType="num">
                                      <p:cBhvr>
                                        <p:cTn id="378" dur="500" fill="hold"/>
                                        <p:tgtEl>
                                          <p:spTgt spid="108"/>
                                        </p:tgtEl>
                                        <p:attrNameLst>
                                          <p:attrName>ppt_h</p:attrName>
                                        </p:attrNameLst>
                                      </p:cBhvr>
                                      <p:tavLst>
                                        <p:tav tm="0">
                                          <p:val>
                                            <p:fltVal val="0"/>
                                          </p:val>
                                        </p:tav>
                                        <p:tav tm="100000">
                                          <p:val>
                                            <p:strVal val="#ppt_h"/>
                                          </p:val>
                                        </p:tav>
                                      </p:tavLst>
                                    </p:anim>
                                    <p:animEffect transition="in" filter="fade">
                                      <p:cBhvr>
                                        <p:cTn id="379" dur="500"/>
                                        <p:tgtEl>
                                          <p:spTgt spid="108"/>
                                        </p:tgtEl>
                                      </p:cBhvr>
                                    </p:animEffect>
                                  </p:childTnLst>
                                </p:cTn>
                              </p:par>
                              <p:par>
                                <p:cTn id="380" presetID="53" presetClass="entr" presetSubtype="0" fill="hold" nodeType="withEffect">
                                  <p:stCondLst>
                                    <p:cond delay="0"/>
                                  </p:stCondLst>
                                  <p:childTnLst>
                                    <p:set>
                                      <p:cBhvr>
                                        <p:cTn id="381" dur="1" fill="hold">
                                          <p:stCondLst>
                                            <p:cond delay="0"/>
                                          </p:stCondLst>
                                        </p:cTn>
                                        <p:tgtEl>
                                          <p:spTgt spid="109"/>
                                        </p:tgtEl>
                                        <p:attrNameLst>
                                          <p:attrName>style.visibility</p:attrName>
                                        </p:attrNameLst>
                                      </p:cBhvr>
                                      <p:to>
                                        <p:strVal val="visible"/>
                                      </p:to>
                                    </p:set>
                                    <p:anim calcmode="lin" valueType="num">
                                      <p:cBhvr>
                                        <p:cTn id="382" dur="500" fill="hold"/>
                                        <p:tgtEl>
                                          <p:spTgt spid="109"/>
                                        </p:tgtEl>
                                        <p:attrNameLst>
                                          <p:attrName>ppt_w</p:attrName>
                                        </p:attrNameLst>
                                      </p:cBhvr>
                                      <p:tavLst>
                                        <p:tav tm="0">
                                          <p:val>
                                            <p:fltVal val="0"/>
                                          </p:val>
                                        </p:tav>
                                        <p:tav tm="100000">
                                          <p:val>
                                            <p:strVal val="#ppt_w"/>
                                          </p:val>
                                        </p:tav>
                                      </p:tavLst>
                                    </p:anim>
                                    <p:anim calcmode="lin" valueType="num">
                                      <p:cBhvr>
                                        <p:cTn id="383" dur="500" fill="hold"/>
                                        <p:tgtEl>
                                          <p:spTgt spid="109"/>
                                        </p:tgtEl>
                                        <p:attrNameLst>
                                          <p:attrName>ppt_h</p:attrName>
                                        </p:attrNameLst>
                                      </p:cBhvr>
                                      <p:tavLst>
                                        <p:tav tm="0">
                                          <p:val>
                                            <p:fltVal val="0"/>
                                          </p:val>
                                        </p:tav>
                                        <p:tav tm="100000">
                                          <p:val>
                                            <p:strVal val="#ppt_h"/>
                                          </p:val>
                                        </p:tav>
                                      </p:tavLst>
                                    </p:anim>
                                    <p:animEffect transition="in" filter="fade">
                                      <p:cBhvr>
                                        <p:cTn id="384" dur="500"/>
                                        <p:tgtEl>
                                          <p:spTgt spid="109"/>
                                        </p:tgtEl>
                                      </p:cBhvr>
                                    </p:animEffect>
                                  </p:childTnLst>
                                </p:cTn>
                              </p:par>
                              <p:par>
                                <p:cTn id="385" presetID="53" presetClass="entr" presetSubtype="0" fill="hold" grpId="0" nodeType="withEffect">
                                  <p:stCondLst>
                                    <p:cond delay="0"/>
                                  </p:stCondLst>
                                  <p:childTnLst>
                                    <p:set>
                                      <p:cBhvr>
                                        <p:cTn id="386" dur="1" fill="hold">
                                          <p:stCondLst>
                                            <p:cond delay="0"/>
                                          </p:stCondLst>
                                        </p:cTn>
                                        <p:tgtEl>
                                          <p:spTgt spid="110"/>
                                        </p:tgtEl>
                                        <p:attrNameLst>
                                          <p:attrName>style.visibility</p:attrName>
                                        </p:attrNameLst>
                                      </p:cBhvr>
                                      <p:to>
                                        <p:strVal val="visible"/>
                                      </p:to>
                                    </p:set>
                                    <p:anim calcmode="lin" valueType="num">
                                      <p:cBhvr>
                                        <p:cTn id="387" dur="500" fill="hold"/>
                                        <p:tgtEl>
                                          <p:spTgt spid="110"/>
                                        </p:tgtEl>
                                        <p:attrNameLst>
                                          <p:attrName>ppt_w</p:attrName>
                                        </p:attrNameLst>
                                      </p:cBhvr>
                                      <p:tavLst>
                                        <p:tav tm="0">
                                          <p:val>
                                            <p:fltVal val="0"/>
                                          </p:val>
                                        </p:tav>
                                        <p:tav tm="100000">
                                          <p:val>
                                            <p:strVal val="#ppt_w"/>
                                          </p:val>
                                        </p:tav>
                                      </p:tavLst>
                                    </p:anim>
                                    <p:anim calcmode="lin" valueType="num">
                                      <p:cBhvr>
                                        <p:cTn id="388" dur="500" fill="hold"/>
                                        <p:tgtEl>
                                          <p:spTgt spid="110"/>
                                        </p:tgtEl>
                                        <p:attrNameLst>
                                          <p:attrName>ppt_h</p:attrName>
                                        </p:attrNameLst>
                                      </p:cBhvr>
                                      <p:tavLst>
                                        <p:tav tm="0">
                                          <p:val>
                                            <p:fltVal val="0"/>
                                          </p:val>
                                        </p:tav>
                                        <p:tav tm="100000">
                                          <p:val>
                                            <p:strVal val="#ppt_h"/>
                                          </p:val>
                                        </p:tav>
                                      </p:tavLst>
                                    </p:anim>
                                    <p:animEffect transition="in" filter="fade">
                                      <p:cBhvr>
                                        <p:cTn id="389" dur="500"/>
                                        <p:tgtEl>
                                          <p:spTgt spid="110"/>
                                        </p:tgtEl>
                                      </p:cBhvr>
                                    </p:animEffect>
                                  </p:childTnLst>
                                </p:cTn>
                              </p:par>
                              <p:par>
                                <p:cTn id="390" presetID="53" presetClass="entr" presetSubtype="0" fill="hold" grpId="0" nodeType="withEffect">
                                  <p:stCondLst>
                                    <p:cond delay="0"/>
                                  </p:stCondLst>
                                  <p:childTnLst>
                                    <p:set>
                                      <p:cBhvr>
                                        <p:cTn id="391" dur="1" fill="hold">
                                          <p:stCondLst>
                                            <p:cond delay="0"/>
                                          </p:stCondLst>
                                        </p:cTn>
                                        <p:tgtEl>
                                          <p:spTgt spid="111"/>
                                        </p:tgtEl>
                                        <p:attrNameLst>
                                          <p:attrName>style.visibility</p:attrName>
                                        </p:attrNameLst>
                                      </p:cBhvr>
                                      <p:to>
                                        <p:strVal val="visible"/>
                                      </p:to>
                                    </p:set>
                                    <p:anim calcmode="lin" valueType="num">
                                      <p:cBhvr>
                                        <p:cTn id="392" dur="500" fill="hold"/>
                                        <p:tgtEl>
                                          <p:spTgt spid="111"/>
                                        </p:tgtEl>
                                        <p:attrNameLst>
                                          <p:attrName>ppt_w</p:attrName>
                                        </p:attrNameLst>
                                      </p:cBhvr>
                                      <p:tavLst>
                                        <p:tav tm="0">
                                          <p:val>
                                            <p:fltVal val="0"/>
                                          </p:val>
                                        </p:tav>
                                        <p:tav tm="100000">
                                          <p:val>
                                            <p:strVal val="#ppt_w"/>
                                          </p:val>
                                        </p:tav>
                                      </p:tavLst>
                                    </p:anim>
                                    <p:anim calcmode="lin" valueType="num">
                                      <p:cBhvr>
                                        <p:cTn id="393" dur="500" fill="hold"/>
                                        <p:tgtEl>
                                          <p:spTgt spid="111"/>
                                        </p:tgtEl>
                                        <p:attrNameLst>
                                          <p:attrName>ppt_h</p:attrName>
                                        </p:attrNameLst>
                                      </p:cBhvr>
                                      <p:tavLst>
                                        <p:tav tm="0">
                                          <p:val>
                                            <p:fltVal val="0"/>
                                          </p:val>
                                        </p:tav>
                                        <p:tav tm="100000">
                                          <p:val>
                                            <p:strVal val="#ppt_h"/>
                                          </p:val>
                                        </p:tav>
                                      </p:tavLst>
                                    </p:anim>
                                    <p:animEffect transition="in" filter="fade">
                                      <p:cBhvr>
                                        <p:cTn id="394" dur="500"/>
                                        <p:tgtEl>
                                          <p:spTgt spid="111"/>
                                        </p:tgtEl>
                                      </p:cBhvr>
                                    </p:animEffect>
                                  </p:childTnLst>
                                </p:cTn>
                              </p:par>
                              <p:par>
                                <p:cTn id="395" presetID="53" presetClass="entr" presetSubtype="0" fill="hold" grpId="0" nodeType="withEffect">
                                  <p:stCondLst>
                                    <p:cond delay="0"/>
                                  </p:stCondLst>
                                  <p:childTnLst>
                                    <p:set>
                                      <p:cBhvr>
                                        <p:cTn id="396" dur="1" fill="hold">
                                          <p:stCondLst>
                                            <p:cond delay="0"/>
                                          </p:stCondLst>
                                        </p:cTn>
                                        <p:tgtEl>
                                          <p:spTgt spid="112"/>
                                        </p:tgtEl>
                                        <p:attrNameLst>
                                          <p:attrName>style.visibility</p:attrName>
                                        </p:attrNameLst>
                                      </p:cBhvr>
                                      <p:to>
                                        <p:strVal val="visible"/>
                                      </p:to>
                                    </p:set>
                                    <p:anim calcmode="lin" valueType="num">
                                      <p:cBhvr>
                                        <p:cTn id="397" dur="500" fill="hold"/>
                                        <p:tgtEl>
                                          <p:spTgt spid="112"/>
                                        </p:tgtEl>
                                        <p:attrNameLst>
                                          <p:attrName>ppt_w</p:attrName>
                                        </p:attrNameLst>
                                      </p:cBhvr>
                                      <p:tavLst>
                                        <p:tav tm="0">
                                          <p:val>
                                            <p:fltVal val="0"/>
                                          </p:val>
                                        </p:tav>
                                        <p:tav tm="100000">
                                          <p:val>
                                            <p:strVal val="#ppt_w"/>
                                          </p:val>
                                        </p:tav>
                                      </p:tavLst>
                                    </p:anim>
                                    <p:anim calcmode="lin" valueType="num">
                                      <p:cBhvr>
                                        <p:cTn id="398" dur="500" fill="hold"/>
                                        <p:tgtEl>
                                          <p:spTgt spid="112"/>
                                        </p:tgtEl>
                                        <p:attrNameLst>
                                          <p:attrName>ppt_h</p:attrName>
                                        </p:attrNameLst>
                                      </p:cBhvr>
                                      <p:tavLst>
                                        <p:tav tm="0">
                                          <p:val>
                                            <p:fltVal val="0"/>
                                          </p:val>
                                        </p:tav>
                                        <p:tav tm="100000">
                                          <p:val>
                                            <p:strVal val="#ppt_h"/>
                                          </p:val>
                                        </p:tav>
                                      </p:tavLst>
                                    </p:anim>
                                    <p:animEffect transition="in" filter="fade">
                                      <p:cBhvr>
                                        <p:cTn id="399" dur="500"/>
                                        <p:tgtEl>
                                          <p:spTgt spid="112"/>
                                        </p:tgtEl>
                                      </p:cBhvr>
                                    </p:animEffect>
                                  </p:childTnLst>
                                </p:cTn>
                              </p:par>
                              <p:par>
                                <p:cTn id="400" presetID="53" presetClass="entr" presetSubtype="0" fill="hold" grpId="0" nodeType="withEffect">
                                  <p:stCondLst>
                                    <p:cond delay="0"/>
                                  </p:stCondLst>
                                  <p:childTnLst>
                                    <p:set>
                                      <p:cBhvr>
                                        <p:cTn id="401" dur="1" fill="hold">
                                          <p:stCondLst>
                                            <p:cond delay="0"/>
                                          </p:stCondLst>
                                        </p:cTn>
                                        <p:tgtEl>
                                          <p:spTgt spid="113"/>
                                        </p:tgtEl>
                                        <p:attrNameLst>
                                          <p:attrName>style.visibility</p:attrName>
                                        </p:attrNameLst>
                                      </p:cBhvr>
                                      <p:to>
                                        <p:strVal val="visible"/>
                                      </p:to>
                                    </p:set>
                                    <p:anim calcmode="lin" valueType="num">
                                      <p:cBhvr>
                                        <p:cTn id="402" dur="500" fill="hold"/>
                                        <p:tgtEl>
                                          <p:spTgt spid="113"/>
                                        </p:tgtEl>
                                        <p:attrNameLst>
                                          <p:attrName>ppt_w</p:attrName>
                                        </p:attrNameLst>
                                      </p:cBhvr>
                                      <p:tavLst>
                                        <p:tav tm="0">
                                          <p:val>
                                            <p:fltVal val="0"/>
                                          </p:val>
                                        </p:tav>
                                        <p:tav tm="100000">
                                          <p:val>
                                            <p:strVal val="#ppt_w"/>
                                          </p:val>
                                        </p:tav>
                                      </p:tavLst>
                                    </p:anim>
                                    <p:anim calcmode="lin" valueType="num">
                                      <p:cBhvr>
                                        <p:cTn id="403" dur="500" fill="hold"/>
                                        <p:tgtEl>
                                          <p:spTgt spid="113"/>
                                        </p:tgtEl>
                                        <p:attrNameLst>
                                          <p:attrName>ppt_h</p:attrName>
                                        </p:attrNameLst>
                                      </p:cBhvr>
                                      <p:tavLst>
                                        <p:tav tm="0">
                                          <p:val>
                                            <p:fltVal val="0"/>
                                          </p:val>
                                        </p:tav>
                                        <p:tav tm="100000">
                                          <p:val>
                                            <p:strVal val="#ppt_h"/>
                                          </p:val>
                                        </p:tav>
                                      </p:tavLst>
                                    </p:anim>
                                    <p:animEffect transition="in" filter="fade">
                                      <p:cBhvr>
                                        <p:cTn id="404" dur="500"/>
                                        <p:tgtEl>
                                          <p:spTgt spid="113"/>
                                        </p:tgtEl>
                                      </p:cBhvr>
                                    </p:animEffect>
                                  </p:childTnLst>
                                </p:cTn>
                              </p:par>
                              <p:par>
                                <p:cTn id="405" presetID="53" presetClass="entr" presetSubtype="0" fill="hold" nodeType="withEffect">
                                  <p:stCondLst>
                                    <p:cond delay="0"/>
                                  </p:stCondLst>
                                  <p:childTnLst>
                                    <p:set>
                                      <p:cBhvr>
                                        <p:cTn id="406" dur="1" fill="hold">
                                          <p:stCondLst>
                                            <p:cond delay="0"/>
                                          </p:stCondLst>
                                        </p:cTn>
                                        <p:tgtEl>
                                          <p:spTgt spid="114"/>
                                        </p:tgtEl>
                                        <p:attrNameLst>
                                          <p:attrName>style.visibility</p:attrName>
                                        </p:attrNameLst>
                                      </p:cBhvr>
                                      <p:to>
                                        <p:strVal val="visible"/>
                                      </p:to>
                                    </p:set>
                                    <p:anim calcmode="lin" valueType="num">
                                      <p:cBhvr>
                                        <p:cTn id="407" dur="500" fill="hold"/>
                                        <p:tgtEl>
                                          <p:spTgt spid="114"/>
                                        </p:tgtEl>
                                        <p:attrNameLst>
                                          <p:attrName>ppt_w</p:attrName>
                                        </p:attrNameLst>
                                      </p:cBhvr>
                                      <p:tavLst>
                                        <p:tav tm="0">
                                          <p:val>
                                            <p:fltVal val="0"/>
                                          </p:val>
                                        </p:tav>
                                        <p:tav tm="100000">
                                          <p:val>
                                            <p:strVal val="#ppt_w"/>
                                          </p:val>
                                        </p:tav>
                                      </p:tavLst>
                                    </p:anim>
                                    <p:anim calcmode="lin" valueType="num">
                                      <p:cBhvr>
                                        <p:cTn id="408" dur="500" fill="hold"/>
                                        <p:tgtEl>
                                          <p:spTgt spid="114"/>
                                        </p:tgtEl>
                                        <p:attrNameLst>
                                          <p:attrName>ppt_h</p:attrName>
                                        </p:attrNameLst>
                                      </p:cBhvr>
                                      <p:tavLst>
                                        <p:tav tm="0">
                                          <p:val>
                                            <p:fltVal val="0"/>
                                          </p:val>
                                        </p:tav>
                                        <p:tav tm="100000">
                                          <p:val>
                                            <p:strVal val="#ppt_h"/>
                                          </p:val>
                                        </p:tav>
                                      </p:tavLst>
                                    </p:anim>
                                    <p:animEffect transition="in" filter="fade">
                                      <p:cBhvr>
                                        <p:cTn id="409" dur="500"/>
                                        <p:tgtEl>
                                          <p:spTgt spid="114"/>
                                        </p:tgtEl>
                                      </p:cBhvr>
                                    </p:animEffect>
                                  </p:childTnLst>
                                </p:cTn>
                              </p:par>
                              <p:par>
                                <p:cTn id="410" presetID="53" presetClass="entr" presetSubtype="0" fill="hold" nodeType="withEffect">
                                  <p:stCondLst>
                                    <p:cond delay="0"/>
                                  </p:stCondLst>
                                  <p:childTnLst>
                                    <p:set>
                                      <p:cBhvr>
                                        <p:cTn id="411" dur="1" fill="hold">
                                          <p:stCondLst>
                                            <p:cond delay="0"/>
                                          </p:stCondLst>
                                        </p:cTn>
                                        <p:tgtEl>
                                          <p:spTgt spid="115"/>
                                        </p:tgtEl>
                                        <p:attrNameLst>
                                          <p:attrName>style.visibility</p:attrName>
                                        </p:attrNameLst>
                                      </p:cBhvr>
                                      <p:to>
                                        <p:strVal val="visible"/>
                                      </p:to>
                                    </p:set>
                                    <p:anim calcmode="lin" valueType="num">
                                      <p:cBhvr>
                                        <p:cTn id="412" dur="500" fill="hold"/>
                                        <p:tgtEl>
                                          <p:spTgt spid="115"/>
                                        </p:tgtEl>
                                        <p:attrNameLst>
                                          <p:attrName>ppt_w</p:attrName>
                                        </p:attrNameLst>
                                      </p:cBhvr>
                                      <p:tavLst>
                                        <p:tav tm="0">
                                          <p:val>
                                            <p:fltVal val="0"/>
                                          </p:val>
                                        </p:tav>
                                        <p:tav tm="100000">
                                          <p:val>
                                            <p:strVal val="#ppt_w"/>
                                          </p:val>
                                        </p:tav>
                                      </p:tavLst>
                                    </p:anim>
                                    <p:anim calcmode="lin" valueType="num">
                                      <p:cBhvr>
                                        <p:cTn id="413" dur="500" fill="hold"/>
                                        <p:tgtEl>
                                          <p:spTgt spid="115"/>
                                        </p:tgtEl>
                                        <p:attrNameLst>
                                          <p:attrName>ppt_h</p:attrName>
                                        </p:attrNameLst>
                                      </p:cBhvr>
                                      <p:tavLst>
                                        <p:tav tm="0">
                                          <p:val>
                                            <p:fltVal val="0"/>
                                          </p:val>
                                        </p:tav>
                                        <p:tav tm="100000">
                                          <p:val>
                                            <p:strVal val="#ppt_h"/>
                                          </p:val>
                                        </p:tav>
                                      </p:tavLst>
                                    </p:anim>
                                    <p:animEffect transition="in" filter="fade">
                                      <p:cBhvr>
                                        <p:cTn id="414" dur="500"/>
                                        <p:tgtEl>
                                          <p:spTgt spid="115"/>
                                        </p:tgtEl>
                                      </p:cBhvr>
                                    </p:animEffect>
                                  </p:childTnLst>
                                </p:cTn>
                              </p:par>
                              <p:par>
                                <p:cTn id="415" presetID="53" presetClass="entr" presetSubtype="0" fill="hold" nodeType="withEffect">
                                  <p:stCondLst>
                                    <p:cond delay="0"/>
                                  </p:stCondLst>
                                  <p:childTnLst>
                                    <p:set>
                                      <p:cBhvr>
                                        <p:cTn id="416" dur="1" fill="hold">
                                          <p:stCondLst>
                                            <p:cond delay="0"/>
                                          </p:stCondLst>
                                        </p:cTn>
                                        <p:tgtEl>
                                          <p:spTgt spid="116"/>
                                        </p:tgtEl>
                                        <p:attrNameLst>
                                          <p:attrName>style.visibility</p:attrName>
                                        </p:attrNameLst>
                                      </p:cBhvr>
                                      <p:to>
                                        <p:strVal val="visible"/>
                                      </p:to>
                                    </p:set>
                                    <p:anim calcmode="lin" valueType="num">
                                      <p:cBhvr>
                                        <p:cTn id="417" dur="500" fill="hold"/>
                                        <p:tgtEl>
                                          <p:spTgt spid="116"/>
                                        </p:tgtEl>
                                        <p:attrNameLst>
                                          <p:attrName>ppt_w</p:attrName>
                                        </p:attrNameLst>
                                      </p:cBhvr>
                                      <p:tavLst>
                                        <p:tav tm="0">
                                          <p:val>
                                            <p:fltVal val="0"/>
                                          </p:val>
                                        </p:tav>
                                        <p:tav tm="100000">
                                          <p:val>
                                            <p:strVal val="#ppt_w"/>
                                          </p:val>
                                        </p:tav>
                                      </p:tavLst>
                                    </p:anim>
                                    <p:anim calcmode="lin" valueType="num">
                                      <p:cBhvr>
                                        <p:cTn id="418" dur="500" fill="hold"/>
                                        <p:tgtEl>
                                          <p:spTgt spid="116"/>
                                        </p:tgtEl>
                                        <p:attrNameLst>
                                          <p:attrName>ppt_h</p:attrName>
                                        </p:attrNameLst>
                                      </p:cBhvr>
                                      <p:tavLst>
                                        <p:tav tm="0">
                                          <p:val>
                                            <p:fltVal val="0"/>
                                          </p:val>
                                        </p:tav>
                                        <p:tav tm="100000">
                                          <p:val>
                                            <p:strVal val="#ppt_h"/>
                                          </p:val>
                                        </p:tav>
                                      </p:tavLst>
                                    </p:anim>
                                    <p:animEffect transition="in" filter="fade">
                                      <p:cBhvr>
                                        <p:cTn id="419" dur="500"/>
                                        <p:tgtEl>
                                          <p:spTgt spid="116"/>
                                        </p:tgtEl>
                                      </p:cBhvr>
                                    </p:animEffect>
                                  </p:childTnLst>
                                </p:cTn>
                              </p:par>
                              <p:par>
                                <p:cTn id="420" presetID="53" presetClass="entr" presetSubtype="0" fill="hold" nodeType="withEffect">
                                  <p:stCondLst>
                                    <p:cond delay="0"/>
                                  </p:stCondLst>
                                  <p:childTnLst>
                                    <p:set>
                                      <p:cBhvr>
                                        <p:cTn id="421" dur="1" fill="hold">
                                          <p:stCondLst>
                                            <p:cond delay="0"/>
                                          </p:stCondLst>
                                        </p:cTn>
                                        <p:tgtEl>
                                          <p:spTgt spid="117"/>
                                        </p:tgtEl>
                                        <p:attrNameLst>
                                          <p:attrName>style.visibility</p:attrName>
                                        </p:attrNameLst>
                                      </p:cBhvr>
                                      <p:to>
                                        <p:strVal val="visible"/>
                                      </p:to>
                                    </p:set>
                                    <p:anim calcmode="lin" valueType="num">
                                      <p:cBhvr>
                                        <p:cTn id="422" dur="500" fill="hold"/>
                                        <p:tgtEl>
                                          <p:spTgt spid="117"/>
                                        </p:tgtEl>
                                        <p:attrNameLst>
                                          <p:attrName>ppt_w</p:attrName>
                                        </p:attrNameLst>
                                      </p:cBhvr>
                                      <p:tavLst>
                                        <p:tav tm="0">
                                          <p:val>
                                            <p:fltVal val="0"/>
                                          </p:val>
                                        </p:tav>
                                        <p:tav tm="100000">
                                          <p:val>
                                            <p:strVal val="#ppt_w"/>
                                          </p:val>
                                        </p:tav>
                                      </p:tavLst>
                                    </p:anim>
                                    <p:anim calcmode="lin" valueType="num">
                                      <p:cBhvr>
                                        <p:cTn id="423" dur="500" fill="hold"/>
                                        <p:tgtEl>
                                          <p:spTgt spid="117"/>
                                        </p:tgtEl>
                                        <p:attrNameLst>
                                          <p:attrName>ppt_h</p:attrName>
                                        </p:attrNameLst>
                                      </p:cBhvr>
                                      <p:tavLst>
                                        <p:tav tm="0">
                                          <p:val>
                                            <p:fltVal val="0"/>
                                          </p:val>
                                        </p:tav>
                                        <p:tav tm="100000">
                                          <p:val>
                                            <p:strVal val="#ppt_h"/>
                                          </p:val>
                                        </p:tav>
                                      </p:tavLst>
                                    </p:anim>
                                    <p:animEffect transition="in" filter="fade">
                                      <p:cBhvr>
                                        <p:cTn id="424" dur="500"/>
                                        <p:tgtEl>
                                          <p:spTgt spid="117"/>
                                        </p:tgtEl>
                                      </p:cBhvr>
                                    </p:animEffect>
                                  </p:childTnLst>
                                </p:cTn>
                              </p:par>
                              <p:par>
                                <p:cTn id="425" presetID="53" presetClass="entr" presetSubtype="0" fill="hold" grpId="0" nodeType="withEffect">
                                  <p:stCondLst>
                                    <p:cond delay="0"/>
                                  </p:stCondLst>
                                  <p:childTnLst>
                                    <p:set>
                                      <p:cBhvr>
                                        <p:cTn id="426" dur="1" fill="hold">
                                          <p:stCondLst>
                                            <p:cond delay="0"/>
                                          </p:stCondLst>
                                        </p:cTn>
                                        <p:tgtEl>
                                          <p:spTgt spid="118"/>
                                        </p:tgtEl>
                                        <p:attrNameLst>
                                          <p:attrName>style.visibility</p:attrName>
                                        </p:attrNameLst>
                                      </p:cBhvr>
                                      <p:to>
                                        <p:strVal val="visible"/>
                                      </p:to>
                                    </p:set>
                                    <p:anim calcmode="lin" valueType="num">
                                      <p:cBhvr>
                                        <p:cTn id="427" dur="500" fill="hold"/>
                                        <p:tgtEl>
                                          <p:spTgt spid="118"/>
                                        </p:tgtEl>
                                        <p:attrNameLst>
                                          <p:attrName>ppt_w</p:attrName>
                                        </p:attrNameLst>
                                      </p:cBhvr>
                                      <p:tavLst>
                                        <p:tav tm="0">
                                          <p:val>
                                            <p:fltVal val="0"/>
                                          </p:val>
                                        </p:tav>
                                        <p:tav tm="100000">
                                          <p:val>
                                            <p:strVal val="#ppt_w"/>
                                          </p:val>
                                        </p:tav>
                                      </p:tavLst>
                                    </p:anim>
                                    <p:anim calcmode="lin" valueType="num">
                                      <p:cBhvr>
                                        <p:cTn id="428" dur="500" fill="hold"/>
                                        <p:tgtEl>
                                          <p:spTgt spid="118"/>
                                        </p:tgtEl>
                                        <p:attrNameLst>
                                          <p:attrName>ppt_h</p:attrName>
                                        </p:attrNameLst>
                                      </p:cBhvr>
                                      <p:tavLst>
                                        <p:tav tm="0">
                                          <p:val>
                                            <p:fltVal val="0"/>
                                          </p:val>
                                        </p:tav>
                                        <p:tav tm="100000">
                                          <p:val>
                                            <p:strVal val="#ppt_h"/>
                                          </p:val>
                                        </p:tav>
                                      </p:tavLst>
                                    </p:anim>
                                    <p:animEffect transition="in" filter="fade">
                                      <p:cBhvr>
                                        <p:cTn id="429" dur="500"/>
                                        <p:tgtEl>
                                          <p:spTgt spid="118"/>
                                        </p:tgtEl>
                                      </p:cBhvr>
                                    </p:animEffect>
                                  </p:childTnLst>
                                </p:cTn>
                              </p:par>
                              <p:par>
                                <p:cTn id="430" presetID="53" presetClass="entr" presetSubtype="0" fill="hold" grpId="0" nodeType="withEffect">
                                  <p:stCondLst>
                                    <p:cond delay="0"/>
                                  </p:stCondLst>
                                  <p:childTnLst>
                                    <p:set>
                                      <p:cBhvr>
                                        <p:cTn id="431" dur="1" fill="hold">
                                          <p:stCondLst>
                                            <p:cond delay="0"/>
                                          </p:stCondLst>
                                        </p:cTn>
                                        <p:tgtEl>
                                          <p:spTgt spid="119"/>
                                        </p:tgtEl>
                                        <p:attrNameLst>
                                          <p:attrName>style.visibility</p:attrName>
                                        </p:attrNameLst>
                                      </p:cBhvr>
                                      <p:to>
                                        <p:strVal val="visible"/>
                                      </p:to>
                                    </p:set>
                                    <p:anim calcmode="lin" valueType="num">
                                      <p:cBhvr>
                                        <p:cTn id="432" dur="500" fill="hold"/>
                                        <p:tgtEl>
                                          <p:spTgt spid="119"/>
                                        </p:tgtEl>
                                        <p:attrNameLst>
                                          <p:attrName>ppt_w</p:attrName>
                                        </p:attrNameLst>
                                      </p:cBhvr>
                                      <p:tavLst>
                                        <p:tav tm="0">
                                          <p:val>
                                            <p:fltVal val="0"/>
                                          </p:val>
                                        </p:tav>
                                        <p:tav tm="100000">
                                          <p:val>
                                            <p:strVal val="#ppt_w"/>
                                          </p:val>
                                        </p:tav>
                                      </p:tavLst>
                                    </p:anim>
                                    <p:anim calcmode="lin" valueType="num">
                                      <p:cBhvr>
                                        <p:cTn id="433" dur="500" fill="hold"/>
                                        <p:tgtEl>
                                          <p:spTgt spid="119"/>
                                        </p:tgtEl>
                                        <p:attrNameLst>
                                          <p:attrName>ppt_h</p:attrName>
                                        </p:attrNameLst>
                                      </p:cBhvr>
                                      <p:tavLst>
                                        <p:tav tm="0">
                                          <p:val>
                                            <p:fltVal val="0"/>
                                          </p:val>
                                        </p:tav>
                                        <p:tav tm="100000">
                                          <p:val>
                                            <p:strVal val="#ppt_h"/>
                                          </p:val>
                                        </p:tav>
                                      </p:tavLst>
                                    </p:anim>
                                    <p:animEffect transition="in" filter="fade">
                                      <p:cBhvr>
                                        <p:cTn id="434" dur="500"/>
                                        <p:tgtEl>
                                          <p:spTgt spid="119"/>
                                        </p:tgtEl>
                                      </p:cBhvr>
                                    </p:animEffect>
                                  </p:childTnLst>
                                </p:cTn>
                              </p:par>
                              <p:par>
                                <p:cTn id="435" presetID="53" presetClass="entr" presetSubtype="0" fill="hold" grpId="0" nodeType="withEffect">
                                  <p:stCondLst>
                                    <p:cond delay="0"/>
                                  </p:stCondLst>
                                  <p:childTnLst>
                                    <p:set>
                                      <p:cBhvr>
                                        <p:cTn id="436" dur="1" fill="hold">
                                          <p:stCondLst>
                                            <p:cond delay="0"/>
                                          </p:stCondLst>
                                        </p:cTn>
                                        <p:tgtEl>
                                          <p:spTgt spid="120"/>
                                        </p:tgtEl>
                                        <p:attrNameLst>
                                          <p:attrName>style.visibility</p:attrName>
                                        </p:attrNameLst>
                                      </p:cBhvr>
                                      <p:to>
                                        <p:strVal val="visible"/>
                                      </p:to>
                                    </p:set>
                                    <p:anim calcmode="lin" valueType="num">
                                      <p:cBhvr>
                                        <p:cTn id="437" dur="500" fill="hold"/>
                                        <p:tgtEl>
                                          <p:spTgt spid="120"/>
                                        </p:tgtEl>
                                        <p:attrNameLst>
                                          <p:attrName>ppt_w</p:attrName>
                                        </p:attrNameLst>
                                      </p:cBhvr>
                                      <p:tavLst>
                                        <p:tav tm="0">
                                          <p:val>
                                            <p:fltVal val="0"/>
                                          </p:val>
                                        </p:tav>
                                        <p:tav tm="100000">
                                          <p:val>
                                            <p:strVal val="#ppt_w"/>
                                          </p:val>
                                        </p:tav>
                                      </p:tavLst>
                                    </p:anim>
                                    <p:anim calcmode="lin" valueType="num">
                                      <p:cBhvr>
                                        <p:cTn id="438" dur="500" fill="hold"/>
                                        <p:tgtEl>
                                          <p:spTgt spid="120"/>
                                        </p:tgtEl>
                                        <p:attrNameLst>
                                          <p:attrName>ppt_h</p:attrName>
                                        </p:attrNameLst>
                                      </p:cBhvr>
                                      <p:tavLst>
                                        <p:tav tm="0">
                                          <p:val>
                                            <p:fltVal val="0"/>
                                          </p:val>
                                        </p:tav>
                                        <p:tav tm="100000">
                                          <p:val>
                                            <p:strVal val="#ppt_h"/>
                                          </p:val>
                                        </p:tav>
                                      </p:tavLst>
                                    </p:anim>
                                    <p:animEffect transition="in" filter="fade">
                                      <p:cBhvr>
                                        <p:cTn id="439" dur="500"/>
                                        <p:tgtEl>
                                          <p:spTgt spid="120"/>
                                        </p:tgtEl>
                                      </p:cBhvr>
                                    </p:animEffect>
                                  </p:childTnLst>
                                </p:cTn>
                              </p:par>
                              <p:par>
                                <p:cTn id="440" presetID="53" presetClass="entr" presetSubtype="0" fill="hold" grpId="0" nodeType="withEffect">
                                  <p:stCondLst>
                                    <p:cond delay="0"/>
                                  </p:stCondLst>
                                  <p:childTnLst>
                                    <p:set>
                                      <p:cBhvr>
                                        <p:cTn id="441" dur="1" fill="hold">
                                          <p:stCondLst>
                                            <p:cond delay="0"/>
                                          </p:stCondLst>
                                        </p:cTn>
                                        <p:tgtEl>
                                          <p:spTgt spid="121"/>
                                        </p:tgtEl>
                                        <p:attrNameLst>
                                          <p:attrName>style.visibility</p:attrName>
                                        </p:attrNameLst>
                                      </p:cBhvr>
                                      <p:to>
                                        <p:strVal val="visible"/>
                                      </p:to>
                                    </p:set>
                                    <p:anim calcmode="lin" valueType="num">
                                      <p:cBhvr>
                                        <p:cTn id="442" dur="500" fill="hold"/>
                                        <p:tgtEl>
                                          <p:spTgt spid="121"/>
                                        </p:tgtEl>
                                        <p:attrNameLst>
                                          <p:attrName>ppt_w</p:attrName>
                                        </p:attrNameLst>
                                      </p:cBhvr>
                                      <p:tavLst>
                                        <p:tav tm="0">
                                          <p:val>
                                            <p:fltVal val="0"/>
                                          </p:val>
                                        </p:tav>
                                        <p:tav tm="100000">
                                          <p:val>
                                            <p:strVal val="#ppt_w"/>
                                          </p:val>
                                        </p:tav>
                                      </p:tavLst>
                                    </p:anim>
                                    <p:anim calcmode="lin" valueType="num">
                                      <p:cBhvr>
                                        <p:cTn id="443" dur="500" fill="hold"/>
                                        <p:tgtEl>
                                          <p:spTgt spid="121"/>
                                        </p:tgtEl>
                                        <p:attrNameLst>
                                          <p:attrName>ppt_h</p:attrName>
                                        </p:attrNameLst>
                                      </p:cBhvr>
                                      <p:tavLst>
                                        <p:tav tm="0">
                                          <p:val>
                                            <p:fltVal val="0"/>
                                          </p:val>
                                        </p:tav>
                                        <p:tav tm="100000">
                                          <p:val>
                                            <p:strVal val="#ppt_h"/>
                                          </p:val>
                                        </p:tav>
                                      </p:tavLst>
                                    </p:anim>
                                    <p:animEffect transition="in" filter="fade">
                                      <p:cBhvr>
                                        <p:cTn id="444" dur="500"/>
                                        <p:tgtEl>
                                          <p:spTgt spid="121"/>
                                        </p:tgtEl>
                                      </p:cBhvr>
                                    </p:animEffect>
                                  </p:childTnLst>
                                </p:cTn>
                              </p:par>
                              <p:par>
                                <p:cTn id="445" presetID="53" presetClass="entr" presetSubtype="0" fill="hold" grpId="0" nodeType="withEffect">
                                  <p:stCondLst>
                                    <p:cond delay="0"/>
                                  </p:stCondLst>
                                  <p:childTnLst>
                                    <p:set>
                                      <p:cBhvr>
                                        <p:cTn id="446" dur="1" fill="hold">
                                          <p:stCondLst>
                                            <p:cond delay="0"/>
                                          </p:stCondLst>
                                        </p:cTn>
                                        <p:tgtEl>
                                          <p:spTgt spid="122"/>
                                        </p:tgtEl>
                                        <p:attrNameLst>
                                          <p:attrName>style.visibility</p:attrName>
                                        </p:attrNameLst>
                                      </p:cBhvr>
                                      <p:to>
                                        <p:strVal val="visible"/>
                                      </p:to>
                                    </p:set>
                                    <p:anim calcmode="lin" valueType="num">
                                      <p:cBhvr>
                                        <p:cTn id="447" dur="500" fill="hold"/>
                                        <p:tgtEl>
                                          <p:spTgt spid="122"/>
                                        </p:tgtEl>
                                        <p:attrNameLst>
                                          <p:attrName>ppt_w</p:attrName>
                                        </p:attrNameLst>
                                      </p:cBhvr>
                                      <p:tavLst>
                                        <p:tav tm="0">
                                          <p:val>
                                            <p:fltVal val="0"/>
                                          </p:val>
                                        </p:tav>
                                        <p:tav tm="100000">
                                          <p:val>
                                            <p:strVal val="#ppt_w"/>
                                          </p:val>
                                        </p:tav>
                                      </p:tavLst>
                                    </p:anim>
                                    <p:anim calcmode="lin" valueType="num">
                                      <p:cBhvr>
                                        <p:cTn id="448" dur="500" fill="hold"/>
                                        <p:tgtEl>
                                          <p:spTgt spid="122"/>
                                        </p:tgtEl>
                                        <p:attrNameLst>
                                          <p:attrName>ppt_h</p:attrName>
                                        </p:attrNameLst>
                                      </p:cBhvr>
                                      <p:tavLst>
                                        <p:tav tm="0">
                                          <p:val>
                                            <p:fltVal val="0"/>
                                          </p:val>
                                        </p:tav>
                                        <p:tav tm="100000">
                                          <p:val>
                                            <p:strVal val="#ppt_h"/>
                                          </p:val>
                                        </p:tav>
                                      </p:tavLst>
                                    </p:anim>
                                    <p:animEffect transition="in" filter="fade">
                                      <p:cBhvr>
                                        <p:cTn id="449" dur="500"/>
                                        <p:tgtEl>
                                          <p:spTgt spid="122"/>
                                        </p:tgtEl>
                                      </p:cBhvr>
                                    </p:animEffect>
                                  </p:childTnLst>
                                </p:cTn>
                              </p:par>
                              <p:par>
                                <p:cTn id="450" presetID="53" presetClass="entr" presetSubtype="0" fill="hold" grpId="0" nodeType="withEffect">
                                  <p:stCondLst>
                                    <p:cond delay="0"/>
                                  </p:stCondLst>
                                  <p:childTnLst>
                                    <p:set>
                                      <p:cBhvr>
                                        <p:cTn id="451" dur="1" fill="hold">
                                          <p:stCondLst>
                                            <p:cond delay="0"/>
                                          </p:stCondLst>
                                        </p:cTn>
                                        <p:tgtEl>
                                          <p:spTgt spid="123"/>
                                        </p:tgtEl>
                                        <p:attrNameLst>
                                          <p:attrName>style.visibility</p:attrName>
                                        </p:attrNameLst>
                                      </p:cBhvr>
                                      <p:to>
                                        <p:strVal val="visible"/>
                                      </p:to>
                                    </p:set>
                                    <p:anim calcmode="lin" valueType="num">
                                      <p:cBhvr>
                                        <p:cTn id="452" dur="500" fill="hold"/>
                                        <p:tgtEl>
                                          <p:spTgt spid="123"/>
                                        </p:tgtEl>
                                        <p:attrNameLst>
                                          <p:attrName>ppt_w</p:attrName>
                                        </p:attrNameLst>
                                      </p:cBhvr>
                                      <p:tavLst>
                                        <p:tav tm="0">
                                          <p:val>
                                            <p:fltVal val="0"/>
                                          </p:val>
                                        </p:tav>
                                        <p:tav tm="100000">
                                          <p:val>
                                            <p:strVal val="#ppt_w"/>
                                          </p:val>
                                        </p:tav>
                                      </p:tavLst>
                                    </p:anim>
                                    <p:anim calcmode="lin" valueType="num">
                                      <p:cBhvr>
                                        <p:cTn id="453" dur="500" fill="hold"/>
                                        <p:tgtEl>
                                          <p:spTgt spid="123"/>
                                        </p:tgtEl>
                                        <p:attrNameLst>
                                          <p:attrName>ppt_h</p:attrName>
                                        </p:attrNameLst>
                                      </p:cBhvr>
                                      <p:tavLst>
                                        <p:tav tm="0">
                                          <p:val>
                                            <p:fltVal val="0"/>
                                          </p:val>
                                        </p:tav>
                                        <p:tav tm="100000">
                                          <p:val>
                                            <p:strVal val="#ppt_h"/>
                                          </p:val>
                                        </p:tav>
                                      </p:tavLst>
                                    </p:anim>
                                    <p:animEffect transition="in" filter="fade">
                                      <p:cBhvr>
                                        <p:cTn id="454" dur="500"/>
                                        <p:tgtEl>
                                          <p:spTgt spid="123"/>
                                        </p:tgtEl>
                                      </p:cBhvr>
                                    </p:animEffect>
                                  </p:childTnLst>
                                </p:cTn>
                              </p:par>
                              <p:par>
                                <p:cTn id="455" presetID="53" presetClass="entr" presetSubtype="0" fill="hold" grpId="0" nodeType="withEffect">
                                  <p:stCondLst>
                                    <p:cond delay="0"/>
                                  </p:stCondLst>
                                  <p:childTnLst>
                                    <p:set>
                                      <p:cBhvr>
                                        <p:cTn id="456" dur="1" fill="hold">
                                          <p:stCondLst>
                                            <p:cond delay="0"/>
                                          </p:stCondLst>
                                        </p:cTn>
                                        <p:tgtEl>
                                          <p:spTgt spid="124"/>
                                        </p:tgtEl>
                                        <p:attrNameLst>
                                          <p:attrName>style.visibility</p:attrName>
                                        </p:attrNameLst>
                                      </p:cBhvr>
                                      <p:to>
                                        <p:strVal val="visible"/>
                                      </p:to>
                                    </p:set>
                                    <p:anim calcmode="lin" valueType="num">
                                      <p:cBhvr>
                                        <p:cTn id="457" dur="500" fill="hold"/>
                                        <p:tgtEl>
                                          <p:spTgt spid="124"/>
                                        </p:tgtEl>
                                        <p:attrNameLst>
                                          <p:attrName>ppt_w</p:attrName>
                                        </p:attrNameLst>
                                      </p:cBhvr>
                                      <p:tavLst>
                                        <p:tav tm="0">
                                          <p:val>
                                            <p:fltVal val="0"/>
                                          </p:val>
                                        </p:tav>
                                        <p:tav tm="100000">
                                          <p:val>
                                            <p:strVal val="#ppt_w"/>
                                          </p:val>
                                        </p:tav>
                                      </p:tavLst>
                                    </p:anim>
                                    <p:anim calcmode="lin" valueType="num">
                                      <p:cBhvr>
                                        <p:cTn id="458" dur="500" fill="hold"/>
                                        <p:tgtEl>
                                          <p:spTgt spid="124"/>
                                        </p:tgtEl>
                                        <p:attrNameLst>
                                          <p:attrName>ppt_h</p:attrName>
                                        </p:attrNameLst>
                                      </p:cBhvr>
                                      <p:tavLst>
                                        <p:tav tm="0">
                                          <p:val>
                                            <p:fltVal val="0"/>
                                          </p:val>
                                        </p:tav>
                                        <p:tav tm="100000">
                                          <p:val>
                                            <p:strVal val="#ppt_h"/>
                                          </p:val>
                                        </p:tav>
                                      </p:tavLst>
                                    </p:anim>
                                    <p:animEffect transition="in" filter="fade">
                                      <p:cBhvr>
                                        <p:cTn id="459" dur="500"/>
                                        <p:tgtEl>
                                          <p:spTgt spid="124"/>
                                        </p:tgtEl>
                                      </p:cBhvr>
                                    </p:animEffect>
                                  </p:childTnLst>
                                </p:cTn>
                              </p:par>
                              <p:par>
                                <p:cTn id="460" presetID="53" presetClass="entr" presetSubtype="0" fill="hold" nodeType="withEffect">
                                  <p:stCondLst>
                                    <p:cond delay="0"/>
                                  </p:stCondLst>
                                  <p:childTnLst>
                                    <p:set>
                                      <p:cBhvr>
                                        <p:cTn id="461" dur="1" fill="hold">
                                          <p:stCondLst>
                                            <p:cond delay="0"/>
                                          </p:stCondLst>
                                        </p:cTn>
                                        <p:tgtEl>
                                          <p:spTgt spid="125"/>
                                        </p:tgtEl>
                                        <p:attrNameLst>
                                          <p:attrName>style.visibility</p:attrName>
                                        </p:attrNameLst>
                                      </p:cBhvr>
                                      <p:to>
                                        <p:strVal val="visible"/>
                                      </p:to>
                                    </p:set>
                                    <p:anim calcmode="lin" valueType="num">
                                      <p:cBhvr>
                                        <p:cTn id="462" dur="500" fill="hold"/>
                                        <p:tgtEl>
                                          <p:spTgt spid="125"/>
                                        </p:tgtEl>
                                        <p:attrNameLst>
                                          <p:attrName>ppt_w</p:attrName>
                                        </p:attrNameLst>
                                      </p:cBhvr>
                                      <p:tavLst>
                                        <p:tav tm="0">
                                          <p:val>
                                            <p:fltVal val="0"/>
                                          </p:val>
                                        </p:tav>
                                        <p:tav tm="100000">
                                          <p:val>
                                            <p:strVal val="#ppt_w"/>
                                          </p:val>
                                        </p:tav>
                                      </p:tavLst>
                                    </p:anim>
                                    <p:anim calcmode="lin" valueType="num">
                                      <p:cBhvr>
                                        <p:cTn id="463" dur="500" fill="hold"/>
                                        <p:tgtEl>
                                          <p:spTgt spid="125"/>
                                        </p:tgtEl>
                                        <p:attrNameLst>
                                          <p:attrName>ppt_h</p:attrName>
                                        </p:attrNameLst>
                                      </p:cBhvr>
                                      <p:tavLst>
                                        <p:tav tm="0">
                                          <p:val>
                                            <p:fltVal val="0"/>
                                          </p:val>
                                        </p:tav>
                                        <p:tav tm="100000">
                                          <p:val>
                                            <p:strVal val="#ppt_h"/>
                                          </p:val>
                                        </p:tav>
                                      </p:tavLst>
                                    </p:anim>
                                    <p:animEffect transition="in" filter="fade">
                                      <p:cBhvr>
                                        <p:cTn id="464" dur="500"/>
                                        <p:tgtEl>
                                          <p:spTgt spid="125"/>
                                        </p:tgtEl>
                                      </p:cBhvr>
                                    </p:animEffect>
                                  </p:childTnLst>
                                </p:cTn>
                              </p:par>
                              <p:par>
                                <p:cTn id="465" presetID="53" presetClass="entr" presetSubtype="0" fill="hold" nodeType="withEffect">
                                  <p:stCondLst>
                                    <p:cond delay="0"/>
                                  </p:stCondLst>
                                  <p:childTnLst>
                                    <p:set>
                                      <p:cBhvr>
                                        <p:cTn id="466" dur="1" fill="hold">
                                          <p:stCondLst>
                                            <p:cond delay="0"/>
                                          </p:stCondLst>
                                        </p:cTn>
                                        <p:tgtEl>
                                          <p:spTgt spid="126"/>
                                        </p:tgtEl>
                                        <p:attrNameLst>
                                          <p:attrName>style.visibility</p:attrName>
                                        </p:attrNameLst>
                                      </p:cBhvr>
                                      <p:to>
                                        <p:strVal val="visible"/>
                                      </p:to>
                                    </p:set>
                                    <p:anim calcmode="lin" valueType="num">
                                      <p:cBhvr>
                                        <p:cTn id="467" dur="500" fill="hold"/>
                                        <p:tgtEl>
                                          <p:spTgt spid="126"/>
                                        </p:tgtEl>
                                        <p:attrNameLst>
                                          <p:attrName>ppt_w</p:attrName>
                                        </p:attrNameLst>
                                      </p:cBhvr>
                                      <p:tavLst>
                                        <p:tav tm="0">
                                          <p:val>
                                            <p:fltVal val="0"/>
                                          </p:val>
                                        </p:tav>
                                        <p:tav tm="100000">
                                          <p:val>
                                            <p:strVal val="#ppt_w"/>
                                          </p:val>
                                        </p:tav>
                                      </p:tavLst>
                                    </p:anim>
                                    <p:anim calcmode="lin" valueType="num">
                                      <p:cBhvr>
                                        <p:cTn id="468" dur="500" fill="hold"/>
                                        <p:tgtEl>
                                          <p:spTgt spid="126"/>
                                        </p:tgtEl>
                                        <p:attrNameLst>
                                          <p:attrName>ppt_h</p:attrName>
                                        </p:attrNameLst>
                                      </p:cBhvr>
                                      <p:tavLst>
                                        <p:tav tm="0">
                                          <p:val>
                                            <p:fltVal val="0"/>
                                          </p:val>
                                        </p:tav>
                                        <p:tav tm="100000">
                                          <p:val>
                                            <p:strVal val="#ppt_h"/>
                                          </p:val>
                                        </p:tav>
                                      </p:tavLst>
                                    </p:anim>
                                    <p:animEffect transition="in" filter="fade">
                                      <p:cBhvr>
                                        <p:cTn id="469" dur="500"/>
                                        <p:tgtEl>
                                          <p:spTgt spid="126"/>
                                        </p:tgtEl>
                                      </p:cBhvr>
                                    </p:animEffect>
                                  </p:childTnLst>
                                </p:cTn>
                              </p:par>
                              <p:par>
                                <p:cTn id="470" presetID="53" presetClass="entr" presetSubtype="0" fill="hold" nodeType="withEffect">
                                  <p:stCondLst>
                                    <p:cond delay="0"/>
                                  </p:stCondLst>
                                  <p:childTnLst>
                                    <p:set>
                                      <p:cBhvr>
                                        <p:cTn id="471" dur="1" fill="hold">
                                          <p:stCondLst>
                                            <p:cond delay="0"/>
                                          </p:stCondLst>
                                        </p:cTn>
                                        <p:tgtEl>
                                          <p:spTgt spid="127"/>
                                        </p:tgtEl>
                                        <p:attrNameLst>
                                          <p:attrName>style.visibility</p:attrName>
                                        </p:attrNameLst>
                                      </p:cBhvr>
                                      <p:to>
                                        <p:strVal val="visible"/>
                                      </p:to>
                                    </p:set>
                                    <p:anim calcmode="lin" valueType="num">
                                      <p:cBhvr>
                                        <p:cTn id="472" dur="500" fill="hold"/>
                                        <p:tgtEl>
                                          <p:spTgt spid="127"/>
                                        </p:tgtEl>
                                        <p:attrNameLst>
                                          <p:attrName>ppt_w</p:attrName>
                                        </p:attrNameLst>
                                      </p:cBhvr>
                                      <p:tavLst>
                                        <p:tav tm="0">
                                          <p:val>
                                            <p:fltVal val="0"/>
                                          </p:val>
                                        </p:tav>
                                        <p:tav tm="100000">
                                          <p:val>
                                            <p:strVal val="#ppt_w"/>
                                          </p:val>
                                        </p:tav>
                                      </p:tavLst>
                                    </p:anim>
                                    <p:anim calcmode="lin" valueType="num">
                                      <p:cBhvr>
                                        <p:cTn id="473" dur="500" fill="hold"/>
                                        <p:tgtEl>
                                          <p:spTgt spid="127"/>
                                        </p:tgtEl>
                                        <p:attrNameLst>
                                          <p:attrName>ppt_h</p:attrName>
                                        </p:attrNameLst>
                                      </p:cBhvr>
                                      <p:tavLst>
                                        <p:tav tm="0">
                                          <p:val>
                                            <p:fltVal val="0"/>
                                          </p:val>
                                        </p:tav>
                                        <p:tav tm="100000">
                                          <p:val>
                                            <p:strVal val="#ppt_h"/>
                                          </p:val>
                                        </p:tav>
                                      </p:tavLst>
                                    </p:anim>
                                    <p:animEffect transition="in" filter="fade">
                                      <p:cBhvr>
                                        <p:cTn id="474" dur="500"/>
                                        <p:tgtEl>
                                          <p:spTgt spid="127"/>
                                        </p:tgtEl>
                                      </p:cBhvr>
                                    </p:animEffect>
                                  </p:childTnLst>
                                </p:cTn>
                              </p:par>
                              <p:par>
                                <p:cTn id="475" presetID="53" presetClass="entr" presetSubtype="0" fill="hold" nodeType="withEffect">
                                  <p:stCondLst>
                                    <p:cond delay="0"/>
                                  </p:stCondLst>
                                  <p:childTnLst>
                                    <p:set>
                                      <p:cBhvr>
                                        <p:cTn id="476" dur="1" fill="hold">
                                          <p:stCondLst>
                                            <p:cond delay="0"/>
                                          </p:stCondLst>
                                        </p:cTn>
                                        <p:tgtEl>
                                          <p:spTgt spid="128"/>
                                        </p:tgtEl>
                                        <p:attrNameLst>
                                          <p:attrName>style.visibility</p:attrName>
                                        </p:attrNameLst>
                                      </p:cBhvr>
                                      <p:to>
                                        <p:strVal val="visible"/>
                                      </p:to>
                                    </p:set>
                                    <p:anim calcmode="lin" valueType="num">
                                      <p:cBhvr>
                                        <p:cTn id="477" dur="500" fill="hold"/>
                                        <p:tgtEl>
                                          <p:spTgt spid="128"/>
                                        </p:tgtEl>
                                        <p:attrNameLst>
                                          <p:attrName>ppt_w</p:attrName>
                                        </p:attrNameLst>
                                      </p:cBhvr>
                                      <p:tavLst>
                                        <p:tav tm="0">
                                          <p:val>
                                            <p:fltVal val="0"/>
                                          </p:val>
                                        </p:tav>
                                        <p:tav tm="100000">
                                          <p:val>
                                            <p:strVal val="#ppt_w"/>
                                          </p:val>
                                        </p:tav>
                                      </p:tavLst>
                                    </p:anim>
                                    <p:anim calcmode="lin" valueType="num">
                                      <p:cBhvr>
                                        <p:cTn id="478" dur="500" fill="hold"/>
                                        <p:tgtEl>
                                          <p:spTgt spid="128"/>
                                        </p:tgtEl>
                                        <p:attrNameLst>
                                          <p:attrName>ppt_h</p:attrName>
                                        </p:attrNameLst>
                                      </p:cBhvr>
                                      <p:tavLst>
                                        <p:tav tm="0">
                                          <p:val>
                                            <p:fltVal val="0"/>
                                          </p:val>
                                        </p:tav>
                                        <p:tav tm="100000">
                                          <p:val>
                                            <p:strVal val="#ppt_h"/>
                                          </p:val>
                                        </p:tav>
                                      </p:tavLst>
                                    </p:anim>
                                    <p:animEffect transition="in" filter="fade">
                                      <p:cBhvr>
                                        <p:cTn id="479" dur="500"/>
                                        <p:tgtEl>
                                          <p:spTgt spid="128"/>
                                        </p:tgtEl>
                                      </p:cBhvr>
                                    </p:animEffect>
                                  </p:childTnLst>
                                </p:cTn>
                              </p:par>
                              <p:par>
                                <p:cTn id="480" presetID="53" presetClass="entr" presetSubtype="0" fill="hold" nodeType="withEffect">
                                  <p:stCondLst>
                                    <p:cond delay="0"/>
                                  </p:stCondLst>
                                  <p:childTnLst>
                                    <p:set>
                                      <p:cBhvr>
                                        <p:cTn id="481" dur="1" fill="hold">
                                          <p:stCondLst>
                                            <p:cond delay="0"/>
                                          </p:stCondLst>
                                        </p:cTn>
                                        <p:tgtEl>
                                          <p:spTgt spid="129"/>
                                        </p:tgtEl>
                                        <p:attrNameLst>
                                          <p:attrName>style.visibility</p:attrName>
                                        </p:attrNameLst>
                                      </p:cBhvr>
                                      <p:to>
                                        <p:strVal val="visible"/>
                                      </p:to>
                                    </p:set>
                                    <p:anim calcmode="lin" valueType="num">
                                      <p:cBhvr>
                                        <p:cTn id="482" dur="500" fill="hold"/>
                                        <p:tgtEl>
                                          <p:spTgt spid="129"/>
                                        </p:tgtEl>
                                        <p:attrNameLst>
                                          <p:attrName>ppt_w</p:attrName>
                                        </p:attrNameLst>
                                      </p:cBhvr>
                                      <p:tavLst>
                                        <p:tav tm="0">
                                          <p:val>
                                            <p:fltVal val="0"/>
                                          </p:val>
                                        </p:tav>
                                        <p:tav tm="100000">
                                          <p:val>
                                            <p:strVal val="#ppt_w"/>
                                          </p:val>
                                        </p:tav>
                                      </p:tavLst>
                                    </p:anim>
                                    <p:anim calcmode="lin" valueType="num">
                                      <p:cBhvr>
                                        <p:cTn id="483" dur="500" fill="hold"/>
                                        <p:tgtEl>
                                          <p:spTgt spid="129"/>
                                        </p:tgtEl>
                                        <p:attrNameLst>
                                          <p:attrName>ppt_h</p:attrName>
                                        </p:attrNameLst>
                                      </p:cBhvr>
                                      <p:tavLst>
                                        <p:tav tm="0">
                                          <p:val>
                                            <p:fltVal val="0"/>
                                          </p:val>
                                        </p:tav>
                                        <p:tav tm="100000">
                                          <p:val>
                                            <p:strVal val="#ppt_h"/>
                                          </p:val>
                                        </p:tav>
                                      </p:tavLst>
                                    </p:anim>
                                    <p:animEffect transition="in" filter="fade">
                                      <p:cBhvr>
                                        <p:cTn id="484" dur="500"/>
                                        <p:tgtEl>
                                          <p:spTgt spid="129"/>
                                        </p:tgtEl>
                                      </p:cBhvr>
                                    </p:animEffect>
                                  </p:childTnLst>
                                </p:cTn>
                              </p:par>
                              <p:par>
                                <p:cTn id="485" presetID="53" presetClass="entr" presetSubtype="0" fill="hold" nodeType="withEffect">
                                  <p:stCondLst>
                                    <p:cond delay="0"/>
                                  </p:stCondLst>
                                  <p:childTnLst>
                                    <p:set>
                                      <p:cBhvr>
                                        <p:cTn id="486" dur="1" fill="hold">
                                          <p:stCondLst>
                                            <p:cond delay="0"/>
                                          </p:stCondLst>
                                        </p:cTn>
                                        <p:tgtEl>
                                          <p:spTgt spid="130"/>
                                        </p:tgtEl>
                                        <p:attrNameLst>
                                          <p:attrName>style.visibility</p:attrName>
                                        </p:attrNameLst>
                                      </p:cBhvr>
                                      <p:to>
                                        <p:strVal val="visible"/>
                                      </p:to>
                                    </p:set>
                                    <p:anim calcmode="lin" valueType="num">
                                      <p:cBhvr>
                                        <p:cTn id="487" dur="500" fill="hold"/>
                                        <p:tgtEl>
                                          <p:spTgt spid="130"/>
                                        </p:tgtEl>
                                        <p:attrNameLst>
                                          <p:attrName>ppt_w</p:attrName>
                                        </p:attrNameLst>
                                      </p:cBhvr>
                                      <p:tavLst>
                                        <p:tav tm="0">
                                          <p:val>
                                            <p:fltVal val="0"/>
                                          </p:val>
                                        </p:tav>
                                        <p:tav tm="100000">
                                          <p:val>
                                            <p:strVal val="#ppt_w"/>
                                          </p:val>
                                        </p:tav>
                                      </p:tavLst>
                                    </p:anim>
                                    <p:anim calcmode="lin" valueType="num">
                                      <p:cBhvr>
                                        <p:cTn id="488" dur="500" fill="hold"/>
                                        <p:tgtEl>
                                          <p:spTgt spid="130"/>
                                        </p:tgtEl>
                                        <p:attrNameLst>
                                          <p:attrName>ppt_h</p:attrName>
                                        </p:attrNameLst>
                                      </p:cBhvr>
                                      <p:tavLst>
                                        <p:tav tm="0">
                                          <p:val>
                                            <p:fltVal val="0"/>
                                          </p:val>
                                        </p:tav>
                                        <p:tav tm="100000">
                                          <p:val>
                                            <p:strVal val="#ppt_h"/>
                                          </p:val>
                                        </p:tav>
                                      </p:tavLst>
                                    </p:anim>
                                    <p:animEffect transition="in" filter="fade">
                                      <p:cBhvr>
                                        <p:cTn id="489"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3" grpId="1" animBg="1"/>
      <p:bldP spid="16" grpId="0" animBg="1"/>
      <p:bldP spid="16" grpId="1" animBg="1"/>
      <p:bldP spid="17" grpId="0" animBg="1"/>
      <p:bldP spid="17" grpId="1" animBg="1"/>
      <p:bldP spid="18" grpId="0" animBg="1"/>
      <p:bldP spid="18" grpId="1" animBg="1"/>
      <p:bldP spid="18" grpId="2" animBg="1"/>
      <p:bldP spid="19" grpId="0" animBg="1"/>
      <p:bldP spid="20" grpId="0" animBg="1"/>
      <p:bldP spid="20" grpId="1" animBg="1"/>
      <p:bldP spid="21" grpId="0" animBg="1"/>
      <p:bldP spid="21" grpId="1" animBg="1"/>
      <p:bldP spid="22" grpId="0" animBg="1"/>
      <p:bldP spid="22" grpId="1" animBg="1"/>
      <p:bldP spid="23" grpId="0"/>
      <p:bldP spid="23" grpId="1"/>
      <p:bldP spid="24" grpId="0"/>
      <p:bldP spid="24" grpId="1"/>
      <p:bldP spid="25" grpId="0"/>
      <p:bldP spid="25" grpId="1"/>
      <p:bldP spid="26" grpId="0"/>
      <p:bldP spid="26" grpId="1"/>
      <p:bldP spid="27" grpId="0"/>
      <p:bldP spid="28" grpId="0"/>
      <p:bldP spid="28" grpId="1"/>
      <p:bldP spid="29" grpId="0"/>
      <p:bldP spid="30" grpId="0"/>
      <p:bldP spid="30" grpId="1"/>
      <p:bldP spid="32" grpId="0"/>
      <p:bldP spid="32" grpId="1"/>
      <p:bldP spid="33" grpId="0" animBg="1"/>
      <p:bldP spid="33" grpId="1" animBg="1"/>
      <p:bldP spid="34" grpId="0" animBg="1"/>
      <p:bldP spid="34" grpId="1" animBg="1"/>
      <p:bldP spid="35" grpId="0"/>
      <p:bldP spid="35" grpId="1"/>
      <p:bldP spid="36" grpId="0"/>
      <p:bldP spid="36"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P spid="44" grpId="0"/>
      <p:bldP spid="44" grpId="1"/>
      <p:bldP spid="45" grpId="0"/>
      <p:bldP spid="45" grpId="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4" grpId="0" animBg="1"/>
      <p:bldP spid="75" grpId="0" animBg="1"/>
      <p:bldP spid="76" grpId="0" animBg="1"/>
      <p:bldP spid="77" grpId="0" animBg="1"/>
      <p:bldP spid="82" grpId="0"/>
      <p:bldP spid="83" grpId="0"/>
      <p:bldP spid="84" grpId="0"/>
      <p:bldP spid="85" grpId="0" animBg="1"/>
      <p:bldP spid="86" grpId="0" animBg="1"/>
      <p:bldP spid="91" grpId="0" animBg="1"/>
      <p:bldP spid="92" grpId="0" animBg="1"/>
      <p:bldP spid="93" grpId="0" animBg="1"/>
      <p:bldP spid="96" grpId="0"/>
      <p:bldP spid="97" grpId="0"/>
      <p:bldP spid="98" grpId="0"/>
      <p:bldP spid="99" grpId="0" animBg="1"/>
      <p:bldP spid="102" grpId="0" animBg="1"/>
      <p:bldP spid="103" grpId="0" animBg="1"/>
      <p:bldP spid="104" grpId="0" animBg="1"/>
      <p:bldP spid="105" grpId="0" animBg="1"/>
      <p:bldP spid="110" grpId="0"/>
      <p:bldP spid="111" grpId="0"/>
      <p:bldP spid="112" grpId="0" animBg="1"/>
      <p:bldP spid="113" grpId="0" animBg="1"/>
      <p:bldP spid="118" grpId="0"/>
      <p:bldP spid="119" grpId="0"/>
      <p:bldP spid="120" grpId="0"/>
      <p:bldP spid="121" grpId="0"/>
      <p:bldP spid="122" grpId="0"/>
      <p:bldP spid="123" grpId="0"/>
      <p:bldP spid="1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Partitioning </a:t>
            </a:r>
            <a:r>
              <a:rPr lang="en-US" b="0" i="1" dirty="0" smtClean="0"/>
              <a:t>[static 2]</a:t>
            </a:r>
            <a:endParaRPr lang="en-US" dirty="0"/>
          </a:p>
        </p:txBody>
      </p:sp>
      <p:sp>
        <p:nvSpPr>
          <p:cNvPr id="3" name="Content Placeholder 2"/>
          <p:cNvSpPr>
            <a:spLocks noGrp="1"/>
          </p:cNvSpPr>
          <p:nvPr>
            <p:ph idx="1"/>
          </p:nvPr>
        </p:nvSpPr>
        <p:spPr/>
        <p:txBody>
          <a:bodyPr/>
          <a:lstStyle/>
          <a:p>
            <a:r>
              <a:rPr lang="en-US" dirty="0" smtClean="0"/>
              <a:t>Finds optimal actor to processor mapping considering:</a:t>
            </a:r>
          </a:p>
          <a:p>
            <a:pPr lvl="1"/>
            <a:r>
              <a:rPr lang="en-US" dirty="0" smtClean="0"/>
              <a:t>Actors’ work estimates</a:t>
            </a:r>
          </a:p>
          <a:p>
            <a:pPr lvl="1"/>
            <a:r>
              <a:rPr lang="en-US" dirty="0" smtClean="0"/>
              <a:t>Communication cost</a:t>
            </a:r>
          </a:p>
          <a:p>
            <a:pPr lvl="1"/>
            <a:r>
              <a:rPr lang="en-US" dirty="0" smtClean="0"/>
              <a:t>DMA cost</a:t>
            </a:r>
          </a:p>
          <a:p>
            <a:pPr lvl="1"/>
            <a:r>
              <a:rPr lang="en-US" dirty="0" smtClean="0"/>
              <a:t>Memory requirements</a:t>
            </a:r>
          </a:p>
          <a:p>
            <a:pPr lvl="1"/>
            <a:endParaRPr lang="en-US" dirty="0" smtClean="0"/>
          </a:p>
          <a:p>
            <a:r>
              <a:rPr lang="en-US" dirty="0" smtClean="0"/>
              <a:t>At the end, each actor is assigned to exactly one processor.</a:t>
            </a:r>
          </a:p>
          <a:p>
            <a:endParaRPr lang="en-US" dirty="0" smtClean="0"/>
          </a:p>
        </p:txBody>
      </p:sp>
    </p:spTree>
  </p:cSld>
  <p:clrMapOvr>
    <a:masterClrMapping/>
  </p:clrMapOvr>
  <p:transition advTm="5327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Refinement </a:t>
            </a:r>
            <a:r>
              <a:rPr lang="en-US" b="0" i="1" dirty="0" smtClean="0"/>
              <a:t>[dynamic 1]</a:t>
            </a:r>
            <a:endParaRPr lang="en-US" dirty="0"/>
          </a:p>
        </p:txBody>
      </p:sp>
      <p:sp>
        <p:nvSpPr>
          <p:cNvPr id="3" name="Content Placeholder 2"/>
          <p:cNvSpPr>
            <a:spLocks noGrp="1"/>
          </p:cNvSpPr>
          <p:nvPr>
            <p:ph idx="1"/>
          </p:nvPr>
        </p:nvSpPr>
        <p:spPr/>
        <p:txBody>
          <a:bodyPr/>
          <a:lstStyle/>
          <a:p>
            <a:r>
              <a:rPr lang="en-US" dirty="0" smtClean="0"/>
              <a:t>Available resources at runtime can be more limited than resources in static target architecture.</a:t>
            </a:r>
          </a:p>
          <a:p>
            <a:endParaRPr lang="en-US" dirty="0" smtClean="0"/>
          </a:p>
          <a:p>
            <a:r>
              <a:rPr lang="en-US" dirty="0" smtClean="0"/>
              <a:t>Partition refinement tunes actor to processor mapping for the active configuration.</a:t>
            </a:r>
          </a:p>
          <a:p>
            <a:endParaRPr lang="en-US" dirty="0" smtClean="0"/>
          </a:p>
          <a:p>
            <a:r>
              <a:rPr lang="en-US" dirty="0" smtClean="0"/>
              <a:t>A greedy iterative algorithm is used to achieve this goal.</a:t>
            </a:r>
            <a:endParaRPr lang="en-US" dirty="0"/>
          </a:p>
        </p:txBody>
      </p:sp>
    </p:spTree>
  </p:cSld>
  <p:clrMapOvr>
    <a:masterClrMapping/>
  </p:clrMapOvr>
  <p:transition advTm="4528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Refinement Example</a:t>
            </a:r>
            <a:endParaRPr lang="en-US" dirty="0"/>
          </a:p>
        </p:txBody>
      </p:sp>
      <p:sp>
        <p:nvSpPr>
          <p:cNvPr id="3" name="Content Placeholder 2"/>
          <p:cNvSpPr>
            <a:spLocks noGrp="1"/>
          </p:cNvSpPr>
          <p:nvPr>
            <p:ph idx="1"/>
          </p:nvPr>
        </p:nvSpPr>
        <p:spPr>
          <a:xfrm>
            <a:off x="304800" y="1570037"/>
            <a:ext cx="3581400" cy="4754563"/>
          </a:xfrm>
        </p:spPr>
        <p:txBody>
          <a:bodyPr/>
          <a:lstStyle/>
          <a:p>
            <a:r>
              <a:rPr lang="en-US" sz="2400" dirty="0" smtClean="0"/>
              <a:t>Pick processors with most number of actors.</a:t>
            </a:r>
          </a:p>
          <a:p>
            <a:endParaRPr lang="en-US" sz="2400" dirty="0" smtClean="0"/>
          </a:p>
          <a:p>
            <a:r>
              <a:rPr lang="en-US" sz="2400" dirty="0" smtClean="0"/>
              <a:t>Sort the actors </a:t>
            </a:r>
          </a:p>
          <a:p>
            <a:endParaRPr lang="en-US" sz="2400" dirty="0" smtClean="0"/>
          </a:p>
          <a:p>
            <a:r>
              <a:rPr lang="en-US" sz="2400" dirty="0" smtClean="0"/>
              <a:t>Find processor with max work</a:t>
            </a:r>
          </a:p>
          <a:p>
            <a:endParaRPr lang="en-US" sz="2400" dirty="0" smtClean="0"/>
          </a:p>
          <a:p>
            <a:r>
              <a:rPr lang="en-US" sz="2400" dirty="0" smtClean="0"/>
              <a:t>Assign min actors until threshold</a:t>
            </a:r>
          </a:p>
          <a:p>
            <a:endParaRPr lang="en-US" sz="2400" dirty="0" smtClean="0"/>
          </a:p>
        </p:txBody>
      </p:sp>
      <p:sp>
        <p:nvSpPr>
          <p:cNvPr id="6" name="Oval 5"/>
          <p:cNvSpPr/>
          <p:nvPr/>
        </p:nvSpPr>
        <p:spPr bwMode="auto">
          <a:xfrm>
            <a:off x="3810000" y="1584082"/>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7" name="Oval 6"/>
          <p:cNvSpPr/>
          <p:nvPr/>
        </p:nvSpPr>
        <p:spPr bwMode="auto">
          <a:xfrm>
            <a:off x="7611806" y="3068621"/>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1" name="Oval 10"/>
          <p:cNvSpPr/>
          <p:nvPr/>
        </p:nvSpPr>
        <p:spPr bwMode="auto">
          <a:xfrm>
            <a:off x="6316570" y="1584082"/>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4" name="Oval 3"/>
          <p:cNvSpPr/>
          <p:nvPr/>
        </p:nvSpPr>
        <p:spPr bwMode="auto">
          <a:xfrm>
            <a:off x="7611806" y="1584082"/>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5" name="Oval 4"/>
          <p:cNvSpPr/>
          <p:nvPr/>
        </p:nvSpPr>
        <p:spPr bwMode="auto">
          <a:xfrm>
            <a:off x="3810000" y="3075354"/>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8" name="Oval 7"/>
          <p:cNvSpPr/>
          <p:nvPr/>
        </p:nvSpPr>
        <p:spPr bwMode="auto">
          <a:xfrm>
            <a:off x="6316570" y="3075354"/>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9" name="Oval 8"/>
          <p:cNvSpPr/>
          <p:nvPr/>
        </p:nvSpPr>
        <p:spPr bwMode="auto">
          <a:xfrm>
            <a:off x="5073774" y="3075354"/>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0" name="Oval 9"/>
          <p:cNvSpPr/>
          <p:nvPr/>
        </p:nvSpPr>
        <p:spPr bwMode="auto">
          <a:xfrm>
            <a:off x="5073774" y="1584082"/>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2" name="Rounded Rectangle 11"/>
          <p:cNvSpPr/>
          <p:nvPr/>
        </p:nvSpPr>
        <p:spPr bwMode="auto">
          <a:xfrm>
            <a:off x="4022376" y="3422601"/>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A</a:t>
            </a:r>
          </a:p>
        </p:txBody>
      </p:sp>
      <p:sp>
        <p:nvSpPr>
          <p:cNvPr id="13" name="Rounded Rectangle 12"/>
          <p:cNvSpPr/>
          <p:nvPr/>
        </p:nvSpPr>
        <p:spPr bwMode="auto">
          <a:xfrm>
            <a:off x="7845160" y="3372796"/>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B</a:t>
            </a:r>
          </a:p>
        </p:txBody>
      </p:sp>
      <p:sp>
        <p:nvSpPr>
          <p:cNvPr id="20" name="TextBox 19"/>
          <p:cNvSpPr txBox="1"/>
          <p:nvPr/>
        </p:nvSpPr>
        <p:spPr>
          <a:xfrm>
            <a:off x="3907012" y="2744882"/>
            <a:ext cx="893587" cy="307777"/>
          </a:xfrm>
          <a:prstGeom prst="rect">
            <a:avLst/>
          </a:prstGeom>
          <a:noFill/>
        </p:spPr>
        <p:txBody>
          <a:bodyPr wrap="square" rtlCol="0">
            <a:spAutoFit/>
          </a:bodyPr>
          <a:lstStyle/>
          <a:p>
            <a:r>
              <a:rPr lang="en-US" sz="1400" u="sng" dirty="0" smtClean="0"/>
              <a:t>P0 : 184.5</a:t>
            </a:r>
            <a:endParaRPr lang="en-US" sz="1400" u="sng" dirty="0"/>
          </a:p>
        </p:txBody>
      </p:sp>
      <p:sp>
        <p:nvSpPr>
          <p:cNvPr id="21" name="TextBox 20"/>
          <p:cNvSpPr txBox="1"/>
          <p:nvPr/>
        </p:nvSpPr>
        <p:spPr>
          <a:xfrm>
            <a:off x="5141944" y="2725417"/>
            <a:ext cx="924234" cy="310952"/>
          </a:xfrm>
          <a:prstGeom prst="rect">
            <a:avLst/>
          </a:prstGeom>
          <a:noFill/>
        </p:spPr>
        <p:txBody>
          <a:bodyPr wrap="square" rtlCol="0">
            <a:spAutoFit/>
          </a:bodyPr>
          <a:lstStyle/>
          <a:p>
            <a:r>
              <a:rPr lang="en-US" sz="1400" u="sng" dirty="0" smtClean="0"/>
              <a:t>P1 : 141.5</a:t>
            </a:r>
            <a:endParaRPr lang="en-US" sz="1400" u="sng" dirty="0"/>
          </a:p>
        </p:txBody>
      </p:sp>
      <p:sp>
        <p:nvSpPr>
          <p:cNvPr id="22" name="TextBox 21"/>
          <p:cNvSpPr txBox="1"/>
          <p:nvPr/>
        </p:nvSpPr>
        <p:spPr>
          <a:xfrm>
            <a:off x="6401783" y="2725417"/>
            <a:ext cx="922922" cy="310952"/>
          </a:xfrm>
          <a:prstGeom prst="rect">
            <a:avLst/>
          </a:prstGeom>
          <a:noFill/>
        </p:spPr>
        <p:txBody>
          <a:bodyPr wrap="square" rtlCol="0">
            <a:spAutoFit/>
          </a:bodyPr>
          <a:lstStyle/>
          <a:p>
            <a:r>
              <a:rPr lang="en-US" sz="1400" u="sng" dirty="0" smtClean="0"/>
              <a:t>P2 : 171.5</a:t>
            </a:r>
            <a:endParaRPr lang="en-US" sz="1400" u="sng" dirty="0"/>
          </a:p>
        </p:txBody>
      </p:sp>
      <p:sp>
        <p:nvSpPr>
          <p:cNvPr id="23" name="TextBox 22"/>
          <p:cNvSpPr txBox="1"/>
          <p:nvPr/>
        </p:nvSpPr>
        <p:spPr>
          <a:xfrm>
            <a:off x="7697019" y="2725417"/>
            <a:ext cx="854752" cy="310952"/>
          </a:xfrm>
          <a:prstGeom prst="rect">
            <a:avLst/>
          </a:prstGeom>
          <a:noFill/>
        </p:spPr>
        <p:txBody>
          <a:bodyPr wrap="square" rtlCol="0">
            <a:spAutoFit/>
          </a:bodyPr>
          <a:lstStyle/>
          <a:p>
            <a:r>
              <a:rPr lang="en-US" sz="1400" u="sng" dirty="0" smtClean="0"/>
              <a:t>P3 : 141.5</a:t>
            </a:r>
            <a:endParaRPr lang="en-US" sz="1400" u="sng" dirty="0"/>
          </a:p>
        </p:txBody>
      </p:sp>
      <p:sp>
        <p:nvSpPr>
          <p:cNvPr id="24" name="TextBox 23"/>
          <p:cNvSpPr txBox="1"/>
          <p:nvPr/>
        </p:nvSpPr>
        <p:spPr>
          <a:xfrm>
            <a:off x="3937164" y="4227405"/>
            <a:ext cx="856063" cy="310952"/>
          </a:xfrm>
          <a:prstGeom prst="rect">
            <a:avLst/>
          </a:prstGeom>
          <a:noFill/>
        </p:spPr>
        <p:txBody>
          <a:bodyPr wrap="square" rtlCol="0">
            <a:spAutoFit/>
          </a:bodyPr>
          <a:lstStyle/>
          <a:p>
            <a:r>
              <a:rPr lang="en-US" sz="1400" u="sng" dirty="0" smtClean="0"/>
              <a:t>P4 : 151.5</a:t>
            </a:r>
            <a:endParaRPr lang="en-US" sz="1400" u="sng" dirty="0"/>
          </a:p>
        </p:txBody>
      </p:sp>
      <p:sp>
        <p:nvSpPr>
          <p:cNvPr id="25" name="TextBox 24"/>
          <p:cNvSpPr txBox="1"/>
          <p:nvPr/>
        </p:nvSpPr>
        <p:spPr>
          <a:xfrm>
            <a:off x="5260586" y="4227405"/>
            <a:ext cx="749873" cy="310952"/>
          </a:xfrm>
          <a:prstGeom prst="rect">
            <a:avLst/>
          </a:prstGeom>
          <a:noFill/>
        </p:spPr>
        <p:txBody>
          <a:bodyPr wrap="square" rtlCol="0">
            <a:spAutoFit/>
          </a:bodyPr>
          <a:lstStyle/>
          <a:p>
            <a:r>
              <a:rPr lang="en-US" sz="1400" u="sng" dirty="0" smtClean="0"/>
              <a:t>P5 : 173</a:t>
            </a:r>
            <a:endParaRPr lang="en-US" sz="1400" u="sng" dirty="0"/>
          </a:p>
        </p:txBody>
      </p:sp>
      <p:sp>
        <p:nvSpPr>
          <p:cNvPr id="27" name="TextBox 26"/>
          <p:cNvSpPr txBox="1"/>
          <p:nvPr/>
        </p:nvSpPr>
        <p:spPr>
          <a:xfrm>
            <a:off x="7703572" y="4261048"/>
            <a:ext cx="907027" cy="307777"/>
          </a:xfrm>
          <a:prstGeom prst="rect">
            <a:avLst/>
          </a:prstGeom>
          <a:noFill/>
        </p:spPr>
        <p:txBody>
          <a:bodyPr wrap="square" rtlCol="0">
            <a:spAutoFit/>
          </a:bodyPr>
          <a:lstStyle/>
          <a:p>
            <a:r>
              <a:rPr lang="en-US" sz="1400" u="sng" dirty="0" smtClean="0"/>
              <a:t>P7 : 159.5 </a:t>
            </a:r>
            <a:endParaRPr lang="en-US" sz="1400" u="sng" dirty="0"/>
          </a:p>
        </p:txBody>
      </p:sp>
      <p:sp>
        <p:nvSpPr>
          <p:cNvPr id="29" name="Rounded Rectangle 28"/>
          <p:cNvSpPr/>
          <p:nvPr/>
        </p:nvSpPr>
        <p:spPr bwMode="auto">
          <a:xfrm>
            <a:off x="6539432" y="3462977"/>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600" dirty="0" smtClean="0">
                <a:latin typeface="Arial" pitchFamily="34" charset="0"/>
                <a:cs typeface="Arial" pitchFamily="34" charset="0"/>
              </a:rPr>
              <a:t>D0</a:t>
            </a:r>
            <a:endParaRPr kumimoji="0" lang="en-US" sz="1600" b="0" i="0" u="none" strike="noStrike" cap="none" normalizeH="0" dirty="0" smtClean="0">
              <a:ln>
                <a:noFill/>
              </a:ln>
              <a:solidFill>
                <a:schemeClr val="tx1"/>
              </a:solidFill>
              <a:effectLst/>
              <a:latin typeface="Arial" pitchFamily="34" charset="0"/>
              <a:cs typeface="Arial" pitchFamily="34" charset="0"/>
            </a:endParaRPr>
          </a:p>
        </p:txBody>
      </p:sp>
      <p:sp>
        <p:nvSpPr>
          <p:cNvPr id="30" name="Rounded Rectangle 29"/>
          <p:cNvSpPr/>
          <p:nvPr/>
        </p:nvSpPr>
        <p:spPr bwMode="auto">
          <a:xfrm>
            <a:off x="5168900" y="3430676"/>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D1</a:t>
            </a:r>
          </a:p>
        </p:txBody>
      </p:sp>
      <p:sp>
        <p:nvSpPr>
          <p:cNvPr id="31" name="TextBox 30"/>
          <p:cNvSpPr txBox="1"/>
          <p:nvPr/>
        </p:nvSpPr>
        <p:spPr>
          <a:xfrm>
            <a:off x="6437180" y="4258407"/>
            <a:ext cx="818044" cy="310952"/>
          </a:xfrm>
          <a:prstGeom prst="rect">
            <a:avLst/>
          </a:prstGeom>
          <a:noFill/>
        </p:spPr>
        <p:txBody>
          <a:bodyPr wrap="square" rtlCol="0">
            <a:spAutoFit/>
          </a:bodyPr>
          <a:lstStyle/>
          <a:p>
            <a:r>
              <a:rPr lang="en-US" sz="1400" u="sng" dirty="0" smtClean="0"/>
              <a:t>P6 : 140 </a:t>
            </a:r>
            <a:endParaRPr lang="en-US" sz="1400" u="sng" dirty="0"/>
          </a:p>
        </p:txBody>
      </p:sp>
      <p:sp>
        <p:nvSpPr>
          <p:cNvPr id="42" name="Rounded Rectangle 41"/>
          <p:cNvSpPr/>
          <p:nvPr/>
        </p:nvSpPr>
        <p:spPr bwMode="auto">
          <a:xfrm>
            <a:off x="7908084" y="1917869"/>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E0</a:t>
            </a:r>
          </a:p>
        </p:txBody>
      </p:sp>
      <p:sp>
        <p:nvSpPr>
          <p:cNvPr id="43" name="Rounded Rectangle 42"/>
          <p:cNvSpPr/>
          <p:nvPr/>
        </p:nvSpPr>
        <p:spPr bwMode="auto">
          <a:xfrm>
            <a:off x="4363228" y="3422601"/>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E1</a:t>
            </a:r>
          </a:p>
        </p:txBody>
      </p:sp>
      <p:sp>
        <p:nvSpPr>
          <p:cNvPr id="44" name="Rounded Rectangle 43"/>
          <p:cNvSpPr/>
          <p:nvPr/>
        </p:nvSpPr>
        <p:spPr bwMode="auto">
          <a:xfrm>
            <a:off x="6701996" y="1709249"/>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E2</a:t>
            </a:r>
          </a:p>
        </p:txBody>
      </p:sp>
      <p:sp>
        <p:nvSpPr>
          <p:cNvPr id="45" name="Rounded Rectangle 44"/>
          <p:cNvSpPr/>
          <p:nvPr/>
        </p:nvSpPr>
        <p:spPr bwMode="auto">
          <a:xfrm>
            <a:off x="5482796" y="1939405"/>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E3</a:t>
            </a:r>
          </a:p>
        </p:txBody>
      </p:sp>
      <p:sp>
        <p:nvSpPr>
          <p:cNvPr id="46" name="Rounded Rectangle 45"/>
          <p:cNvSpPr/>
          <p:nvPr/>
        </p:nvSpPr>
        <p:spPr bwMode="auto">
          <a:xfrm>
            <a:off x="4053839" y="1831731"/>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C0</a:t>
            </a:r>
          </a:p>
        </p:txBody>
      </p:sp>
      <p:sp>
        <p:nvSpPr>
          <p:cNvPr id="47" name="Rounded Rectangle 46"/>
          <p:cNvSpPr/>
          <p:nvPr/>
        </p:nvSpPr>
        <p:spPr bwMode="auto">
          <a:xfrm>
            <a:off x="4394690" y="1831731"/>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C1</a:t>
            </a:r>
          </a:p>
        </p:txBody>
      </p:sp>
      <p:sp>
        <p:nvSpPr>
          <p:cNvPr id="48" name="Rounded Rectangle 47"/>
          <p:cNvSpPr/>
          <p:nvPr/>
        </p:nvSpPr>
        <p:spPr bwMode="auto">
          <a:xfrm>
            <a:off x="4224261" y="2111680"/>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C2</a:t>
            </a:r>
          </a:p>
        </p:txBody>
      </p:sp>
      <p:sp>
        <p:nvSpPr>
          <p:cNvPr id="49" name="Rounded Rectangle 48"/>
          <p:cNvSpPr/>
          <p:nvPr/>
        </p:nvSpPr>
        <p:spPr bwMode="auto">
          <a:xfrm>
            <a:off x="8186011" y="3372796"/>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C3</a:t>
            </a:r>
          </a:p>
        </p:txBody>
      </p:sp>
      <p:sp>
        <p:nvSpPr>
          <p:cNvPr id="50" name="Rounded Rectangle 49"/>
          <p:cNvSpPr/>
          <p:nvPr/>
        </p:nvSpPr>
        <p:spPr bwMode="auto">
          <a:xfrm>
            <a:off x="6882910" y="1946126"/>
            <a:ext cx="272681" cy="209962"/>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S1</a:t>
            </a:r>
          </a:p>
        </p:txBody>
      </p:sp>
      <p:sp>
        <p:nvSpPr>
          <p:cNvPr id="51" name="Rounded Rectangle 50"/>
          <p:cNvSpPr/>
          <p:nvPr/>
        </p:nvSpPr>
        <p:spPr bwMode="auto">
          <a:xfrm>
            <a:off x="6542058" y="1943437"/>
            <a:ext cx="272681" cy="209962"/>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S2</a:t>
            </a:r>
          </a:p>
        </p:txBody>
      </p:sp>
      <p:sp>
        <p:nvSpPr>
          <p:cNvPr id="52" name="Rounded Rectangle 51"/>
          <p:cNvSpPr/>
          <p:nvPr/>
        </p:nvSpPr>
        <p:spPr bwMode="auto">
          <a:xfrm>
            <a:off x="6877664" y="2199161"/>
            <a:ext cx="272681" cy="209962"/>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J0</a:t>
            </a:r>
          </a:p>
        </p:txBody>
      </p:sp>
      <p:sp>
        <p:nvSpPr>
          <p:cNvPr id="53" name="Rounded Rectangle 52"/>
          <p:cNvSpPr/>
          <p:nvPr/>
        </p:nvSpPr>
        <p:spPr bwMode="auto">
          <a:xfrm>
            <a:off x="6536812" y="2196472"/>
            <a:ext cx="272681" cy="209962"/>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S0</a:t>
            </a:r>
          </a:p>
        </p:txBody>
      </p:sp>
      <p:sp>
        <p:nvSpPr>
          <p:cNvPr id="54" name="Rounded Rectangle 53"/>
          <p:cNvSpPr/>
          <p:nvPr/>
        </p:nvSpPr>
        <p:spPr bwMode="auto">
          <a:xfrm>
            <a:off x="7845160" y="3652746"/>
            <a:ext cx="266115" cy="209962"/>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J1</a:t>
            </a:r>
          </a:p>
        </p:txBody>
      </p:sp>
      <p:sp>
        <p:nvSpPr>
          <p:cNvPr id="55" name="Rounded Rectangle 54"/>
          <p:cNvSpPr/>
          <p:nvPr/>
        </p:nvSpPr>
        <p:spPr bwMode="auto">
          <a:xfrm>
            <a:off x="8186011" y="3652746"/>
            <a:ext cx="266115" cy="209962"/>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J2</a:t>
            </a:r>
          </a:p>
        </p:txBody>
      </p:sp>
      <p:sp>
        <p:nvSpPr>
          <p:cNvPr id="58" name="Rounded Rectangle 57"/>
          <p:cNvSpPr/>
          <p:nvPr/>
        </p:nvSpPr>
        <p:spPr bwMode="auto">
          <a:xfrm>
            <a:off x="4800600" y="5410200"/>
            <a:ext cx="3733800" cy="457200"/>
          </a:xfrm>
          <a:prstGeom prst="roundRect">
            <a:avLst/>
          </a:prstGeom>
          <a:solidFill>
            <a:schemeClr val="accent1"/>
          </a:solid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59" name="Rounded Rectangle 58"/>
          <p:cNvSpPr/>
          <p:nvPr/>
        </p:nvSpPr>
        <p:spPr bwMode="auto">
          <a:xfrm>
            <a:off x="5169759" y="55303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B</a:t>
            </a:r>
          </a:p>
        </p:txBody>
      </p:sp>
      <p:sp>
        <p:nvSpPr>
          <p:cNvPr id="60" name="Rounded Rectangle 59"/>
          <p:cNvSpPr/>
          <p:nvPr/>
        </p:nvSpPr>
        <p:spPr bwMode="auto">
          <a:xfrm>
            <a:off x="4864959" y="55303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E2</a:t>
            </a:r>
          </a:p>
        </p:txBody>
      </p:sp>
      <p:sp>
        <p:nvSpPr>
          <p:cNvPr id="61" name="Rounded Rectangle 60"/>
          <p:cNvSpPr/>
          <p:nvPr/>
        </p:nvSpPr>
        <p:spPr bwMode="auto">
          <a:xfrm>
            <a:off x="6084159" y="55303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C2</a:t>
            </a:r>
          </a:p>
        </p:txBody>
      </p:sp>
      <p:sp>
        <p:nvSpPr>
          <p:cNvPr id="62" name="Rounded Rectangle 61"/>
          <p:cNvSpPr/>
          <p:nvPr/>
        </p:nvSpPr>
        <p:spPr bwMode="auto">
          <a:xfrm>
            <a:off x="5474559" y="55303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C0</a:t>
            </a:r>
          </a:p>
        </p:txBody>
      </p:sp>
      <p:sp>
        <p:nvSpPr>
          <p:cNvPr id="63" name="Rounded Rectangle 62"/>
          <p:cNvSpPr/>
          <p:nvPr/>
        </p:nvSpPr>
        <p:spPr bwMode="auto">
          <a:xfrm>
            <a:off x="6388959" y="55303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C3</a:t>
            </a:r>
          </a:p>
        </p:txBody>
      </p:sp>
      <p:sp>
        <p:nvSpPr>
          <p:cNvPr id="64" name="Rounded Rectangle 63"/>
          <p:cNvSpPr/>
          <p:nvPr/>
        </p:nvSpPr>
        <p:spPr bwMode="auto">
          <a:xfrm>
            <a:off x="5779359" y="55303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C1</a:t>
            </a:r>
          </a:p>
        </p:txBody>
      </p:sp>
      <p:sp>
        <p:nvSpPr>
          <p:cNvPr id="65" name="Rounded Rectangle 64"/>
          <p:cNvSpPr/>
          <p:nvPr/>
        </p:nvSpPr>
        <p:spPr bwMode="auto">
          <a:xfrm>
            <a:off x="6998559" y="553036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S1</a:t>
            </a:r>
          </a:p>
        </p:txBody>
      </p:sp>
      <p:sp>
        <p:nvSpPr>
          <p:cNvPr id="66" name="Rounded Rectangle 65"/>
          <p:cNvSpPr/>
          <p:nvPr/>
        </p:nvSpPr>
        <p:spPr bwMode="auto">
          <a:xfrm>
            <a:off x="6693759" y="553036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S2</a:t>
            </a:r>
          </a:p>
        </p:txBody>
      </p:sp>
      <p:sp>
        <p:nvSpPr>
          <p:cNvPr id="67" name="Rounded Rectangle 66"/>
          <p:cNvSpPr/>
          <p:nvPr/>
        </p:nvSpPr>
        <p:spPr bwMode="auto">
          <a:xfrm>
            <a:off x="8217759" y="553036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J0</a:t>
            </a:r>
          </a:p>
        </p:txBody>
      </p:sp>
      <p:sp>
        <p:nvSpPr>
          <p:cNvPr id="68" name="Rounded Rectangle 67"/>
          <p:cNvSpPr/>
          <p:nvPr/>
        </p:nvSpPr>
        <p:spPr bwMode="auto">
          <a:xfrm>
            <a:off x="7912959" y="553036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S0</a:t>
            </a:r>
          </a:p>
        </p:txBody>
      </p:sp>
      <p:sp>
        <p:nvSpPr>
          <p:cNvPr id="69" name="Rounded Rectangle 68"/>
          <p:cNvSpPr/>
          <p:nvPr/>
        </p:nvSpPr>
        <p:spPr bwMode="auto">
          <a:xfrm>
            <a:off x="7303359" y="5530360"/>
            <a:ext cx="266115"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J1</a:t>
            </a:r>
          </a:p>
        </p:txBody>
      </p:sp>
      <p:sp>
        <p:nvSpPr>
          <p:cNvPr id="70" name="Rounded Rectangle 69"/>
          <p:cNvSpPr/>
          <p:nvPr/>
        </p:nvSpPr>
        <p:spPr bwMode="auto">
          <a:xfrm>
            <a:off x="7608159" y="5530360"/>
            <a:ext cx="266115"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J2</a:t>
            </a:r>
          </a:p>
        </p:txBody>
      </p:sp>
      <p:sp>
        <p:nvSpPr>
          <p:cNvPr id="72" name="TextBox 71"/>
          <p:cNvSpPr txBox="1"/>
          <p:nvPr/>
        </p:nvSpPr>
        <p:spPr>
          <a:xfrm>
            <a:off x="5257800" y="4229100"/>
            <a:ext cx="749873" cy="310952"/>
          </a:xfrm>
          <a:prstGeom prst="rect">
            <a:avLst/>
          </a:prstGeom>
          <a:noFill/>
        </p:spPr>
        <p:txBody>
          <a:bodyPr wrap="square" rtlCol="0">
            <a:spAutoFit/>
          </a:bodyPr>
          <a:lstStyle/>
          <a:p>
            <a:r>
              <a:rPr lang="en-US" sz="1400" u="sng" dirty="0" smtClean="0"/>
              <a:t>P5 : 183</a:t>
            </a:r>
            <a:endParaRPr lang="en-US" sz="1400" u="sng" dirty="0"/>
          </a:p>
        </p:txBody>
      </p:sp>
      <p:cxnSp>
        <p:nvCxnSpPr>
          <p:cNvPr id="74" name="Straight Connector 73"/>
          <p:cNvCxnSpPr/>
          <p:nvPr/>
        </p:nvCxnSpPr>
        <p:spPr bwMode="auto">
          <a:xfrm rot="5400000">
            <a:off x="5950254" y="5752306"/>
            <a:ext cx="838200" cy="1588"/>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75" name="Rounded Rectangle 74"/>
          <p:cNvSpPr/>
          <p:nvPr/>
        </p:nvSpPr>
        <p:spPr bwMode="auto">
          <a:xfrm>
            <a:off x="5747119" y="367030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S0</a:t>
            </a:r>
          </a:p>
        </p:txBody>
      </p:sp>
      <p:sp>
        <p:nvSpPr>
          <p:cNvPr id="76" name="Rounded Rectangle 75"/>
          <p:cNvSpPr/>
          <p:nvPr/>
        </p:nvSpPr>
        <p:spPr bwMode="auto">
          <a:xfrm>
            <a:off x="5791200" y="343535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C3</a:t>
            </a:r>
          </a:p>
        </p:txBody>
      </p:sp>
      <p:sp>
        <p:nvSpPr>
          <p:cNvPr id="77" name="Rounded Rectangle 76"/>
          <p:cNvSpPr/>
          <p:nvPr/>
        </p:nvSpPr>
        <p:spPr bwMode="auto">
          <a:xfrm>
            <a:off x="5442319" y="391160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S1</a:t>
            </a:r>
          </a:p>
        </p:txBody>
      </p:sp>
      <p:sp>
        <p:nvSpPr>
          <p:cNvPr id="78" name="Rounded Rectangle 77"/>
          <p:cNvSpPr/>
          <p:nvPr/>
        </p:nvSpPr>
        <p:spPr bwMode="auto">
          <a:xfrm>
            <a:off x="5143500" y="366395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S2</a:t>
            </a:r>
          </a:p>
        </p:txBody>
      </p:sp>
      <p:sp>
        <p:nvSpPr>
          <p:cNvPr id="79" name="Rounded Rectangle 78"/>
          <p:cNvSpPr/>
          <p:nvPr/>
        </p:nvSpPr>
        <p:spPr bwMode="auto">
          <a:xfrm>
            <a:off x="5581650" y="3194050"/>
            <a:ext cx="266115"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J1</a:t>
            </a:r>
          </a:p>
        </p:txBody>
      </p:sp>
      <p:sp>
        <p:nvSpPr>
          <p:cNvPr id="80" name="Rounded Rectangle 79"/>
          <p:cNvSpPr/>
          <p:nvPr/>
        </p:nvSpPr>
        <p:spPr bwMode="auto">
          <a:xfrm>
            <a:off x="5283200" y="3187700"/>
            <a:ext cx="266115"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J2</a:t>
            </a:r>
          </a:p>
        </p:txBody>
      </p:sp>
      <p:sp>
        <p:nvSpPr>
          <p:cNvPr id="81" name="Rounded Rectangle 80"/>
          <p:cNvSpPr/>
          <p:nvPr/>
        </p:nvSpPr>
        <p:spPr bwMode="auto">
          <a:xfrm>
            <a:off x="7924800" y="220980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C2</a:t>
            </a:r>
          </a:p>
        </p:txBody>
      </p:sp>
      <p:sp>
        <p:nvSpPr>
          <p:cNvPr id="82" name="Rounded Rectangle 81"/>
          <p:cNvSpPr/>
          <p:nvPr/>
        </p:nvSpPr>
        <p:spPr bwMode="auto">
          <a:xfrm>
            <a:off x="4381500" y="36804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C1</a:t>
            </a:r>
          </a:p>
        </p:txBody>
      </p:sp>
      <p:sp>
        <p:nvSpPr>
          <p:cNvPr id="83" name="Rounded Rectangle 82"/>
          <p:cNvSpPr/>
          <p:nvPr/>
        </p:nvSpPr>
        <p:spPr bwMode="auto">
          <a:xfrm>
            <a:off x="8229600" y="190500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B</a:t>
            </a:r>
          </a:p>
        </p:txBody>
      </p:sp>
      <p:sp>
        <p:nvSpPr>
          <p:cNvPr id="84" name="Rounded Rectangle 83"/>
          <p:cNvSpPr/>
          <p:nvPr/>
        </p:nvSpPr>
        <p:spPr bwMode="auto">
          <a:xfrm>
            <a:off x="4038600" y="36804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C0</a:t>
            </a:r>
          </a:p>
        </p:txBody>
      </p:sp>
      <p:sp>
        <p:nvSpPr>
          <p:cNvPr id="85" name="Rounded Rectangle 84"/>
          <p:cNvSpPr/>
          <p:nvPr/>
        </p:nvSpPr>
        <p:spPr bwMode="auto">
          <a:xfrm>
            <a:off x="5486400" y="220980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E2</a:t>
            </a:r>
          </a:p>
        </p:txBody>
      </p:sp>
      <p:sp>
        <p:nvSpPr>
          <p:cNvPr id="17" name="Rounded Rectangle 16"/>
          <p:cNvSpPr/>
          <p:nvPr/>
        </p:nvSpPr>
        <p:spPr bwMode="auto">
          <a:xfrm>
            <a:off x="5480050" y="3429000"/>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F</a:t>
            </a:r>
          </a:p>
        </p:txBody>
      </p:sp>
      <p:sp>
        <p:nvSpPr>
          <p:cNvPr id="71" name="Rounded Rectangle 70"/>
          <p:cNvSpPr/>
          <p:nvPr/>
        </p:nvSpPr>
        <p:spPr bwMode="auto">
          <a:xfrm>
            <a:off x="5442319" y="3675184"/>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J0</a:t>
            </a:r>
          </a:p>
        </p:txBody>
      </p:sp>
      <p:sp>
        <p:nvSpPr>
          <p:cNvPr id="86" name="TextBox 85"/>
          <p:cNvSpPr txBox="1"/>
          <p:nvPr/>
        </p:nvSpPr>
        <p:spPr>
          <a:xfrm>
            <a:off x="5254687" y="4230568"/>
            <a:ext cx="749873" cy="310952"/>
          </a:xfrm>
          <a:prstGeom prst="rect">
            <a:avLst/>
          </a:prstGeom>
          <a:noFill/>
        </p:spPr>
        <p:txBody>
          <a:bodyPr wrap="square" rtlCol="0">
            <a:spAutoFit/>
          </a:bodyPr>
          <a:lstStyle/>
          <a:p>
            <a:r>
              <a:rPr lang="en-US" sz="1400" u="sng" dirty="0" smtClean="0"/>
              <a:t>P5 : 193</a:t>
            </a:r>
            <a:endParaRPr lang="en-US" sz="1400" u="sng" dirty="0"/>
          </a:p>
        </p:txBody>
      </p:sp>
      <p:sp>
        <p:nvSpPr>
          <p:cNvPr id="87" name="TextBox 86"/>
          <p:cNvSpPr txBox="1"/>
          <p:nvPr/>
        </p:nvSpPr>
        <p:spPr>
          <a:xfrm>
            <a:off x="5257800" y="4236720"/>
            <a:ext cx="1066800" cy="307777"/>
          </a:xfrm>
          <a:prstGeom prst="rect">
            <a:avLst/>
          </a:prstGeom>
          <a:noFill/>
        </p:spPr>
        <p:txBody>
          <a:bodyPr wrap="square" rtlCol="0">
            <a:spAutoFit/>
          </a:bodyPr>
          <a:lstStyle/>
          <a:p>
            <a:r>
              <a:rPr lang="en-US" sz="1400" u="sng" dirty="0" smtClean="0"/>
              <a:t>P5 : 270.5</a:t>
            </a:r>
            <a:endParaRPr lang="en-US" sz="1400" u="sng" dirty="0"/>
          </a:p>
        </p:txBody>
      </p:sp>
      <p:cxnSp>
        <p:nvCxnSpPr>
          <p:cNvPr id="88" name="Straight Connector 87"/>
          <p:cNvCxnSpPr/>
          <p:nvPr/>
        </p:nvCxnSpPr>
        <p:spPr bwMode="auto">
          <a:xfrm rot="5400000">
            <a:off x="5347494" y="5752306"/>
            <a:ext cx="838200" cy="1588"/>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9" name="Straight Connector 88"/>
          <p:cNvCxnSpPr/>
          <p:nvPr/>
        </p:nvCxnSpPr>
        <p:spPr bwMode="auto">
          <a:xfrm rot="5400000">
            <a:off x="4737894" y="5751512"/>
            <a:ext cx="838200" cy="1588"/>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93" name="TextBox 92"/>
          <p:cNvSpPr txBox="1"/>
          <p:nvPr/>
        </p:nvSpPr>
        <p:spPr>
          <a:xfrm>
            <a:off x="3936917" y="4236720"/>
            <a:ext cx="856063" cy="310952"/>
          </a:xfrm>
          <a:prstGeom prst="rect">
            <a:avLst/>
          </a:prstGeom>
          <a:noFill/>
        </p:spPr>
        <p:txBody>
          <a:bodyPr wrap="square" rtlCol="0">
            <a:spAutoFit/>
          </a:bodyPr>
          <a:lstStyle/>
          <a:p>
            <a:r>
              <a:rPr lang="en-US" sz="1400" u="sng" dirty="0" smtClean="0"/>
              <a:t>P4 : 274.5</a:t>
            </a:r>
            <a:endParaRPr lang="en-US" sz="1400" u="sng" dirty="0"/>
          </a:p>
        </p:txBody>
      </p:sp>
      <p:sp>
        <p:nvSpPr>
          <p:cNvPr id="94" name="TextBox 93"/>
          <p:cNvSpPr txBox="1"/>
          <p:nvPr/>
        </p:nvSpPr>
        <p:spPr>
          <a:xfrm>
            <a:off x="5143500" y="2725417"/>
            <a:ext cx="924234" cy="310952"/>
          </a:xfrm>
          <a:prstGeom prst="rect">
            <a:avLst/>
          </a:prstGeom>
          <a:noFill/>
        </p:spPr>
        <p:txBody>
          <a:bodyPr wrap="square" rtlCol="0">
            <a:spAutoFit/>
          </a:bodyPr>
          <a:lstStyle/>
          <a:p>
            <a:r>
              <a:rPr lang="en-US" sz="1400" u="sng" dirty="0" smtClean="0"/>
              <a:t>P1 : 283</a:t>
            </a:r>
            <a:endParaRPr lang="en-US" sz="1400" u="sng" dirty="0"/>
          </a:p>
        </p:txBody>
      </p:sp>
      <p:sp>
        <p:nvSpPr>
          <p:cNvPr id="95" name="TextBox 94"/>
          <p:cNvSpPr txBox="1"/>
          <p:nvPr/>
        </p:nvSpPr>
        <p:spPr>
          <a:xfrm>
            <a:off x="7696200" y="2729428"/>
            <a:ext cx="854752" cy="310952"/>
          </a:xfrm>
          <a:prstGeom prst="rect">
            <a:avLst/>
          </a:prstGeom>
          <a:noFill/>
        </p:spPr>
        <p:txBody>
          <a:bodyPr wrap="square" rtlCol="0">
            <a:spAutoFit/>
          </a:bodyPr>
          <a:lstStyle/>
          <a:p>
            <a:r>
              <a:rPr lang="en-US" sz="1400" u="sng" dirty="0" smtClean="0"/>
              <a:t>P3 : 289</a:t>
            </a:r>
            <a:endParaRPr lang="en-US" sz="1400" u="sng" dirty="0"/>
          </a:p>
        </p:txBody>
      </p:sp>
    </p:spTree>
    <p:custDataLst>
      <p:tags r:id="rId1"/>
    </p:custDataLst>
  </p:cSld>
  <p:clrMapOvr>
    <a:masterClrMapping/>
  </p:clrMapOvr>
  <p:transition advTm="975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500" fill="hold"/>
                                        <p:tgtEl>
                                          <p:spTgt spid="6"/>
                                        </p:tgtEl>
                                        <p:attrNameLst>
                                          <p:attrName>fillcolor</p:attrName>
                                        </p:attrNameLst>
                                      </p:cBhvr>
                                      <p:to>
                                        <a:srgbClr val="B2B2B2"/>
                                      </p:to>
                                    </p:animClr>
                                    <p:set>
                                      <p:cBhvr>
                                        <p:cTn id="7" dur="500" fill="hold"/>
                                        <p:tgtEl>
                                          <p:spTgt spid="6"/>
                                        </p:tgtEl>
                                        <p:attrNameLst>
                                          <p:attrName>fill.type</p:attrName>
                                        </p:attrNameLst>
                                      </p:cBhvr>
                                      <p:to>
                                        <p:strVal val="solid"/>
                                      </p:to>
                                    </p:set>
                                    <p:set>
                                      <p:cBhvr>
                                        <p:cTn id="8" dur="500" fill="hold"/>
                                        <p:tgtEl>
                                          <p:spTgt spid="6"/>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500" fill="hold"/>
                                        <p:tgtEl>
                                          <p:spTgt spid="7"/>
                                        </p:tgtEl>
                                        <p:attrNameLst>
                                          <p:attrName>fillcolor</p:attrName>
                                        </p:attrNameLst>
                                      </p:cBhvr>
                                      <p:to>
                                        <a:srgbClr val="B2B2B2"/>
                                      </p:to>
                                    </p:animClr>
                                    <p:set>
                                      <p:cBhvr>
                                        <p:cTn id="11" dur="500" fill="hold"/>
                                        <p:tgtEl>
                                          <p:spTgt spid="7"/>
                                        </p:tgtEl>
                                        <p:attrNameLst>
                                          <p:attrName>fill.type</p:attrName>
                                        </p:attrNameLst>
                                      </p:cBhvr>
                                      <p:to>
                                        <p:strVal val="solid"/>
                                      </p:to>
                                    </p:set>
                                    <p:set>
                                      <p:cBhvr>
                                        <p:cTn id="12" dur="500" fill="hold"/>
                                        <p:tgtEl>
                                          <p:spTgt spid="7"/>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500" fill="hold"/>
                                        <p:tgtEl>
                                          <p:spTgt spid="11"/>
                                        </p:tgtEl>
                                        <p:attrNameLst>
                                          <p:attrName>fillcolor</p:attrName>
                                        </p:attrNameLst>
                                      </p:cBhvr>
                                      <p:to>
                                        <a:srgbClr val="B2B2B2"/>
                                      </p:to>
                                    </p:animClr>
                                    <p:set>
                                      <p:cBhvr>
                                        <p:cTn id="15" dur="500" fill="hold"/>
                                        <p:tgtEl>
                                          <p:spTgt spid="11"/>
                                        </p:tgtEl>
                                        <p:attrNameLst>
                                          <p:attrName>fill.type</p:attrName>
                                        </p:attrNameLst>
                                      </p:cBhvr>
                                      <p:to>
                                        <p:strVal val="solid"/>
                                      </p:to>
                                    </p:set>
                                    <p:set>
                                      <p:cBhvr>
                                        <p:cTn id="16" dur="500" fill="hold"/>
                                        <p:tgtEl>
                                          <p:spTgt spid="11"/>
                                        </p:tgtEl>
                                        <p:attrNameLst>
                                          <p:attrName>fill.on</p:attrName>
                                        </p:attrNameLst>
                                      </p:cBhvr>
                                      <p:to>
                                        <p:strVal val="true"/>
                                      </p:to>
                                    </p:set>
                                  </p:childTnLst>
                                </p:cTn>
                              </p:par>
                              <p:par>
                                <p:cTn id="17" presetID="1" presetClass="emph" presetSubtype="2" fill="hold" nodeType="withEffect">
                                  <p:stCondLst>
                                    <p:cond delay="0"/>
                                  </p:stCondLst>
                                  <p:childTnLst>
                                    <p:animClr clrSpc="rgb">
                                      <p:cBhvr>
                                        <p:cTn id="18" dur="500" fill="hold"/>
                                        <p:tgtEl>
                                          <p:spTgt spid="48"/>
                                        </p:tgtEl>
                                        <p:attrNameLst>
                                          <p:attrName>fillcolor</p:attrName>
                                        </p:attrNameLst>
                                      </p:cBhvr>
                                      <p:to>
                                        <a:srgbClr val="99CCFF"/>
                                      </p:to>
                                    </p:animClr>
                                    <p:set>
                                      <p:cBhvr>
                                        <p:cTn id="19" dur="500" fill="hold"/>
                                        <p:tgtEl>
                                          <p:spTgt spid="48"/>
                                        </p:tgtEl>
                                        <p:attrNameLst>
                                          <p:attrName>fill.type</p:attrName>
                                        </p:attrNameLst>
                                      </p:cBhvr>
                                      <p:to>
                                        <p:strVal val="solid"/>
                                      </p:to>
                                    </p:set>
                                    <p:set>
                                      <p:cBhvr>
                                        <p:cTn id="20" dur="500" fill="hold"/>
                                        <p:tgtEl>
                                          <p:spTgt spid="48"/>
                                        </p:tgtEl>
                                        <p:attrNameLst>
                                          <p:attrName>fill.on</p:attrName>
                                        </p:attrNameLst>
                                      </p:cBhvr>
                                      <p:to>
                                        <p:strVal val="true"/>
                                      </p:to>
                                    </p:set>
                                  </p:childTnLst>
                                </p:cTn>
                              </p:par>
                              <p:par>
                                <p:cTn id="21" presetID="1" presetClass="emph" presetSubtype="2" fill="hold" nodeType="withEffect">
                                  <p:stCondLst>
                                    <p:cond delay="0"/>
                                  </p:stCondLst>
                                  <p:childTnLst>
                                    <p:animClr clrSpc="rgb">
                                      <p:cBhvr>
                                        <p:cTn id="22" dur="500" fill="hold"/>
                                        <p:tgtEl>
                                          <p:spTgt spid="47"/>
                                        </p:tgtEl>
                                        <p:attrNameLst>
                                          <p:attrName>fillcolor</p:attrName>
                                        </p:attrNameLst>
                                      </p:cBhvr>
                                      <p:to>
                                        <a:srgbClr val="99CCFF"/>
                                      </p:to>
                                    </p:animClr>
                                    <p:set>
                                      <p:cBhvr>
                                        <p:cTn id="23" dur="500" fill="hold"/>
                                        <p:tgtEl>
                                          <p:spTgt spid="47"/>
                                        </p:tgtEl>
                                        <p:attrNameLst>
                                          <p:attrName>fill.type</p:attrName>
                                        </p:attrNameLst>
                                      </p:cBhvr>
                                      <p:to>
                                        <p:strVal val="solid"/>
                                      </p:to>
                                    </p:set>
                                    <p:set>
                                      <p:cBhvr>
                                        <p:cTn id="24" dur="500" fill="hold"/>
                                        <p:tgtEl>
                                          <p:spTgt spid="47"/>
                                        </p:tgtEl>
                                        <p:attrNameLst>
                                          <p:attrName>fill.on</p:attrName>
                                        </p:attrNameLst>
                                      </p:cBhvr>
                                      <p:to>
                                        <p:strVal val="true"/>
                                      </p:to>
                                    </p:set>
                                  </p:childTnLst>
                                </p:cTn>
                              </p:par>
                              <p:par>
                                <p:cTn id="25" presetID="1" presetClass="emph" presetSubtype="2" fill="hold" nodeType="withEffect">
                                  <p:stCondLst>
                                    <p:cond delay="0"/>
                                  </p:stCondLst>
                                  <p:childTnLst>
                                    <p:animClr clrSpc="rgb">
                                      <p:cBhvr>
                                        <p:cTn id="26" dur="500" fill="hold"/>
                                        <p:tgtEl>
                                          <p:spTgt spid="46"/>
                                        </p:tgtEl>
                                        <p:attrNameLst>
                                          <p:attrName>fillcolor</p:attrName>
                                        </p:attrNameLst>
                                      </p:cBhvr>
                                      <p:to>
                                        <a:srgbClr val="99CCFF"/>
                                      </p:to>
                                    </p:animClr>
                                    <p:set>
                                      <p:cBhvr>
                                        <p:cTn id="27" dur="500" fill="hold"/>
                                        <p:tgtEl>
                                          <p:spTgt spid="46"/>
                                        </p:tgtEl>
                                        <p:attrNameLst>
                                          <p:attrName>fill.type</p:attrName>
                                        </p:attrNameLst>
                                      </p:cBhvr>
                                      <p:to>
                                        <p:strVal val="solid"/>
                                      </p:to>
                                    </p:set>
                                    <p:set>
                                      <p:cBhvr>
                                        <p:cTn id="28" dur="500" fill="hold"/>
                                        <p:tgtEl>
                                          <p:spTgt spid="46"/>
                                        </p:tgtEl>
                                        <p:attrNameLst>
                                          <p:attrName>fill.on</p:attrName>
                                        </p:attrNameLst>
                                      </p:cBhvr>
                                      <p:to>
                                        <p:strVal val="true"/>
                                      </p:to>
                                    </p:set>
                                  </p:childTnLst>
                                </p:cTn>
                              </p:par>
                              <p:par>
                                <p:cTn id="29" presetID="1" presetClass="emph" presetSubtype="2" fill="hold" nodeType="withEffect">
                                  <p:stCondLst>
                                    <p:cond delay="0"/>
                                  </p:stCondLst>
                                  <p:childTnLst>
                                    <p:animClr clrSpc="rgb">
                                      <p:cBhvr>
                                        <p:cTn id="30" dur="500" fill="hold"/>
                                        <p:tgtEl>
                                          <p:spTgt spid="54"/>
                                        </p:tgtEl>
                                        <p:attrNameLst>
                                          <p:attrName>fillcolor</p:attrName>
                                        </p:attrNameLst>
                                      </p:cBhvr>
                                      <p:to>
                                        <a:srgbClr val="99CCFF"/>
                                      </p:to>
                                    </p:animClr>
                                    <p:set>
                                      <p:cBhvr>
                                        <p:cTn id="31" dur="500" fill="hold"/>
                                        <p:tgtEl>
                                          <p:spTgt spid="54"/>
                                        </p:tgtEl>
                                        <p:attrNameLst>
                                          <p:attrName>fill.type</p:attrName>
                                        </p:attrNameLst>
                                      </p:cBhvr>
                                      <p:to>
                                        <p:strVal val="solid"/>
                                      </p:to>
                                    </p:set>
                                    <p:set>
                                      <p:cBhvr>
                                        <p:cTn id="32" dur="500" fill="hold"/>
                                        <p:tgtEl>
                                          <p:spTgt spid="54"/>
                                        </p:tgtEl>
                                        <p:attrNameLst>
                                          <p:attrName>fill.on</p:attrName>
                                        </p:attrNameLst>
                                      </p:cBhvr>
                                      <p:to>
                                        <p:strVal val="true"/>
                                      </p:to>
                                    </p:set>
                                  </p:childTnLst>
                                </p:cTn>
                              </p:par>
                              <p:par>
                                <p:cTn id="33" presetID="1" presetClass="emph" presetSubtype="2" fill="hold" nodeType="withEffect">
                                  <p:stCondLst>
                                    <p:cond delay="0"/>
                                  </p:stCondLst>
                                  <p:childTnLst>
                                    <p:animClr clrSpc="rgb">
                                      <p:cBhvr>
                                        <p:cTn id="34" dur="500" fill="hold"/>
                                        <p:tgtEl>
                                          <p:spTgt spid="13"/>
                                        </p:tgtEl>
                                        <p:attrNameLst>
                                          <p:attrName>fillcolor</p:attrName>
                                        </p:attrNameLst>
                                      </p:cBhvr>
                                      <p:to>
                                        <a:srgbClr val="99CCFF"/>
                                      </p:to>
                                    </p:animClr>
                                    <p:set>
                                      <p:cBhvr>
                                        <p:cTn id="35" dur="500" fill="hold"/>
                                        <p:tgtEl>
                                          <p:spTgt spid="13"/>
                                        </p:tgtEl>
                                        <p:attrNameLst>
                                          <p:attrName>fill.type</p:attrName>
                                        </p:attrNameLst>
                                      </p:cBhvr>
                                      <p:to>
                                        <p:strVal val="solid"/>
                                      </p:to>
                                    </p:set>
                                    <p:set>
                                      <p:cBhvr>
                                        <p:cTn id="36" dur="500" fill="hold"/>
                                        <p:tgtEl>
                                          <p:spTgt spid="13"/>
                                        </p:tgtEl>
                                        <p:attrNameLst>
                                          <p:attrName>fill.on</p:attrName>
                                        </p:attrNameLst>
                                      </p:cBhvr>
                                      <p:to>
                                        <p:strVal val="true"/>
                                      </p:to>
                                    </p:set>
                                  </p:childTnLst>
                                </p:cTn>
                              </p:par>
                              <p:par>
                                <p:cTn id="37" presetID="1" presetClass="emph" presetSubtype="2" fill="hold" nodeType="withEffect">
                                  <p:stCondLst>
                                    <p:cond delay="0"/>
                                  </p:stCondLst>
                                  <p:childTnLst>
                                    <p:animClr clrSpc="rgb">
                                      <p:cBhvr>
                                        <p:cTn id="38" dur="500" fill="hold"/>
                                        <p:tgtEl>
                                          <p:spTgt spid="49"/>
                                        </p:tgtEl>
                                        <p:attrNameLst>
                                          <p:attrName>fillcolor</p:attrName>
                                        </p:attrNameLst>
                                      </p:cBhvr>
                                      <p:to>
                                        <a:srgbClr val="99CCFF"/>
                                      </p:to>
                                    </p:animClr>
                                    <p:set>
                                      <p:cBhvr>
                                        <p:cTn id="39" dur="500" fill="hold"/>
                                        <p:tgtEl>
                                          <p:spTgt spid="49"/>
                                        </p:tgtEl>
                                        <p:attrNameLst>
                                          <p:attrName>fill.type</p:attrName>
                                        </p:attrNameLst>
                                      </p:cBhvr>
                                      <p:to>
                                        <p:strVal val="solid"/>
                                      </p:to>
                                    </p:set>
                                    <p:set>
                                      <p:cBhvr>
                                        <p:cTn id="40" dur="500" fill="hold"/>
                                        <p:tgtEl>
                                          <p:spTgt spid="49"/>
                                        </p:tgtEl>
                                        <p:attrNameLst>
                                          <p:attrName>fill.on</p:attrName>
                                        </p:attrNameLst>
                                      </p:cBhvr>
                                      <p:to>
                                        <p:strVal val="true"/>
                                      </p:to>
                                    </p:set>
                                  </p:childTnLst>
                                </p:cTn>
                              </p:par>
                              <p:par>
                                <p:cTn id="41" presetID="1" presetClass="emph" presetSubtype="2" fill="hold" nodeType="withEffect">
                                  <p:stCondLst>
                                    <p:cond delay="0"/>
                                  </p:stCondLst>
                                  <p:childTnLst>
                                    <p:animClr clrSpc="rgb">
                                      <p:cBhvr>
                                        <p:cTn id="42" dur="500" fill="hold"/>
                                        <p:tgtEl>
                                          <p:spTgt spid="55"/>
                                        </p:tgtEl>
                                        <p:attrNameLst>
                                          <p:attrName>fillcolor</p:attrName>
                                        </p:attrNameLst>
                                      </p:cBhvr>
                                      <p:to>
                                        <a:srgbClr val="99CCFF"/>
                                      </p:to>
                                    </p:animClr>
                                    <p:set>
                                      <p:cBhvr>
                                        <p:cTn id="43" dur="500" fill="hold"/>
                                        <p:tgtEl>
                                          <p:spTgt spid="55"/>
                                        </p:tgtEl>
                                        <p:attrNameLst>
                                          <p:attrName>fill.type</p:attrName>
                                        </p:attrNameLst>
                                      </p:cBhvr>
                                      <p:to>
                                        <p:strVal val="solid"/>
                                      </p:to>
                                    </p:set>
                                    <p:set>
                                      <p:cBhvr>
                                        <p:cTn id="44" dur="500" fill="hold"/>
                                        <p:tgtEl>
                                          <p:spTgt spid="55"/>
                                        </p:tgtEl>
                                        <p:attrNameLst>
                                          <p:attrName>fill.on</p:attrName>
                                        </p:attrNameLst>
                                      </p:cBhvr>
                                      <p:to>
                                        <p:strVal val="true"/>
                                      </p:to>
                                    </p:set>
                                  </p:childTnLst>
                                </p:cTn>
                              </p:par>
                              <p:par>
                                <p:cTn id="45" presetID="1" presetClass="emph" presetSubtype="2" fill="hold" nodeType="withEffect">
                                  <p:stCondLst>
                                    <p:cond delay="0"/>
                                  </p:stCondLst>
                                  <p:childTnLst>
                                    <p:animClr clrSpc="rgb">
                                      <p:cBhvr>
                                        <p:cTn id="46" dur="500" fill="hold"/>
                                        <p:tgtEl>
                                          <p:spTgt spid="44"/>
                                        </p:tgtEl>
                                        <p:attrNameLst>
                                          <p:attrName>fillcolor</p:attrName>
                                        </p:attrNameLst>
                                      </p:cBhvr>
                                      <p:to>
                                        <a:srgbClr val="99CCFF"/>
                                      </p:to>
                                    </p:animClr>
                                    <p:set>
                                      <p:cBhvr>
                                        <p:cTn id="47" dur="500" fill="hold"/>
                                        <p:tgtEl>
                                          <p:spTgt spid="44"/>
                                        </p:tgtEl>
                                        <p:attrNameLst>
                                          <p:attrName>fill.type</p:attrName>
                                        </p:attrNameLst>
                                      </p:cBhvr>
                                      <p:to>
                                        <p:strVal val="solid"/>
                                      </p:to>
                                    </p:set>
                                    <p:set>
                                      <p:cBhvr>
                                        <p:cTn id="48" dur="500" fill="hold"/>
                                        <p:tgtEl>
                                          <p:spTgt spid="44"/>
                                        </p:tgtEl>
                                        <p:attrNameLst>
                                          <p:attrName>fill.on</p:attrName>
                                        </p:attrNameLst>
                                      </p:cBhvr>
                                      <p:to>
                                        <p:strVal val="true"/>
                                      </p:to>
                                    </p:set>
                                  </p:childTnLst>
                                </p:cTn>
                              </p:par>
                              <p:par>
                                <p:cTn id="49" presetID="1" presetClass="emph" presetSubtype="2" fill="hold" nodeType="withEffect">
                                  <p:stCondLst>
                                    <p:cond delay="0"/>
                                  </p:stCondLst>
                                  <p:childTnLst>
                                    <p:animClr clrSpc="rgb">
                                      <p:cBhvr>
                                        <p:cTn id="50" dur="500" fill="hold"/>
                                        <p:tgtEl>
                                          <p:spTgt spid="50"/>
                                        </p:tgtEl>
                                        <p:attrNameLst>
                                          <p:attrName>fillcolor</p:attrName>
                                        </p:attrNameLst>
                                      </p:cBhvr>
                                      <p:to>
                                        <a:srgbClr val="99CCFF"/>
                                      </p:to>
                                    </p:animClr>
                                    <p:set>
                                      <p:cBhvr>
                                        <p:cTn id="51" dur="500" fill="hold"/>
                                        <p:tgtEl>
                                          <p:spTgt spid="50"/>
                                        </p:tgtEl>
                                        <p:attrNameLst>
                                          <p:attrName>fill.type</p:attrName>
                                        </p:attrNameLst>
                                      </p:cBhvr>
                                      <p:to>
                                        <p:strVal val="solid"/>
                                      </p:to>
                                    </p:set>
                                    <p:set>
                                      <p:cBhvr>
                                        <p:cTn id="52" dur="500" fill="hold"/>
                                        <p:tgtEl>
                                          <p:spTgt spid="50"/>
                                        </p:tgtEl>
                                        <p:attrNameLst>
                                          <p:attrName>fill.on</p:attrName>
                                        </p:attrNameLst>
                                      </p:cBhvr>
                                      <p:to>
                                        <p:strVal val="true"/>
                                      </p:to>
                                    </p:set>
                                  </p:childTnLst>
                                </p:cTn>
                              </p:par>
                              <p:par>
                                <p:cTn id="53" presetID="1" presetClass="emph" presetSubtype="2" fill="hold" nodeType="withEffect">
                                  <p:stCondLst>
                                    <p:cond delay="0"/>
                                  </p:stCondLst>
                                  <p:childTnLst>
                                    <p:animClr clrSpc="rgb">
                                      <p:cBhvr>
                                        <p:cTn id="54" dur="500" fill="hold"/>
                                        <p:tgtEl>
                                          <p:spTgt spid="51"/>
                                        </p:tgtEl>
                                        <p:attrNameLst>
                                          <p:attrName>fillcolor</p:attrName>
                                        </p:attrNameLst>
                                      </p:cBhvr>
                                      <p:to>
                                        <a:srgbClr val="99CCFF"/>
                                      </p:to>
                                    </p:animClr>
                                    <p:set>
                                      <p:cBhvr>
                                        <p:cTn id="55" dur="500" fill="hold"/>
                                        <p:tgtEl>
                                          <p:spTgt spid="51"/>
                                        </p:tgtEl>
                                        <p:attrNameLst>
                                          <p:attrName>fill.type</p:attrName>
                                        </p:attrNameLst>
                                      </p:cBhvr>
                                      <p:to>
                                        <p:strVal val="solid"/>
                                      </p:to>
                                    </p:set>
                                    <p:set>
                                      <p:cBhvr>
                                        <p:cTn id="56" dur="500" fill="hold"/>
                                        <p:tgtEl>
                                          <p:spTgt spid="51"/>
                                        </p:tgtEl>
                                        <p:attrNameLst>
                                          <p:attrName>fill.on</p:attrName>
                                        </p:attrNameLst>
                                      </p:cBhvr>
                                      <p:to>
                                        <p:strVal val="true"/>
                                      </p:to>
                                    </p:set>
                                  </p:childTnLst>
                                </p:cTn>
                              </p:par>
                              <p:par>
                                <p:cTn id="57" presetID="1" presetClass="emph" presetSubtype="2" fill="hold" nodeType="withEffect">
                                  <p:stCondLst>
                                    <p:cond delay="0"/>
                                  </p:stCondLst>
                                  <p:childTnLst>
                                    <p:animClr clrSpc="rgb">
                                      <p:cBhvr>
                                        <p:cTn id="58" dur="500" fill="hold"/>
                                        <p:tgtEl>
                                          <p:spTgt spid="53"/>
                                        </p:tgtEl>
                                        <p:attrNameLst>
                                          <p:attrName>fillcolor</p:attrName>
                                        </p:attrNameLst>
                                      </p:cBhvr>
                                      <p:to>
                                        <a:srgbClr val="99CCFF"/>
                                      </p:to>
                                    </p:animClr>
                                    <p:set>
                                      <p:cBhvr>
                                        <p:cTn id="59" dur="500" fill="hold"/>
                                        <p:tgtEl>
                                          <p:spTgt spid="53"/>
                                        </p:tgtEl>
                                        <p:attrNameLst>
                                          <p:attrName>fill.type</p:attrName>
                                        </p:attrNameLst>
                                      </p:cBhvr>
                                      <p:to>
                                        <p:strVal val="solid"/>
                                      </p:to>
                                    </p:set>
                                    <p:set>
                                      <p:cBhvr>
                                        <p:cTn id="60" dur="500" fill="hold"/>
                                        <p:tgtEl>
                                          <p:spTgt spid="53"/>
                                        </p:tgtEl>
                                        <p:attrNameLst>
                                          <p:attrName>fill.on</p:attrName>
                                        </p:attrNameLst>
                                      </p:cBhvr>
                                      <p:to>
                                        <p:strVal val="true"/>
                                      </p:to>
                                    </p:set>
                                  </p:childTnLst>
                                </p:cTn>
                              </p:par>
                              <p:par>
                                <p:cTn id="61" presetID="1" presetClass="emph" presetSubtype="2" fill="hold" nodeType="withEffect">
                                  <p:stCondLst>
                                    <p:cond delay="0"/>
                                  </p:stCondLst>
                                  <p:childTnLst>
                                    <p:animClr clrSpc="rgb">
                                      <p:cBhvr>
                                        <p:cTn id="62" dur="500" fill="hold"/>
                                        <p:tgtEl>
                                          <p:spTgt spid="52"/>
                                        </p:tgtEl>
                                        <p:attrNameLst>
                                          <p:attrName>fillcolor</p:attrName>
                                        </p:attrNameLst>
                                      </p:cBhvr>
                                      <p:to>
                                        <a:srgbClr val="99CCFF"/>
                                      </p:to>
                                    </p:animClr>
                                    <p:set>
                                      <p:cBhvr>
                                        <p:cTn id="63" dur="500" fill="hold"/>
                                        <p:tgtEl>
                                          <p:spTgt spid="52"/>
                                        </p:tgtEl>
                                        <p:attrNameLst>
                                          <p:attrName>fill.type</p:attrName>
                                        </p:attrNameLst>
                                      </p:cBhvr>
                                      <p:to>
                                        <p:strVal val="solid"/>
                                      </p:to>
                                    </p:set>
                                    <p:set>
                                      <p:cBhvr>
                                        <p:cTn id="64" dur="500" fill="hold"/>
                                        <p:tgtEl>
                                          <p:spTgt spid="52"/>
                                        </p:tgtEl>
                                        <p:attrNameLst>
                                          <p:attrName>fill.on</p:attrName>
                                        </p:attrNameLst>
                                      </p:cBhvr>
                                      <p:to>
                                        <p:strVal val="tru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48"/>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47"/>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51"/>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53"/>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hidden"/>
                                      </p:to>
                                    </p:set>
                                  </p:childTnLst>
                                </p:cTn>
                              </p:par>
                              <p:par>
                                <p:cTn id="79" presetID="1" presetClass="exit" presetSubtype="0" fill="hold" grpId="0" nodeType="withEffect">
                                  <p:stCondLst>
                                    <p:cond delay="0"/>
                                  </p:stCondLst>
                                  <p:childTnLst>
                                    <p:set>
                                      <p:cBhvr>
                                        <p:cTn id="80" dur="1" fill="hold">
                                          <p:stCondLst>
                                            <p:cond delay="0"/>
                                          </p:stCondLst>
                                        </p:cTn>
                                        <p:tgtEl>
                                          <p:spTgt spid="50"/>
                                        </p:tgtEl>
                                        <p:attrNameLst>
                                          <p:attrName>style.visibility</p:attrName>
                                        </p:attrNameLst>
                                      </p:cBhvr>
                                      <p:to>
                                        <p:strVal val="hidden"/>
                                      </p:to>
                                    </p:set>
                                  </p:childTnLst>
                                </p:cTn>
                              </p:par>
                              <p:par>
                                <p:cTn id="81" presetID="1" presetClass="exit" presetSubtype="0" fill="hold" grpId="0" nodeType="withEffect">
                                  <p:stCondLst>
                                    <p:cond delay="0"/>
                                  </p:stCondLst>
                                  <p:childTnLst>
                                    <p:set>
                                      <p:cBhvr>
                                        <p:cTn id="82" dur="1" fill="hold">
                                          <p:stCondLst>
                                            <p:cond delay="0"/>
                                          </p:stCondLst>
                                        </p:cTn>
                                        <p:tgtEl>
                                          <p:spTgt spid="44"/>
                                        </p:tgtEl>
                                        <p:attrNameLst>
                                          <p:attrName>style.visibility</p:attrName>
                                        </p:attrNameLst>
                                      </p:cBhvr>
                                      <p:to>
                                        <p:strVal val="hidden"/>
                                      </p:to>
                                    </p:set>
                                  </p:childTnLst>
                                </p:cTn>
                              </p:par>
                              <p:par>
                                <p:cTn id="83" presetID="1" presetClass="exit" presetSubtype="0" fill="hold" grpId="0" nodeType="withEffect">
                                  <p:stCondLst>
                                    <p:cond delay="0"/>
                                  </p:stCondLst>
                                  <p:childTnLst>
                                    <p:set>
                                      <p:cBhvr>
                                        <p:cTn id="84" dur="1" fill="hold">
                                          <p:stCondLst>
                                            <p:cond delay="0"/>
                                          </p:stCondLst>
                                        </p:cTn>
                                        <p:tgtEl>
                                          <p:spTgt spid="49"/>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55"/>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54"/>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13"/>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5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6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89"/>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88"/>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7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71"/>
                                        </p:tgtEl>
                                        <p:attrNameLst>
                                          <p:attrName>style.visibility</p:attrName>
                                        </p:attrNameLst>
                                      </p:cBhvr>
                                      <p:to>
                                        <p:strVal val="visible"/>
                                      </p:to>
                                    </p:set>
                                  </p:childTnLst>
                                </p:cTn>
                              </p:par>
                              <p:par>
                                <p:cTn id="129" presetID="1" presetClass="exit" presetSubtype="0" fill="hold" grpId="1" nodeType="withEffect">
                                  <p:stCondLst>
                                    <p:cond delay="0"/>
                                  </p:stCondLst>
                                  <p:childTnLst>
                                    <p:set>
                                      <p:cBhvr>
                                        <p:cTn id="130" dur="1" fill="hold">
                                          <p:stCondLst>
                                            <p:cond delay="0"/>
                                          </p:stCondLst>
                                        </p:cTn>
                                        <p:tgtEl>
                                          <p:spTgt spid="67"/>
                                        </p:tgtEl>
                                        <p:attrNameLst>
                                          <p:attrName>style.visibility</p:attrName>
                                        </p:attrNameLst>
                                      </p:cBhvr>
                                      <p:to>
                                        <p:strVal val="hidden"/>
                                      </p:to>
                                    </p:set>
                                  </p:childTnLst>
                                </p:cTn>
                              </p:par>
                              <p:par>
                                <p:cTn id="131" presetID="1" presetClass="entr" presetSubtype="0" fill="hold" grpId="0" nodeType="withEffect">
                                  <p:stCondLst>
                                    <p:cond delay="0"/>
                                  </p:stCondLst>
                                  <p:childTnLst>
                                    <p:set>
                                      <p:cBhvr>
                                        <p:cTn id="132" dur="1" fill="hold">
                                          <p:stCondLst>
                                            <p:cond delay="0"/>
                                          </p:stCondLst>
                                        </p:cTn>
                                        <p:tgtEl>
                                          <p:spTgt spid="72"/>
                                        </p:tgtEl>
                                        <p:attrNameLst>
                                          <p:attrName>style.visibility</p:attrName>
                                        </p:attrNameLst>
                                      </p:cBhvr>
                                      <p:to>
                                        <p:strVal val="visible"/>
                                      </p:to>
                                    </p:set>
                                  </p:childTnLst>
                                </p:cTn>
                              </p:par>
                              <p:par>
                                <p:cTn id="133" presetID="1" presetClass="exit" presetSubtype="0" fill="hold" grpId="0" nodeType="withEffect">
                                  <p:stCondLst>
                                    <p:cond delay="0"/>
                                  </p:stCondLst>
                                  <p:childTnLst>
                                    <p:set>
                                      <p:cBhvr>
                                        <p:cTn id="134" dur="1" fill="hold">
                                          <p:stCondLst>
                                            <p:cond delay="0"/>
                                          </p:stCondLst>
                                        </p:cTn>
                                        <p:tgtEl>
                                          <p:spTgt spid="25"/>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1" nodeType="clickEffect">
                                  <p:stCondLst>
                                    <p:cond delay="0"/>
                                  </p:stCondLst>
                                  <p:childTnLst>
                                    <p:set>
                                      <p:cBhvr>
                                        <p:cTn id="138" dur="1" fill="hold">
                                          <p:stCondLst>
                                            <p:cond delay="0"/>
                                          </p:stCondLst>
                                        </p:cTn>
                                        <p:tgtEl>
                                          <p:spTgt spid="68"/>
                                        </p:tgtEl>
                                        <p:attrNameLst>
                                          <p:attrName>style.visibility</p:attrName>
                                        </p:attrNameLst>
                                      </p:cBhvr>
                                      <p:to>
                                        <p:strVal val="hidden"/>
                                      </p:to>
                                    </p:set>
                                  </p:childTnLst>
                                </p:cTn>
                              </p:par>
                              <p:par>
                                <p:cTn id="139" presetID="1" presetClass="entr" presetSubtype="0" fill="hold" grpId="0" nodeType="withEffect">
                                  <p:stCondLst>
                                    <p:cond delay="0"/>
                                  </p:stCondLst>
                                  <p:childTnLst>
                                    <p:set>
                                      <p:cBhvr>
                                        <p:cTn id="140" dur="1" fill="hold">
                                          <p:stCondLst>
                                            <p:cond delay="0"/>
                                          </p:stCondLst>
                                        </p:cTn>
                                        <p:tgtEl>
                                          <p:spTgt spid="75"/>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6"/>
                                        </p:tgtEl>
                                        <p:attrNameLst>
                                          <p:attrName>style.visibility</p:attrName>
                                        </p:attrNameLst>
                                      </p:cBhvr>
                                      <p:to>
                                        <p:strVal val="visible"/>
                                      </p:to>
                                    </p:set>
                                  </p:childTnLst>
                                </p:cTn>
                              </p:par>
                              <p:par>
                                <p:cTn id="143" presetID="1" presetClass="entr" presetSubtype="0" fill="hold" grpId="1" nodeType="withEffect">
                                  <p:stCondLst>
                                    <p:cond delay="0"/>
                                  </p:stCondLst>
                                  <p:childTnLst>
                                    <p:set>
                                      <p:cBhvr>
                                        <p:cTn id="144" dur="1" fill="hold">
                                          <p:stCondLst>
                                            <p:cond delay="0"/>
                                          </p:stCondLst>
                                        </p:cTn>
                                        <p:tgtEl>
                                          <p:spTgt spid="86"/>
                                        </p:tgtEl>
                                        <p:attrNameLst>
                                          <p:attrName>style.visibility</p:attrName>
                                        </p:attrNameLst>
                                      </p:cBhvr>
                                      <p:to>
                                        <p:strVal val="visible"/>
                                      </p:to>
                                    </p:set>
                                  </p:childTnLst>
                                </p:cTn>
                              </p:par>
                              <p:par>
                                <p:cTn id="145" presetID="1" presetClass="exit" presetSubtype="0" fill="hold" grpId="1" nodeType="withEffect">
                                  <p:stCondLst>
                                    <p:cond delay="0"/>
                                  </p:stCondLst>
                                  <p:childTnLst>
                                    <p:set>
                                      <p:cBhvr>
                                        <p:cTn id="146" dur="1" fill="hold">
                                          <p:stCondLst>
                                            <p:cond delay="0"/>
                                          </p:stCondLst>
                                        </p:cTn>
                                        <p:tgtEl>
                                          <p:spTgt spid="72"/>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77"/>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8"/>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80"/>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79"/>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76"/>
                                        </p:tgtEl>
                                        <p:attrNameLst>
                                          <p:attrName>style.visibility</p:attrName>
                                        </p:attrNameLst>
                                      </p:cBhvr>
                                      <p:to>
                                        <p:strVal val="visible"/>
                                      </p:to>
                                    </p:set>
                                  </p:childTnLst>
                                </p:cTn>
                              </p:par>
                              <p:par>
                                <p:cTn id="159" presetID="1" presetClass="exit" presetSubtype="0" fill="hold" grpId="1" nodeType="withEffect">
                                  <p:stCondLst>
                                    <p:cond delay="0"/>
                                  </p:stCondLst>
                                  <p:childTnLst>
                                    <p:set>
                                      <p:cBhvr>
                                        <p:cTn id="160" dur="1" fill="hold">
                                          <p:stCondLst>
                                            <p:cond delay="0"/>
                                          </p:stCondLst>
                                        </p:cTn>
                                        <p:tgtEl>
                                          <p:spTgt spid="70"/>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69"/>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65"/>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66"/>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63"/>
                                        </p:tgtEl>
                                        <p:attrNameLst>
                                          <p:attrName>style.visibility</p:attrName>
                                        </p:attrNameLst>
                                      </p:cBhvr>
                                      <p:to>
                                        <p:strVal val="hidden"/>
                                      </p:to>
                                    </p:set>
                                  </p:childTnLst>
                                </p:cTn>
                              </p:par>
                              <p:par>
                                <p:cTn id="169" presetID="1" presetClass="entr" presetSubtype="0" fill="hold" grpId="0" nodeType="withEffect">
                                  <p:stCondLst>
                                    <p:cond delay="0"/>
                                  </p:stCondLst>
                                  <p:childTnLst>
                                    <p:set>
                                      <p:cBhvr>
                                        <p:cTn id="170" dur="1" fill="hold">
                                          <p:stCondLst>
                                            <p:cond delay="0"/>
                                          </p:stCondLst>
                                        </p:cTn>
                                        <p:tgtEl>
                                          <p:spTgt spid="87"/>
                                        </p:tgtEl>
                                        <p:attrNameLst>
                                          <p:attrName>style.visibility</p:attrName>
                                        </p:attrNameLst>
                                      </p:cBhvr>
                                      <p:to>
                                        <p:strVal val="visible"/>
                                      </p:to>
                                    </p:set>
                                  </p:childTnLst>
                                </p:cTn>
                              </p:par>
                              <p:par>
                                <p:cTn id="171" presetID="1" presetClass="exit" presetSubtype="0" fill="hold" grpId="2" nodeType="withEffect">
                                  <p:stCondLst>
                                    <p:cond delay="0"/>
                                  </p:stCondLst>
                                  <p:childTnLst>
                                    <p:set>
                                      <p:cBhvr>
                                        <p:cTn id="172" dur="1" fill="hold">
                                          <p:stCondLst>
                                            <p:cond delay="0"/>
                                          </p:stCondLst>
                                        </p:cTn>
                                        <p:tgtEl>
                                          <p:spTgt spid="86"/>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83"/>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84"/>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85"/>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81"/>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82"/>
                                        </p:tgtEl>
                                        <p:attrNameLst>
                                          <p:attrName>style.visibility</p:attrName>
                                        </p:attrNameLst>
                                      </p:cBhvr>
                                      <p:to>
                                        <p:strVal val="visible"/>
                                      </p:to>
                                    </p:set>
                                  </p:childTnLst>
                                </p:cTn>
                              </p:par>
                              <p:par>
                                <p:cTn id="185" presetID="1" presetClass="exit" presetSubtype="0" fill="hold" grpId="1" nodeType="withEffect">
                                  <p:stCondLst>
                                    <p:cond delay="0"/>
                                  </p:stCondLst>
                                  <p:childTnLst>
                                    <p:set>
                                      <p:cBhvr>
                                        <p:cTn id="186" dur="1" fill="hold">
                                          <p:stCondLst>
                                            <p:cond delay="0"/>
                                          </p:stCondLst>
                                        </p:cTn>
                                        <p:tgtEl>
                                          <p:spTgt spid="64"/>
                                        </p:tgtEl>
                                        <p:attrNameLst>
                                          <p:attrName>style.visibility</p:attrName>
                                        </p:attrNameLst>
                                      </p:cBhvr>
                                      <p:to>
                                        <p:strVal val="hidden"/>
                                      </p:to>
                                    </p:set>
                                  </p:childTnLst>
                                </p:cTn>
                              </p:par>
                              <p:par>
                                <p:cTn id="187" presetID="1" presetClass="exit" presetSubtype="0" fill="hold" grpId="1" nodeType="withEffect">
                                  <p:stCondLst>
                                    <p:cond delay="0"/>
                                  </p:stCondLst>
                                  <p:childTnLst>
                                    <p:set>
                                      <p:cBhvr>
                                        <p:cTn id="188" dur="1" fill="hold">
                                          <p:stCondLst>
                                            <p:cond delay="0"/>
                                          </p:stCondLst>
                                        </p:cTn>
                                        <p:tgtEl>
                                          <p:spTgt spid="61"/>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62"/>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59"/>
                                        </p:tgtEl>
                                        <p:attrNameLst>
                                          <p:attrName>style.visibility</p:attrName>
                                        </p:attrNameLst>
                                      </p:cBhvr>
                                      <p:to>
                                        <p:strVal val="hidden"/>
                                      </p:to>
                                    </p:set>
                                  </p:childTnLst>
                                </p:cTn>
                              </p:par>
                              <p:par>
                                <p:cTn id="193" presetID="1" presetClass="exit" presetSubtype="0" fill="hold" grpId="1" nodeType="withEffect">
                                  <p:stCondLst>
                                    <p:cond delay="0"/>
                                  </p:stCondLst>
                                  <p:childTnLst>
                                    <p:set>
                                      <p:cBhvr>
                                        <p:cTn id="194" dur="1" fill="hold">
                                          <p:stCondLst>
                                            <p:cond delay="0"/>
                                          </p:stCondLst>
                                        </p:cTn>
                                        <p:tgtEl>
                                          <p:spTgt spid="60"/>
                                        </p:tgtEl>
                                        <p:attrNameLst>
                                          <p:attrName>style.visibility</p:attrName>
                                        </p:attrNameLst>
                                      </p:cBhvr>
                                      <p:to>
                                        <p:strVal val="hidden"/>
                                      </p:to>
                                    </p:set>
                                  </p:childTnLst>
                                </p:cTn>
                              </p:par>
                              <p:par>
                                <p:cTn id="195" presetID="1" presetClass="entr" presetSubtype="0" fill="hold" grpId="0" nodeType="withEffect">
                                  <p:stCondLst>
                                    <p:cond delay="0"/>
                                  </p:stCondLst>
                                  <p:childTnLst>
                                    <p:set>
                                      <p:cBhvr>
                                        <p:cTn id="196" dur="1" fill="hold">
                                          <p:stCondLst>
                                            <p:cond delay="0"/>
                                          </p:stCondLst>
                                        </p:cTn>
                                        <p:tgtEl>
                                          <p:spTgt spid="94"/>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95"/>
                                        </p:tgtEl>
                                        <p:attrNameLst>
                                          <p:attrName>style.visibility</p:attrName>
                                        </p:attrNameLst>
                                      </p:cBhvr>
                                      <p:to>
                                        <p:strVal val="visible"/>
                                      </p:to>
                                    </p:set>
                                  </p:childTnLst>
                                </p:cTn>
                              </p:par>
                              <p:par>
                                <p:cTn id="199" presetID="1" presetClass="exit" presetSubtype="0" fill="hold" grpId="0" nodeType="withEffect">
                                  <p:stCondLst>
                                    <p:cond delay="0"/>
                                  </p:stCondLst>
                                  <p:childTnLst>
                                    <p:set>
                                      <p:cBhvr>
                                        <p:cTn id="200" dur="1" fill="hold">
                                          <p:stCondLst>
                                            <p:cond delay="0"/>
                                          </p:stCondLst>
                                        </p:cTn>
                                        <p:tgtEl>
                                          <p:spTgt spid="23"/>
                                        </p:tgtEl>
                                        <p:attrNameLst>
                                          <p:attrName>style.visibility</p:attrName>
                                        </p:attrNameLst>
                                      </p:cBhvr>
                                      <p:to>
                                        <p:strVal val="hidden"/>
                                      </p:to>
                                    </p:set>
                                  </p:childTnLst>
                                </p:cTn>
                              </p:par>
                              <p:par>
                                <p:cTn id="201" presetID="1" presetClass="exit" presetSubtype="0" fill="hold" grpId="0" nodeType="withEffect">
                                  <p:stCondLst>
                                    <p:cond delay="0"/>
                                  </p:stCondLst>
                                  <p:childTnLst>
                                    <p:set>
                                      <p:cBhvr>
                                        <p:cTn id="202" dur="1" fill="hold">
                                          <p:stCondLst>
                                            <p:cond delay="0"/>
                                          </p:stCondLst>
                                        </p:cTn>
                                        <p:tgtEl>
                                          <p:spTgt spid="21"/>
                                        </p:tgtEl>
                                        <p:attrNameLst>
                                          <p:attrName>style.visibility</p:attrName>
                                        </p:attrNameLst>
                                      </p:cBhvr>
                                      <p:to>
                                        <p:strVal val="hidden"/>
                                      </p:to>
                                    </p:set>
                                  </p:childTnLst>
                                </p:cTn>
                              </p:par>
                              <p:par>
                                <p:cTn id="203" presetID="1" presetClass="exit" presetSubtype="0" fill="hold" grpId="0" nodeType="withEffect">
                                  <p:stCondLst>
                                    <p:cond delay="0"/>
                                  </p:stCondLst>
                                  <p:childTnLst>
                                    <p:set>
                                      <p:cBhvr>
                                        <p:cTn id="204" dur="1" fill="hold">
                                          <p:stCondLst>
                                            <p:cond delay="0"/>
                                          </p:stCondLst>
                                        </p:cTn>
                                        <p:tgtEl>
                                          <p:spTgt spid="24"/>
                                        </p:tgtEl>
                                        <p:attrNameLst>
                                          <p:attrName>style.visibility</p:attrName>
                                        </p:attrNameLst>
                                      </p:cBhvr>
                                      <p:to>
                                        <p:strVal val="hidden"/>
                                      </p:to>
                                    </p:set>
                                  </p:childTnLst>
                                </p:cTn>
                              </p:par>
                              <p:par>
                                <p:cTn id="205" presetID="1" presetClass="entr" presetSubtype="0" fill="hold" grpId="0" nodeType="withEffect">
                                  <p:stCondLst>
                                    <p:cond delay="0"/>
                                  </p:stCondLst>
                                  <p:childTnLst>
                                    <p:set>
                                      <p:cBhvr>
                                        <p:cTn id="206"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p:bldP spid="23" grpId="0"/>
      <p:bldP spid="24" grpId="0"/>
      <p:bldP spid="25" grpId="0"/>
      <p:bldP spid="44"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8" grpId="0"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2" grpId="0"/>
      <p:bldP spid="72" grpId="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71" grpId="0" animBg="1"/>
      <p:bldP spid="86" grpId="0"/>
      <p:bldP spid="86" grpId="1"/>
      <p:bldP spid="86" grpId="2"/>
      <p:bldP spid="87" grpId="0"/>
      <p:bldP spid="93" grpId="0"/>
      <p:bldP spid="94" grpId="0"/>
      <p:bldP spid="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Assignment </a:t>
            </a:r>
            <a:r>
              <a:rPr lang="en-US" b="0" i="1" dirty="0" smtClean="0"/>
              <a:t>[dynamic 2]</a:t>
            </a:r>
            <a:endParaRPr lang="en-US" dirty="0"/>
          </a:p>
        </p:txBody>
      </p:sp>
      <p:sp>
        <p:nvSpPr>
          <p:cNvPr id="3" name="Content Placeholder 2"/>
          <p:cNvSpPr>
            <a:spLocks noGrp="1"/>
          </p:cNvSpPr>
          <p:nvPr>
            <p:ph idx="1"/>
          </p:nvPr>
        </p:nvSpPr>
        <p:spPr/>
        <p:txBody>
          <a:bodyPr/>
          <a:lstStyle/>
          <a:p>
            <a:r>
              <a:rPr lang="en-US" sz="2800" dirty="0" smtClean="0"/>
              <a:t>Processor assignment only specifies how actors are overlapped across processors.</a:t>
            </a:r>
          </a:p>
          <a:p>
            <a:endParaRPr lang="en-US" sz="2800" dirty="0" smtClean="0"/>
          </a:p>
          <a:p>
            <a:r>
              <a:rPr lang="en-US" sz="2800" dirty="0" smtClean="0"/>
              <a:t>Stage assignment finds how actors are overlapped in time.</a:t>
            </a:r>
          </a:p>
          <a:p>
            <a:endParaRPr lang="en-US" sz="2800" dirty="0" smtClean="0"/>
          </a:p>
          <a:p>
            <a:r>
              <a:rPr lang="en-US" sz="2800" dirty="0" smtClean="0"/>
              <a:t>Relative start time of the actors is based on stage numbers.</a:t>
            </a:r>
          </a:p>
          <a:p>
            <a:endParaRPr lang="en-US" sz="2800" dirty="0" smtClean="0"/>
          </a:p>
          <a:p>
            <a:r>
              <a:rPr lang="en-US" sz="2800" dirty="0" smtClean="0"/>
              <a:t>DMA operations will have a separate stage.</a:t>
            </a:r>
            <a:endParaRPr lang="en-US" sz="2800" dirty="0"/>
          </a:p>
        </p:txBody>
      </p:sp>
    </p:spTree>
  </p:cSld>
  <p:clrMapOvr>
    <a:masterClrMapping/>
  </p:clrMapOvr>
  <p:transition advTm="3770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Assignment Example</a:t>
            </a:r>
            <a:endParaRPr lang="en-US" dirty="0"/>
          </a:p>
        </p:txBody>
      </p:sp>
      <p:sp>
        <p:nvSpPr>
          <p:cNvPr id="5" name="Rounded Rectangle 4"/>
          <p:cNvSpPr/>
          <p:nvPr/>
        </p:nvSpPr>
        <p:spPr bwMode="auto">
          <a:xfrm>
            <a:off x="2676157" y="1600200"/>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A</a:t>
            </a:r>
          </a:p>
        </p:txBody>
      </p:sp>
      <p:sp>
        <p:nvSpPr>
          <p:cNvPr id="6" name="Rounded Rectangle 5"/>
          <p:cNvSpPr/>
          <p:nvPr/>
        </p:nvSpPr>
        <p:spPr bwMode="auto">
          <a:xfrm>
            <a:off x="2654531" y="5927409"/>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F</a:t>
            </a:r>
          </a:p>
        </p:txBody>
      </p:sp>
      <p:cxnSp>
        <p:nvCxnSpPr>
          <p:cNvPr id="10" name="Straight Connector 9"/>
          <p:cNvCxnSpPr>
            <a:stCxn id="5" idx="2"/>
            <a:endCxn id="20" idx="0"/>
          </p:cNvCxnSpPr>
          <p:nvPr/>
        </p:nvCxnSpPr>
        <p:spPr bwMode="auto">
          <a:xfrm rot="5400000">
            <a:off x="2851300" y="1998159"/>
            <a:ext cx="154323" cy="150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1" name="Straight Connector 10"/>
          <p:cNvCxnSpPr>
            <a:stCxn id="53" idx="2"/>
            <a:endCxn id="6" idx="0"/>
          </p:cNvCxnSpPr>
          <p:nvPr/>
        </p:nvCxnSpPr>
        <p:spPr bwMode="auto">
          <a:xfrm rot="5400000">
            <a:off x="2844450" y="5864830"/>
            <a:ext cx="124771" cy="150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2" name="Straight Connector 11"/>
          <p:cNvCxnSpPr>
            <a:stCxn id="41" idx="2"/>
            <a:endCxn id="52" idx="0"/>
          </p:cNvCxnSpPr>
          <p:nvPr/>
        </p:nvCxnSpPr>
        <p:spPr bwMode="auto">
          <a:xfrm rot="16200000" flipH="1">
            <a:off x="2814248" y="4792303"/>
            <a:ext cx="196220" cy="5499"/>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3" name="Straight Connector 12"/>
          <p:cNvCxnSpPr>
            <a:stCxn id="25" idx="2"/>
            <a:endCxn id="40" idx="0"/>
          </p:cNvCxnSpPr>
          <p:nvPr/>
        </p:nvCxnSpPr>
        <p:spPr bwMode="auto">
          <a:xfrm rot="5400000">
            <a:off x="2811906" y="3608177"/>
            <a:ext cx="213994" cy="204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4" name="Straight Connector 13"/>
          <p:cNvCxnSpPr>
            <a:stCxn id="20" idx="2"/>
            <a:endCxn id="24" idx="0"/>
          </p:cNvCxnSpPr>
          <p:nvPr/>
        </p:nvCxnSpPr>
        <p:spPr bwMode="auto">
          <a:xfrm rot="5400000">
            <a:off x="2848081" y="2476621"/>
            <a:ext cx="160496" cy="26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20" name="Rounded Rectangle 19"/>
          <p:cNvSpPr/>
          <p:nvPr/>
        </p:nvSpPr>
        <p:spPr bwMode="auto">
          <a:xfrm>
            <a:off x="2676157" y="2075514"/>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B</a:t>
            </a:r>
          </a:p>
        </p:txBody>
      </p:sp>
      <p:sp>
        <p:nvSpPr>
          <p:cNvPr id="22" name="Rounded Rectangle 21"/>
          <p:cNvSpPr/>
          <p:nvPr/>
        </p:nvSpPr>
        <p:spPr bwMode="auto">
          <a:xfrm>
            <a:off x="1830937" y="2877992"/>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400" dirty="0" smtClean="0">
                <a:latin typeface="Arial" pitchFamily="34" charset="0"/>
                <a:cs typeface="Arial" pitchFamily="34" charset="0"/>
              </a:rPr>
              <a:t>C0</a:t>
            </a:r>
            <a:endParaRPr kumimoji="0" lang="en-US" sz="1400" b="0" i="0" u="none" strike="noStrike" cap="none" normalizeH="0" dirty="0" smtClean="0">
              <a:ln>
                <a:noFill/>
              </a:ln>
              <a:solidFill>
                <a:schemeClr val="tx1"/>
              </a:solidFill>
              <a:effectLst/>
              <a:latin typeface="Arial" pitchFamily="34" charset="0"/>
              <a:cs typeface="Arial" pitchFamily="34" charset="0"/>
            </a:endParaRPr>
          </a:p>
        </p:txBody>
      </p:sp>
      <p:sp>
        <p:nvSpPr>
          <p:cNvPr id="23" name="Rounded Rectangle 22"/>
          <p:cNvSpPr/>
          <p:nvPr/>
        </p:nvSpPr>
        <p:spPr bwMode="auto">
          <a:xfrm>
            <a:off x="2957296" y="2877992"/>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C2</a:t>
            </a:r>
          </a:p>
        </p:txBody>
      </p:sp>
      <p:sp>
        <p:nvSpPr>
          <p:cNvPr id="24" name="Rounded Rectangle 23"/>
          <p:cNvSpPr/>
          <p:nvPr/>
        </p:nvSpPr>
        <p:spPr bwMode="auto">
          <a:xfrm>
            <a:off x="2315457" y="2557001"/>
            <a:ext cx="1225479" cy="160496"/>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200" b="0" i="0" u="none" strike="noStrike" cap="none" normalizeH="0" dirty="0" smtClean="0">
                <a:ln>
                  <a:noFill/>
                </a:ln>
                <a:solidFill>
                  <a:schemeClr val="tx1"/>
                </a:solidFill>
                <a:effectLst/>
                <a:latin typeface="Arial" pitchFamily="34" charset="0"/>
                <a:cs typeface="Arial" pitchFamily="34" charset="0"/>
              </a:rPr>
              <a:t>S0</a:t>
            </a:r>
          </a:p>
        </p:txBody>
      </p:sp>
      <p:sp>
        <p:nvSpPr>
          <p:cNvPr id="25" name="Rounded Rectangle 24"/>
          <p:cNvSpPr/>
          <p:nvPr/>
        </p:nvSpPr>
        <p:spPr bwMode="auto">
          <a:xfrm>
            <a:off x="2307184" y="3341705"/>
            <a:ext cx="1225479" cy="160496"/>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200" b="0" i="0" u="none" strike="noStrike" cap="none" normalizeH="0" dirty="0" smtClean="0">
                <a:ln>
                  <a:noFill/>
                </a:ln>
                <a:solidFill>
                  <a:schemeClr val="tx1"/>
                </a:solidFill>
                <a:effectLst/>
                <a:latin typeface="Arial" pitchFamily="34" charset="0"/>
                <a:cs typeface="Arial" pitchFamily="34" charset="0"/>
              </a:rPr>
              <a:t>J0</a:t>
            </a:r>
          </a:p>
        </p:txBody>
      </p:sp>
      <p:cxnSp>
        <p:nvCxnSpPr>
          <p:cNvPr id="26" name="Straight Connector 25"/>
          <p:cNvCxnSpPr>
            <a:stCxn id="22" idx="2"/>
            <a:endCxn id="25" idx="0"/>
          </p:cNvCxnSpPr>
          <p:nvPr/>
        </p:nvCxnSpPr>
        <p:spPr bwMode="auto">
          <a:xfrm rot="16200000" flipH="1">
            <a:off x="2430222" y="2852003"/>
            <a:ext cx="142722" cy="83668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7" name="Straight Connector 26"/>
          <p:cNvCxnSpPr>
            <a:stCxn id="23" idx="2"/>
            <a:endCxn id="25" idx="0"/>
          </p:cNvCxnSpPr>
          <p:nvPr/>
        </p:nvCxnSpPr>
        <p:spPr bwMode="auto">
          <a:xfrm rot="5400000">
            <a:off x="2993402" y="3125506"/>
            <a:ext cx="142722" cy="289677"/>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8" name="Straight Connector 27"/>
          <p:cNvCxnSpPr>
            <a:stCxn id="24" idx="2"/>
            <a:endCxn id="22" idx="0"/>
          </p:cNvCxnSpPr>
          <p:nvPr/>
        </p:nvCxnSpPr>
        <p:spPr bwMode="auto">
          <a:xfrm rot="5400000">
            <a:off x="2425472" y="2375267"/>
            <a:ext cx="160496" cy="84495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9" name="Straight Connector 28"/>
          <p:cNvCxnSpPr>
            <a:stCxn id="24" idx="2"/>
            <a:endCxn id="23" idx="0"/>
          </p:cNvCxnSpPr>
          <p:nvPr/>
        </p:nvCxnSpPr>
        <p:spPr bwMode="auto">
          <a:xfrm rot="16200000" flipH="1">
            <a:off x="2988651" y="2657042"/>
            <a:ext cx="160496" cy="281404"/>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33" name="Rounded Rectangle 32"/>
          <p:cNvSpPr/>
          <p:nvPr/>
        </p:nvSpPr>
        <p:spPr bwMode="auto">
          <a:xfrm>
            <a:off x="2395964" y="2877992"/>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400" dirty="0" smtClean="0">
                <a:latin typeface="Arial" pitchFamily="34" charset="0"/>
                <a:cs typeface="Arial" pitchFamily="34" charset="0"/>
              </a:rPr>
              <a:t>C1</a:t>
            </a:r>
            <a:endParaRPr kumimoji="0" lang="en-US" sz="1400" b="0" i="0" u="none" strike="noStrike" cap="none" normalizeH="0" dirty="0" smtClean="0">
              <a:ln>
                <a:noFill/>
              </a:ln>
              <a:solidFill>
                <a:schemeClr val="tx1"/>
              </a:solidFill>
              <a:effectLst/>
              <a:latin typeface="Arial" pitchFamily="34" charset="0"/>
              <a:cs typeface="Arial" pitchFamily="34" charset="0"/>
            </a:endParaRPr>
          </a:p>
        </p:txBody>
      </p:sp>
      <p:sp>
        <p:nvSpPr>
          <p:cNvPr id="34" name="Rounded Rectangle 33"/>
          <p:cNvSpPr/>
          <p:nvPr/>
        </p:nvSpPr>
        <p:spPr bwMode="auto">
          <a:xfrm>
            <a:off x="3533992" y="2877992"/>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C3</a:t>
            </a:r>
          </a:p>
        </p:txBody>
      </p:sp>
      <p:cxnSp>
        <p:nvCxnSpPr>
          <p:cNvPr id="35" name="Straight Connector 34"/>
          <p:cNvCxnSpPr>
            <a:stCxn id="24" idx="2"/>
            <a:endCxn id="33" idx="0"/>
          </p:cNvCxnSpPr>
          <p:nvPr/>
        </p:nvCxnSpPr>
        <p:spPr bwMode="auto">
          <a:xfrm rot="5400000">
            <a:off x="2707985" y="2657780"/>
            <a:ext cx="160496" cy="27992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6" name="Straight Connector 35"/>
          <p:cNvCxnSpPr>
            <a:stCxn id="24" idx="2"/>
            <a:endCxn id="34" idx="0"/>
          </p:cNvCxnSpPr>
          <p:nvPr/>
        </p:nvCxnSpPr>
        <p:spPr bwMode="auto">
          <a:xfrm rot="16200000" flipH="1">
            <a:off x="3276999" y="2368694"/>
            <a:ext cx="160496" cy="85810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7" name="Straight Connector 36"/>
          <p:cNvCxnSpPr>
            <a:stCxn id="34" idx="2"/>
            <a:endCxn id="25" idx="0"/>
          </p:cNvCxnSpPr>
          <p:nvPr/>
        </p:nvCxnSpPr>
        <p:spPr bwMode="auto">
          <a:xfrm rot="5400000">
            <a:off x="3281750" y="2837158"/>
            <a:ext cx="142722" cy="866373"/>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8" name="Straight Connector 37"/>
          <p:cNvCxnSpPr>
            <a:stCxn id="33" idx="2"/>
            <a:endCxn id="25" idx="0"/>
          </p:cNvCxnSpPr>
          <p:nvPr/>
        </p:nvCxnSpPr>
        <p:spPr bwMode="auto">
          <a:xfrm rot="16200000" flipH="1">
            <a:off x="2712735" y="3134516"/>
            <a:ext cx="142722" cy="27165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39" name="Rounded Rectangle 38"/>
          <p:cNvSpPr/>
          <p:nvPr/>
        </p:nvSpPr>
        <p:spPr bwMode="auto">
          <a:xfrm>
            <a:off x="2265143" y="4054960"/>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400" dirty="0" smtClean="0">
                <a:latin typeface="Arial" pitchFamily="34" charset="0"/>
                <a:cs typeface="Arial" pitchFamily="34" charset="0"/>
              </a:rPr>
              <a:t>D0</a:t>
            </a:r>
            <a:endParaRPr kumimoji="0" lang="en-US" sz="1400" b="0" i="0" u="none" strike="noStrike" cap="none" normalizeH="0" dirty="0" smtClean="0">
              <a:ln>
                <a:noFill/>
              </a:ln>
              <a:solidFill>
                <a:schemeClr val="tx1"/>
              </a:solidFill>
              <a:effectLst/>
              <a:latin typeface="Arial" pitchFamily="34" charset="0"/>
              <a:cs typeface="Arial" pitchFamily="34" charset="0"/>
            </a:endParaRPr>
          </a:p>
        </p:txBody>
      </p:sp>
      <p:sp>
        <p:nvSpPr>
          <p:cNvPr id="40" name="Rounded Rectangle 39"/>
          <p:cNvSpPr/>
          <p:nvPr/>
        </p:nvSpPr>
        <p:spPr bwMode="auto">
          <a:xfrm>
            <a:off x="2305143" y="3716195"/>
            <a:ext cx="1225479" cy="160496"/>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200" b="0" i="0" u="none" strike="noStrike" cap="none" normalizeH="0" dirty="0" smtClean="0">
                <a:ln>
                  <a:noFill/>
                </a:ln>
                <a:solidFill>
                  <a:schemeClr val="tx1"/>
                </a:solidFill>
                <a:effectLst/>
                <a:latin typeface="Arial" pitchFamily="34" charset="0"/>
                <a:cs typeface="Arial" pitchFamily="34" charset="0"/>
              </a:rPr>
              <a:t>S1</a:t>
            </a:r>
          </a:p>
        </p:txBody>
      </p:sp>
      <p:sp>
        <p:nvSpPr>
          <p:cNvPr id="41" name="Rounded Rectangle 40"/>
          <p:cNvSpPr/>
          <p:nvPr/>
        </p:nvSpPr>
        <p:spPr bwMode="auto">
          <a:xfrm>
            <a:off x="2296870" y="4536447"/>
            <a:ext cx="1225479" cy="160496"/>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200" b="0" i="0" u="none" strike="noStrike" cap="none" normalizeH="0" dirty="0" smtClean="0">
                <a:ln>
                  <a:noFill/>
                </a:ln>
                <a:solidFill>
                  <a:schemeClr val="tx1"/>
                </a:solidFill>
                <a:effectLst/>
                <a:latin typeface="Arial" pitchFamily="34" charset="0"/>
                <a:cs typeface="Arial" pitchFamily="34" charset="0"/>
              </a:rPr>
              <a:t>J1</a:t>
            </a:r>
          </a:p>
        </p:txBody>
      </p:sp>
      <p:cxnSp>
        <p:nvCxnSpPr>
          <p:cNvPr id="42" name="Straight Connector 41"/>
          <p:cNvCxnSpPr>
            <a:stCxn id="39" idx="2"/>
            <a:endCxn id="41" idx="0"/>
          </p:cNvCxnSpPr>
          <p:nvPr/>
        </p:nvCxnSpPr>
        <p:spPr bwMode="auto">
          <a:xfrm rot="16200000" flipH="1">
            <a:off x="2633280" y="4260118"/>
            <a:ext cx="160496" cy="39216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3" name="Straight Connector 42"/>
          <p:cNvCxnSpPr>
            <a:stCxn id="40" idx="2"/>
            <a:endCxn id="39" idx="0"/>
          </p:cNvCxnSpPr>
          <p:nvPr/>
        </p:nvCxnSpPr>
        <p:spPr bwMode="auto">
          <a:xfrm rot="5400000">
            <a:off x="2628530" y="3765608"/>
            <a:ext cx="178269" cy="40043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47" name="Rounded Rectangle 46"/>
          <p:cNvSpPr/>
          <p:nvPr/>
        </p:nvSpPr>
        <p:spPr bwMode="auto">
          <a:xfrm>
            <a:off x="3051009" y="4054960"/>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400" dirty="0" smtClean="0">
                <a:latin typeface="Arial" pitchFamily="34" charset="0"/>
                <a:cs typeface="Arial" pitchFamily="34" charset="0"/>
              </a:rPr>
              <a:t>D1</a:t>
            </a:r>
            <a:endParaRPr kumimoji="0" lang="en-US" sz="1400" b="0" i="0" u="none" strike="noStrike" cap="none" normalizeH="0" dirty="0" smtClean="0">
              <a:ln>
                <a:noFill/>
              </a:ln>
              <a:solidFill>
                <a:schemeClr val="tx1"/>
              </a:solidFill>
              <a:effectLst/>
              <a:latin typeface="Arial" pitchFamily="34" charset="0"/>
              <a:cs typeface="Arial" pitchFamily="34" charset="0"/>
            </a:endParaRPr>
          </a:p>
        </p:txBody>
      </p:sp>
      <p:cxnSp>
        <p:nvCxnSpPr>
          <p:cNvPr id="48" name="Straight Connector 47"/>
          <p:cNvCxnSpPr>
            <a:stCxn id="40" idx="2"/>
            <a:endCxn id="47" idx="0"/>
          </p:cNvCxnSpPr>
          <p:nvPr/>
        </p:nvCxnSpPr>
        <p:spPr bwMode="auto">
          <a:xfrm rot="16200000" flipH="1">
            <a:off x="3021463" y="3773109"/>
            <a:ext cx="178269" cy="38543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9" name="Straight Connector 48"/>
          <p:cNvCxnSpPr>
            <a:stCxn id="47" idx="2"/>
            <a:endCxn id="41" idx="0"/>
          </p:cNvCxnSpPr>
          <p:nvPr/>
        </p:nvCxnSpPr>
        <p:spPr bwMode="auto">
          <a:xfrm rot="5400000">
            <a:off x="3026214" y="4259347"/>
            <a:ext cx="160496" cy="3937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50" name="Rounded Rectangle 49"/>
          <p:cNvSpPr/>
          <p:nvPr/>
        </p:nvSpPr>
        <p:spPr bwMode="auto">
          <a:xfrm>
            <a:off x="1768216" y="5178429"/>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400" dirty="0" smtClean="0">
                <a:latin typeface="Arial" pitchFamily="34" charset="0"/>
                <a:cs typeface="Arial" pitchFamily="34" charset="0"/>
              </a:rPr>
              <a:t>E0</a:t>
            </a:r>
            <a:endParaRPr kumimoji="0" lang="en-US" sz="1400" b="0" i="0" u="none" strike="noStrike" cap="none" normalizeH="0" dirty="0" smtClean="0">
              <a:ln>
                <a:noFill/>
              </a:ln>
              <a:solidFill>
                <a:schemeClr val="tx1"/>
              </a:solidFill>
              <a:effectLst/>
              <a:latin typeface="Arial" pitchFamily="34" charset="0"/>
              <a:cs typeface="Arial" pitchFamily="34" charset="0"/>
            </a:endParaRPr>
          </a:p>
        </p:txBody>
      </p:sp>
      <p:sp>
        <p:nvSpPr>
          <p:cNvPr id="51" name="Rounded Rectangle 50"/>
          <p:cNvSpPr/>
          <p:nvPr/>
        </p:nvSpPr>
        <p:spPr bwMode="auto">
          <a:xfrm>
            <a:off x="2924857" y="5178429"/>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E2</a:t>
            </a:r>
          </a:p>
        </p:txBody>
      </p:sp>
      <p:sp>
        <p:nvSpPr>
          <p:cNvPr id="52" name="Rounded Rectangle 51"/>
          <p:cNvSpPr/>
          <p:nvPr/>
        </p:nvSpPr>
        <p:spPr bwMode="auto">
          <a:xfrm>
            <a:off x="2302369" y="4893163"/>
            <a:ext cx="1225479" cy="160496"/>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200" b="0" i="0" u="none" strike="noStrike" cap="none" normalizeH="0" dirty="0" smtClean="0">
                <a:ln>
                  <a:noFill/>
                </a:ln>
                <a:solidFill>
                  <a:schemeClr val="tx1"/>
                </a:solidFill>
                <a:effectLst/>
                <a:latin typeface="Arial" pitchFamily="34" charset="0"/>
                <a:cs typeface="Arial" pitchFamily="34" charset="0"/>
              </a:rPr>
              <a:t>S2</a:t>
            </a:r>
          </a:p>
        </p:txBody>
      </p:sp>
      <p:sp>
        <p:nvSpPr>
          <p:cNvPr id="53" name="Rounded Rectangle 52"/>
          <p:cNvSpPr/>
          <p:nvPr/>
        </p:nvSpPr>
        <p:spPr bwMode="auto">
          <a:xfrm>
            <a:off x="2294096" y="5642142"/>
            <a:ext cx="1225479" cy="160496"/>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200" b="0" i="0" u="none" strike="noStrike" cap="none" normalizeH="0" dirty="0" smtClean="0">
                <a:ln>
                  <a:noFill/>
                </a:ln>
                <a:solidFill>
                  <a:schemeClr val="tx1"/>
                </a:solidFill>
                <a:effectLst/>
                <a:latin typeface="Arial" pitchFamily="34" charset="0"/>
                <a:cs typeface="Arial" pitchFamily="34" charset="0"/>
              </a:rPr>
              <a:t>J2</a:t>
            </a:r>
          </a:p>
        </p:txBody>
      </p:sp>
      <p:cxnSp>
        <p:nvCxnSpPr>
          <p:cNvPr id="54" name="Straight Connector 53"/>
          <p:cNvCxnSpPr>
            <a:stCxn id="50" idx="2"/>
            <a:endCxn id="53" idx="0"/>
          </p:cNvCxnSpPr>
          <p:nvPr/>
        </p:nvCxnSpPr>
        <p:spPr bwMode="auto">
          <a:xfrm rot="16200000" flipH="1">
            <a:off x="2392317" y="5127623"/>
            <a:ext cx="142722" cy="88631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5" name="Straight Connector 54"/>
          <p:cNvCxnSpPr>
            <a:stCxn id="51" idx="2"/>
            <a:endCxn id="53" idx="0"/>
          </p:cNvCxnSpPr>
          <p:nvPr/>
        </p:nvCxnSpPr>
        <p:spPr bwMode="auto">
          <a:xfrm rot="5400000">
            <a:off x="2970638" y="5435618"/>
            <a:ext cx="142722" cy="270326"/>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6" name="Straight Connector 55"/>
          <p:cNvCxnSpPr>
            <a:stCxn id="52" idx="2"/>
            <a:endCxn id="50" idx="0"/>
          </p:cNvCxnSpPr>
          <p:nvPr/>
        </p:nvCxnSpPr>
        <p:spPr bwMode="auto">
          <a:xfrm rot="5400000">
            <a:off x="2405429" y="4668750"/>
            <a:ext cx="124771" cy="894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7" name="Straight Connector 56"/>
          <p:cNvCxnSpPr>
            <a:stCxn id="52" idx="2"/>
            <a:endCxn id="51" idx="0"/>
          </p:cNvCxnSpPr>
          <p:nvPr/>
        </p:nvCxnSpPr>
        <p:spPr bwMode="auto">
          <a:xfrm rot="16200000" flipH="1">
            <a:off x="2983749" y="4985017"/>
            <a:ext cx="124771" cy="262053"/>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60" name="Rounded Rectangle 59"/>
          <p:cNvSpPr/>
          <p:nvPr/>
        </p:nvSpPr>
        <p:spPr bwMode="auto">
          <a:xfrm>
            <a:off x="2337821" y="5178429"/>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400" dirty="0" smtClean="0">
                <a:latin typeface="Arial" pitchFamily="34" charset="0"/>
                <a:cs typeface="Arial" pitchFamily="34" charset="0"/>
              </a:rPr>
              <a:t>E1</a:t>
            </a:r>
            <a:endParaRPr kumimoji="0" lang="en-US" sz="1400" b="0" i="0" u="none" strike="noStrike" cap="none" normalizeH="0" dirty="0" smtClean="0">
              <a:ln>
                <a:noFill/>
              </a:ln>
              <a:solidFill>
                <a:schemeClr val="tx1"/>
              </a:solidFill>
              <a:effectLst/>
              <a:latin typeface="Arial" pitchFamily="34" charset="0"/>
              <a:cs typeface="Arial" pitchFamily="34" charset="0"/>
            </a:endParaRPr>
          </a:p>
        </p:txBody>
      </p:sp>
      <p:sp>
        <p:nvSpPr>
          <p:cNvPr id="61" name="Rounded Rectangle 60"/>
          <p:cNvSpPr/>
          <p:nvPr/>
        </p:nvSpPr>
        <p:spPr bwMode="auto">
          <a:xfrm>
            <a:off x="3492542" y="5178429"/>
            <a:ext cx="504609" cy="320991"/>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E3</a:t>
            </a:r>
          </a:p>
        </p:txBody>
      </p:sp>
      <p:cxnSp>
        <p:nvCxnSpPr>
          <p:cNvPr id="62" name="Straight Connector 61"/>
          <p:cNvCxnSpPr>
            <a:stCxn id="52" idx="2"/>
            <a:endCxn id="60" idx="0"/>
          </p:cNvCxnSpPr>
          <p:nvPr/>
        </p:nvCxnSpPr>
        <p:spPr bwMode="auto">
          <a:xfrm rot="5400000">
            <a:off x="2690232" y="4953553"/>
            <a:ext cx="124771" cy="324983"/>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63" name="Straight Connector 62"/>
          <p:cNvCxnSpPr>
            <a:stCxn id="52" idx="2"/>
            <a:endCxn id="61" idx="0"/>
          </p:cNvCxnSpPr>
          <p:nvPr/>
        </p:nvCxnSpPr>
        <p:spPr bwMode="auto">
          <a:xfrm rot="16200000" flipH="1">
            <a:off x="3267592" y="4701175"/>
            <a:ext cx="124771" cy="82973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64" name="Straight Connector 63"/>
          <p:cNvCxnSpPr>
            <a:stCxn id="61" idx="2"/>
            <a:endCxn id="53" idx="0"/>
          </p:cNvCxnSpPr>
          <p:nvPr/>
        </p:nvCxnSpPr>
        <p:spPr bwMode="auto">
          <a:xfrm rot="5400000">
            <a:off x="3254481" y="5151776"/>
            <a:ext cx="142722" cy="838011"/>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65" name="Straight Connector 64"/>
          <p:cNvCxnSpPr>
            <a:stCxn id="60" idx="2"/>
            <a:endCxn id="53" idx="0"/>
          </p:cNvCxnSpPr>
          <p:nvPr/>
        </p:nvCxnSpPr>
        <p:spPr bwMode="auto">
          <a:xfrm rot="16200000" flipH="1">
            <a:off x="2677120" y="5412427"/>
            <a:ext cx="142722" cy="31671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13" name="Oval 112"/>
          <p:cNvSpPr/>
          <p:nvPr/>
        </p:nvSpPr>
        <p:spPr bwMode="auto">
          <a:xfrm>
            <a:off x="7078406" y="1905000"/>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14" name="Oval 113"/>
          <p:cNvSpPr/>
          <p:nvPr/>
        </p:nvSpPr>
        <p:spPr bwMode="auto">
          <a:xfrm>
            <a:off x="5105236" y="3075354"/>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15" name="Oval 114"/>
          <p:cNvSpPr/>
          <p:nvPr/>
        </p:nvSpPr>
        <p:spPr bwMode="auto">
          <a:xfrm>
            <a:off x="7611806" y="3075354"/>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16" name="Oval 115"/>
          <p:cNvSpPr/>
          <p:nvPr/>
        </p:nvSpPr>
        <p:spPr bwMode="auto">
          <a:xfrm>
            <a:off x="6369010" y="3075354"/>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17" name="Oval 116"/>
          <p:cNvSpPr/>
          <p:nvPr/>
        </p:nvSpPr>
        <p:spPr bwMode="auto">
          <a:xfrm>
            <a:off x="5638800" y="1905000"/>
            <a:ext cx="1074994" cy="1119798"/>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Narrow" pitchFamily="34" charset="0"/>
            </a:endParaRPr>
          </a:p>
        </p:txBody>
      </p:sp>
      <p:sp>
        <p:nvSpPr>
          <p:cNvPr id="118" name="Rounded Rectangle 117"/>
          <p:cNvSpPr/>
          <p:nvPr/>
        </p:nvSpPr>
        <p:spPr bwMode="auto">
          <a:xfrm>
            <a:off x="5317612" y="3422601"/>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A</a:t>
            </a:r>
          </a:p>
        </p:txBody>
      </p:sp>
      <p:sp>
        <p:nvSpPr>
          <p:cNvPr id="119" name="Rounded Rectangle 118"/>
          <p:cNvSpPr/>
          <p:nvPr/>
        </p:nvSpPr>
        <p:spPr bwMode="auto">
          <a:xfrm>
            <a:off x="7834668" y="3462977"/>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sz="1600" dirty="0" smtClean="0">
                <a:latin typeface="Arial" pitchFamily="34" charset="0"/>
                <a:cs typeface="Arial" pitchFamily="34" charset="0"/>
              </a:rPr>
              <a:t>D0</a:t>
            </a:r>
            <a:endParaRPr kumimoji="0" lang="en-US" sz="1600" b="0" i="0" u="none" strike="noStrike" cap="none" normalizeH="0" dirty="0" smtClean="0">
              <a:ln>
                <a:noFill/>
              </a:ln>
              <a:solidFill>
                <a:schemeClr val="tx1"/>
              </a:solidFill>
              <a:effectLst/>
              <a:latin typeface="Arial" pitchFamily="34" charset="0"/>
              <a:cs typeface="Arial" pitchFamily="34" charset="0"/>
            </a:endParaRPr>
          </a:p>
        </p:txBody>
      </p:sp>
      <p:sp>
        <p:nvSpPr>
          <p:cNvPr id="120" name="Rounded Rectangle 119"/>
          <p:cNvSpPr/>
          <p:nvPr/>
        </p:nvSpPr>
        <p:spPr bwMode="auto">
          <a:xfrm>
            <a:off x="6464136" y="3430676"/>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D1</a:t>
            </a:r>
          </a:p>
        </p:txBody>
      </p:sp>
      <p:sp>
        <p:nvSpPr>
          <p:cNvPr id="121" name="Rounded Rectangle 120"/>
          <p:cNvSpPr/>
          <p:nvPr/>
        </p:nvSpPr>
        <p:spPr bwMode="auto">
          <a:xfrm>
            <a:off x="7230478" y="2238787"/>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E0</a:t>
            </a:r>
          </a:p>
        </p:txBody>
      </p:sp>
      <p:sp>
        <p:nvSpPr>
          <p:cNvPr id="122" name="Rounded Rectangle 121"/>
          <p:cNvSpPr/>
          <p:nvPr/>
        </p:nvSpPr>
        <p:spPr bwMode="auto">
          <a:xfrm>
            <a:off x="5658464" y="3422601"/>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E1</a:t>
            </a:r>
          </a:p>
        </p:txBody>
      </p:sp>
      <p:sp>
        <p:nvSpPr>
          <p:cNvPr id="123" name="Rounded Rectangle 122"/>
          <p:cNvSpPr/>
          <p:nvPr/>
        </p:nvSpPr>
        <p:spPr bwMode="auto">
          <a:xfrm>
            <a:off x="6047822" y="2260323"/>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E3</a:t>
            </a:r>
          </a:p>
        </p:txBody>
      </p:sp>
      <p:sp>
        <p:nvSpPr>
          <p:cNvPr id="124" name="Rounded Rectangle 123"/>
          <p:cNvSpPr/>
          <p:nvPr/>
        </p:nvSpPr>
        <p:spPr bwMode="auto">
          <a:xfrm>
            <a:off x="7042355" y="367030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S0</a:t>
            </a:r>
          </a:p>
        </p:txBody>
      </p:sp>
      <p:sp>
        <p:nvSpPr>
          <p:cNvPr id="125" name="Rounded Rectangle 124"/>
          <p:cNvSpPr/>
          <p:nvPr/>
        </p:nvSpPr>
        <p:spPr bwMode="auto">
          <a:xfrm>
            <a:off x="7086436" y="343535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C3</a:t>
            </a:r>
          </a:p>
        </p:txBody>
      </p:sp>
      <p:sp>
        <p:nvSpPr>
          <p:cNvPr id="126" name="Rounded Rectangle 125"/>
          <p:cNvSpPr/>
          <p:nvPr/>
        </p:nvSpPr>
        <p:spPr bwMode="auto">
          <a:xfrm>
            <a:off x="6737555" y="391160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S1</a:t>
            </a:r>
          </a:p>
        </p:txBody>
      </p:sp>
      <p:sp>
        <p:nvSpPr>
          <p:cNvPr id="127" name="Rounded Rectangle 126"/>
          <p:cNvSpPr/>
          <p:nvPr/>
        </p:nvSpPr>
        <p:spPr bwMode="auto">
          <a:xfrm>
            <a:off x="6438736" y="3663950"/>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algn="ctr" fontAlgn="base">
              <a:spcBef>
                <a:spcPct val="20000"/>
              </a:spcBef>
              <a:spcAft>
                <a:spcPct val="0"/>
              </a:spcAft>
            </a:pPr>
            <a:r>
              <a:rPr lang="en-US" sz="1400" dirty="0" smtClean="0">
                <a:latin typeface="Arial" pitchFamily="34" charset="0"/>
                <a:cs typeface="Arial" pitchFamily="34" charset="0"/>
              </a:rPr>
              <a:t>S2</a:t>
            </a:r>
          </a:p>
        </p:txBody>
      </p:sp>
      <p:sp>
        <p:nvSpPr>
          <p:cNvPr id="128" name="Rounded Rectangle 127"/>
          <p:cNvSpPr/>
          <p:nvPr/>
        </p:nvSpPr>
        <p:spPr bwMode="auto">
          <a:xfrm>
            <a:off x="6876886" y="3194050"/>
            <a:ext cx="266115"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J1</a:t>
            </a:r>
          </a:p>
        </p:txBody>
      </p:sp>
      <p:sp>
        <p:nvSpPr>
          <p:cNvPr id="129" name="Rounded Rectangle 128"/>
          <p:cNvSpPr/>
          <p:nvPr/>
        </p:nvSpPr>
        <p:spPr bwMode="auto">
          <a:xfrm>
            <a:off x="6578436" y="3187700"/>
            <a:ext cx="266115"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400" b="0" i="0" u="none" strike="noStrike" cap="none" normalizeH="0" dirty="0" smtClean="0">
                <a:ln>
                  <a:noFill/>
                </a:ln>
                <a:solidFill>
                  <a:schemeClr val="tx1"/>
                </a:solidFill>
                <a:effectLst/>
                <a:latin typeface="Arial" pitchFamily="34" charset="0"/>
                <a:cs typeface="Arial" pitchFamily="34" charset="0"/>
              </a:rPr>
              <a:t>J2</a:t>
            </a:r>
          </a:p>
        </p:txBody>
      </p:sp>
      <p:sp>
        <p:nvSpPr>
          <p:cNvPr id="130" name="Rounded Rectangle 129"/>
          <p:cNvSpPr/>
          <p:nvPr/>
        </p:nvSpPr>
        <p:spPr bwMode="auto">
          <a:xfrm>
            <a:off x="7247194" y="2530718"/>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C2</a:t>
            </a:r>
          </a:p>
        </p:txBody>
      </p:sp>
      <p:sp>
        <p:nvSpPr>
          <p:cNvPr id="131" name="Rounded Rectangle 130"/>
          <p:cNvSpPr/>
          <p:nvPr/>
        </p:nvSpPr>
        <p:spPr bwMode="auto">
          <a:xfrm>
            <a:off x="5676736" y="36804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C1</a:t>
            </a:r>
          </a:p>
        </p:txBody>
      </p:sp>
      <p:sp>
        <p:nvSpPr>
          <p:cNvPr id="132" name="Rounded Rectangle 131"/>
          <p:cNvSpPr/>
          <p:nvPr/>
        </p:nvSpPr>
        <p:spPr bwMode="auto">
          <a:xfrm>
            <a:off x="7551994" y="2225918"/>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B</a:t>
            </a:r>
          </a:p>
        </p:txBody>
      </p:sp>
      <p:sp>
        <p:nvSpPr>
          <p:cNvPr id="133" name="Rounded Rectangle 132"/>
          <p:cNvSpPr/>
          <p:nvPr/>
        </p:nvSpPr>
        <p:spPr bwMode="auto">
          <a:xfrm>
            <a:off x="5333836" y="3680460"/>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C0</a:t>
            </a:r>
          </a:p>
        </p:txBody>
      </p:sp>
      <p:sp>
        <p:nvSpPr>
          <p:cNvPr id="134" name="Rounded Rectangle 133"/>
          <p:cNvSpPr/>
          <p:nvPr/>
        </p:nvSpPr>
        <p:spPr bwMode="auto">
          <a:xfrm>
            <a:off x="6051426" y="2530718"/>
            <a:ext cx="272681" cy="209962"/>
          </a:xfrm>
          <a:prstGeom prst="roundRect">
            <a:avLst/>
          </a:prstGeom>
          <a:gradFill flip="none" rotWithShape="1">
            <a:gsLst>
              <a:gs pos="0">
                <a:schemeClr val="bg1"/>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E2</a:t>
            </a:r>
          </a:p>
        </p:txBody>
      </p:sp>
      <p:sp>
        <p:nvSpPr>
          <p:cNvPr id="135" name="Rounded Rectangle 134"/>
          <p:cNvSpPr/>
          <p:nvPr/>
        </p:nvSpPr>
        <p:spPr bwMode="auto">
          <a:xfrm>
            <a:off x="6775286" y="3429000"/>
            <a:ext cx="272681" cy="209962"/>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F</a:t>
            </a:r>
          </a:p>
        </p:txBody>
      </p:sp>
      <p:sp>
        <p:nvSpPr>
          <p:cNvPr id="136" name="Rounded Rectangle 135"/>
          <p:cNvSpPr/>
          <p:nvPr/>
        </p:nvSpPr>
        <p:spPr bwMode="auto">
          <a:xfrm>
            <a:off x="6737555" y="3675184"/>
            <a:ext cx="272681" cy="209962"/>
          </a:xfrm>
          <a:prstGeom prst="roundRect">
            <a:avLst/>
          </a:prstGeom>
          <a:gradFill flip="none" rotWithShape="1">
            <a:gsLst>
              <a:gs pos="0">
                <a:srgbClr val="FFFFFF"/>
              </a:gs>
              <a:gs pos="100000">
                <a:srgbClr val="6699FF"/>
              </a:gs>
            </a:gsLst>
            <a:lin ang="2700000" scaled="1"/>
            <a:tileRect/>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R="0" indent="0" algn="ctr" fontAlgn="base">
              <a:spcBef>
                <a:spcPct val="20000"/>
              </a:spcBef>
              <a:spcAft>
                <a:spcPct val="0"/>
              </a:spcAft>
              <a:buClrTx/>
              <a:buSzTx/>
              <a:tabLst/>
            </a:pPr>
            <a:r>
              <a:rPr lang="en-US" sz="1400" dirty="0" smtClean="0">
                <a:latin typeface="Arial" pitchFamily="34" charset="0"/>
                <a:cs typeface="Arial" pitchFamily="34" charset="0"/>
              </a:rPr>
              <a:t>J0</a:t>
            </a:r>
          </a:p>
        </p:txBody>
      </p:sp>
      <p:cxnSp>
        <p:nvCxnSpPr>
          <p:cNvPr id="139" name="Straight Connector 138"/>
          <p:cNvCxnSpPr/>
          <p:nvPr/>
        </p:nvCxnSpPr>
        <p:spPr bwMode="auto">
          <a:xfrm rot="10800000">
            <a:off x="1989993" y="1995856"/>
            <a:ext cx="19050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40" name="Straight Connector 139"/>
          <p:cNvCxnSpPr/>
          <p:nvPr/>
        </p:nvCxnSpPr>
        <p:spPr bwMode="auto">
          <a:xfrm rot="10800000">
            <a:off x="2001713" y="2463187"/>
            <a:ext cx="19050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41" name="Straight Connector 140"/>
          <p:cNvCxnSpPr/>
          <p:nvPr/>
        </p:nvCxnSpPr>
        <p:spPr bwMode="auto">
          <a:xfrm rot="16200000" flipV="1">
            <a:off x="3276601" y="2971800"/>
            <a:ext cx="457200" cy="152400"/>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46" name="Straight Connector 145"/>
          <p:cNvCxnSpPr/>
          <p:nvPr/>
        </p:nvCxnSpPr>
        <p:spPr bwMode="auto">
          <a:xfrm rot="10800000">
            <a:off x="1524001" y="2819400"/>
            <a:ext cx="19050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47" name="Straight Connector 146"/>
          <p:cNvCxnSpPr/>
          <p:nvPr/>
        </p:nvCxnSpPr>
        <p:spPr bwMode="auto">
          <a:xfrm rot="10800000">
            <a:off x="3581401" y="3276600"/>
            <a:ext cx="609600" cy="50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49" name="Straight Connector 148"/>
          <p:cNvCxnSpPr/>
          <p:nvPr/>
        </p:nvCxnSpPr>
        <p:spPr bwMode="auto">
          <a:xfrm rot="10800000">
            <a:off x="1676401" y="3276600"/>
            <a:ext cx="19050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50" name="Straight Connector 149"/>
          <p:cNvCxnSpPr/>
          <p:nvPr/>
        </p:nvCxnSpPr>
        <p:spPr bwMode="auto">
          <a:xfrm rot="10800000">
            <a:off x="1676401" y="3962401"/>
            <a:ext cx="1143000" cy="1467"/>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54" name="Straight Connector 153"/>
          <p:cNvCxnSpPr/>
          <p:nvPr/>
        </p:nvCxnSpPr>
        <p:spPr bwMode="auto">
          <a:xfrm rot="10800000">
            <a:off x="2971801" y="4419600"/>
            <a:ext cx="12192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56" name="Straight Connector 155"/>
          <p:cNvCxnSpPr/>
          <p:nvPr/>
        </p:nvCxnSpPr>
        <p:spPr bwMode="auto">
          <a:xfrm rot="16200000" flipV="1">
            <a:off x="2667001" y="4114800"/>
            <a:ext cx="457200" cy="152400"/>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57" name="Straight Connector 156"/>
          <p:cNvCxnSpPr/>
          <p:nvPr/>
        </p:nvCxnSpPr>
        <p:spPr bwMode="auto">
          <a:xfrm rot="10800000">
            <a:off x="1676401" y="5105400"/>
            <a:ext cx="23622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58" name="Straight Connector 157"/>
          <p:cNvCxnSpPr/>
          <p:nvPr/>
        </p:nvCxnSpPr>
        <p:spPr bwMode="auto">
          <a:xfrm rot="10800000">
            <a:off x="1752601" y="5562600"/>
            <a:ext cx="22860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59" name="Straight Connector 158"/>
          <p:cNvCxnSpPr/>
          <p:nvPr/>
        </p:nvCxnSpPr>
        <p:spPr bwMode="auto">
          <a:xfrm rot="10800000">
            <a:off x="1752601" y="5867400"/>
            <a:ext cx="22098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cxnSp>
        <p:nvCxnSpPr>
          <p:cNvPr id="168" name="Straight Connector 167"/>
          <p:cNvCxnSpPr/>
          <p:nvPr/>
        </p:nvCxnSpPr>
        <p:spPr bwMode="auto">
          <a:xfrm rot="10800000">
            <a:off x="1752601" y="4419600"/>
            <a:ext cx="1219200" cy="1588"/>
          </a:xfrm>
          <a:prstGeom prst="line">
            <a:avLst/>
          </a:prstGeom>
          <a:solidFill>
            <a:schemeClr val="accent1"/>
          </a:solidFill>
          <a:ln w="19050" cap="flat" cmpd="sng" algn="ctr">
            <a:solidFill>
              <a:srgbClr val="C00000"/>
            </a:solidFill>
            <a:prstDash val="sysDash"/>
            <a:round/>
            <a:headEnd type="none" w="med" len="med"/>
            <a:tailEnd type="none" w="med" len="med"/>
          </a:ln>
          <a:effectLst/>
        </p:spPr>
      </p:cxnSp>
      <p:sp>
        <p:nvSpPr>
          <p:cNvPr id="169" name="TextBox 168"/>
          <p:cNvSpPr txBox="1"/>
          <p:nvPr/>
        </p:nvSpPr>
        <p:spPr>
          <a:xfrm>
            <a:off x="4114800" y="16764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0</a:t>
            </a:r>
            <a:endParaRPr lang="en-US" sz="1600" dirty="0"/>
          </a:p>
        </p:txBody>
      </p:sp>
      <p:sp>
        <p:nvSpPr>
          <p:cNvPr id="170" name="TextBox 169"/>
          <p:cNvSpPr txBox="1"/>
          <p:nvPr/>
        </p:nvSpPr>
        <p:spPr>
          <a:xfrm>
            <a:off x="4114800" y="20574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2</a:t>
            </a:r>
            <a:endParaRPr lang="en-US" sz="1600" dirty="0"/>
          </a:p>
        </p:txBody>
      </p:sp>
      <p:sp>
        <p:nvSpPr>
          <p:cNvPr id="171" name="TextBox 170"/>
          <p:cNvSpPr txBox="1"/>
          <p:nvPr/>
        </p:nvSpPr>
        <p:spPr>
          <a:xfrm>
            <a:off x="4114800" y="25146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4</a:t>
            </a:r>
            <a:endParaRPr lang="en-US" sz="1600" dirty="0"/>
          </a:p>
        </p:txBody>
      </p:sp>
      <p:sp>
        <p:nvSpPr>
          <p:cNvPr id="172" name="TextBox 171"/>
          <p:cNvSpPr txBox="1"/>
          <p:nvPr/>
        </p:nvSpPr>
        <p:spPr>
          <a:xfrm>
            <a:off x="1295400" y="28956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6</a:t>
            </a:r>
            <a:endParaRPr lang="en-US" sz="1600" dirty="0"/>
          </a:p>
        </p:txBody>
      </p:sp>
      <p:sp>
        <p:nvSpPr>
          <p:cNvPr id="173" name="TextBox 172"/>
          <p:cNvSpPr txBox="1"/>
          <p:nvPr/>
        </p:nvSpPr>
        <p:spPr>
          <a:xfrm>
            <a:off x="1295400" y="40386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10</a:t>
            </a:r>
            <a:endParaRPr lang="en-US" sz="1600" dirty="0"/>
          </a:p>
        </p:txBody>
      </p:sp>
      <p:sp>
        <p:nvSpPr>
          <p:cNvPr id="174" name="TextBox 173"/>
          <p:cNvSpPr txBox="1"/>
          <p:nvPr/>
        </p:nvSpPr>
        <p:spPr>
          <a:xfrm>
            <a:off x="4114800" y="37338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8</a:t>
            </a:r>
            <a:endParaRPr lang="en-US" sz="1600" dirty="0"/>
          </a:p>
        </p:txBody>
      </p:sp>
      <p:sp>
        <p:nvSpPr>
          <p:cNvPr id="178" name="TextBox 177"/>
          <p:cNvSpPr txBox="1"/>
          <p:nvPr/>
        </p:nvSpPr>
        <p:spPr>
          <a:xfrm>
            <a:off x="4114800" y="46482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12</a:t>
            </a:r>
            <a:endParaRPr lang="en-US" sz="1600" dirty="0"/>
          </a:p>
        </p:txBody>
      </p:sp>
      <p:sp>
        <p:nvSpPr>
          <p:cNvPr id="179" name="TextBox 178"/>
          <p:cNvSpPr txBox="1"/>
          <p:nvPr/>
        </p:nvSpPr>
        <p:spPr>
          <a:xfrm>
            <a:off x="4114800" y="55626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16</a:t>
            </a:r>
            <a:endParaRPr lang="en-US" sz="1600" dirty="0"/>
          </a:p>
        </p:txBody>
      </p:sp>
      <p:sp>
        <p:nvSpPr>
          <p:cNvPr id="180" name="TextBox 179"/>
          <p:cNvSpPr txBox="1"/>
          <p:nvPr/>
        </p:nvSpPr>
        <p:spPr>
          <a:xfrm>
            <a:off x="4114800" y="59436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18</a:t>
            </a:r>
            <a:endParaRPr lang="en-US" sz="1600" dirty="0"/>
          </a:p>
        </p:txBody>
      </p:sp>
      <p:sp>
        <p:nvSpPr>
          <p:cNvPr id="181" name="TextBox 180"/>
          <p:cNvSpPr txBox="1"/>
          <p:nvPr/>
        </p:nvSpPr>
        <p:spPr>
          <a:xfrm>
            <a:off x="4127500" y="5181600"/>
            <a:ext cx="381000" cy="338554"/>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1600" dirty="0" smtClean="0"/>
              <a:t>14</a:t>
            </a:r>
            <a:endParaRPr lang="en-US" sz="1600" dirty="0"/>
          </a:p>
        </p:txBody>
      </p:sp>
    </p:spTree>
    <p:custDataLst>
      <p:tags r:id="rId1"/>
    </p:custDataLst>
  </p:cSld>
  <p:clrMapOvr>
    <a:masterClrMapping/>
  </p:clrMapOvr>
  <p:transition advTm="563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p:bldP spid="170" grpId="0"/>
      <p:bldP spid="171" grpId="0"/>
      <p:bldP spid="172" grpId="0"/>
      <p:bldP spid="173" grpId="0"/>
      <p:bldP spid="174" grpId="0"/>
      <p:bldP spid="178" grpId="0"/>
      <p:bldP spid="179" grpId="0"/>
      <p:bldP spid="180" grpId="0"/>
      <p:bldP spid="18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Allocation </a:t>
            </a:r>
            <a:r>
              <a:rPr lang="en-US" b="0" i="1" dirty="0" smtClean="0"/>
              <a:t>[dynamic 3]</a:t>
            </a:r>
            <a:endParaRPr lang="en-US" dirty="0"/>
          </a:p>
        </p:txBody>
      </p:sp>
      <p:sp>
        <p:nvSpPr>
          <p:cNvPr id="3" name="Content Placeholder 2"/>
          <p:cNvSpPr>
            <a:spLocks noGrp="1"/>
          </p:cNvSpPr>
          <p:nvPr>
            <p:ph idx="1"/>
          </p:nvPr>
        </p:nvSpPr>
        <p:spPr/>
        <p:txBody>
          <a:bodyPr/>
          <a:lstStyle/>
          <a:p>
            <a:r>
              <a:rPr lang="en-US" dirty="0" smtClean="0"/>
              <a:t>Slave processors have limited local store.</a:t>
            </a:r>
          </a:p>
          <a:p>
            <a:endParaRPr lang="en-US" dirty="0" smtClean="0"/>
          </a:p>
          <a:p>
            <a:r>
              <a:rPr lang="en-US" dirty="0" smtClean="0"/>
              <a:t>Local store is faster than main memory.</a:t>
            </a:r>
          </a:p>
          <a:p>
            <a:endParaRPr lang="en-US" dirty="0" smtClean="0"/>
          </a:p>
          <a:p>
            <a:r>
              <a:rPr lang="en-US" dirty="0" smtClean="0"/>
              <a:t>Utilize local stores first and then spill to main memory</a:t>
            </a:r>
          </a:p>
          <a:p>
            <a:endParaRPr lang="en-US" dirty="0" smtClean="0"/>
          </a:p>
          <a:p>
            <a:r>
              <a:rPr lang="en-US" dirty="0" smtClean="0"/>
              <a:t>In case of spilling, DMAs have to be adjusted</a:t>
            </a:r>
            <a:endParaRPr lang="en-US" dirty="0"/>
          </a:p>
        </p:txBody>
      </p:sp>
    </p:spTree>
  </p:cSld>
  <p:clrMapOvr>
    <a:masterClrMapping/>
  </p:clrMapOvr>
  <p:transition advTm="43415"/>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381000" y="1219200"/>
            <a:ext cx="8229600" cy="4525963"/>
          </a:xfrm>
        </p:spPr>
        <p:txBody>
          <a:bodyPr/>
          <a:lstStyle/>
          <a:p>
            <a:r>
              <a:rPr lang="en-US" sz="2800" dirty="0" err="1" smtClean="0"/>
              <a:t>StreamIt</a:t>
            </a:r>
            <a:r>
              <a:rPr lang="en-US" sz="2800" dirty="0" smtClean="0"/>
              <a:t> Compiler</a:t>
            </a:r>
          </a:p>
          <a:p>
            <a:endParaRPr lang="en-US" sz="2800" dirty="0" smtClean="0"/>
          </a:p>
          <a:p>
            <a:r>
              <a:rPr lang="en-US" sz="2800" dirty="0" err="1" smtClean="0"/>
              <a:t>Metis</a:t>
            </a:r>
            <a:r>
              <a:rPr lang="en-US" sz="2800" dirty="0" smtClean="0"/>
              <a:t> for graph partitioning</a:t>
            </a:r>
          </a:p>
          <a:p>
            <a:endParaRPr lang="en-US" sz="2800" dirty="0" smtClean="0"/>
          </a:p>
          <a:p>
            <a:r>
              <a:rPr lang="en-US" sz="2800" dirty="0" smtClean="0"/>
              <a:t>32 core </a:t>
            </a:r>
            <a:r>
              <a:rPr lang="en-US" sz="2800" dirty="0" smtClean="0"/>
              <a:t>heterogeneous distributed </a:t>
            </a:r>
            <a:r>
              <a:rPr lang="en-US" sz="2800" dirty="0" smtClean="0"/>
              <a:t>memory multi-core system</a:t>
            </a:r>
          </a:p>
          <a:p>
            <a:endParaRPr lang="en-US" sz="2800" dirty="0" smtClean="0"/>
          </a:p>
          <a:p>
            <a:r>
              <a:rPr lang="en-US" sz="2800" dirty="0" smtClean="0"/>
              <a:t>Each slave core has a DMA engine and 128K local store</a:t>
            </a:r>
          </a:p>
          <a:p>
            <a:endParaRPr lang="en-US" sz="2800" dirty="0" smtClean="0"/>
          </a:p>
          <a:p>
            <a:r>
              <a:rPr lang="en-US" sz="2800" dirty="0" smtClean="0"/>
              <a:t>System simulator to simulate the interconnect traffic.</a:t>
            </a:r>
          </a:p>
          <a:p>
            <a:endParaRPr lang="en-US" sz="2800" dirty="0" smtClean="0"/>
          </a:p>
        </p:txBody>
      </p:sp>
    </p:spTree>
  </p:cSld>
  <p:clrMapOvr>
    <a:masterClrMapping/>
  </p:clrMapOvr>
  <p:transition advTm="34819"/>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179" name="Text Box 163"/>
          <p:cNvSpPr txBox="1">
            <a:spLocks noChangeArrowheads="1"/>
          </p:cNvSpPr>
          <p:nvPr/>
        </p:nvSpPr>
        <p:spPr bwMode="auto">
          <a:xfrm>
            <a:off x="1320800" y="2741613"/>
            <a:ext cx="1401763" cy="182562"/>
          </a:xfrm>
          <a:prstGeom prst="rect">
            <a:avLst/>
          </a:prstGeom>
          <a:noFill/>
          <a:ln w="9525" algn="ctr">
            <a:noFill/>
            <a:miter lim="800000"/>
            <a:headEnd/>
            <a:tailEnd/>
          </a:ln>
          <a:effectLst/>
        </p:spPr>
        <p:txBody>
          <a:bodyPr wrap="none" lIns="0" tIns="0" rIns="0" bIns="0">
            <a:spAutoFit/>
          </a:bodyPr>
          <a:lstStyle/>
          <a:p>
            <a:pPr algn="l"/>
            <a:r>
              <a:rPr lang="en-US"/>
              <a:t>Courtesy: Gordon’06</a:t>
            </a:r>
          </a:p>
        </p:txBody>
      </p:sp>
      <p:sp>
        <p:nvSpPr>
          <p:cNvPr id="342018" name="Rectangle 2"/>
          <p:cNvSpPr>
            <a:spLocks noGrp="1" noChangeArrowheads="1"/>
          </p:cNvSpPr>
          <p:nvPr>
            <p:ph type="title"/>
          </p:nvPr>
        </p:nvSpPr>
        <p:spPr/>
        <p:txBody>
          <a:bodyPr/>
          <a:lstStyle/>
          <a:p>
            <a:r>
              <a:rPr lang="en-US"/>
              <a:t>Cores are the New Gates</a:t>
            </a:r>
          </a:p>
        </p:txBody>
      </p:sp>
      <p:sp>
        <p:nvSpPr>
          <p:cNvPr id="342021" name="Line 5"/>
          <p:cNvSpPr>
            <a:spLocks noChangeShapeType="1"/>
          </p:cNvSpPr>
          <p:nvPr/>
        </p:nvSpPr>
        <p:spPr bwMode="auto">
          <a:xfrm>
            <a:off x="1203325" y="1328738"/>
            <a:ext cx="0" cy="4638675"/>
          </a:xfrm>
          <a:prstGeom prst="line">
            <a:avLst/>
          </a:prstGeom>
          <a:noFill/>
          <a:ln w="28575">
            <a:solidFill>
              <a:schemeClr val="tx1"/>
            </a:solidFill>
            <a:round/>
            <a:headEnd/>
            <a:tailEnd/>
          </a:ln>
          <a:effectLst/>
        </p:spPr>
        <p:txBody>
          <a:bodyPr wrap="none" anchor="ctr"/>
          <a:lstStyle/>
          <a:p>
            <a:endParaRPr lang="en-US"/>
          </a:p>
        </p:txBody>
      </p:sp>
      <p:sp>
        <p:nvSpPr>
          <p:cNvPr id="342022" name="Line 6"/>
          <p:cNvSpPr>
            <a:spLocks noChangeShapeType="1"/>
          </p:cNvSpPr>
          <p:nvPr/>
        </p:nvSpPr>
        <p:spPr bwMode="auto">
          <a:xfrm>
            <a:off x="1203325" y="5967413"/>
            <a:ext cx="6988175" cy="0"/>
          </a:xfrm>
          <a:prstGeom prst="line">
            <a:avLst/>
          </a:prstGeom>
          <a:noFill/>
          <a:ln w="28575">
            <a:solidFill>
              <a:schemeClr val="tx1"/>
            </a:solidFill>
            <a:round/>
            <a:headEnd/>
            <a:tailEnd/>
          </a:ln>
          <a:effectLst/>
        </p:spPr>
        <p:txBody>
          <a:bodyPr wrap="none" anchor="ctr"/>
          <a:lstStyle/>
          <a:p>
            <a:endParaRPr lang="en-US"/>
          </a:p>
        </p:txBody>
      </p:sp>
      <p:sp>
        <p:nvSpPr>
          <p:cNvPr id="342023" name="Line 7"/>
          <p:cNvSpPr>
            <a:spLocks noChangeShapeType="1"/>
          </p:cNvSpPr>
          <p:nvPr/>
        </p:nvSpPr>
        <p:spPr bwMode="auto">
          <a:xfrm>
            <a:off x="1214438" y="5565775"/>
            <a:ext cx="6988175" cy="0"/>
          </a:xfrm>
          <a:prstGeom prst="line">
            <a:avLst/>
          </a:prstGeom>
          <a:noFill/>
          <a:ln w="9525">
            <a:solidFill>
              <a:schemeClr val="tx1"/>
            </a:solidFill>
            <a:round/>
            <a:headEnd/>
            <a:tailEnd/>
          </a:ln>
          <a:effectLst/>
        </p:spPr>
        <p:txBody>
          <a:bodyPr wrap="none" anchor="ctr"/>
          <a:lstStyle/>
          <a:p>
            <a:endParaRPr lang="en-US"/>
          </a:p>
        </p:txBody>
      </p:sp>
      <p:sp>
        <p:nvSpPr>
          <p:cNvPr id="342024" name="Line 8"/>
          <p:cNvSpPr>
            <a:spLocks noChangeShapeType="1"/>
          </p:cNvSpPr>
          <p:nvPr/>
        </p:nvSpPr>
        <p:spPr bwMode="auto">
          <a:xfrm>
            <a:off x="1214438" y="5154613"/>
            <a:ext cx="6988175" cy="0"/>
          </a:xfrm>
          <a:prstGeom prst="line">
            <a:avLst/>
          </a:prstGeom>
          <a:noFill/>
          <a:ln w="9525">
            <a:solidFill>
              <a:schemeClr val="tx1"/>
            </a:solidFill>
            <a:round/>
            <a:headEnd/>
            <a:tailEnd/>
          </a:ln>
          <a:effectLst/>
        </p:spPr>
        <p:txBody>
          <a:bodyPr wrap="none" anchor="ctr"/>
          <a:lstStyle/>
          <a:p>
            <a:endParaRPr lang="en-US"/>
          </a:p>
        </p:txBody>
      </p:sp>
      <p:sp>
        <p:nvSpPr>
          <p:cNvPr id="342025" name="Text Box 9"/>
          <p:cNvSpPr txBox="1">
            <a:spLocks noChangeArrowheads="1"/>
          </p:cNvSpPr>
          <p:nvPr/>
        </p:nvSpPr>
        <p:spPr bwMode="auto">
          <a:xfrm>
            <a:off x="996950" y="5441950"/>
            <a:ext cx="112712" cy="244475"/>
          </a:xfrm>
          <a:prstGeom prst="rect">
            <a:avLst/>
          </a:prstGeom>
          <a:noFill/>
          <a:ln w="9525" algn="ctr">
            <a:noFill/>
            <a:miter lim="800000"/>
            <a:headEnd/>
            <a:tailEnd/>
          </a:ln>
          <a:effectLst/>
        </p:spPr>
        <p:txBody>
          <a:bodyPr wrap="none" lIns="0" tIns="0" rIns="0" bIns="0">
            <a:spAutoFit/>
          </a:bodyPr>
          <a:lstStyle/>
          <a:p>
            <a:r>
              <a:rPr lang="en-US" sz="1600"/>
              <a:t>1</a:t>
            </a:r>
          </a:p>
        </p:txBody>
      </p:sp>
      <p:sp>
        <p:nvSpPr>
          <p:cNvPr id="342026" name="Text Box 10"/>
          <p:cNvSpPr txBox="1">
            <a:spLocks noChangeArrowheads="1"/>
          </p:cNvSpPr>
          <p:nvPr/>
        </p:nvSpPr>
        <p:spPr bwMode="auto">
          <a:xfrm>
            <a:off x="1157288" y="5994400"/>
            <a:ext cx="450850" cy="244475"/>
          </a:xfrm>
          <a:prstGeom prst="rect">
            <a:avLst/>
          </a:prstGeom>
          <a:noFill/>
          <a:ln w="9525" algn="ctr">
            <a:noFill/>
            <a:miter lim="800000"/>
            <a:headEnd/>
            <a:tailEnd/>
          </a:ln>
          <a:effectLst/>
        </p:spPr>
        <p:txBody>
          <a:bodyPr wrap="none" lIns="0" tIns="0" rIns="0" bIns="0">
            <a:spAutoFit/>
          </a:bodyPr>
          <a:lstStyle/>
          <a:p>
            <a:r>
              <a:rPr lang="en-US" sz="1600"/>
              <a:t>1975</a:t>
            </a:r>
          </a:p>
        </p:txBody>
      </p:sp>
      <p:sp>
        <p:nvSpPr>
          <p:cNvPr id="342027" name="Line 11"/>
          <p:cNvSpPr>
            <a:spLocks noChangeShapeType="1"/>
          </p:cNvSpPr>
          <p:nvPr/>
        </p:nvSpPr>
        <p:spPr bwMode="auto">
          <a:xfrm>
            <a:off x="1214438" y="4716463"/>
            <a:ext cx="6988175" cy="0"/>
          </a:xfrm>
          <a:prstGeom prst="line">
            <a:avLst/>
          </a:prstGeom>
          <a:noFill/>
          <a:ln w="9525">
            <a:solidFill>
              <a:schemeClr val="tx1"/>
            </a:solidFill>
            <a:round/>
            <a:headEnd/>
            <a:tailEnd/>
          </a:ln>
          <a:effectLst/>
        </p:spPr>
        <p:txBody>
          <a:bodyPr wrap="none" anchor="ctr"/>
          <a:lstStyle/>
          <a:p>
            <a:endParaRPr lang="en-US"/>
          </a:p>
        </p:txBody>
      </p:sp>
      <p:sp>
        <p:nvSpPr>
          <p:cNvPr id="342028" name="Line 12"/>
          <p:cNvSpPr>
            <a:spLocks noChangeShapeType="1"/>
          </p:cNvSpPr>
          <p:nvPr/>
        </p:nvSpPr>
        <p:spPr bwMode="auto">
          <a:xfrm>
            <a:off x="1214438" y="4305300"/>
            <a:ext cx="6988175" cy="0"/>
          </a:xfrm>
          <a:prstGeom prst="line">
            <a:avLst/>
          </a:prstGeom>
          <a:noFill/>
          <a:ln w="9525">
            <a:solidFill>
              <a:schemeClr val="tx1"/>
            </a:solidFill>
            <a:round/>
            <a:headEnd/>
            <a:tailEnd/>
          </a:ln>
          <a:effectLst/>
        </p:spPr>
        <p:txBody>
          <a:bodyPr wrap="none" anchor="ctr"/>
          <a:lstStyle/>
          <a:p>
            <a:endParaRPr lang="en-US"/>
          </a:p>
        </p:txBody>
      </p:sp>
      <p:sp>
        <p:nvSpPr>
          <p:cNvPr id="342029" name="Line 13"/>
          <p:cNvSpPr>
            <a:spLocks noChangeShapeType="1"/>
          </p:cNvSpPr>
          <p:nvPr/>
        </p:nvSpPr>
        <p:spPr bwMode="auto">
          <a:xfrm>
            <a:off x="1214438" y="3867150"/>
            <a:ext cx="6988175" cy="0"/>
          </a:xfrm>
          <a:prstGeom prst="line">
            <a:avLst/>
          </a:prstGeom>
          <a:noFill/>
          <a:ln w="9525">
            <a:solidFill>
              <a:schemeClr val="tx1"/>
            </a:solidFill>
            <a:round/>
            <a:headEnd/>
            <a:tailEnd/>
          </a:ln>
          <a:effectLst/>
        </p:spPr>
        <p:txBody>
          <a:bodyPr wrap="none" anchor="ctr"/>
          <a:lstStyle/>
          <a:p>
            <a:endParaRPr lang="en-US"/>
          </a:p>
        </p:txBody>
      </p:sp>
      <p:sp>
        <p:nvSpPr>
          <p:cNvPr id="342030" name="Line 14"/>
          <p:cNvSpPr>
            <a:spLocks noChangeShapeType="1"/>
          </p:cNvSpPr>
          <p:nvPr/>
        </p:nvSpPr>
        <p:spPr bwMode="auto">
          <a:xfrm>
            <a:off x="1214438" y="3455988"/>
            <a:ext cx="6988175" cy="0"/>
          </a:xfrm>
          <a:prstGeom prst="line">
            <a:avLst/>
          </a:prstGeom>
          <a:noFill/>
          <a:ln w="9525">
            <a:solidFill>
              <a:schemeClr val="tx1"/>
            </a:solidFill>
            <a:round/>
            <a:headEnd/>
            <a:tailEnd/>
          </a:ln>
          <a:effectLst/>
        </p:spPr>
        <p:txBody>
          <a:bodyPr wrap="none" anchor="ctr"/>
          <a:lstStyle/>
          <a:p>
            <a:endParaRPr lang="en-US"/>
          </a:p>
        </p:txBody>
      </p:sp>
      <p:sp>
        <p:nvSpPr>
          <p:cNvPr id="342031" name="Line 15"/>
          <p:cNvSpPr>
            <a:spLocks noChangeShapeType="1"/>
          </p:cNvSpPr>
          <p:nvPr/>
        </p:nvSpPr>
        <p:spPr bwMode="auto">
          <a:xfrm>
            <a:off x="1214438" y="3017838"/>
            <a:ext cx="6988175" cy="0"/>
          </a:xfrm>
          <a:prstGeom prst="line">
            <a:avLst/>
          </a:prstGeom>
          <a:noFill/>
          <a:ln w="9525">
            <a:solidFill>
              <a:schemeClr val="tx1"/>
            </a:solidFill>
            <a:round/>
            <a:headEnd/>
            <a:tailEnd/>
          </a:ln>
          <a:effectLst/>
        </p:spPr>
        <p:txBody>
          <a:bodyPr wrap="none" anchor="ctr"/>
          <a:lstStyle/>
          <a:p>
            <a:endParaRPr lang="en-US"/>
          </a:p>
        </p:txBody>
      </p:sp>
      <p:sp>
        <p:nvSpPr>
          <p:cNvPr id="342032" name="Line 16"/>
          <p:cNvSpPr>
            <a:spLocks noChangeShapeType="1"/>
          </p:cNvSpPr>
          <p:nvPr/>
        </p:nvSpPr>
        <p:spPr bwMode="auto">
          <a:xfrm>
            <a:off x="1214438" y="2606675"/>
            <a:ext cx="6988175" cy="0"/>
          </a:xfrm>
          <a:prstGeom prst="line">
            <a:avLst/>
          </a:prstGeom>
          <a:noFill/>
          <a:ln w="9525">
            <a:solidFill>
              <a:schemeClr val="tx1"/>
            </a:solidFill>
            <a:round/>
            <a:headEnd/>
            <a:tailEnd/>
          </a:ln>
          <a:effectLst/>
        </p:spPr>
        <p:txBody>
          <a:bodyPr wrap="none" anchor="ctr"/>
          <a:lstStyle/>
          <a:p>
            <a:endParaRPr lang="en-US"/>
          </a:p>
        </p:txBody>
      </p:sp>
      <p:sp>
        <p:nvSpPr>
          <p:cNvPr id="342033" name="Line 17"/>
          <p:cNvSpPr>
            <a:spLocks noChangeShapeType="1"/>
          </p:cNvSpPr>
          <p:nvPr/>
        </p:nvSpPr>
        <p:spPr bwMode="auto">
          <a:xfrm>
            <a:off x="1214438" y="2181225"/>
            <a:ext cx="6988175" cy="0"/>
          </a:xfrm>
          <a:prstGeom prst="line">
            <a:avLst/>
          </a:prstGeom>
          <a:noFill/>
          <a:ln w="9525">
            <a:solidFill>
              <a:schemeClr val="tx1"/>
            </a:solidFill>
            <a:round/>
            <a:headEnd/>
            <a:tailEnd/>
          </a:ln>
          <a:effectLst/>
        </p:spPr>
        <p:txBody>
          <a:bodyPr wrap="none" anchor="ctr"/>
          <a:lstStyle/>
          <a:p>
            <a:endParaRPr lang="en-US"/>
          </a:p>
        </p:txBody>
      </p:sp>
      <p:sp>
        <p:nvSpPr>
          <p:cNvPr id="342034" name="Line 18"/>
          <p:cNvSpPr>
            <a:spLocks noChangeShapeType="1"/>
          </p:cNvSpPr>
          <p:nvPr/>
        </p:nvSpPr>
        <p:spPr bwMode="auto">
          <a:xfrm>
            <a:off x="1214438" y="1743075"/>
            <a:ext cx="6988175" cy="0"/>
          </a:xfrm>
          <a:prstGeom prst="line">
            <a:avLst/>
          </a:prstGeom>
          <a:noFill/>
          <a:ln w="9525">
            <a:solidFill>
              <a:schemeClr val="tx1"/>
            </a:solidFill>
            <a:round/>
            <a:headEnd/>
            <a:tailEnd/>
          </a:ln>
          <a:effectLst/>
        </p:spPr>
        <p:txBody>
          <a:bodyPr wrap="none" anchor="ctr"/>
          <a:lstStyle/>
          <a:p>
            <a:endParaRPr lang="en-US" dirty="0"/>
          </a:p>
        </p:txBody>
      </p:sp>
      <p:sp>
        <p:nvSpPr>
          <p:cNvPr id="342035" name="Text Box 19"/>
          <p:cNvSpPr txBox="1">
            <a:spLocks noChangeArrowheads="1"/>
          </p:cNvSpPr>
          <p:nvPr/>
        </p:nvSpPr>
        <p:spPr bwMode="auto">
          <a:xfrm>
            <a:off x="996950" y="5018088"/>
            <a:ext cx="112712" cy="244475"/>
          </a:xfrm>
          <a:prstGeom prst="rect">
            <a:avLst/>
          </a:prstGeom>
          <a:noFill/>
          <a:ln w="9525" algn="ctr">
            <a:noFill/>
            <a:miter lim="800000"/>
            <a:headEnd/>
            <a:tailEnd/>
          </a:ln>
          <a:effectLst/>
        </p:spPr>
        <p:txBody>
          <a:bodyPr wrap="none" lIns="0" tIns="0" rIns="0" bIns="0">
            <a:spAutoFit/>
          </a:bodyPr>
          <a:lstStyle/>
          <a:p>
            <a:r>
              <a:rPr lang="en-US" sz="1600"/>
              <a:t>2</a:t>
            </a:r>
          </a:p>
        </p:txBody>
      </p:sp>
      <p:sp>
        <p:nvSpPr>
          <p:cNvPr id="342036" name="Text Box 20"/>
          <p:cNvSpPr txBox="1">
            <a:spLocks noChangeArrowheads="1"/>
          </p:cNvSpPr>
          <p:nvPr/>
        </p:nvSpPr>
        <p:spPr bwMode="auto">
          <a:xfrm>
            <a:off x="996950" y="4592638"/>
            <a:ext cx="112712" cy="244475"/>
          </a:xfrm>
          <a:prstGeom prst="rect">
            <a:avLst/>
          </a:prstGeom>
          <a:noFill/>
          <a:ln w="9525" algn="ctr">
            <a:noFill/>
            <a:miter lim="800000"/>
            <a:headEnd/>
            <a:tailEnd/>
          </a:ln>
          <a:effectLst/>
        </p:spPr>
        <p:txBody>
          <a:bodyPr wrap="none" lIns="0" tIns="0" rIns="0" bIns="0">
            <a:spAutoFit/>
          </a:bodyPr>
          <a:lstStyle/>
          <a:p>
            <a:r>
              <a:rPr lang="en-US" sz="1600"/>
              <a:t>4</a:t>
            </a:r>
          </a:p>
        </p:txBody>
      </p:sp>
      <p:sp>
        <p:nvSpPr>
          <p:cNvPr id="342037" name="Text Box 21"/>
          <p:cNvSpPr txBox="1">
            <a:spLocks noChangeArrowheads="1"/>
          </p:cNvSpPr>
          <p:nvPr/>
        </p:nvSpPr>
        <p:spPr bwMode="auto">
          <a:xfrm>
            <a:off x="996950" y="4168775"/>
            <a:ext cx="112712" cy="244475"/>
          </a:xfrm>
          <a:prstGeom prst="rect">
            <a:avLst/>
          </a:prstGeom>
          <a:noFill/>
          <a:ln w="9525" algn="ctr">
            <a:noFill/>
            <a:miter lim="800000"/>
            <a:headEnd/>
            <a:tailEnd/>
          </a:ln>
          <a:effectLst/>
        </p:spPr>
        <p:txBody>
          <a:bodyPr wrap="none" lIns="0" tIns="0" rIns="0" bIns="0">
            <a:spAutoFit/>
          </a:bodyPr>
          <a:lstStyle/>
          <a:p>
            <a:r>
              <a:rPr lang="en-US" sz="1600"/>
              <a:t>8</a:t>
            </a:r>
          </a:p>
        </p:txBody>
      </p:sp>
      <p:sp>
        <p:nvSpPr>
          <p:cNvPr id="342038" name="Text Box 22"/>
          <p:cNvSpPr txBox="1">
            <a:spLocks noChangeArrowheads="1"/>
          </p:cNvSpPr>
          <p:nvPr/>
        </p:nvSpPr>
        <p:spPr bwMode="auto">
          <a:xfrm>
            <a:off x="941388" y="3765550"/>
            <a:ext cx="225425" cy="244475"/>
          </a:xfrm>
          <a:prstGeom prst="rect">
            <a:avLst/>
          </a:prstGeom>
          <a:noFill/>
          <a:ln w="9525" algn="ctr">
            <a:noFill/>
            <a:miter lim="800000"/>
            <a:headEnd/>
            <a:tailEnd/>
          </a:ln>
          <a:effectLst/>
        </p:spPr>
        <p:txBody>
          <a:bodyPr wrap="none" lIns="0" tIns="0" rIns="0" bIns="0">
            <a:spAutoFit/>
          </a:bodyPr>
          <a:lstStyle/>
          <a:p>
            <a:r>
              <a:rPr lang="en-US" sz="1600"/>
              <a:t>16</a:t>
            </a:r>
          </a:p>
        </p:txBody>
      </p:sp>
      <p:sp>
        <p:nvSpPr>
          <p:cNvPr id="342039" name="Text Box 23"/>
          <p:cNvSpPr txBox="1">
            <a:spLocks noChangeArrowheads="1"/>
          </p:cNvSpPr>
          <p:nvPr/>
        </p:nvSpPr>
        <p:spPr bwMode="auto">
          <a:xfrm>
            <a:off x="941388" y="3341688"/>
            <a:ext cx="225425" cy="244475"/>
          </a:xfrm>
          <a:prstGeom prst="rect">
            <a:avLst/>
          </a:prstGeom>
          <a:noFill/>
          <a:ln w="9525" algn="ctr">
            <a:noFill/>
            <a:miter lim="800000"/>
            <a:headEnd/>
            <a:tailEnd/>
          </a:ln>
          <a:effectLst/>
        </p:spPr>
        <p:txBody>
          <a:bodyPr wrap="none" lIns="0" tIns="0" rIns="0" bIns="0">
            <a:spAutoFit/>
          </a:bodyPr>
          <a:lstStyle/>
          <a:p>
            <a:r>
              <a:rPr lang="en-US" sz="1600"/>
              <a:t>32</a:t>
            </a:r>
          </a:p>
        </p:txBody>
      </p:sp>
      <p:sp>
        <p:nvSpPr>
          <p:cNvPr id="342040" name="Text Box 24"/>
          <p:cNvSpPr txBox="1">
            <a:spLocks noChangeArrowheads="1"/>
          </p:cNvSpPr>
          <p:nvPr/>
        </p:nvSpPr>
        <p:spPr bwMode="auto">
          <a:xfrm>
            <a:off x="941388" y="2916238"/>
            <a:ext cx="225425" cy="244475"/>
          </a:xfrm>
          <a:prstGeom prst="rect">
            <a:avLst/>
          </a:prstGeom>
          <a:noFill/>
          <a:ln w="9525" algn="ctr">
            <a:noFill/>
            <a:miter lim="800000"/>
            <a:headEnd/>
            <a:tailEnd/>
          </a:ln>
          <a:effectLst/>
        </p:spPr>
        <p:txBody>
          <a:bodyPr wrap="none" lIns="0" tIns="0" rIns="0" bIns="0">
            <a:spAutoFit/>
          </a:bodyPr>
          <a:lstStyle/>
          <a:p>
            <a:r>
              <a:rPr lang="en-US" sz="1600"/>
              <a:t>64</a:t>
            </a:r>
          </a:p>
        </p:txBody>
      </p:sp>
      <p:sp>
        <p:nvSpPr>
          <p:cNvPr id="342041" name="Text Box 25"/>
          <p:cNvSpPr txBox="1">
            <a:spLocks noChangeArrowheads="1"/>
          </p:cNvSpPr>
          <p:nvPr/>
        </p:nvSpPr>
        <p:spPr bwMode="auto">
          <a:xfrm>
            <a:off x="830263" y="2492375"/>
            <a:ext cx="338137" cy="244475"/>
          </a:xfrm>
          <a:prstGeom prst="rect">
            <a:avLst/>
          </a:prstGeom>
          <a:noFill/>
          <a:ln w="9525" algn="ctr">
            <a:noFill/>
            <a:miter lim="800000"/>
            <a:headEnd/>
            <a:tailEnd/>
          </a:ln>
          <a:effectLst/>
        </p:spPr>
        <p:txBody>
          <a:bodyPr wrap="none" lIns="0" tIns="0" rIns="0" bIns="0">
            <a:spAutoFit/>
          </a:bodyPr>
          <a:lstStyle/>
          <a:p>
            <a:r>
              <a:rPr lang="en-US" sz="1600"/>
              <a:t>128</a:t>
            </a:r>
          </a:p>
        </p:txBody>
      </p:sp>
      <p:sp>
        <p:nvSpPr>
          <p:cNvPr id="342042" name="Text Box 26"/>
          <p:cNvSpPr txBox="1">
            <a:spLocks noChangeArrowheads="1"/>
          </p:cNvSpPr>
          <p:nvPr/>
        </p:nvSpPr>
        <p:spPr bwMode="auto">
          <a:xfrm>
            <a:off x="830263" y="2055813"/>
            <a:ext cx="338137" cy="244475"/>
          </a:xfrm>
          <a:prstGeom prst="rect">
            <a:avLst/>
          </a:prstGeom>
          <a:noFill/>
          <a:ln w="9525" algn="ctr">
            <a:noFill/>
            <a:miter lim="800000"/>
            <a:headEnd/>
            <a:tailEnd/>
          </a:ln>
          <a:effectLst/>
        </p:spPr>
        <p:txBody>
          <a:bodyPr wrap="none" lIns="0" tIns="0" rIns="0" bIns="0">
            <a:spAutoFit/>
          </a:bodyPr>
          <a:lstStyle/>
          <a:p>
            <a:r>
              <a:rPr lang="en-US" sz="1600"/>
              <a:t>256</a:t>
            </a:r>
          </a:p>
        </p:txBody>
      </p:sp>
      <p:sp>
        <p:nvSpPr>
          <p:cNvPr id="342043" name="Text Box 27"/>
          <p:cNvSpPr txBox="1">
            <a:spLocks noChangeArrowheads="1"/>
          </p:cNvSpPr>
          <p:nvPr/>
        </p:nvSpPr>
        <p:spPr bwMode="auto">
          <a:xfrm>
            <a:off x="830263" y="1631950"/>
            <a:ext cx="338137" cy="244475"/>
          </a:xfrm>
          <a:prstGeom prst="rect">
            <a:avLst/>
          </a:prstGeom>
          <a:noFill/>
          <a:ln w="9525" algn="ctr">
            <a:noFill/>
            <a:miter lim="800000"/>
            <a:headEnd/>
            <a:tailEnd/>
          </a:ln>
          <a:effectLst/>
        </p:spPr>
        <p:txBody>
          <a:bodyPr wrap="none" lIns="0" tIns="0" rIns="0" bIns="0">
            <a:spAutoFit/>
          </a:bodyPr>
          <a:lstStyle/>
          <a:p>
            <a:r>
              <a:rPr lang="en-US" sz="1600"/>
              <a:t>512</a:t>
            </a:r>
          </a:p>
        </p:txBody>
      </p:sp>
      <p:sp>
        <p:nvSpPr>
          <p:cNvPr id="342044" name="Text Box 28"/>
          <p:cNvSpPr txBox="1">
            <a:spLocks noChangeArrowheads="1"/>
          </p:cNvSpPr>
          <p:nvPr/>
        </p:nvSpPr>
        <p:spPr bwMode="auto">
          <a:xfrm>
            <a:off x="2060575" y="5994400"/>
            <a:ext cx="450850" cy="244475"/>
          </a:xfrm>
          <a:prstGeom prst="rect">
            <a:avLst/>
          </a:prstGeom>
          <a:noFill/>
          <a:ln w="9525" algn="ctr">
            <a:noFill/>
            <a:miter lim="800000"/>
            <a:headEnd/>
            <a:tailEnd/>
          </a:ln>
          <a:effectLst/>
        </p:spPr>
        <p:txBody>
          <a:bodyPr wrap="none" lIns="0" tIns="0" rIns="0" bIns="0">
            <a:spAutoFit/>
          </a:bodyPr>
          <a:lstStyle/>
          <a:p>
            <a:r>
              <a:rPr lang="en-US" sz="1600"/>
              <a:t>1980</a:t>
            </a:r>
          </a:p>
        </p:txBody>
      </p:sp>
      <p:sp>
        <p:nvSpPr>
          <p:cNvPr id="342045" name="Text Box 29"/>
          <p:cNvSpPr txBox="1">
            <a:spLocks noChangeArrowheads="1"/>
          </p:cNvSpPr>
          <p:nvPr/>
        </p:nvSpPr>
        <p:spPr bwMode="auto">
          <a:xfrm>
            <a:off x="3006725" y="5994400"/>
            <a:ext cx="450850" cy="244475"/>
          </a:xfrm>
          <a:prstGeom prst="rect">
            <a:avLst/>
          </a:prstGeom>
          <a:noFill/>
          <a:ln w="9525" algn="ctr">
            <a:noFill/>
            <a:miter lim="800000"/>
            <a:headEnd/>
            <a:tailEnd/>
          </a:ln>
          <a:effectLst/>
        </p:spPr>
        <p:txBody>
          <a:bodyPr wrap="none" lIns="0" tIns="0" rIns="0" bIns="0">
            <a:spAutoFit/>
          </a:bodyPr>
          <a:lstStyle/>
          <a:p>
            <a:r>
              <a:rPr lang="en-US" sz="1600"/>
              <a:t>1985</a:t>
            </a:r>
          </a:p>
        </p:txBody>
      </p:sp>
      <p:sp>
        <p:nvSpPr>
          <p:cNvPr id="342046" name="Text Box 30"/>
          <p:cNvSpPr txBox="1">
            <a:spLocks noChangeArrowheads="1"/>
          </p:cNvSpPr>
          <p:nvPr/>
        </p:nvSpPr>
        <p:spPr bwMode="auto">
          <a:xfrm>
            <a:off x="3910013" y="5994400"/>
            <a:ext cx="450850" cy="244475"/>
          </a:xfrm>
          <a:prstGeom prst="rect">
            <a:avLst/>
          </a:prstGeom>
          <a:noFill/>
          <a:ln w="9525" algn="ctr">
            <a:noFill/>
            <a:miter lim="800000"/>
            <a:headEnd/>
            <a:tailEnd/>
          </a:ln>
          <a:effectLst/>
        </p:spPr>
        <p:txBody>
          <a:bodyPr wrap="none" lIns="0" tIns="0" rIns="0" bIns="0">
            <a:spAutoFit/>
          </a:bodyPr>
          <a:lstStyle/>
          <a:p>
            <a:r>
              <a:rPr lang="en-US" sz="1600"/>
              <a:t>1990</a:t>
            </a:r>
          </a:p>
        </p:txBody>
      </p:sp>
      <p:sp>
        <p:nvSpPr>
          <p:cNvPr id="342047" name="Text Box 31"/>
          <p:cNvSpPr txBox="1">
            <a:spLocks noChangeArrowheads="1"/>
          </p:cNvSpPr>
          <p:nvPr/>
        </p:nvSpPr>
        <p:spPr bwMode="auto">
          <a:xfrm>
            <a:off x="4781550" y="5994400"/>
            <a:ext cx="450850" cy="244475"/>
          </a:xfrm>
          <a:prstGeom prst="rect">
            <a:avLst/>
          </a:prstGeom>
          <a:noFill/>
          <a:ln w="9525" algn="ctr">
            <a:noFill/>
            <a:miter lim="800000"/>
            <a:headEnd/>
            <a:tailEnd/>
          </a:ln>
          <a:effectLst/>
        </p:spPr>
        <p:txBody>
          <a:bodyPr wrap="none" lIns="0" tIns="0" rIns="0" bIns="0">
            <a:spAutoFit/>
          </a:bodyPr>
          <a:lstStyle/>
          <a:p>
            <a:r>
              <a:rPr lang="en-US" sz="1600"/>
              <a:t>1995</a:t>
            </a:r>
          </a:p>
        </p:txBody>
      </p:sp>
      <p:sp>
        <p:nvSpPr>
          <p:cNvPr id="342048" name="Text Box 32"/>
          <p:cNvSpPr txBox="1">
            <a:spLocks noChangeArrowheads="1"/>
          </p:cNvSpPr>
          <p:nvPr/>
        </p:nvSpPr>
        <p:spPr bwMode="auto">
          <a:xfrm>
            <a:off x="5686425" y="5994400"/>
            <a:ext cx="450850" cy="244475"/>
          </a:xfrm>
          <a:prstGeom prst="rect">
            <a:avLst/>
          </a:prstGeom>
          <a:noFill/>
          <a:ln w="9525" algn="ctr">
            <a:noFill/>
            <a:miter lim="800000"/>
            <a:headEnd/>
            <a:tailEnd/>
          </a:ln>
          <a:effectLst/>
        </p:spPr>
        <p:txBody>
          <a:bodyPr wrap="none" lIns="0" tIns="0" rIns="0" bIns="0">
            <a:spAutoFit/>
          </a:bodyPr>
          <a:lstStyle/>
          <a:p>
            <a:r>
              <a:rPr lang="en-US" sz="1600"/>
              <a:t>2000</a:t>
            </a:r>
          </a:p>
        </p:txBody>
      </p:sp>
      <p:sp>
        <p:nvSpPr>
          <p:cNvPr id="342049" name="Text Box 33"/>
          <p:cNvSpPr txBox="1">
            <a:spLocks noChangeArrowheads="1"/>
          </p:cNvSpPr>
          <p:nvPr/>
        </p:nvSpPr>
        <p:spPr bwMode="auto">
          <a:xfrm>
            <a:off x="6632575" y="5994400"/>
            <a:ext cx="450850" cy="244475"/>
          </a:xfrm>
          <a:prstGeom prst="rect">
            <a:avLst/>
          </a:prstGeom>
          <a:noFill/>
          <a:ln w="9525" algn="ctr">
            <a:noFill/>
            <a:miter lim="800000"/>
            <a:headEnd/>
            <a:tailEnd/>
          </a:ln>
          <a:effectLst/>
        </p:spPr>
        <p:txBody>
          <a:bodyPr wrap="none" lIns="0" tIns="0" rIns="0" bIns="0">
            <a:spAutoFit/>
          </a:bodyPr>
          <a:lstStyle/>
          <a:p>
            <a:r>
              <a:rPr lang="en-US" sz="1600"/>
              <a:t>2005</a:t>
            </a:r>
          </a:p>
        </p:txBody>
      </p:sp>
      <p:sp>
        <p:nvSpPr>
          <p:cNvPr id="342050" name="Text Box 34"/>
          <p:cNvSpPr txBox="1">
            <a:spLocks noChangeArrowheads="1"/>
          </p:cNvSpPr>
          <p:nvPr/>
        </p:nvSpPr>
        <p:spPr bwMode="auto">
          <a:xfrm>
            <a:off x="7535863" y="5994400"/>
            <a:ext cx="450850" cy="244475"/>
          </a:xfrm>
          <a:prstGeom prst="rect">
            <a:avLst/>
          </a:prstGeom>
          <a:noFill/>
          <a:ln w="9525" algn="ctr">
            <a:noFill/>
            <a:miter lim="800000"/>
            <a:headEnd/>
            <a:tailEnd/>
          </a:ln>
          <a:effectLst/>
        </p:spPr>
        <p:txBody>
          <a:bodyPr wrap="none" lIns="0" tIns="0" rIns="0" bIns="0">
            <a:spAutoFit/>
          </a:bodyPr>
          <a:lstStyle/>
          <a:p>
            <a:r>
              <a:rPr lang="en-US" sz="1600"/>
              <a:t>2010</a:t>
            </a:r>
          </a:p>
        </p:txBody>
      </p:sp>
      <p:sp>
        <p:nvSpPr>
          <p:cNvPr id="342051" name="AutoShape 35"/>
          <p:cNvSpPr>
            <a:spLocks noChangeArrowheads="1"/>
          </p:cNvSpPr>
          <p:nvPr/>
        </p:nvSpPr>
        <p:spPr bwMode="auto">
          <a:xfrm>
            <a:off x="1196975" y="5453063"/>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2" name="AutoShape 36"/>
          <p:cNvSpPr>
            <a:spLocks noChangeArrowheads="1"/>
          </p:cNvSpPr>
          <p:nvPr/>
        </p:nvSpPr>
        <p:spPr bwMode="auto">
          <a:xfrm>
            <a:off x="1654175"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3" name="AutoShape 37"/>
          <p:cNvSpPr>
            <a:spLocks noChangeArrowheads="1"/>
          </p:cNvSpPr>
          <p:nvPr/>
        </p:nvSpPr>
        <p:spPr bwMode="auto">
          <a:xfrm>
            <a:off x="2578100"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4" name="AutoShape 38"/>
          <p:cNvSpPr>
            <a:spLocks noChangeArrowheads="1"/>
          </p:cNvSpPr>
          <p:nvPr/>
        </p:nvSpPr>
        <p:spPr bwMode="auto">
          <a:xfrm>
            <a:off x="3144838"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5" name="AutoShape 39"/>
          <p:cNvSpPr>
            <a:spLocks noChangeArrowheads="1"/>
          </p:cNvSpPr>
          <p:nvPr/>
        </p:nvSpPr>
        <p:spPr bwMode="auto">
          <a:xfrm>
            <a:off x="3895725"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6" name="AutoShape 40"/>
          <p:cNvSpPr>
            <a:spLocks noChangeArrowheads="1"/>
          </p:cNvSpPr>
          <p:nvPr/>
        </p:nvSpPr>
        <p:spPr bwMode="auto">
          <a:xfrm>
            <a:off x="4462463"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7" name="AutoShape 41"/>
          <p:cNvSpPr>
            <a:spLocks noChangeArrowheads="1"/>
          </p:cNvSpPr>
          <p:nvPr/>
        </p:nvSpPr>
        <p:spPr bwMode="auto">
          <a:xfrm>
            <a:off x="5256213"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58" name="Text Box 42"/>
          <p:cNvSpPr txBox="1">
            <a:spLocks noChangeArrowheads="1"/>
          </p:cNvSpPr>
          <p:nvPr/>
        </p:nvSpPr>
        <p:spPr bwMode="auto">
          <a:xfrm>
            <a:off x="1250950" y="4984750"/>
            <a:ext cx="254000" cy="40957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4004</a:t>
            </a:r>
          </a:p>
          <a:p>
            <a:pPr algn="l"/>
            <a:r>
              <a:rPr lang="en-US" sz="900" b="1">
                <a:solidFill>
                  <a:srgbClr val="FF0000"/>
                </a:solidFill>
              </a:rPr>
              <a:t>8008</a:t>
            </a:r>
          </a:p>
          <a:p>
            <a:pPr algn="l"/>
            <a:r>
              <a:rPr lang="en-US" sz="900" b="1">
                <a:solidFill>
                  <a:srgbClr val="FF0000"/>
                </a:solidFill>
              </a:rPr>
              <a:t>8080</a:t>
            </a:r>
          </a:p>
        </p:txBody>
      </p:sp>
      <p:sp>
        <p:nvSpPr>
          <p:cNvPr id="342059" name="Text Box 43"/>
          <p:cNvSpPr txBox="1">
            <a:spLocks noChangeArrowheads="1"/>
          </p:cNvSpPr>
          <p:nvPr/>
        </p:nvSpPr>
        <p:spPr bwMode="auto">
          <a:xfrm>
            <a:off x="1641475" y="5256213"/>
            <a:ext cx="2540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8086</a:t>
            </a:r>
          </a:p>
        </p:txBody>
      </p:sp>
      <p:sp>
        <p:nvSpPr>
          <p:cNvPr id="342060" name="Text Box 44"/>
          <p:cNvSpPr txBox="1">
            <a:spLocks noChangeArrowheads="1"/>
          </p:cNvSpPr>
          <p:nvPr/>
        </p:nvSpPr>
        <p:spPr bwMode="auto">
          <a:xfrm>
            <a:off x="2513013" y="5256213"/>
            <a:ext cx="1905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286</a:t>
            </a:r>
          </a:p>
        </p:txBody>
      </p:sp>
      <p:sp>
        <p:nvSpPr>
          <p:cNvPr id="342061" name="Text Box 45"/>
          <p:cNvSpPr txBox="1">
            <a:spLocks noChangeArrowheads="1"/>
          </p:cNvSpPr>
          <p:nvPr/>
        </p:nvSpPr>
        <p:spPr bwMode="auto">
          <a:xfrm>
            <a:off x="3111500" y="5256213"/>
            <a:ext cx="1905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386</a:t>
            </a:r>
          </a:p>
        </p:txBody>
      </p:sp>
      <p:sp>
        <p:nvSpPr>
          <p:cNvPr id="342062" name="Text Box 46"/>
          <p:cNvSpPr txBox="1">
            <a:spLocks noChangeArrowheads="1"/>
          </p:cNvSpPr>
          <p:nvPr/>
        </p:nvSpPr>
        <p:spPr bwMode="auto">
          <a:xfrm>
            <a:off x="3840163" y="5256213"/>
            <a:ext cx="1905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486</a:t>
            </a:r>
          </a:p>
        </p:txBody>
      </p:sp>
      <p:sp>
        <p:nvSpPr>
          <p:cNvPr id="342063" name="Text Box 47"/>
          <p:cNvSpPr txBox="1">
            <a:spLocks noChangeArrowheads="1"/>
          </p:cNvSpPr>
          <p:nvPr/>
        </p:nvSpPr>
        <p:spPr bwMode="auto">
          <a:xfrm>
            <a:off x="4316413" y="5256213"/>
            <a:ext cx="4508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Pentium</a:t>
            </a:r>
          </a:p>
        </p:txBody>
      </p:sp>
      <p:sp>
        <p:nvSpPr>
          <p:cNvPr id="342064" name="Text Box 48"/>
          <p:cNvSpPr txBox="1">
            <a:spLocks noChangeArrowheads="1"/>
          </p:cNvSpPr>
          <p:nvPr/>
        </p:nvSpPr>
        <p:spPr bwMode="auto">
          <a:xfrm>
            <a:off x="5211763" y="5256213"/>
            <a:ext cx="1397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P2</a:t>
            </a:r>
          </a:p>
        </p:txBody>
      </p:sp>
      <p:sp>
        <p:nvSpPr>
          <p:cNvPr id="342065" name="AutoShape 49"/>
          <p:cNvSpPr>
            <a:spLocks noChangeArrowheads="1"/>
          </p:cNvSpPr>
          <p:nvPr/>
        </p:nvSpPr>
        <p:spPr bwMode="auto">
          <a:xfrm>
            <a:off x="5735638"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66" name="AutoShape 50"/>
          <p:cNvSpPr>
            <a:spLocks noChangeArrowheads="1"/>
          </p:cNvSpPr>
          <p:nvPr/>
        </p:nvSpPr>
        <p:spPr bwMode="auto">
          <a:xfrm>
            <a:off x="5800725" y="5484813"/>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67" name="AutoShape 51"/>
          <p:cNvSpPr>
            <a:spLocks noChangeArrowheads="1"/>
          </p:cNvSpPr>
          <p:nvPr/>
        </p:nvSpPr>
        <p:spPr bwMode="auto">
          <a:xfrm>
            <a:off x="5865813"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68" name="Text Box 52"/>
          <p:cNvSpPr txBox="1">
            <a:spLocks noChangeArrowheads="1"/>
          </p:cNvSpPr>
          <p:nvPr/>
        </p:nvSpPr>
        <p:spPr bwMode="auto">
          <a:xfrm>
            <a:off x="5637213" y="5256213"/>
            <a:ext cx="1397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P3</a:t>
            </a:r>
          </a:p>
        </p:txBody>
      </p:sp>
      <p:sp>
        <p:nvSpPr>
          <p:cNvPr id="342069" name="Text Box 53"/>
          <p:cNvSpPr txBox="1">
            <a:spLocks noChangeArrowheads="1"/>
          </p:cNvSpPr>
          <p:nvPr/>
        </p:nvSpPr>
        <p:spPr bwMode="auto">
          <a:xfrm>
            <a:off x="5876925" y="5256213"/>
            <a:ext cx="1397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P4</a:t>
            </a:r>
          </a:p>
        </p:txBody>
      </p:sp>
      <p:sp>
        <p:nvSpPr>
          <p:cNvPr id="342070" name="Text Box 54"/>
          <p:cNvSpPr txBox="1">
            <a:spLocks noChangeArrowheads="1"/>
          </p:cNvSpPr>
          <p:nvPr/>
        </p:nvSpPr>
        <p:spPr bwMode="auto">
          <a:xfrm>
            <a:off x="5702300" y="5637213"/>
            <a:ext cx="3619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Athlon</a:t>
            </a:r>
          </a:p>
        </p:txBody>
      </p:sp>
      <p:sp>
        <p:nvSpPr>
          <p:cNvPr id="342071" name="AutoShape 55"/>
          <p:cNvSpPr>
            <a:spLocks noChangeArrowheads="1"/>
          </p:cNvSpPr>
          <p:nvPr/>
        </p:nvSpPr>
        <p:spPr bwMode="auto">
          <a:xfrm>
            <a:off x="6596063"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72" name="AutoShape 56"/>
          <p:cNvSpPr>
            <a:spLocks noChangeArrowheads="1"/>
          </p:cNvSpPr>
          <p:nvPr/>
        </p:nvSpPr>
        <p:spPr bwMode="auto">
          <a:xfrm>
            <a:off x="6378575"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073" name="Text Box 57"/>
          <p:cNvSpPr txBox="1">
            <a:spLocks noChangeArrowheads="1"/>
          </p:cNvSpPr>
          <p:nvPr/>
        </p:nvSpPr>
        <p:spPr bwMode="auto">
          <a:xfrm>
            <a:off x="6235700" y="5648325"/>
            <a:ext cx="4064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Itanium</a:t>
            </a:r>
          </a:p>
        </p:txBody>
      </p:sp>
      <p:sp>
        <p:nvSpPr>
          <p:cNvPr id="342074" name="Text Box 58"/>
          <p:cNvSpPr txBox="1">
            <a:spLocks noChangeArrowheads="1"/>
          </p:cNvSpPr>
          <p:nvPr/>
        </p:nvSpPr>
        <p:spPr bwMode="auto">
          <a:xfrm>
            <a:off x="6737350" y="5648325"/>
            <a:ext cx="4699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Itanium2</a:t>
            </a:r>
          </a:p>
        </p:txBody>
      </p:sp>
      <p:sp>
        <p:nvSpPr>
          <p:cNvPr id="342075" name="AutoShape 59"/>
          <p:cNvSpPr>
            <a:spLocks noChangeArrowheads="1"/>
          </p:cNvSpPr>
          <p:nvPr/>
        </p:nvSpPr>
        <p:spPr bwMode="auto">
          <a:xfrm>
            <a:off x="5856288"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76" name="AutoShape 60"/>
          <p:cNvSpPr>
            <a:spLocks noChangeArrowheads="1"/>
          </p:cNvSpPr>
          <p:nvPr/>
        </p:nvSpPr>
        <p:spPr bwMode="auto">
          <a:xfrm>
            <a:off x="6189663"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77" name="AutoShape 61"/>
          <p:cNvSpPr>
            <a:spLocks noChangeArrowheads="1"/>
          </p:cNvSpPr>
          <p:nvPr/>
        </p:nvSpPr>
        <p:spPr bwMode="auto">
          <a:xfrm>
            <a:off x="6511925"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78" name="AutoShape 62"/>
          <p:cNvSpPr>
            <a:spLocks noChangeArrowheads="1"/>
          </p:cNvSpPr>
          <p:nvPr/>
        </p:nvSpPr>
        <p:spPr bwMode="auto">
          <a:xfrm>
            <a:off x="6642100"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79" name="AutoShape 63"/>
          <p:cNvSpPr>
            <a:spLocks noChangeArrowheads="1"/>
          </p:cNvSpPr>
          <p:nvPr/>
        </p:nvSpPr>
        <p:spPr bwMode="auto">
          <a:xfrm>
            <a:off x="6780213"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80" name="AutoShape 64"/>
          <p:cNvSpPr>
            <a:spLocks noChangeArrowheads="1"/>
          </p:cNvSpPr>
          <p:nvPr/>
        </p:nvSpPr>
        <p:spPr bwMode="auto">
          <a:xfrm>
            <a:off x="6973888"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82" name="Text Box 66"/>
          <p:cNvSpPr txBox="1">
            <a:spLocks noChangeArrowheads="1"/>
          </p:cNvSpPr>
          <p:nvPr/>
        </p:nvSpPr>
        <p:spPr bwMode="auto">
          <a:xfrm>
            <a:off x="5508625" y="4951413"/>
            <a:ext cx="4064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Power4</a:t>
            </a:r>
          </a:p>
        </p:txBody>
      </p:sp>
      <p:sp>
        <p:nvSpPr>
          <p:cNvPr id="342083" name="Text Box 67"/>
          <p:cNvSpPr txBox="1">
            <a:spLocks noChangeArrowheads="1"/>
          </p:cNvSpPr>
          <p:nvPr/>
        </p:nvSpPr>
        <p:spPr bwMode="auto">
          <a:xfrm>
            <a:off x="5943600" y="4951413"/>
            <a:ext cx="4127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PA8800</a:t>
            </a:r>
          </a:p>
        </p:txBody>
      </p:sp>
      <p:sp>
        <p:nvSpPr>
          <p:cNvPr id="342084" name="Text Box 68"/>
          <p:cNvSpPr txBox="1">
            <a:spLocks noChangeArrowheads="1"/>
          </p:cNvSpPr>
          <p:nvPr/>
        </p:nvSpPr>
        <p:spPr bwMode="auto">
          <a:xfrm>
            <a:off x="1250950" y="4984750"/>
            <a:ext cx="254000" cy="40957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4004</a:t>
            </a:r>
          </a:p>
          <a:p>
            <a:pPr algn="l"/>
            <a:r>
              <a:rPr lang="en-US" sz="900" b="1">
                <a:solidFill>
                  <a:srgbClr val="FF0000"/>
                </a:solidFill>
              </a:rPr>
              <a:t>8008</a:t>
            </a:r>
          </a:p>
          <a:p>
            <a:pPr algn="l"/>
            <a:r>
              <a:rPr lang="en-US" sz="900" b="1">
                <a:solidFill>
                  <a:srgbClr val="FF0000"/>
                </a:solidFill>
              </a:rPr>
              <a:t>8080</a:t>
            </a:r>
          </a:p>
        </p:txBody>
      </p:sp>
      <p:sp>
        <p:nvSpPr>
          <p:cNvPr id="342085" name="Text Box 69"/>
          <p:cNvSpPr txBox="1">
            <a:spLocks noChangeArrowheads="1"/>
          </p:cNvSpPr>
          <p:nvPr/>
        </p:nvSpPr>
        <p:spPr bwMode="auto">
          <a:xfrm>
            <a:off x="5943600" y="4951413"/>
            <a:ext cx="4127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PA8800</a:t>
            </a:r>
          </a:p>
        </p:txBody>
      </p:sp>
      <p:sp>
        <p:nvSpPr>
          <p:cNvPr id="342086" name="Text Box 70"/>
          <p:cNvSpPr txBox="1">
            <a:spLocks noChangeArrowheads="1"/>
          </p:cNvSpPr>
          <p:nvPr/>
        </p:nvSpPr>
        <p:spPr bwMode="auto">
          <a:xfrm>
            <a:off x="6516688" y="5170488"/>
            <a:ext cx="609600" cy="273050"/>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 Opteron</a:t>
            </a:r>
          </a:p>
          <a:p>
            <a:pPr algn="l"/>
            <a:r>
              <a:rPr lang="en-US" sz="900" b="1">
                <a:solidFill>
                  <a:srgbClr val="0000FF"/>
                </a:solidFill>
              </a:rPr>
              <a:t>    CoreDuo</a:t>
            </a:r>
          </a:p>
        </p:txBody>
      </p:sp>
      <p:sp>
        <p:nvSpPr>
          <p:cNvPr id="342087" name="Text Box 71"/>
          <p:cNvSpPr txBox="1">
            <a:spLocks noChangeArrowheads="1"/>
          </p:cNvSpPr>
          <p:nvPr/>
        </p:nvSpPr>
        <p:spPr bwMode="auto">
          <a:xfrm>
            <a:off x="6904038" y="4922838"/>
            <a:ext cx="4064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Power6</a:t>
            </a:r>
          </a:p>
        </p:txBody>
      </p:sp>
      <p:sp>
        <p:nvSpPr>
          <p:cNvPr id="342089" name="AutoShape 73"/>
          <p:cNvSpPr>
            <a:spLocks noChangeArrowheads="1"/>
          </p:cNvSpPr>
          <p:nvPr/>
        </p:nvSpPr>
        <p:spPr bwMode="auto">
          <a:xfrm>
            <a:off x="6697663" y="4854575"/>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90" name="Text Box 74"/>
          <p:cNvSpPr txBox="1">
            <a:spLocks noChangeArrowheads="1"/>
          </p:cNvSpPr>
          <p:nvPr/>
        </p:nvSpPr>
        <p:spPr bwMode="auto">
          <a:xfrm>
            <a:off x="6203950" y="4810125"/>
            <a:ext cx="5016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Xbox 360</a:t>
            </a:r>
          </a:p>
        </p:txBody>
      </p:sp>
      <p:sp>
        <p:nvSpPr>
          <p:cNvPr id="342091" name="AutoShape 75"/>
          <p:cNvSpPr>
            <a:spLocks noChangeArrowheads="1"/>
          </p:cNvSpPr>
          <p:nvPr/>
        </p:nvSpPr>
        <p:spPr bwMode="auto">
          <a:xfrm>
            <a:off x="6927850" y="4638675"/>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92" name="AutoShape 76"/>
          <p:cNvSpPr>
            <a:spLocks noChangeArrowheads="1"/>
          </p:cNvSpPr>
          <p:nvPr/>
        </p:nvSpPr>
        <p:spPr bwMode="auto">
          <a:xfrm>
            <a:off x="7073900" y="4638675"/>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93" name="AutoShape 77"/>
          <p:cNvSpPr>
            <a:spLocks noChangeArrowheads="1"/>
          </p:cNvSpPr>
          <p:nvPr/>
        </p:nvSpPr>
        <p:spPr bwMode="auto">
          <a:xfrm>
            <a:off x="7197725" y="4638675"/>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94" name="Text Box 78"/>
          <p:cNvSpPr txBox="1">
            <a:spLocks noChangeArrowheads="1"/>
          </p:cNvSpPr>
          <p:nvPr/>
        </p:nvSpPr>
        <p:spPr bwMode="auto">
          <a:xfrm>
            <a:off x="6369050" y="4568825"/>
            <a:ext cx="5461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BCM 1480</a:t>
            </a:r>
          </a:p>
        </p:txBody>
      </p:sp>
      <p:sp>
        <p:nvSpPr>
          <p:cNvPr id="342095" name="Text Box 79"/>
          <p:cNvSpPr txBox="1">
            <a:spLocks noChangeArrowheads="1"/>
          </p:cNvSpPr>
          <p:nvPr/>
        </p:nvSpPr>
        <p:spPr bwMode="auto">
          <a:xfrm>
            <a:off x="7015163" y="4483100"/>
            <a:ext cx="6159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Opteron 4P</a:t>
            </a:r>
          </a:p>
        </p:txBody>
      </p:sp>
      <p:sp>
        <p:nvSpPr>
          <p:cNvPr id="342096" name="Text Box 80"/>
          <p:cNvSpPr txBox="1">
            <a:spLocks noChangeArrowheads="1"/>
          </p:cNvSpPr>
          <p:nvPr/>
        </p:nvSpPr>
        <p:spPr bwMode="auto">
          <a:xfrm>
            <a:off x="7239000" y="4759325"/>
            <a:ext cx="2794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Xeon</a:t>
            </a:r>
          </a:p>
        </p:txBody>
      </p:sp>
      <p:sp>
        <p:nvSpPr>
          <p:cNvPr id="342097" name="AutoShape 81"/>
          <p:cNvSpPr>
            <a:spLocks noChangeArrowheads="1"/>
          </p:cNvSpPr>
          <p:nvPr/>
        </p:nvSpPr>
        <p:spPr bwMode="auto">
          <a:xfrm>
            <a:off x="6972300" y="4232275"/>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098" name="AutoShape 82"/>
          <p:cNvSpPr>
            <a:spLocks noChangeArrowheads="1"/>
          </p:cNvSpPr>
          <p:nvPr/>
        </p:nvSpPr>
        <p:spPr bwMode="auto">
          <a:xfrm>
            <a:off x="7164388" y="4154488"/>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099" name="Text Box 83"/>
          <p:cNvSpPr txBox="1">
            <a:spLocks noChangeArrowheads="1"/>
          </p:cNvSpPr>
          <p:nvPr/>
        </p:nvSpPr>
        <p:spPr bwMode="auto">
          <a:xfrm>
            <a:off x="6469063" y="4162425"/>
            <a:ext cx="4191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Niagara</a:t>
            </a:r>
          </a:p>
        </p:txBody>
      </p:sp>
      <p:sp>
        <p:nvSpPr>
          <p:cNvPr id="342100" name="Text Box 84"/>
          <p:cNvSpPr txBox="1">
            <a:spLocks noChangeArrowheads="1"/>
          </p:cNvSpPr>
          <p:nvPr/>
        </p:nvSpPr>
        <p:spPr bwMode="auto">
          <a:xfrm>
            <a:off x="7304088" y="4106863"/>
            <a:ext cx="2095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669900"/>
                </a:solidFill>
              </a:rPr>
              <a:t>Cell</a:t>
            </a:r>
          </a:p>
        </p:txBody>
      </p:sp>
      <p:sp>
        <p:nvSpPr>
          <p:cNvPr id="342101" name="AutoShape 85"/>
          <p:cNvSpPr>
            <a:spLocks noChangeArrowheads="1"/>
          </p:cNvSpPr>
          <p:nvPr/>
        </p:nvSpPr>
        <p:spPr bwMode="auto">
          <a:xfrm>
            <a:off x="5911850" y="3792538"/>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102" name="Text Box 86"/>
          <p:cNvSpPr txBox="1">
            <a:spLocks noChangeArrowheads="1"/>
          </p:cNvSpPr>
          <p:nvPr/>
        </p:nvSpPr>
        <p:spPr bwMode="auto">
          <a:xfrm>
            <a:off x="5722938" y="3937000"/>
            <a:ext cx="2730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RAW</a:t>
            </a:r>
          </a:p>
        </p:txBody>
      </p:sp>
      <p:sp>
        <p:nvSpPr>
          <p:cNvPr id="342103" name="AutoShape 87"/>
          <p:cNvSpPr>
            <a:spLocks noChangeArrowheads="1"/>
          </p:cNvSpPr>
          <p:nvPr/>
        </p:nvSpPr>
        <p:spPr bwMode="auto">
          <a:xfrm>
            <a:off x="6848475" y="3803650"/>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04" name="AutoShape 88"/>
          <p:cNvSpPr>
            <a:spLocks noChangeArrowheads="1"/>
          </p:cNvSpPr>
          <p:nvPr/>
        </p:nvSpPr>
        <p:spPr bwMode="auto">
          <a:xfrm>
            <a:off x="7243763" y="3803650"/>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05" name="Text Box 89"/>
          <p:cNvSpPr txBox="1">
            <a:spLocks noChangeArrowheads="1"/>
          </p:cNvSpPr>
          <p:nvPr/>
        </p:nvSpPr>
        <p:spPr bwMode="auto">
          <a:xfrm>
            <a:off x="6762750" y="3567113"/>
            <a:ext cx="349250" cy="273050"/>
          </a:xfrm>
          <a:prstGeom prst="rect">
            <a:avLst/>
          </a:prstGeom>
          <a:noFill/>
          <a:ln w="9525" algn="ctr">
            <a:noFill/>
            <a:miter lim="800000"/>
            <a:headEnd/>
            <a:tailEnd/>
          </a:ln>
          <a:effectLst/>
        </p:spPr>
        <p:txBody>
          <a:bodyPr wrap="none" lIns="0" tIns="0" rIns="0" bIns="0">
            <a:spAutoFit/>
          </a:bodyPr>
          <a:lstStyle/>
          <a:p>
            <a:r>
              <a:rPr lang="en-US" sz="900" b="1">
                <a:solidFill>
                  <a:srgbClr val="669900"/>
                </a:solidFill>
              </a:rPr>
              <a:t>RAZA </a:t>
            </a:r>
          </a:p>
          <a:p>
            <a:r>
              <a:rPr lang="en-US" sz="900" b="1">
                <a:solidFill>
                  <a:srgbClr val="669900"/>
                </a:solidFill>
              </a:rPr>
              <a:t>XLR</a:t>
            </a:r>
          </a:p>
        </p:txBody>
      </p:sp>
      <p:sp>
        <p:nvSpPr>
          <p:cNvPr id="342106" name="Text Box 90"/>
          <p:cNvSpPr txBox="1">
            <a:spLocks noChangeArrowheads="1"/>
          </p:cNvSpPr>
          <p:nvPr/>
        </p:nvSpPr>
        <p:spPr bwMode="auto">
          <a:xfrm>
            <a:off x="7273925" y="3656013"/>
            <a:ext cx="412750" cy="136525"/>
          </a:xfrm>
          <a:prstGeom prst="rect">
            <a:avLst/>
          </a:prstGeom>
          <a:noFill/>
          <a:ln w="9525" algn="ctr">
            <a:noFill/>
            <a:miter lim="800000"/>
            <a:headEnd/>
            <a:tailEnd/>
          </a:ln>
          <a:effectLst/>
        </p:spPr>
        <p:txBody>
          <a:bodyPr wrap="none" lIns="0" tIns="0" rIns="0" bIns="0">
            <a:spAutoFit/>
          </a:bodyPr>
          <a:lstStyle/>
          <a:p>
            <a:r>
              <a:rPr lang="en-US" sz="900" b="1">
                <a:solidFill>
                  <a:srgbClr val="669900"/>
                </a:solidFill>
              </a:rPr>
              <a:t>Cavium</a:t>
            </a:r>
          </a:p>
        </p:txBody>
      </p:sp>
      <p:sp>
        <p:nvSpPr>
          <p:cNvPr id="342109" name="AutoShape 93"/>
          <p:cNvSpPr>
            <a:spLocks noChangeArrowheads="1"/>
          </p:cNvSpPr>
          <p:nvPr/>
        </p:nvSpPr>
        <p:spPr bwMode="auto">
          <a:xfrm>
            <a:off x="1506538" y="1905000"/>
            <a:ext cx="131763" cy="144463"/>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110" name="AutoShape 94"/>
          <p:cNvSpPr>
            <a:spLocks noChangeArrowheads="1"/>
          </p:cNvSpPr>
          <p:nvPr/>
        </p:nvSpPr>
        <p:spPr bwMode="auto">
          <a:xfrm>
            <a:off x="1506538" y="2222500"/>
            <a:ext cx="128588" cy="138113"/>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111" name="AutoShape 95"/>
          <p:cNvSpPr>
            <a:spLocks noChangeArrowheads="1"/>
          </p:cNvSpPr>
          <p:nvPr/>
        </p:nvSpPr>
        <p:spPr bwMode="auto">
          <a:xfrm>
            <a:off x="1506538" y="2514600"/>
            <a:ext cx="128588" cy="138113"/>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12" name="Text Box 96"/>
          <p:cNvSpPr txBox="1">
            <a:spLocks noChangeArrowheads="1"/>
          </p:cNvSpPr>
          <p:nvPr/>
        </p:nvSpPr>
        <p:spPr bwMode="auto">
          <a:xfrm>
            <a:off x="1738313" y="1892300"/>
            <a:ext cx="522288" cy="182563"/>
          </a:xfrm>
          <a:prstGeom prst="rect">
            <a:avLst/>
          </a:prstGeom>
          <a:noFill/>
          <a:ln w="9525" algn="ctr">
            <a:noFill/>
            <a:miter lim="800000"/>
            <a:headEnd/>
            <a:tailEnd/>
          </a:ln>
          <a:effectLst/>
        </p:spPr>
        <p:txBody>
          <a:bodyPr wrap="none" lIns="0" tIns="0" rIns="0" bIns="0">
            <a:spAutoFit/>
          </a:bodyPr>
          <a:lstStyle/>
          <a:p>
            <a:pPr algn="l"/>
            <a:r>
              <a:rPr lang="en-US"/>
              <a:t>Unicore</a:t>
            </a:r>
          </a:p>
        </p:txBody>
      </p:sp>
      <p:sp>
        <p:nvSpPr>
          <p:cNvPr id="342113" name="Text Box 97"/>
          <p:cNvSpPr txBox="1">
            <a:spLocks noChangeArrowheads="1"/>
          </p:cNvSpPr>
          <p:nvPr/>
        </p:nvSpPr>
        <p:spPr bwMode="auto">
          <a:xfrm>
            <a:off x="1738313" y="2197100"/>
            <a:ext cx="1644650" cy="182563"/>
          </a:xfrm>
          <a:prstGeom prst="rect">
            <a:avLst/>
          </a:prstGeom>
          <a:noFill/>
          <a:ln w="9525" algn="ctr">
            <a:noFill/>
            <a:miter lim="800000"/>
            <a:headEnd/>
            <a:tailEnd/>
          </a:ln>
          <a:effectLst/>
        </p:spPr>
        <p:txBody>
          <a:bodyPr wrap="none" lIns="0" tIns="0" rIns="0" bIns="0">
            <a:spAutoFit/>
          </a:bodyPr>
          <a:lstStyle/>
          <a:p>
            <a:pPr algn="l"/>
            <a:r>
              <a:rPr lang="en-US" dirty="0"/>
              <a:t>Homogeneous </a:t>
            </a:r>
            <a:r>
              <a:rPr lang="en-US" dirty="0" err="1"/>
              <a:t>Multicore</a:t>
            </a:r>
            <a:endParaRPr lang="en-US" dirty="0"/>
          </a:p>
        </p:txBody>
      </p:sp>
      <p:sp>
        <p:nvSpPr>
          <p:cNvPr id="342114" name="Text Box 98"/>
          <p:cNvSpPr txBox="1">
            <a:spLocks noChangeArrowheads="1"/>
          </p:cNvSpPr>
          <p:nvPr/>
        </p:nvSpPr>
        <p:spPr bwMode="auto">
          <a:xfrm>
            <a:off x="1738313" y="2490788"/>
            <a:ext cx="1695450" cy="182563"/>
          </a:xfrm>
          <a:prstGeom prst="rect">
            <a:avLst/>
          </a:prstGeom>
          <a:noFill/>
          <a:ln w="9525" algn="ctr">
            <a:noFill/>
            <a:miter lim="800000"/>
            <a:headEnd/>
            <a:tailEnd/>
          </a:ln>
          <a:effectLst/>
        </p:spPr>
        <p:txBody>
          <a:bodyPr wrap="none" lIns="0" tIns="0" rIns="0" bIns="0">
            <a:spAutoFit/>
          </a:bodyPr>
          <a:lstStyle/>
          <a:p>
            <a:pPr algn="l"/>
            <a:r>
              <a:rPr lang="en-US" dirty="0"/>
              <a:t>Heterogeneous </a:t>
            </a:r>
            <a:r>
              <a:rPr lang="en-US" dirty="0" err="1"/>
              <a:t>Multicore</a:t>
            </a:r>
            <a:endParaRPr lang="en-US" dirty="0"/>
          </a:p>
        </p:txBody>
      </p:sp>
      <p:sp>
        <p:nvSpPr>
          <p:cNvPr id="342115" name="AutoShape 99"/>
          <p:cNvSpPr>
            <a:spLocks noChangeArrowheads="1"/>
          </p:cNvSpPr>
          <p:nvPr/>
        </p:nvSpPr>
        <p:spPr bwMode="auto">
          <a:xfrm>
            <a:off x="7175500" y="2314575"/>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16" name="Text Box 100"/>
          <p:cNvSpPr txBox="1">
            <a:spLocks noChangeArrowheads="1"/>
          </p:cNvSpPr>
          <p:nvPr/>
        </p:nvSpPr>
        <p:spPr bwMode="auto">
          <a:xfrm>
            <a:off x="6567488" y="2403475"/>
            <a:ext cx="698500" cy="136525"/>
          </a:xfrm>
          <a:prstGeom prst="rect">
            <a:avLst/>
          </a:prstGeom>
          <a:noFill/>
          <a:ln w="9525" algn="ctr">
            <a:noFill/>
            <a:miter lim="800000"/>
            <a:headEnd/>
            <a:tailEnd/>
          </a:ln>
          <a:effectLst/>
        </p:spPr>
        <p:txBody>
          <a:bodyPr wrap="none" lIns="0" tIns="0" rIns="0" bIns="0">
            <a:spAutoFit/>
          </a:bodyPr>
          <a:lstStyle/>
          <a:p>
            <a:r>
              <a:rPr lang="en-US" sz="900" b="1">
                <a:solidFill>
                  <a:srgbClr val="669900"/>
                </a:solidFill>
              </a:rPr>
              <a:t>CISCO CSR1</a:t>
            </a:r>
          </a:p>
        </p:txBody>
      </p:sp>
      <p:sp>
        <p:nvSpPr>
          <p:cNvPr id="342117" name="AutoShape 101"/>
          <p:cNvSpPr>
            <a:spLocks noChangeArrowheads="1"/>
          </p:cNvSpPr>
          <p:nvPr/>
        </p:nvSpPr>
        <p:spPr bwMode="auto">
          <a:xfrm>
            <a:off x="7310438" y="2754313"/>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118" name="Text Box 102"/>
          <p:cNvSpPr txBox="1">
            <a:spLocks noChangeArrowheads="1"/>
          </p:cNvSpPr>
          <p:nvPr/>
        </p:nvSpPr>
        <p:spPr bwMode="auto">
          <a:xfrm>
            <a:off x="6997700" y="2843213"/>
            <a:ext cx="4826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Larrabee</a:t>
            </a:r>
          </a:p>
        </p:txBody>
      </p:sp>
      <p:sp>
        <p:nvSpPr>
          <p:cNvPr id="342119" name="Text Box 103"/>
          <p:cNvSpPr txBox="1">
            <a:spLocks noChangeArrowheads="1"/>
          </p:cNvSpPr>
          <p:nvPr/>
        </p:nvSpPr>
        <p:spPr bwMode="auto">
          <a:xfrm>
            <a:off x="6748463" y="1985963"/>
            <a:ext cx="495300" cy="136525"/>
          </a:xfrm>
          <a:prstGeom prst="rect">
            <a:avLst/>
          </a:prstGeom>
          <a:noFill/>
          <a:ln w="9525" algn="ctr">
            <a:noFill/>
            <a:miter lim="800000"/>
            <a:headEnd/>
            <a:tailEnd/>
          </a:ln>
          <a:effectLst/>
        </p:spPr>
        <p:txBody>
          <a:bodyPr wrap="none" lIns="0" tIns="0" rIns="0" bIns="0">
            <a:spAutoFit/>
          </a:bodyPr>
          <a:lstStyle/>
          <a:p>
            <a:r>
              <a:rPr lang="en-US" sz="900" b="1">
                <a:solidFill>
                  <a:srgbClr val="669900"/>
                </a:solidFill>
              </a:rPr>
              <a:t>PicoChip</a:t>
            </a:r>
          </a:p>
        </p:txBody>
      </p:sp>
      <p:sp>
        <p:nvSpPr>
          <p:cNvPr id="342120" name="AutoShape 104"/>
          <p:cNvSpPr>
            <a:spLocks noChangeArrowheads="1"/>
          </p:cNvSpPr>
          <p:nvPr/>
        </p:nvSpPr>
        <p:spPr bwMode="auto">
          <a:xfrm>
            <a:off x="7199313" y="1816100"/>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21" name="AutoShape 105"/>
          <p:cNvSpPr>
            <a:spLocks noChangeArrowheads="1"/>
          </p:cNvSpPr>
          <p:nvPr/>
        </p:nvSpPr>
        <p:spPr bwMode="auto">
          <a:xfrm>
            <a:off x="7402513" y="1895475"/>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22" name="Text Box 106"/>
          <p:cNvSpPr txBox="1">
            <a:spLocks noChangeArrowheads="1"/>
          </p:cNvSpPr>
          <p:nvPr/>
        </p:nvSpPr>
        <p:spPr bwMode="auto">
          <a:xfrm>
            <a:off x="7353300" y="2032000"/>
            <a:ext cx="457200" cy="136525"/>
          </a:xfrm>
          <a:prstGeom prst="rect">
            <a:avLst/>
          </a:prstGeom>
          <a:noFill/>
          <a:ln w="9525" algn="ctr">
            <a:noFill/>
            <a:miter lim="800000"/>
            <a:headEnd/>
            <a:tailEnd/>
          </a:ln>
          <a:effectLst/>
        </p:spPr>
        <p:txBody>
          <a:bodyPr wrap="none" lIns="0" tIns="0" rIns="0" bIns="0">
            <a:spAutoFit/>
          </a:bodyPr>
          <a:lstStyle/>
          <a:p>
            <a:r>
              <a:rPr lang="en-US" sz="900" b="1">
                <a:solidFill>
                  <a:srgbClr val="669900"/>
                </a:solidFill>
              </a:rPr>
              <a:t>AMBRIC</a:t>
            </a:r>
          </a:p>
        </p:txBody>
      </p:sp>
      <p:sp>
        <p:nvSpPr>
          <p:cNvPr id="342123" name="AutoShape 107"/>
          <p:cNvSpPr>
            <a:spLocks noChangeArrowheads="1"/>
          </p:cNvSpPr>
          <p:nvPr/>
        </p:nvSpPr>
        <p:spPr bwMode="auto">
          <a:xfrm>
            <a:off x="7886700" y="4537075"/>
            <a:ext cx="128587" cy="138112"/>
          </a:xfrm>
          <a:prstGeom prst="diamond">
            <a:avLst/>
          </a:prstGeom>
          <a:solidFill>
            <a:srgbClr val="339966"/>
          </a:solidFill>
          <a:ln w="9525" algn="ctr">
            <a:noFill/>
            <a:miter lim="800000"/>
            <a:headEnd/>
            <a:tailEnd/>
          </a:ln>
          <a:effectLst/>
        </p:spPr>
        <p:txBody>
          <a:bodyPr wrap="none" lIns="0" tIns="0" rIns="0" bIns="0" anchor="ctr">
            <a:spAutoFit/>
          </a:bodyPr>
          <a:lstStyle/>
          <a:p>
            <a:endParaRPr lang="en-US"/>
          </a:p>
        </p:txBody>
      </p:sp>
      <p:sp>
        <p:nvSpPr>
          <p:cNvPr id="342124" name="Text Box 108"/>
          <p:cNvSpPr txBox="1">
            <a:spLocks noChangeArrowheads="1"/>
          </p:cNvSpPr>
          <p:nvPr/>
        </p:nvSpPr>
        <p:spPr bwMode="auto">
          <a:xfrm>
            <a:off x="7880350" y="4459288"/>
            <a:ext cx="666750" cy="136525"/>
          </a:xfrm>
          <a:prstGeom prst="rect">
            <a:avLst/>
          </a:prstGeom>
          <a:noFill/>
          <a:ln w="9525" algn="ctr">
            <a:noFill/>
            <a:miter lim="800000"/>
            <a:headEnd/>
            <a:tailEnd/>
          </a:ln>
          <a:effectLst/>
        </p:spPr>
        <p:txBody>
          <a:bodyPr wrap="none" lIns="0" tIns="0" rIns="0" bIns="0">
            <a:spAutoFit/>
          </a:bodyPr>
          <a:lstStyle/>
          <a:p>
            <a:r>
              <a:rPr lang="en-US" sz="900" b="1">
                <a:solidFill>
                  <a:srgbClr val="669900"/>
                </a:solidFill>
              </a:rPr>
              <a:t>AMD Fusion</a:t>
            </a:r>
          </a:p>
        </p:txBody>
      </p:sp>
      <p:sp>
        <p:nvSpPr>
          <p:cNvPr id="342125" name="Text Box 109"/>
          <p:cNvSpPr txBox="1">
            <a:spLocks noChangeArrowheads="1"/>
          </p:cNvSpPr>
          <p:nvPr/>
        </p:nvSpPr>
        <p:spPr bwMode="auto">
          <a:xfrm>
            <a:off x="6702425" y="2617788"/>
            <a:ext cx="6350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NVIDIA G80</a:t>
            </a:r>
          </a:p>
        </p:txBody>
      </p:sp>
      <p:sp>
        <p:nvSpPr>
          <p:cNvPr id="342126" name="AutoShape 110"/>
          <p:cNvSpPr>
            <a:spLocks noChangeArrowheads="1"/>
          </p:cNvSpPr>
          <p:nvPr/>
        </p:nvSpPr>
        <p:spPr bwMode="auto">
          <a:xfrm>
            <a:off x="7164388" y="2538413"/>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146" name="AutoShape 130"/>
          <p:cNvSpPr>
            <a:spLocks noChangeArrowheads="1"/>
          </p:cNvSpPr>
          <p:nvPr/>
        </p:nvSpPr>
        <p:spPr bwMode="auto">
          <a:xfrm>
            <a:off x="6877050" y="5462588"/>
            <a:ext cx="131762" cy="144462"/>
          </a:xfrm>
          <a:prstGeom prst="triangle">
            <a:avLst>
              <a:gd name="adj" fmla="val 50000"/>
            </a:avLst>
          </a:prstGeom>
          <a:solidFill>
            <a:srgbClr val="FF0000"/>
          </a:solidFill>
          <a:ln w="9525" algn="ctr">
            <a:noFill/>
            <a:miter lim="800000"/>
            <a:headEnd/>
            <a:tailEnd/>
          </a:ln>
          <a:effectLst/>
        </p:spPr>
        <p:txBody>
          <a:bodyPr lIns="0" tIns="0" rIns="0" bIns="0" anchor="ctr">
            <a:spAutoFit/>
          </a:bodyPr>
          <a:lstStyle/>
          <a:p>
            <a:endParaRPr lang="en-US"/>
          </a:p>
        </p:txBody>
      </p:sp>
      <p:sp>
        <p:nvSpPr>
          <p:cNvPr id="342147" name="Text Box 131"/>
          <p:cNvSpPr txBox="1">
            <a:spLocks noChangeArrowheads="1"/>
          </p:cNvSpPr>
          <p:nvPr/>
        </p:nvSpPr>
        <p:spPr bwMode="auto">
          <a:xfrm>
            <a:off x="7008813" y="5537200"/>
            <a:ext cx="2603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FF0000"/>
                </a:solidFill>
              </a:rPr>
              <a:t>Core</a:t>
            </a:r>
          </a:p>
        </p:txBody>
      </p:sp>
      <p:sp>
        <p:nvSpPr>
          <p:cNvPr id="342148" name="AutoShape 132"/>
          <p:cNvSpPr>
            <a:spLocks noChangeArrowheads="1"/>
          </p:cNvSpPr>
          <p:nvPr/>
        </p:nvSpPr>
        <p:spPr bwMode="auto">
          <a:xfrm>
            <a:off x="7131050" y="5080000"/>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150" name="Text Box 134"/>
          <p:cNvSpPr txBox="1">
            <a:spLocks noChangeArrowheads="1"/>
          </p:cNvSpPr>
          <p:nvPr/>
        </p:nvSpPr>
        <p:spPr bwMode="auto">
          <a:xfrm>
            <a:off x="7142163" y="5246688"/>
            <a:ext cx="54610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Core2Duo</a:t>
            </a:r>
          </a:p>
        </p:txBody>
      </p:sp>
      <p:sp>
        <p:nvSpPr>
          <p:cNvPr id="342153" name="AutoShape 137"/>
          <p:cNvSpPr>
            <a:spLocks noChangeArrowheads="1"/>
          </p:cNvSpPr>
          <p:nvPr/>
        </p:nvSpPr>
        <p:spPr bwMode="auto">
          <a:xfrm>
            <a:off x="7345363" y="4640263"/>
            <a:ext cx="128587" cy="138112"/>
          </a:xfrm>
          <a:prstGeom prst="diamond">
            <a:avLst/>
          </a:prstGeom>
          <a:solidFill>
            <a:srgbClr val="3366FF"/>
          </a:solidFill>
          <a:ln w="9525" algn="ctr">
            <a:noFill/>
            <a:miter lim="800000"/>
            <a:headEnd/>
            <a:tailEnd/>
          </a:ln>
          <a:effectLst/>
        </p:spPr>
        <p:txBody>
          <a:bodyPr wrap="none" lIns="0" tIns="0" rIns="0" bIns="0" anchor="ctr">
            <a:spAutoFit/>
          </a:bodyPr>
          <a:lstStyle/>
          <a:p>
            <a:endParaRPr lang="en-US"/>
          </a:p>
        </p:txBody>
      </p:sp>
      <p:sp>
        <p:nvSpPr>
          <p:cNvPr id="342154" name="Text Box 138"/>
          <p:cNvSpPr txBox="1">
            <a:spLocks noChangeArrowheads="1"/>
          </p:cNvSpPr>
          <p:nvPr/>
        </p:nvSpPr>
        <p:spPr bwMode="auto">
          <a:xfrm>
            <a:off x="7458075" y="4660900"/>
            <a:ext cx="615950" cy="136525"/>
          </a:xfrm>
          <a:prstGeom prst="rect">
            <a:avLst/>
          </a:prstGeom>
          <a:noFill/>
          <a:ln w="9525" algn="ctr">
            <a:noFill/>
            <a:miter lim="800000"/>
            <a:headEnd/>
            <a:tailEnd/>
          </a:ln>
          <a:effectLst/>
        </p:spPr>
        <p:txBody>
          <a:bodyPr wrap="none" lIns="0" tIns="0" rIns="0" bIns="0">
            <a:spAutoFit/>
          </a:bodyPr>
          <a:lstStyle/>
          <a:p>
            <a:pPr algn="l"/>
            <a:r>
              <a:rPr lang="en-US" sz="900" b="1">
                <a:solidFill>
                  <a:srgbClr val="0000FF"/>
                </a:solidFill>
              </a:rPr>
              <a:t>Core2Quad</a:t>
            </a:r>
          </a:p>
        </p:txBody>
      </p:sp>
      <p:sp>
        <p:nvSpPr>
          <p:cNvPr id="342177" name="Text Box 161"/>
          <p:cNvSpPr txBox="1">
            <a:spLocks noChangeArrowheads="1"/>
          </p:cNvSpPr>
          <p:nvPr/>
        </p:nvSpPr>
        <p:spPr bwMode="auto">
          <a:xfrm rot="16200000">
            <a:off x="-29368" y="3752056"/>
            <a:ext cx="1231900" cy="274637"/>
          </a:xfrm>
          <a:prstGeom prst="rect">
            <a:avLst/>
          </a:prstGeom>
          <a:noFill/>
          <a:ln w="9525" algn="ctr">
            <a:noFill/>
            <a:miter lim="800000"/>
            <a:headEnd/>
            <a:tailEnd/>
          </a:ln>
          <a:effectLst/>
        </p:spPr>
        <p:txBody>
          <a:bodyPr wrap="none" lIns="0" tIns="0" rIns="0" bIns="0">
            <a:spAutoFit/>
          </a:bodyPr>
          <a:lstStyle/>
          <a:p>
            <a:pPr algn="l"/>
            <a:r>
              <a:rPr lang="en-US" sz="1800"/>
              <a:t># cores/chip</a:t>
            </a:r>
          </a:p>
        </p:txBody>
      </p:sp>
      <p:sp>
        <p:nvSpPr>
          <p:cNvPr id="342180" name="Text Box 164"/>
          <p:cNvSpPr txBox="1">
            <a:spLocks noChangeArrowheads="1"/>
          </p:cNvSpPr>
          <p:nvPr/>
        </p:nvSpPr>
        <p:spPr bwMode="auto">
          <a:xfrm>
            <a:off x="5813425" y="1116013"/>
            <a:ext cx="1530350" cy="182562"/>
          </a:xfrm>
          <a:prstGeom prst="rect">
            <a:avLst/>
          </a:prstGeom>
          <a:noFill/>
          <a:ln w="9525" algn="ctr">
            <a:noFill/>
            <a:miter lim="800000"/>
            <a:headEnd/>
            <a:tailEnd/>
          </a:ln>
          <a:effectLst/>
        </p:spPr>
        <p:txBody>
          <a:bodyPr wrap="none" lIns="0" tIns="0" rIns="0" bIns="0">
            <a:spAutoFit/>
          </a:bodyPr>
          <a:lstStyle/>
          <a:p>
            <a:pPr algn="l"/>
            <a:r>
              <a:rPr lang="en-US"/>
              <a:t>(Shekhar Borkar, Intel)</a:t>
            </a:r>
          </a:p>
        </p:txBody>
      </p:sp>
      <p:sp>
        <p:nvSpPr>
          <p:cNvPr id="342181" name="Text Box 165"/>
          <p:cNvSpPr txBox="1">
            <a:spLocks noChangeArrowheads="1"/>
          </p:cNvSpPr>
          <p:nvPr/>
        </p:nvSpPr>
        <p:spPr bwMode="auto">
          <a:xfrm>
            <a:off x="1320800" y="2741613"/>
            <a:ext cx="1401763" cy="182562"/>
          </a:xfrm>
          <a:prstGeom prst="rect">
            <a:avLst/>
          </a:prstGeom>
          <a:noFill/>
          <a:ln w="9525" algn="ctr">
            <a:noFill/>
            <a:miter lim="800000"/>
            <a:headEnd/>
            <a:tailEnd/>
          </a:ln>
          <a:effectLst/>
        </p:spPr>
        <p:txBody>
          <a:bodyPr wrap="none" lIns="0" tIns="0" rIns="0" bIns="0">
            <a:spAutoFit/>
          </a:bodyPr>
          <a:lstStyle/>
          <a:p>
            <a:pPr algn="l"/>
            <a:r>
              <a:rPr lang="en-US"/>
              <a:t>Courtesy: Gordon’06</a:t>
            </a:r>
          </a:p>
        </p:txBody>
      </p:sp>
      <p:sp>
        <p:nvSpPr>
          <p:cNvPr id="342182" name="AutoShape 166"/>
          <p:cNvSpPr>
            <a:spLocks noChangeArrowheads="1"/>
          </p:cNvSpPr>
          <p:nvPr/>
        </p:nvSpPr>
        <p:spPr bwMode="auto">
          <a:xfrm>
            <a:off x="1295400" y="1600200"/>
            <a:ext cx="5068888" cy="4651375"/>
          </a:xfrm>
          <a:prstGeom prst="roundRect">
            <a:avLst>
              <a:gd name="adj" fmla="val 4778"/>
            </a:avLst>
          </a:prstGeom>
          <a:solidFill>
            <a:srgbClr val="FFFF99">
              <a:alpha val="50000"/>
            </a:srgbClr>
          </a:solidFill>
          <a:ln w="9525" algn="ctr">
            <a:solidFill>
              <a:schemeClr val="tx1"/>
            </a:solidFill>
            <a:round/>
            <a:headEnd/>
            <a:tailEnd/>
          </a:ln>
          <a:effectLst/>
        </p:spPr>
        <p:txBody>
          <a:bodyPr wrap="none" lIns="0" tIns="0" rIns="0" bIns="0" anchor="ctr">
            <a:spAutoFit/>
          </a:bodyPr>
          <a:lstStyle/>
          <a:p>
            <a:endParaRPr lang="en-US"/>
          </a:p>
        </p:txBody>
      </p:sp>
      <p:sp>
        <p:nvSpPr>
          <p:cNvPr id="342183" name="Text Box 167"/>
          <p:cNvSpPr txBox="1">
            <a:spLocks noChangeArrowheads="1"/>
          </p:cNvSpPr>
          <p:nvPr/>
        </p:nvSpPr>
        <p:spPr bwMode="auto">
          <a:xfrm>
            <a:off x="1725613" y="3614738"/>
            <a:ext cx="4022725" cy="914400"/>
          </a:xfrm>
          <a:prstGeom prst="rect">
            <a:avLst/>
          </a:prstGeom>
          <a:noFill/>
          <a:ln w="9525" algn="ctr">
            <a:noFill/>
            <a:miter lim="800000"/>
            <a:headEnd/>
            <a:tailEnd/>
          </a:ln>
          <a:effectLst/>
        </p:spPr>
        <p:txBody>
          <a:bodyPr wrap="none" lIns="0" tIns="0" rIns="0" bIns="0">
            <a:spAutoFit/>
          </a:bodyPr>
          <a:lstStyle/>
          <a:p>
            <a:r>
              <a:rPr lang="en-US" sz="6000" dirty="0"/>
              <a:t>C/C++/Java</a:t>
            </a:r>
          </a:p>
        </p:txBody>
      </p:sp>
      <p:sp>
        <p:nvSpPr>
          <p:cNvPr id="342184" name="AutoShape 168"/>
          <p:cNvSpPr>
            <a:spLocks noChangeArrowheads="1"/>
          </p:cNvSpPr>
          <p:nvPr/>
        </p:nvSpPr>
        <p:spPr bwMode="auto">
          <a:xfrm>
            <a:off x="6445250" y="1636713"/>
            <a:ext cx="1965325" cy="4629150"/>
          </a:xfrm>
          <a:prstGeom prst="roundRect">
            <a:avLst>
              <a:gd name="adj" fmla="val 16667"/>
            </a:avLst>
          </a:prstGeom>
          <a:solidFill>
            <a:srgbClr val="FFE1E1"/>
          </a:solidFill>
          <a:ln w="9525" algn="ctr">
            <a:solidFill>
              <a:schemeClr val="tx1"/>
            </a:solidFill>
            <a:round/>
            <a:headEnd/>
            <a:tailEnd/>
          </a:ln>
          <a:effectLst/>
        </p:spPr>
        <p:txBody>
          <a:bodyPr wrap="none" lIns="0" tIns="0" rIns="0" bIns="0" anchor="ctr">
            <a:spAutoFit/>
          </a:bodyPr>
          <a:lstStyle/>
          <a:p>
            <a:endParaRPr lang="en-US"/>
          </a:p>
        </p:txBody>
      </p:sp>
      <p:pic>
        <p:nvPicPr>
          <p:cNvPr id="342185" name="Picture 169" descr="1224805_googlelogo"/>
          <p:cNvPicPr>
            <a:picLocks noChangeAspect="1" noChangeArrowheads="1"/>
          </p:cNvPicPr>
          <p:nvPr/>
        </p:nvPicPr>
        <p:blipFill>
          <a:blip r:embed="rId4"/>
          <a:srcRect/>
          <a:stretch>
            <a:fillRect/>
          </a:stretch>
        </p:blipFill>
        <p:spPr bwMode="auto">
          <a:xfrm>
            <a:off x="6516688" y="3059113"/>
            <a:ext cx="766762" cy="595312"/>
          </a:xfrm>
          <a:prstGeom prst="rect">
            <a:avLst/>
          </a:prstGeom>
          <a:noFill/>
        </p:spPr>
      </p:pic>
      <p:pic>
        <p:nvPicPr>
          <p:cNvPr id="342186" name="Picture 170" descr="nvidia_logo3"/>
          <p:cNvPicPr>
            <a:picLocks noChangeAspect="1" noChangeArrowheads="1"/>
          </p:cNvPicPr>
          <p:nvPr/>
        </p:nvPicPr>
        <p:blipFill>
          <a:blip r:embed="rId5" cstate="print"/>
          <a:srcRect/>
          <a:stretch>
            <a:fillRect/>
          </a:stretch>
        </p:blipFill>
        <p:spPr bwMode="auto">
          <a:xfrm>
            <a:off x="6767513" y="2455863"/>
            <a:ext cx="473075" cy="454025"/>
          </a:xfrm>
          <a:prstGeom prst="rect">
            <a:avLst/>
          </a:prstGeom>
          <a:noFill/>
        </p:spPr>
      </p:pic>
      <p:pic>
        <p:nvPicPr>
          <p:cNvPr id="342187" name="Picture 171" descr="ibm-logo"/>
          <p:cNvPicPr>
            <a:picLocks noChangeAspect="1" noChangeArrowheads="1"/>
          </p:cNvPicPr>
          <p:nvPr/>
        </p:nvPicPr>
        <p:blipFill>
          <a:blip r:embed="rId6" cstate="print"/>
          <a:srcRect/>
          <a:stretch>
            <a:fillRect/>
          </a:stretch>
        </p:blipFill>
        <p:spPr bwMode="auto">
          <a:xfrm>
            <a:off x="6632575" y="2846388"/>
            <a:ext cx="650875" cy="352425"/>
          </a:xfrm>
          <a:prstGeom prst="rect">
            <a:avLst/>
          </a:prstGeom>
          <a:noFill/>
        </p:spPr>
      </p:pic>
      <p:pic>
        <p:nvPicPr>
          <p:cNvPr id="342188" name="Picture 172" descr="sun_logo_white"/>
          <p:cNvPicPr>
            <a:picLocks noChangeAspect="1" noChangeArrowheads="1"/>
          </p:cNvPicPr>
          <p:nvPr/>
        </p:nvPicPr>
        <p:blipFill>
          <a:blip r:embed="rId7" cstate="print"/>
          <a:srcRect/>
          <a:stretch>
            <a:fillRect/>
          </a:stretch>
        </p:blipFill>
        <p:spPr bwMode="auto">
          <a:xfrm>
            <a:off x="6465888" y="3454400"/>
            <a:ext cx="768350" cy="341313"/>
          </a:xfrm>
          <a:prstGeom prst="rect">
            <a:avLst/>
          </a:prstGeom>
          <a:noFill/>
        </p:spPr>
      </p:pic>
      <p:pic>
        <p:nvPicPr>
          <p:cNvPr id="342189" name="Picture 173" descr="microsoft_logo_qjpreviewth_2"/>
          <p:cNvPicPr>
            <a:picLocks noChangeAspect="1" noChangeArrowheads="1"/>
          </p:cNvPicPr>
          <p:nvPr/>
        </p:nvPicPr>
        <p:blipFill>
          <a:blip r:embed="rId8" cstate="print"/>
          <a:srcRect/>
          <a:stretch>
            <a:fillRect/>
          </a:stretch>
        </p:blipFill>
        <p:spPr bwMode="auto">
          <a:xfrm>
            <a:off x="6456363" y="3808413"/>
            <a:ext cx="725487" cy="376237"/>
          </a:xfrm>
          <a:prstGeom prst="rect">
            <a:avLst/>
          </a:prstGeom>
          <a:noFill/>
        </p:spPr>
      </p:pic>
      <p:pic>
        <p:nvPicPr>
          <p:cNvPr id="342190" name="Picture 174" descr="intel-logo"/>
          <p:cNvPicPr>
            <a:picLocks noChangeAspect="1" noChangeArrowheads="1"/>
          </p:cNvPicPr>
          <p:nvPr/>
        </p:nvPicPr>
        <p:blipFill>
          <a:blip r:embed="rId9" cstate="print"/>
          <a:srcRect/>
          <a:stretch>
            <a:fillRect/>
          </a:stretch>
        </p:blipFill>
        <p:spPr bwMode="auto">
          <a:xfrm>
            <a:off x="6538913" y="4170363"/>
            <a:ext cx="584200" cy="396875"/>
          </a:xfrm>
          <a:prstGeom prst="rect">
            <a:avLst/>
          </a:prstGeom>
          <a:noFill/>
        </p:spPr>
      </p:pic>
      <p:pic>
        <p:nvPicPr>
          <p:cNvPr id="342191" name="Picture 175" descr="amd-logo"/>
          <p:cNvPicPr>
            <a:picLocks noChangeAspect="1" noChangeArrowheads="1"/>
          </p:cNvPicPr>
          <p:nvPr/>
        </p:nvPicPr>
        <p:blipFill>
          <a:blip r:embed="rId10" cstate="print"/>
          <a:srcRect/>
          <a:stretch>
            <a:fillRect/>
          </a:stretch>
        </p:blipFill>
        <p:spPr bwMode="auto">
          <a:xfrm>
            <a:off x="6464300" y="4533900"/>
            <a:ext cx="842963" cy="320675"/>
          </a:xfrm>
          <a:prstGeom prst="rect">
            <a:avLst/>
          </a:prstGeom>
          <a:noFill/>
        </p:spPr>
      </p:pic>
      <p:sp>
        <p:nvSpPr>
          <p:cNvPr id="342192" name="Text Box 176"/>
          <p:cNvSpPr txBox="1">
            <a:spLocks noChangeArrowheads="1"/>
          </p:cNvSpPr>
          <p:nvPr/>
        </p:nvSpPr>
        <p:spPr bwMode="auto">
          <a:xfrm>
            <a:off x="7375525" y="2557463"/>
            <a:ext cx="573088" cy="244475"/>
          </a:xfrm>
          <a:prstGeom prst="rect">
            <a:avLst/>
          </a:prstGeom>
          <a:noFill/>
          <a:ln w="9525" algn="ctr">
            <a:noFill/>
            <a:miter lim="800000"/>
            <a:headEnd/>
            <a:tailEnd/>
          </a:ln>
          <a:effectLst/>
        </p:spPr>
        <p:txBody>
          <a:bodyPr wrap="none" lIns="0" tIns="0" rIns="0" bIns="0">
            <a:spAutoFit/>
          </a:bodyPr>
          <a:lstStyle/>
          <a:p>
            <a:r>
              <a:rPr lang="en-US" sz="1600"/>
              <a:t>CUDA</a:t>
            </a:r>
          </a:p>
        </p:txBody>
      </p:sp>
      <p:sp>
        <p:nvSpPr>
          <p:cNvPr id="342193" name="Text Box 177"/>
          <p:cNvSpPr txBox="1">
            <a:spLocks noChangeArrowheads="1"/>
          </p:cNvSpPr>
          <p:nvPr/>
        </p:nvSpPr>
        <p:spPr bwMode="auto">
          <a:xfrm>
            <a:off x="7416800" y="2919413"/>
            <a:ext cx="360363" cy="244475"/>
          </a:xfrm>
          <a:prstGeom prst="rect">
            <a:avLst/>
          </a:prstGeom>
          <a:noFill/>
          <a:ln w="9525" algn="ctr">
            <a:noFill/>
            <a:miter lim="800000"/>
            <a:headEnd/>
            <a:tailEnd/>
          </a:ln>
          <a:effectLst/>
        </p:spPr>
        <p:txBody>
          <a:bodyPr wrap="none" lIns="0" tIns="0" rIns="0" bIns="0">
            <a:spAutoFit/>
          </a:bodyPr>
          <a:lstStyle/>
          <a:p>
            <a:r>
              <a:rPr lang="en-US" sz="1600"/>
              <a:t>X10</a:t>
            </a:r>
          </a:p>
        </p:txBody>
      </p:sp>
      <p:sp>
        <p:nvSpPr>
          <p:cNvPr id="342194" name="Text Box 178"/>
          <p:cNvSpPr txBox="1">
            <a:spLocks noChangeArrowheads="1"/>
          </p:cNvSpPr>
          <p:nvPr/>
        </p:nvSpPr>
        <p:spPr bwMode="auto">
          <a:xfrm>
            <a:off x="7323138" y="3190875"/>
            <a:ext cx="1084262" cy="244475"/>
          </a:xfrm>
          <a:prstGeom prst="rect">
            <a:avLst/>
          </a:prstGeom>
          <a:noFill/>
          <a:ln w="9525" algn="ctr">
            <a:noFill/>
            <a:miter lim="800000"/>
            <a:headEnd/>
            <a:tailEnd/>
          </a:ln>
          <a:effectLst/>
        </p:spPr>
        <p:txBody>
          <a:bodyPr wrap="none" lIns="0" tIns="0" rIns="0" bIns="0">
            <a:spAutoFit/>
          </a:bodyPr>
          <a:lstStyle/>
          <a:p>
            <a:pPr algn="l"/>
            <a:r>
              <a:rPr lang="en-US" sz="1600"/>
              <a:t>Peakstream</a:t>
            </a:r>
          </a:p>
        </p:txBody>
      </p:sp>
      <p:sp>
        <p:nvSpPr>
          <p:cNvPr id="342195" name="Text Box 179"/>
          <p:cNvSpPr txBox="1">
            <a:spLocks noChangeArrowheads="1"/>
          </p:cNvSpPr>
          <p:nvPr/>
        </p:nvSpPr>
        <p:spPr bwMode="auto">
          <a:xfrm>
            <a:off x="7367588" y="3530600"/>
            <a:ext cx="746125" cy="244475"/>
          </a:xfrm>
          <a:prstGeom prst="rect">
            <a:avLst/>
          </a:prstGeom>
          <a:noFill/>
          <a:ln w="9525" algn="ctr">
            <a:noFill/>
            <a:miter lim="800000"/>
            <a:headEnd/>
            <a:tailEnd/>
          </a:ln>
          <a:effectLst/>
        </p:spPr>
        <p:txBody>
          <a:bodyPr wrap="none" lIns="0" tIns="0" rIns="0" bIns="0">
            <a:spAutoFit/>
          </a:bodyPr>
          <a:lstStyle/>
          <a:p>
            <a:pPr algn="l"/>
            <a:r>
              <a:rPr lang="en-US" sz="1600"/>
              <a:t>Fortress</a:t>
            </a:r>
          </a:p>
        </p:txBody>
      </p:sp>
      <p:sp>
        <p:nvSpPr>
          <p:cNvPr id="342196" name="Text Box 180"/>
          <p:cNvSpPr txBox="1">
            <a:spLocks noChangeArrowheads="1"/>
          </p:cNvSpPr>
          <p:nvPr/>
        </p:nvSpPr>
        <p:spPr bwMode="auto">
          <a:xfrm>
            <a:off x="7367588" y="3937000"/>
            <a:ext cx="1027112" cy="244475"/>
          </a:xfrm>
          <a:prstGeom prst="rect">
            <a:avLst/>
          </a:prstGeom>
          <a:noFill/>
          <a:ln w="9525" algn="ctr">
            <a:noFill/>
            <a:miter lim="800000"/>
            <a:headEnd/>
            <a:tailEnd/>
          </a:ln>
          <a:effectLst/>
        </p:spPr>
        <p:txBody>
          <a:bodyPr wrap="none" lIns="0" tIns="0" rIns="0" bIns="0">
            <a:spAutoFit/>
          </a:bodyPr>
          <a:lstStyle/>
          <a:p>
            <a:pPr algn="l"/>
            <a:r>
              <a:rPr lang="en-US" sz="1600"/>
              <a:t>Accelerator</a:t>
            </a:r>
          </a:p>
        </p:txBody>
      </p:sp>
      <p:sp>
        <p:nvSpPr>
          <p:cNvPr id="342197" name="Text Box 181"/>
          <p:cNvSpPr txBox="1">
            <a:spLocks noChangeArrowheads="1"/>
          </p:cNvSpPr>
          <p:nvPr/>
        </p:nvSpPr>
        <p:spPr bwMode="auto">
          <a:xfrm>
            <a:off x="7367588" y="4230688"/>
            <a:ext cx="203200" cy="244475"/>
          </a:xfrm>
          <a:prstGeom prst="rect">
            <a:avLst/>
          </a:prstGeom>
          <a:noFill/>
          <a:ln w="9525" algn="ctr">
            <a:noFill/>
            <a:miter lim="800000"/>
            <a:headEnd/>
            <a:tailEnd/>
          </a:ln>
          <a:effectLst/>
        </p:spPr>
        <p:txBody>
          <a:bodyPr wrap="none" lIns="0" tIns="0" rIns="0" bIns="0">
            <a:spAutoFit/>
          </a:bodyPr>
          <a:lstStyle/>
          <a:p>
            <a:pPr algn="l"/>
            <a:r>
              <a:rPr lang="en-US" sz="1600"/>
              <a:t>Ct</a:t>
            </a:r>
          </a:p>
        </p:txBody>
      </p:sp>
      <p:sp>
        <p:nvSpPr>
          <p:cNvPr id="342198" name="Text Box 182"/>
          <p:cNvSpPr txBox="1">
            <a:spLocks noChangeArrowheads="1"/>
          </p:cNvSpPr>
          <p:nvPr/>
        </p:nvSpPr>
        <p:spPr bwMode="auto">
          <a:xfrm>
            <a:off x="7367588" y="4559300"/>
            <a:ext cx="554037" cy="244475"/>
          </a:xfrm>
          <a:prstGeom prst="rect">
            <a:avLst/>
          </a:prstGeom>
          <a:noFill/>
          <a:ln w="9525" algn="ctr">
            <a:noFill/>
            <a:miter lim="800000"/>
            <a:headEnd/>
            <a:tailEnd/>
          </a:ln>
          <a:effectLst/>
        </p:spPr>
        <p:txBody>
          <a:bodyPr wrap="none" lIns="0" tIns="0" rIns="0" bIns="0">
            <a:spAutoFit/>
          </a:bodyPr>
          <a:lstStyle/>
          <a:p>
            <a:pPr algn="l"/>
            <a:r>
              <a:rPr lang="en-US" sz="1600"/>
              <a:t>C T M</a:t>
            </a:r>
          </a:p>
        </p:txBody>
      </p:sp>
      <p:sp>
        <p:nvSpPr>
          <p:cNvPr id="342199" name="Text Box 183"/>
          <p:cNvSpPr txBox="1">
            <a:spLocks noChangeArrowheads="1"/>
          </p:cNvSpPr>
          <p:nvPr/>
        </p:nvSpPr>
        <p:spPr bwMode="auto">
          <a:xfrm>
            <a:off x="7367588" y="4908550"/>
            <a:ext cx="768350" cy="244475"/>
          </a:xfrm>
          <a:prstGeom prst="rect">
            <a:avLst/>
          </a:prstGeom>
          <a:noFill/>
          <a:ln w="9525" algn="ctr">
            <a:noFill/>
            <a:miter lim="800000"/>
            <a:headEnd/>
            <a:tailEnd/>
          </a:ln>
          <a:effectLst/>
        </p:spPr>
        <p:txBody>
          <a:bodyPr wrap="none" lIns="0" tIns="0" rIns="0" bIns="0">
            <a:spAutoFit/>
          </a:bodyPr>
          <a:lstStyle/>
          <a:p>
            <a:pPr algn="l"/>
            <a:r>
              <a:rPr lang="en-US" sz="1600"/>
              <a:t>Rstream</a:t>
            </a:r>
          </a:p>
        </p:txBody>
      </p:sp>
      <p:sp>
        <p:nvSpPr>
          <p:cNvPr id="342200" name="Text Box 184"/>
          <p:cNvSpPr txBox="1">
            <a:spLocks noChangeArrowheads="1"/>
          </p:cNvSpPr>
          <p:nvPr/>
        </p:nvSpPr>
        <p:spPr bwMode="auto">
          <a:xfrm>
            <a:off x="7367588" y="5224463"/>
            <a:ext cx="968375" cy="244475"/>
          </a:xfrm>
          <a:prstGeom prst="rect">
            <a:avLst/>
          </a:prstGeom>
          <a:noFill/>
          <a:ln w="9525" algn="ctr">
            <a:noFill/>
            <a:miter lim="800000"/>
            <a:headEnd/>
            <a:tailEnd/>
          </a:ln>
          <a:effectLst/>
        </p:spPr>
        <p:txBody>
          <a:bodyPr wrap="none" lIns="0" tIns="0" rIns="0" bIns="0">
            <a:spAutoFit/>
          </a:bodyPr>
          <a:lstStyle/>
          <a:p>
            <a:pPr algn="l"/>
            <a:r>
              <a:rPr lang="en-US" sz="1600"/>
              <a:t>Rapidmind</a:t>
            </a:r>
          </a:p>
        </p:txBody>
      </p:sp>
      <p:pic>
        <p:nvPicPr>
          <p:cNvPr id="342201" name="Picture 185" descr="reservoir-logo"/>
          <p:cNvPicPr>
            <a:picLocks noChangeAspect="1" noChangeArrowheads="1"/>
          </p:cNvPicPr>
          <p:nvPr/>
        </p:nvPicPr>
        <p:blipFill>
          <a:blip r:embed="rId11"/>
          <a:srcRect/>
          <a:stretch>
            <a:fillRect/>
          </a:stretch>
        </p:blipFill>
        <p:spPr bwMode="auto">
          <a:xfrm>
            <a:off x="6503988" y="4914900"/>
            <a:ext cx="800100" cy="233363"/>
          </a:xfrm>
          <a:prstGeom prst="rect">
            <a:avLst/>
          </a:prstGeom>
          <a:noFill/>
        </p:spPr>
      </p:pic>
      <p:pic>
        <p:nvPicPr>
          <p:cNvPr id="342202" name="Picture 186" descr="RapidMind"/>
          <p:cNvPicPr>
            <a:picLocks noChangeAspect="1" noChangeArrowheads="1"/>
          </p:cNvPicPr>
          <p:nvPr/>
        </p:nvPicPr>
        <p:blipFill>
          <a:blip r:embed="rId12"/>
          <a:srcRect/>
          <a:stretch>
            <a:fillRect/>
          </a:stretch>
        </p:blipFill>
        <p:spPr bwMode="auto">
          <a:xfrm>
            <a:off x="6505575" y="5189538"/>
            <a:ext cx="806450" cy="322262"/>
          </a:xfrm>
          <a:prstGeom prst="rect">
            <a:avLst/>
          </a:prstGeom>
          <a:noFill/>
        </p:spPr>
      </p:pic>
      <p:sp>
        <p:nvSpPr>
          <p:cNvPr id="342203" name="Text Box 187"/>
          <p:cNvSpPr txBox="1">
            <a:spLocks noChangeArrowheads="1"/>
          </p:cNvSpPr>
          <p:nvPr/>
        </p:nvSpPr>
        <p:spPr bwMode="auto">
          <a:xfrm>
            <a:off x="5378450" y="1731963"/>
            <a:ext cx="3386138" cy="427037"/>
          </a:xfrm>
          <a:prstGeom prst="rect">
            <a:avLst/>
          </a:prstGeom>
          <a:noFill/>
          <a:ln w="9525" algn="ctr">
            <a:noFill/>
            <a:miter lim="800000"/>
            <a:headEnd/>
            <a:tailEnd/>
          </a:ln>
          <a:effectLst/>
        </p:spPr>
        <p:txBody>
          <a:bodyPr wrap="none" lIns="0" tIns="0" rIns="0" bIns="0">
            <a:spAutoFit/>
          </a:bodyPr>
          <a:lstStyle/>
          <a:p>
            <a:pPr algn="l"/>
            <a:r>
              <a:rPr lang="en-US" sz="2800">
                <a:solidFill>
                  <a:srgbClr val="FF5757"/>
                </a:solidFill>
              </a:rPr>
              <a:t>Stream Programming</a:t>
            </a:r>
          </a:p>
        </p:txBody>
      </p:sp>
      <p:sp>
        <p:nvSpPr>
          <p:cNvPr id="142" name="Rectangle 141"/>
          <p:cNvSpPr/>
          <p:nvPr/>
        </p:nvSpPr>
        <p:spPr bwMode="auto">
          <a:xfrm>
            <a:off x="1371600" y="1845129"/>
            <a:ext cx="2667000" cy="914400"/>
          </a:xfrm>
          <a:prstGeom prst="rect">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Tree>
    <p:custDataLst>
      <p:tags r:id="rId1"/>
    </p:custDataLst>
  </p:cSld>
  <p:clrMapOvr>
    <a:masterClrMapping/>
  </p:clrMapOvr>
  <p:transition advTm="1528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21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21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21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21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218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218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218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218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219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21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220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21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219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21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21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219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219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4219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219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220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4220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42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182" grpId="0" animBg="1"/>
      <p:bldP spid="342183" grpId="0"/>
      <p:bldP spid="342184" grpId="0" animBg="1"/>
      <p:bldP spid="342192" grpId="0"/>
      <p:bldP spid="342193" grpId="0"/>
      <p:bldP spid="342194" grpId="0"/>
      <p:bldP spid="342195" grpId="0"/>
      <p:bldP spid="342196" grpId="0"/>
      <p:bldP spid="342197" grpId="0"/>
      <p:bldP spid="342198" grpId="0"/>
      <p:bldP spid="342199" grpId="0"/>
      <p:bldP spid="342200" grpId="0"/>
      <p:bldP spid="34220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 (DES)</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noGrp="1"/>
          </p:cNvGraphicFramePr>
          <p:nvPr/>
        </p:nvGraphicFramePr>
        <p:xfrm>
          <a:off x="241884" y="1219200"/>
          <a:ext cx="8673515"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advTm="89139"/>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endParaRPr lang="en-US" dirty="0"/>
          </a:p>
        </p:txBody>
      </p:sp>
      <p:sp>
        <p:nvSpPr>
          <p:cNvPr id="3" name="Content Placeholder 2"/>
          <p:cNvSpPr>
            <a:spLocks noGrp="1"/>
          </p:cNvSpPr>
          <p:nvPr>
            <p:ph idx="1"/>
          </p:nvPr>
        </p:nvSpPr>
        <p:spPr/>
        <p:txBody>
          <a:bodyPr/>
          <a:lstStyle/>
          <a:p>
            <a:endParaRPr lang="en-US"/>
          </a:p>
        </p:txBody>
      </p:sp>
      <p:graphicFrame>
        <p:nvGraphicFramePr>
          <p:cNvPr id="5" name="Chart 4"/>
          <p:cNvGraphicFramePr>
            <a:graphicFrameLocks noGrp="1"/>
          </p:cNvGraphicFramePr>
          <p:nvPr/>
        </p:nvGraphicFramePr>
        <p:xfrm>
          <a:off x="228884" y="1371601"/>
          <a:ext cx="8686231" cy="49075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advTm="5453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1800" b="1" i="0" u="none" strike="noStrike" kern="1200" baseline="0">
                <a:solidFill>
                  <a:sysClr val="windowText" lastClr="000000"/>
                </a:solidFill>
                <a:latin typeface="+mn-lt"/>
                <a:ea typeface="+mn-ea"/>
                <a:cs typeface="+mn-cs"/>
              </a:defRPr>
            </a:pPr>
            <a:r>
              <a:rPr lang="en-US" sz="3600" kern="1200" dirty="0" smtClean="0">
                <a:solidFill>
                  <a:sysClr val="windowText" lastClr="000000"/>
                </a:solidFill>
              </a:rPr>
              <a:t>Dynamic Approach Time Comparison</a:t>
            </a:r>
            <a:endParaRPr lang="en-US" sz="3600" kern="1200" dirty="0">
              <a:solidFill>
                <a:sysClr val="windowText" lastClr="000000"/>
              </a:solidFill>
            </a:endParaRPr>
          </a:p>
        </p:txBody>
      </p:sp>
      <p:graphicFrame>
        <p:nvGraphicFramePr>
          <p:cNvPr id="4" name="Chart 3"/>
          <p:cNvGraphicFramePr>
            <a:graphicFrameLocks noGrp="1"/>
          </p:cNvGraphicFramePr>
          <p:nvPr/>
        </p:nvGraphicFramePr>
        <p:xfrm>
          <a:off x="236140" y="1295400"/>
          <a:ext cx="8671719" cy="49844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advTm="672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Overhead Comparison</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noGrp="1"/>
          </p:cNvGraphicFramePr>
          <p:nvPr/>
        </p:nvGraphicFramePr>
        <p:xfrm>
          <a:off x="228600" y="1066800"/>
          <a:ext cx="86106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Static scheduling approaches are promising but not enough.</a:t>
            </a:r>
          </a:p>
          <a:p>
            <a:endParaRPr lang="en-US" dirty="0" smtClean="0"/>
          </a:p>
          <a:p>
            <a:r>
              <a:rPr lang="en-US" dirty="0" smtClean="0"/>
              <a:t>Dynamic adaptation is necessary for future systems.</a:t>
            </a:r>
          </a:p>
          <a:p>
            <a:endParaRPr lang="en-US" dirty="0" smtClean="0"/>
          </a:p>
          <a:p>
            <a:r>
              <a:rPr lang="en-US" dirty="0" err="1" smtClean="0"/>
              <a:t>Flextream</a:t>
            </a:r>
            <a:r>
              <a:rPr lang="en-US" dirty="0" smtClean="0"/>
              <a:t> provides a hybrid static/dynamic approach to improve efficiency.</a:t>
            </a:r>
          </a:p>
          <a:p>
            <a:endParaRPr lang="en-US" dirty="0"/>
          </a:p>
        </p:txBody>
      </p:sp>
    </p:spTree>
  </p:cSld>
  <p:clrMapOvr>
    <a:masterClrMapping/>
  </p:clrMapOvr>
  <p:transition advTm="4759"/>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Overhead Comparison</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noGrp="1"/>
          </p:cNvGraphicFramePr>
          <p:nvPr/>
        </p:nvGraphicFramePr>
        <p:xfrm>
          <a:off x="228600" y="1066800"/>
          <a:ext cx="8610600" cy="5181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noGrp="1"/>
          </p:cNvGraphicFramePr>
          <p:nvPr/>
        </p:nvGraphicFramePr>
        <p:xfrm>
          <a:off x="235002" y="282627"/>
          <a:ext cx="8673996" cy="629274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Prepass</a:t>
            </a:r>
            <a:r>
              <a:rPr lang="en-US" dirty="0" smtClean="0"/>
              <a:t> Replication</a:t>
            </a:r>
            <a:endParaRPr lang="en-US" dirty="0"/>
          </a:p>
        </p:txBody>
      </p:sp>
      <p:sp>
        <p:nvSpPr>
          <p:cNvPr id="4" name="Rounded Rectangle 3"/>
          <p:cNvSpPr/>
          <p:nvPr/>
        </p:nvSpPr>
        <p:spPr bwMode="auto">
          <a:xfrm>
            <a:off x="1143000" y="1981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5" name="Rounded Rectangle 4"/>
          <p:cNvSpPr/>
          <p:nvPr/>
        </p:nvSpPr>
        <p:spPr bwMode="auto">
          <a:xfrm>
            <a:off x="1143000" y="5410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6" name="Rounded Rectangle 5"/>
          <p:cNvSpPr/>
          <p:nvPr/>
        </p:nvSpPr>
        <p:spPr bwMode="auto">
          <a:xfrm>
            <a:off x="1143000" y="4724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7" name="Rounded Rectangle 6"/>
          <p:cNvSpPr/>
          <p:nvPr/>
        </p:nvSpPr>
        <p:spPr bwMode="auto">
          <a:xfrm>
            <a:off x="1143000" y="4038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a:t>
            </a:r>
          </a:p>
        </p:txBody>
      </p:sp>
      <p:sp>
        <p:nvSpPr>
          <p:cNvPr id="8" name="Rounded Rectangle 7"/>
          <p:cNvSpPr/>
          <p:nvPr/>
        </p:nvSpPr>
        <p:spPr bwMode="auto">
          <a:xfrm>
            <a:off x="1143000" y="33528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cxnSp>
        <p:nvCxnSpPr>
          <p:cNvPr id="9" name="Straight Connector 8"/>
          <p:cNvCxnSpPr>
            <a:stCxn id="4" idx="2"/>
            <a:endCxn id="19" idx="0"/>
          </p:cNvCxnSpPr>
          <p:nvPr/>
        </p:nvCxnSpPr>
        <p:spPr bwMode="auto">
          <a:xfrm rot="5400000">
            <a:off x="1299796" y="2548304"/>
            <a:ext cx="219808"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0" name="Straight Connector 9"/>
          <p:cNvCxnSpPr>
            <a:stCxn id="6" idx="2"/>
            <a:endCxn id="5" idx="0"/>
          </p:cNvCxnSpPr>
          <p:nvPr/>
        </p:nvCxnSpPr>
        <p:spPr bwMode="auto">
          <a:xfrm rot="5400000">
            <a:off x="1295400" y="5295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1" name="Straight Connector 10"/>
          <p:cNvCxnSpPr>
            <a:stCxn id="7" idx="2"/>
            <a:endCxn id="6" idx="0"/>
          </p:cNvCxnSpPr>
          <p:nvPr/>
        </p:nvCxnSpPr>
        <p:spPr bwMode="auto">
          <a:xfrm rot="5400000">
            <a:off x="1295400" y="46101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2" name="Straight Connector 11"/>
          <p:cNvCxnSpPr>
            <a:stCxn id="8" idx="2"/>
            <a:endCxn id="7" idx="0"/>
          </p:cNvCxnSpPr>
          <p:nvPr/>
        </p:nvCxnSpPr>
        <p:spPr bwMode="auto">
          <a:xfrm rot="5400000">
            <a:off x="1295400" y="39243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3" name="Straight Connector 12"/>
          <p:cNvCxnSpPr>
            <a:stCxn id="19" idx="2"/>
            <a:endCxn id="8" idx="0"/>
          </p:cNvCxnSpPr>
          <p:nvPr/>
        </p:nvCxnSpPr>
        <p:spPr bwMode="auto">
          <a:xfrm rot="5400000">
            <a:off x="1291004" y="3234104"/>
            <a:ext cx="237392"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4" name="TextBox 13"/>
          <p:cNvSpPr txBox="1"/>
          <p:nvPr/>
        </p:nvSpPr>
        <p:spPr>
          <a:xfrm>
            <a:off x="838200" y="198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15" name="TextBox 14"/>
          <p:cNvSpPr txBox="1"/>
          <p:nvPr/>
        </p:nvSpPr>
        <p:spPr>
          <a:xfrm>
            <a:off x="762000" y="335405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246</a:t>
            </a:r>
            <a:endParaRPr lang="en-US" sz="1050" dirty="0">
              <a:latin typeface="Arial" pitchFamily="34" charset="0"/>
              <a:cs typeface="Arial" pitchFamily="34" charset="0"/>
            </a:endParaRPr>
          </a:p>
        </p:txBody>
      </p:sp>
      <p:sp>
        <p:nvSpPr>
          <p:cNvPr id="16" name="TextBox 15"/>
          <p:cNvSpPr txBox="1"/>
          <p:nvPr/>
        </p:nvSpPr>
        <p:spPr>
          <a:xfrm>
            <a:off x="762000" y="4038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326</a:t>
            </a:r>
            <a:endParaRPr lang="en-US" sz="1050" dirty="0">
              <a:latin typeface="Arial" pitchFamily="34" charset="0"/>
              <a:cs typeface="Arial" pitchFamily="34" charset="0"/>
            </a:endParaRPr>
          </a:p>
        </p:txBody>
      </p:sp>
      <p:sp>
        <p:nvSpPr>
          <p:cNvPr id="17" name="TextBox 16"/>
          <p:cNvSpPr txBox="1"/>
          <p:nvPr/>
        </p:nvSpPr>
        <p:spPr>
          <a:xfrm>
            <a:off x="762000" y="47244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566</a:t>
            </a:r>
            <a:endParaRPr lang="en-US" sz="1050" dirty="0">
              <a:latin typeface="Arial" pitchFamily="34" charset="0"/>
              <a:cs typeface="Arial" pitchFamily="34" charset="0"/>
            </a:endParaRPr>
          </a:p>
        </p:txBody>
      </p:sp>
      <p:sp>
        <p:nvSpPr>
          <p:cNvPr id="18" name="TextBox 17"/>
          <p:cNvSpPr txBox="1"/>
          <p:nvPr/>
        </p:nvSpPr>
        <p:spPr>
          <a:xfrm>
            <a:off x="838200" y="5410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19" name="Rounded Rectangle 18"/>
          <p:cNvSpPr/>
          <p:nvPr/>
        </p:nvSpPr>
        <p:spPr bwMode="auto">
          <a:xfrm>
            <a:off x="1143000" y="2658208"/>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a:t>
            </a:r>
          </a:p>
        </p:txBody>
      </p:sp>
      <p:sp>
        <p:nvSpPr>
          <p:cNvPr id="20" name="TextBox 19"/>
          <p:cNvSpPr txBox="1"/>
          <p:nvPr/>
        </p:nvSpPr>
        <p:spPr>
          <a:xfrm>
            <a:off x="838200" y="2658208"/>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86</a:t>
            </a:r>
            <a:endParaRPr lang="en-US" sz="1050" dirty="0">
              <a:latin typeface="Arial" pitchFamily="34" charset="0"/>
              <a:cs typeface="Arial" pitchFamily="34" charset="0"/>
            </a:endParaRPr>
          </a:p>
        </p:txBody>
      </p:sp>
      <p:sp>
        <p:nvSpPr>
          <p:cNvPr id="21" name="Rounded Rectangle 20"/>
          <p:cNvSpPr/>
          <p:nvPr/>
        </p:nvSpPr>
        <p:spPr bwMode="auto">
          <a:xfrm>
            <a:off x="3381375"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C0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22" name="Rounded Rectangle 21"/>
          <p:cNvSpPr/>
          <p:nvPr/>
        </p:nvSpPr>
        <p:spPr bwMode="auto">
          <a:xfrm>
            <a:off x="4572000"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C2</a:t>
            </a:r>
          </a:p>
        </p:txBody>
      </p:sp>
      <p:sp>
        <p:nvSpPr>
          <p:cNvPr id="23" name="Rounded Rectangle 22"/>
          <p:cNvSpPr/>
          <p:nvPr/>
        </p:nvSpPr>
        <p:spPr bwMode="auto">
          <a:xfrm>
            <a:off x="3893540" y="14478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S0</a:t>
            </a:r>
          </a:p>
        </p:txBody>
      </p:sp>
      <p:sp>
        <p:nvSpPr>
          <p:cNvPr id="24" name="Rounded Rectangle 23"/>
          <p:cNvSpPr/>
          <p:nvPr/>
        </p:nvSpPr>
        <p:spPr bwMode="auto">
          <a:xfrm>
            <a:off x="3884795" y="25654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J0</a:t>
            </a:r>
          </a:p>
        </p:txBody>
      </p:sp>
      <p:cxnSp>
        <p:nvCxnSpPr>
          <p:cNvPr id="25" name="Straight Connector 24"/>
          <p:cNvCxnSpPr>
            <a:stCxn id="21" idx="2"/>
            <a:endCxn id="24" idx="0"/>
          </p:cNvCxnSpPr>
          <p:nvPr/>
        </p:nvCxnSpPr>
        <p:spPr bwMode="auto">
          <a:xfrm rot="16200000" flipH="1">
            <a:off x="3988643" y="2021632"/>
            <a:ext cx="203284" cy="8844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6" name="Straight Connector 25"/>
          <p:cNvCxnSpPr>
            <a:stCxn id="22" idx="2"/>
            <a:endCxn id="24" idx="0"/>
          </p:cNvCxnSpPr>
          <p:nvPr/>
        </p:nvCxnSpPr>
        <p:spPr bwMode="auto">
          <a:xfrm rot="5400000">
            <a:off x="4583956" y="2310740"/>
            <a:ext cx="203284" cy="3062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7" name="Straight Connector 26"/>
          <p:cNvCxnSpPr>
            <a:stCxn id="23" idx="2"/>
            <a:endCxn id="21" idx="0"/>
          </p:cNvCxnSpPr>
          <p:nvPr/>
        </p:nvCxnSpPr>
        <p:spPr bwMode="auto">
          <a:xfrm rot="5400000">
            <a:off x="3980358" y="1344118"/>
            <a:ext cx="228600" cy="89316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8" name="Straight Connector 27"/>
          <p:cNvCxnSpPr>
            <a:stCxn id="23" idx="2"/>
            <a:endCxn id="22" idx="0"/>
          </p:cNvCxnSpPr>
          <p:nvPr/>
        </p:nvCxnSpPr>
        <p:spPr bwMode="auto">
          <a:xfrm rot="16200000" flipH="1">
            <a:off x="4575670" y="1641970"/>
            <a:ext cx="228600" cy="29746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30" name="TextBox 29"/>
          <p:cNvSpPr txBox="1"/>
          <p:nvPr/>
        </p:nvSpPr>
        <p:spPr>
          <a:xfrm>
            <a:off x="5686425" y="19050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61.5</a:t>
            </a:r>
            <a:endParaRPr lang="en-US" sz="1050" dirty="0">
              <a:latin typeface="Arial" pitchFamily="34" charset="0"/>
              <a:cs typeface="Arial" pitchFamily="34" charset="0"/>
            </a:endParaRPr>
          </a:p>
        </p:txBody>
      </p:sp>
      <p:sp>
        <p:nvSpPr>
          <p:cNvPr id="31" name="TextBox 30"/>
          <p:cNvSpPr txBox="1"/>
          <p:nvPr/>
        </p:nvSpPr>
        <p:spPr>
          <a:xfrm>
            <a:off x="3588740" y="14478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32" name="TextBox 31"/>
          <p:cNvSpPr txBox="1"/>
          <p:nvPr/>
        </p:nvSpPr>
        <p:spPr>
          <a:xfrm>
            <a:off x="3579995" y="25654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33" name="Rounded Rectangle 32"/>
          <p:cNvSpPr/>
          <p:nvPr/>
        </p:nvSpPr>
        <p:spPr bwMode="auto">
          <a:xfrm>
            <a:off x="3978640"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C1</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34" name="Rounded Rectangle 33"/>
          <p:cNvSpPr/>
          <p:nvPr/>
        </p:nvSpPr>
        <p:spPr bwMode="auto">
          <a:xfrm>
            <a:off x="5181600" y="1905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C3</a:t>
            </a:r>
          </a:p>
        </p:txBody>
      </p:sp>
      <p:cxnSp>
        <p:nvCxnSpPr>
          <p:cNvPr id="36" name="Straight Connector 35"/>
          <p:cNvCxnSpPr>
            <a:stCxn id="23" idx="2"/>
            <a:endCxn id="33" idx="0"/>
          </p:cNvCxnSpPr>
          <p:nvPr/>
        </p:nvCxnSpPr>
        <p:spPr bwMode="auto">
          <a:xfrm rot="5400000">
            <a:off x="4278990" y="1642750"/>
            <a:ext cx="228600" cy="29590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7" name="Straight Connector 36"/>
          <p:cNvCxnSpPr>
            <a:stCxn id="23" idx="2"/>
            <a:endCxn id="34" idx="0"/>
          </p:cNvCxnSpPr>
          <p:nvPr/>
        </p:nvCxnSpPr>
        <p:spPr bwMode="auto">
          <a:xfrm rot="16200000" flipH="1">
            <a:off x="4880470" y="1337170"/>
            <a:ext cx="228600" cy="90706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8" name="Straight Connector 37"/>
          <p:cNvCxnSpPr>
            <a:stCxn id="34" idx="2"/>
            <a:endCxn id="24" idx="0"/>
          </p:cNvCxnSpPr>
          <p:nvPr/>
        </p:nvCxnSpPr>
        <p:spPr bwMode="auto">
          <a:xfrm rot="5400000">
            <a:off x="4888756" y="2005940"/>
            <a:ext cx="203284" cy="9158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9" name="Straight Connector 38"/>
          <p:cNvCxnSpPr>
            <a:stCxn id="33" idx="2"/>
            <a:endCxn id="24" idx="0"/>
          </p:cNvCxnSpPr>
          <p:nvPr/>
        </p:nvCxnSpPr>
        <p:spPr bwMode="auto">
          <a:xfrm rot="16200000" flipH="1">
            <a:off x="4287275" y="2320264"/>
            <a:ext cx="203284" cy="28715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61" name="Rounded Rectangle 60"/>
          <p:cNvSpPr/>
          <p:nvPr/>
        </p:nvSpPr>
        <p:spPr bwMode="auto">
          <a:xfrm>
            <a:off x="3893695" y="3581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D0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63" name="Rounded Rectangle 62"/>
          <p:cNvSpPr/>
          <p:nvPr/>
        </p:nvSpPr>
        <p:spPr bwMode="auto">
          <a:xfrm>
            <a:off x="3935977" y="30988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S1</a:t>
            </a:r>
          </a:p>
        </p:txBody>
      </p:sp>
      <p:sp>
        <p:nvSpPr>
          <p:cNvPr id="64" name="Rounded Rectangle 63"/>
          <p:cNvSpPr/>
          <p:nvPr/>
        </p:nvSpPr>
        <p:spPr bwMode="auto">
          <a:xfrm>
            <a:off x="3927232" y="42672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J1</a:t>
            </a:r>
          </a:p>
        </p:txBody>
      </p:sp>
      <p:cxnSp>
        <p:nvCxnSpPr>
          <p:cNvPr id="65" name="Straight Connector 64"/>
          <p:cNvCxnSpPr>
            <a:stCxn id="61" idx="2"/>
            <a:endCxn id="64" idx="0"/>
          </p:cNvCxnSpPr>
          <p:nvPr/>
        </p:nvCxnSpPr>
        <p:spPr bwMode="auto">
          <a:xfrm rot="16200000" flipH="1">
            <a:off x="4253363" y="3945631"/>
            <a:ext cx="228600" cy="414537"/>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67" name="Straight Connector 66"/>
          <p:cNvCxnSpPr>
            <a:stCxn id="63" idx="2"/>
            <a:endCxn id="61" idx="0"/>
          </p:cNvCxnSpPr>
          <p:nvPr/>
        </p:nvCxnSpPr>
        <p:spPr bwMode="auto">
          <a:xfrm rot="5400000">
            <a:off x="4245078" y="3242801"/>
            <a:ext cx="253916" cy="423282"/>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70" name="TextBox 69"/>
          <p:cNvSpPr txBox="1"/>
          <p:nvPr/>
        </p:nvSpPr>
        <p:spPr>
          <a:xfrm>
            <a:off x="5200650" y="35814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163</a:t>
            </a:r>
            <a:endParaRPr lang="en-US" sz="1050" dirty="0">
              <a:latin typeface="Arial" pitchFamily="34" charset="0"/>
              <a:cs typeface="Arial" pitchFamily="34" charset="0"/>
            </a:endParaRPr>
          </a:p>
        </p:txBody>
      </p:sp>
      <p:sp>
        <p:nvSpPr>
          <p:cNvPr id="71" name="TextBox 70"/>
          <p:cNvSpPr txBox="1"/>
          <p:nvPr/>
        </p:nvSpPr>
        <p:spPr>
          <a:xfrm>
            <a:off x="3631177" y="30988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72" name="TextBox 71"/>
          <p:cNvSpPr txBox="1"/>
          <p:nvPr/>
        </p:nvSpPr>
        <p:spPr>
          <a:xfrm>
            <a:off x="3622432" y="4267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73" name="Rounded Rectangle 72"/>
          <p:cNvSpPr/>
          <p:nvPr/>
        </p:nvSpPr>
        <p:spPr bwMode="auto">
          <a:xfrm>
            <a:off x="4724400" y="3581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D1</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cxnSp>
        <p:nvCxnSpPr>
          <p:cNvPr id="76" name="Straight Connector 75"/>
          <p:cNvCxnSpPr>
            <a:stCxn id="63" idx="2"/>
            <a:endCxn id="73" idx="0"/>
          </p:cNvCxnSpPr>
          <p:nvPr/>
        </p:nvCxnSpPr>
        <p:spPr bwMode="auto">
          <a:xfrm rot="16200000" flipH="1">
            <a:off x="4660430" y="3250730"/>
            <a:ext cx="253916" cy="407423"/>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79" name="Straight Connector 78"/>
          <p:cNvCxnSpPr>
            <a:stCxn id="73" idx="2"/>
            <a:endCxn id="64" idx="0"/>
          </p:cNvCxnSpPr>
          <p:nvPr/>
        </p:nvCxnSpPr>
        <p:spPr bwMode="auto">
          <a:xfrm rot="5400000">
            <a:off x="4668716" y="3944816"/>
            <a:ext cx="228600" cy="41616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81" name="Rounded Rectangle 80"/>
          <p:cNvSpPr/>
          <p:nvPr/>
        </p:nvSpPr>
        <p:spPr bwMode="auto">
          <a:xfrm>
            <a:off x="3368415"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82" name="Rounded Rectangle 81"/>
          <p:cNvSpPr/>
          <p:nvPr/>
        </p:nvSpPr>
        <p:spPr bwMode="auto">
          <a:xfrm>
            <a:off x="4591050"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E2</a:t>
            </a:r>
          </a:p>
        </p:txBody>
      </p:sp>
      <p:sp>
        <p:nvSpPr>
          <p:cNvPr id="83" name="Rounded Rectangle 82"/>
          <p:cNvSpPr/>
          <p:nvPr/>
        </p:nvSpPr>
        <p:spPr bwMode="auto">
          <a:xfrm>
            <a:off x="3933045" y="47752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S2</a:t>
            </a:r>
          </a:p>
        </p:txBody>
      </p:sp>
      <p:sp>
        <p:nvSpPr>
          <p:cNvPr id="84" name="Rounded Rectangle 83"/>
          <p:cNvSpPr/>
          <p:nvPr/>
        </p:nvSpPr>
        <p:spPr bwMode="auto">
          <a:xfrm>
            <a:off x="3924300" y="5842084"/>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J2</a:t>
            </a:r>
          </a:p>
        </p:txBody>
      </p:sp>
      <p:cxnSp>
        <p:nvCxnSpPr>
          <p:cNvPr id="85" name="Straight Connector 84"/>
          <p:cNvCxnSpPr>
            <a:stCxn id="81" idx="2"/>
            <a:endCxn id="84" idx="0"/>
          </p:cNvCxnSpPr>
          <p:nvPr/>
        </p:nvCxnSpPr>
        <p:spPr bwMode="auto">
          <a:xfrm rot="16200000" flipH="1">
            <a:off x="4001915" y="5271999"/>
            <a:ext cx="203284" cy="93688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6" name="Straight Connector 85"/>
          <p:cNvCxnSpPr>
            <a:stCxn id="82" idx="2"/>
            <a:endCxn id="84" idx="0"/>
          </p:cNvCxnSpPr>
          <p:nvPr/>
        </p:nvCxnSpPr>
        <p:spPr bwMode="auto">
          <a:xfrm rot="5400000">
            <a:off x="4613233" y="5597567"/>
            <a:ext cx="203284" cy="28575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7" name="Straight Connector 86"/>
          <p:cNvCxnSpPr>
            <a:stCxn id="83" idx="2"/>
            <a:endCxn id="81" idx="0"/>
          </p:cNvCxnSpPr>
          <p:nvPr/>
        </p:nvCxnSpPr>
        <p:spPr bwMode="auto">
          <a:xfrm rot="5400000">
            <a:off x="4019072" y="4619927"/>
            <a:ext cx="177716" cy="94563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88" name="Straight Connector 87"/>
          <p:cNvCxnSpPr>
            <a:stCxn id="83" idx="2"/>
            <a:endCxn id="82" idx="0"/>
          </p:cNvCxnSpPr>
          <p:nvPr/>
        </p:nvCxnSpPr>
        <p:spPr bwMode="auto">
          <a:xfrm rot="16200000" flipH="1">
            <a:off x="4630389" y="4954239"/>
            <a:ext cx="177716" cy="27700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90" name="TextBox 89"/>
          <p:cNvSpPr txBox="1"/>
          <p:nvPr/>
        </p:nvSpPr>
        <p:spPr>
          <a:xfrm>
            <a:off x="3628245" y="47752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91" name="TextBox 90"/>
          <p:cNvSpPr txBox="1"/>
          <p:nvPr/>
        </p:nvSpPr>
        <p:spPr>
          <a:xfrm>
            <a:off x="3619500" y="5842084"/>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92" name="Rounded Rectangle 91"/>
          <p:cNvSpPr/>
          <p:nvPr/>
        </p:nvSpPr>
        <p:spPr bwMode="auto">
          <a:xfrm>
            <a:off x="3970520"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E1</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93" name="Rounded Rectangle 92"/>
          <p:cNvSpPr/>
          <p:nvPr/>
        </p:nvSpPr>
        <p:spPr bwMode="auto">
          <a:xfrm>
            <a:off x="5191125" y="518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E3</a:t>
            </a:r>
          </a:p>
        </p:txBody>
      </p:sp>
      <p:cxnSp>
        <p:nvCxnSpPr>
          <p:cNvPr id="95" name="Straight Connector 94"/>
          <p:cNvCxnSpPr>
            <a:stCxn id="83" idx="2"/>
            <a:endCxn id="92" idx="0"/>
          </p:cNvCxnSpPr>
          <p:nvPr/>
        </p:nvCxnSpPr>
        <p:spPr bwMode="auto">
          <a:xfrm rot="5400000">
            <a:off x="4320125" y="4920980"/>
            <a:ext cx="177716" cy="34352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96" name="Straight Connector 95"/>
          <p:cNvCxnSpPr>
            <a:stCxn id="83" idx="2"/>
            <a:endCxn id="93" idx="0"/>
          </p:cNvCxnSpPr>
          <p:nvPr/>
        </p:nvCxnSpPr>
        <p:spPr bwMode="auto">
          <a:xfrm rot="16200000" flipH="1">
            <a:off x="4930427" y="4654202"/>
            <a:ext cx="177716" cy="8770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97" name="Straight Connector 96"/>
          <p:cNvCxnSpPr>
            <a:stCxn id="93" idx="2"/>
            <a:endCxn id="84" idx="0"/>
          </p:cNvCxnSpPr>
          <p:nvPr/>
        </p:nvCxnSpPr>
        <p:spPr bwMode="auto">
          <a:xfrm rot="5400000">
            <a:off x="4913271" y="5297530"/>
            <a:ext cx="203284" cy="88582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98" name="Straight Connector 97"/>
          <p:cNvCxnSpPr>
            <a:stCxn id="92" idx="2"/>
            <a:endCxn id="84" idx="0"/>
          </p:cNvCxnSpPr>
          <p:nvPr/>
        </p:nvCxnSpPr>
        <p:spPr bwMode="auto">
          <a:xfrm rot="16200000" flipH="1">
            <a:off x="4302968" y="5573052"/>
            <a:ext cx="203284" cy="3347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00" name="TextBox 99"/>
          <p:cNvSpPr txBox="1"/>
          <p:nvPr/>
        </p:nvSpPr>
        <p:spPr>
          <a:xfrm>
            <a:off x="5695950" y="5181600"/>
            <a:ext cx="5334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141.5</a:t>
            </a:r>
            <a:endParaRPr lang="en-US" sz="1050" dirty="0">
              <a:latin typeface="Arial" pitchFamily="34" charset="0"/>
              <a:cs typeface="Arial" pitchFamily="34" charset="0"/>
            </a:endParaRPr>
          </a:p>
        </p:txBody>
      </p:sp>
      <p:sp>
        <p:nvSpPr>
          <p:cNvPr id="102" name="TextBox 101"/>
          <p:cNvSpPr txBox="1"/>
          <p:nvPr/>
        </p:nvSpPr>
        <p:spPr>
          <a:xfrm>
            <a:off x="3553558" y="490684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21</a:t>
            </a:r>
            <a:endParaRPr lang="en-US" sz="1200" i="1" dirty="0">
              <a:solidFill>
                <a:srgbClr val="C00000"/>
              </a:solidFill>
              <a:latin typeface="Arial" pitchFamily="34" charset="0"/>
              <a:cs typeface="Arial" pitchFamily="34" charset="0"/>
            </a:endParaRPr>
          </a:p>
        </p:txBody>
      </p:sp>
      <p:sp>
        <p:nvSpPr>
          <p:cNvPr id="103" name="TextBox 102"/>
          <p:cNvSpPr txBox="1"/>
          <p:nvPr/>
        </p:nvSpPr>
        <p:spPr>
          <a:xfrm>
            <a:off x="3552825" y="562850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21</a:t>
            </a:r>
            <a:endParaRPr lang="en-US" sz="1200" i="1" dirty="0">
              <a:solidFill>
                <a:srgbClr val="C00000"/>
              </a:solidFill>
              <a:latin typeface="Arial" pitchFamily="34" charset="0"/>
              <a:cs typeface="Arial" pitchFamily="34" charset="0"/>
            </a:endParaRPr>
          </a:p>
        </p:txBody>
      </p:sp>
      <p:sp>
        <p:nvSpPr>
          <p:cNvPr id="104" name="TextBox 103"/>
          <p:cNvSpPr txBox="1"/>
          <p:nvPr/>
        </p:nvSpPr>
        <p:spPr>
          <a:xfrm>
            <a:off x="3609975" y="162800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sp>
        <p:nvSpPr>
          <p:cNvPr id="105" name="TextBox 104"/>
          <p:cNvSpPr txBox="1"/>
          <p:nvPr/>
        </p:nvSpPr>
        <p:spPr>
          <a:xfrm>
            <a:off x="3562350" y="2351901"/>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sp>
        <p:nvSpPr>
          <p:cNvPr id="106" name="TextBox 105"/>
          <p:cNvSpPr txBox="1"/>
          <p:nvPr/>
        </p:nvSpPr>
        <p:spPr>
          <a:xfrm>
            <a:off x="3991708" y="3289057"/>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sp>
        <p:nvSpPr>
          <p:cNvPr id="107" name="TextBox 106"/>
          <p:cNvSpPr txBox="1"/>
          <p:nvPr/>
        </p:nvSpPr>
        <p:spPr>
          <a:xfrm>
            <a:off x="3993174" y="4019550"/>
            <a:ext cx="381000" cy="276999"/>
          </a:xfrm>
          <a:prstGeom prst="rect">
            <a:avLst/>
          </a:prstGeom>
          <a:noFill/>
        </p:spPr>
        <p:txBody>
          <a:bodyPr wrap="square" rtlCol="0">
            <a:spAutoFit/>
          </a:bodyPr>
          <a:lstStyle/>
          <a:p>
            <a:r>
              <a:rPr lang="en-US" sz="1200" i="1" dirty="0" smtClean="0">
                <a:solidFill>
                  <a:srgbClr val="C00000"/>
                </a:solidFill>
                <a:latin typeface="Arial" pitchFamily="34" charset="0"/>
                <a:cs typeface="Arial" pitchFamily="34" charset="0"/>
              </a:rPr>
              <a:t>22</a:t>
            </a:r>
            <a:endParaRPr lang="en-US" sz="1200" i="1" dirty="0">
              <a:solidFill>
                <a:srgbClr val="C00000"/>
              </a:solidFill>
              <a:latin typeface="Arial" pitchFamily="34" charset="0"/>
              <a:cs typeface="Arial" pitchFamily="34" charset="0"/>
            </a:endParaRPr>
          </a:p>
        </p:txBody>
      </p:sp>
      <p:cxnSp>
        <p:nvCxnSpPr>
          <p:cNvPr id="109" name="Straight Connector 108"/>
          <p:cNvCxnSpPr>
            <a:stCxn id="90" idx="0"/>
            <a:endCxn id="6" idx="3"/>
          </p:cNvCxnSpPr>
          <p:nvPr/>
        </p:nvCxnSpPr>
        <p:spPr bwMode="auto">
          <a:xfrm rot="16200000" flipH="1" flipV="1">
            <a:off x="2658715" y="3792969"/>
            <a:ext cx="177716" cy="2142345"/>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11" name="Straight Connector 110"/>
          <p:cNvCxnSpPr>
            <a:stCxn id="91" idx="2"/>
            <a:endCxn id="6" idx="3"/>
          </p:cNvCxnSpPr>
          <p:nvPr/>
        </p:nvCxnSpPr>
        <p:spPr bwMode="auto">
          <a:xfrm rot="5400000" flipH="1">
            <a:off x="2171700" y="4457700"/>
            <a:ext cx="1143000" cy="2133600"/>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13" name="Straight Connector 112"/>
          <p:cNvCxnSpPr>
            <a:stCxn id="72" idx="2"/>
            <a:endCxn id="7" idx="3"/>
          </p:cNvCxnSpPr>
          <p:nvPr/>
        </p:nvCxnSpPr>
        <p:spPr bwMode="auto">
          <a:xfrm rot="5400000" flipH="1">
            <a:off x="2617708" y="3325892"/>
            <a:ext cx="253916" cy="2136532"/>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15" name="Straight Connector 114"/>
          <p:cNvCxnSpPr>
            <a:stCxn id="71" idx="0"/>
            <a:endCxn id="7" idx="3"/>
          </p:cNvCxnSpPr>
          <p:nvPr/>
        </p:nvCxnSpPr>
        <p:spPr bwMode="auto">
          <a:xfrm rot="16200000" flipH="1" flipV="1">
            <a:off x="2164881" y="2610403"/>
            <a:ext cx="1168316" cy="2145277"/>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17" name="Straight Connector 116"/>
          <p:cNvCxnSpPr>
            <a:stCxn id="32" idx="2"/>
            <a:endCxn id="8" idx="3"/>
          </p:cNvCxnSpPr>
          <p:nvPr/>
        </p:nvCxnSpPr>
        <p:spPr bwMode="auto">
          <a:xfrm rot="5400000">
            <a:off x="2342448" y="2153353"/>
            <a:ext cx="762000" cy="2094095"/>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cxnSp>
        <p:nvCxnSpPr>
          <p:cNvPr id="119" name="Straight Connector 118"/>
          <p:cNvCxnSpPr>
            <a:stCxn id="31" idx="0"/>
            <a:endCxn id="8" idx="3"/>
          </p:cNvCxnSpPr>
          <p:nvPr/>
        </p:nvCxnSpPr>
        <p:spPr bwMode="auto">
          <a:xfrm rot="16200000" flipH="1" flipV="1">
            <a:off x="1661020" y="1463180"/>
            <a:ext cx="2133600" cy="2102840"/>
          </a:xfrm>
          <a:prstGeom prst="line">
            <a:avLst/>
          </a:prstGeom>
          <a:solidFill>
            <a:schemeClr val="accent1"/>
          </a:solidFill>
          <a:ln w="19050" cap="flat" cmpd="sng" algn="ctr">
            <a:solidFill>
              <a:schemeClr val="tx1"/>
            </a:solidFill>
            <a:prstDash val="dash"/>
            <a:round/>
            <a:headEnd type="triangl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par>
                                <p:cTn id="25" presetID="53"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childTnLst>
                                </p:cTn>
                              </p:par>
                              <p:par>
                                <p:cTn id="30" presetID="53"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par>
                                <p:cTn id="35" presetID="53"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500" fill="hold"/>
                                        <p:tgtEl>
                                          <p:spTgt spid="27"/>
                                        </p:tgtEl>
                                        <p:attrNameLst>
                                          <p:attrName>ppt_w</p:attrName>
                                        </p:attrNameLst>
                                      </p:cBhvr>
                                      <p:tavLst>
                                        <p:tav tm="0">
                                          <p:val>
                                            <p:fltVal val="0"/>
                                          </p:val>
                                        </p:tav>
                                        <p:tav tm="100000">
                                          <p:val>
                                            <p:strVal val="#ppt_w"/>
                                          </p:val>
                                        </p:tav>
                                      </p:tavLst>
                                    </p:anim>
                                    <p:anim calcmode="lin" valueType="num">
                                      <p:cBhvr>
                                        <p:cTn id="38" dur="500" fill="hold"/>
                                        <p:tgtEl>
                                          <p:spTgt spid="27"/>
                                        </p:tgtEl>
                                        <p:attrNameLst>
                                          <p:attrName>ppt_h</p:attrName>
                                        </p:attrNameLst>
                                      </p:cBhvr>
                                      <p:tavLst>
                                        <p:tav tm="0">
                                          <p:val>
                                            <p:fltVal val="0"/>
                                          </p:val>
                                        </p:tav>
                                        <p:tav tm="100000">
                                          <p:val>
                                            <p:strVal val="#ppt_h"/>
                                          </p:val>
                                        </p:tav>
                                      </p:tavLst>
                                    </p:anim>
                                    <p:animEffect transition="in" filter="fade">
                                      <p:cBhvr>
                                        <p:cTn id="39" dur="500"/>
                                        <p:tgtEl>
                                          <p:spTgt spid="27"/>
                                        </p:tgtEl>
                                      </p:cBhvr>
                                    </p:animEffect>
                                  </p:childTnLst>
                                </p:cTn>
                              </p:par>
                              <p:par>
                                <p:cTn id="40" presetID="53" presetClass="entr" presetSubtype="0"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p:cTn id="42" dur="500" fill="hold"/>
                                        <p:tgtEl>
                                          <p:spTgt spid="28"/>
                                        </p:tgtEl>
                                        <p:attrNameLst>
                                          <p:attrName>ppt_w</p:attrName>
                                        </p:attrNameLst>
                                      </p:cBhvr>
                                      <p:tavLst>
                                        <p:tav tm="0">
                                          <p:val>
                                            <p:fltVal val="0"/>
                                          </p:val>
                                        </p:tav>
                                        <p:tav tm="100000">
                                          <p:val>
                                            <p:strVal val="#ppt_w"/>
                                          </p:val>
                                        </p:tav>
                                      </p:tavLst>
                                    </p:anim>
                                    <p:anim calcmode="lin" valueType="num">
                                      <p:cBhvr>
                                        <p:cTn id="43" dur="500" fill="hold"/>
                                        <p:tgtEl>
                                          <p:spTgt spid="28"/>
                                        </p:tgtEl>
                                        <p:attrNameLst>
                                          <p:attrName>ppt_h</p:attrName>
                                        </p:attrNameLst>
                                      </p:cBhvr>
                                      <p:tavLst>
                                        <p:tav tm="0">
                                          <p:val>
                                            <p:fltVal val="0"/>
                                          </p:val>
                                        </p:tav>
                                        <p:tav tm="100000">
                                          <p:val>
                                            <p:strVal val="#ppt_h"/>
                                          </p:val>
                                        </p:tav>
                                      </p:tavLst>
                                    </p:anim>
                                    <p:animEffect transition="in" filter="fade">
                                      <p:cBhvr>
                                        <p:cTn id="44" dur="500"/>
                                        <p:tgtEl>
                                          <p:spTgt spid="28"/>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fltVal val="0"/>
                                          </p:val>
                                        </p:tav>
                                        <p:tav tm="100000">
                                          <p:val>
                                            <p:strVal val="#ppt_h"/>
                                          </p:val>
                                        </p:tav>
                                      </p:tavLst>
                                    </p:anim>
                                    <p:animEffect transition="in" filter="fade">
                                      <p:cBhvr>
                                        <p:cTn id="49" dur="500"/>
                                        <p:tgtEl>
                                          <p:spTgt spid="30"/>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500" fill="hold"/>
                                        <p:tgtEl>
                                          <p:spTgt spid="31"/>
                                        </p:tgtEl>
                                        <p:attrNameLst>
                                          <p:attrName>ppt_w</p:attrName>
                                        </p:attrNameLst>
                                      </p:cBhvr>
                                      <p:tavLst>
                                        <p:tav tm="0">
                                          <p:val>
                                            <p:fltVal val="0"/>
                                          </p:val>
                                        </p:tav>
                                        <p:tav tm="100000">
                                          <p:val>
                                            <p:strVal val="#ppt_w"/>
                                          </p:val>
                                        </p:tav>
                                      </p:tavLst>
                                    </p:anim>
                                    <p:anim calcmode="lin" valueType="num">
                                      <p:cBhvr>
                                        <p:cTn id="53" dur="500" fill="hold"/>
                                        <p:tgtEl>
                                          <p:spTgt spid="31"/>
                                        </p:tgtEl>
                                        <p:attrNameLst>
                                          <p:attrName>ppt_h</p:attrName>
                                        </p:attrNameLst>
                                      </p:cBhvr>
                                      <p:tavLst>
                                        <p:tav tm="0">
                                          <p:val>
                                            <p:fltVal val="0"/>
                                          </p:val>
                                        </p:tav>
                                        <p:tav tm="100000">
                                          <p:val>
                                            <p:strVal val="#ppt_h"/>
                                          </p:val>
                                        </p:tav>
                                      </p:tavLst>
                                    </p:anim>
                                    <p:animEffect transition="in" filter="fade">
                                      <p:cBhvr>
                                        <p:cTn id="54" dur="500"/>
                                        <p:tgtEl>
                                          <p:spTgt spid="31"/>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p:cTn id="57" dur="500" fill="hold"/>
                                        <p:tgtEl>
                                          <p:spTgt spid="32"/>
                                        </p:tgtEl>
                                        <p:attrNameLst>
                                          <p:attrName>ppt_w</p:attrName>
                                        </p:attrNameLst>
                                      </p:cBhvr>
                                      <p:tavLst>
                                        <p:tav tm="0">
                                          <p:val>
                                            <p:fltVal val="0"/>
                                          </p:val>
                                        </p:tav>
                                        <p:tav tm="100000">
                                          <p:val>
                                            <p:strVal val="#ppt_w"/>
                                          </p:val>
                                        </p:tav>
                                      </p:tavLst>
                                    </p:anim>
                                    <p:anim calcmode="lin" valueType="num">
                                      <p:cBhvr>
                                        <p:cTn id="58" dur="500" fill="hold"/>
                                        <p:tgtEl>
                                          <p:spTgt spid="32"/>
                                        </p:tgtEl>
                                        <p:attrNameLst>
                                          <p:attrName>ppt_h</p:attrName>
                                        </p:attrNameLst>
                                      </p:cBhvr>
                                      <p:tavLst>
                                        <p:tav tm="0">
                                          <p:val>
                                            <p:fltVal val="0"/>
                                          </p:val>
                                        </p:tav>
                                        <p:tav tm="100000">
                                          <p:val>
                                            <p:strVal val="#ppt_h"/>
                                          </p:val>
                                        </p:tav>
                                      </p:tavLst>
                                    </p:anim>
                                    <p:animEffect transition="in" filter="fade">
                                      <p:cBhvr>
                                        <p:cTn id="59" dur="500"/>
                                        <p:tgtEl>
                                          <p:spTgt spid="32"/>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p:cTn id="62" dur="500" fill="hold"/>
                                        <p:tgtEl>
                                          <p:spTgt spid="33"/>
                                        </p:tgtEl>
                                        <p:attrNameLst>
                                          <p:attrName>ppt_w</p:attrName>
                                        </p:attrNameLst>
                                      </p:cBhvr>
                                      <p:tavLst>
                                        <p:tav tm="0">
                                          <p:val>
                                            <p:fltVal val="0"/>
                                          </p:val>
                                        </p:tav>
                                        <p:tav tm="100000">
                                          <p:val>
                                            <p:strVal val="#ppt_w"/>
                                          </p:val>
                                        </p:tav>
                                      </p:tavLst>
                                    </p:anim>
                                    <p:anim calcmode="lin" valueType="num">
                                      <p:cBhvr>
                                        <p:cTn id="63" dur="500" fill="hold"/>
                                        <p:tgtEl>
                                          <p:spTgt spid="33"/>
                                        </p:tgtEl>
                                        <p:attrNameLst>
                                          <p:attrName>ppt_h</p:attrName>
                                        </p:attrNameLst>
                                      </p:cBhvr>
                                      <p:tavLst>
                                        <p:tav tm="0">
                                          <p:val>
                                            <p:fltVal val="0"/>
                                          </p:val>
                                        </p:tav>
                                        <p:tav tm="100000">
                                          <p:val>
                                            <p:strVal val="#ppt_h"/>
                                          </p:val>
                                        </p:tav>
                                      </p:tavLst>
                                    </p:anim>
                                    <p:animEffect transition="in" filter="fade">
                                      <p:cBhvr>
                                        <p:cTn id="64" dur="500"/>
                                        <p:tgtEl>
                                          <p:spTgt spid="33"/>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500" fill="hold"/>
                                        <p:tgtEl>
                                          <p:spTgt spid="34"/>
                                        </p:tgtEl>
                                        <p:attrNameLst>
                                          <p:attrName>ppt_w</p:attrName>
                                        </p:attrNameLst>
                                      </p:cBhvr>
                                      <p:tavLst>
                                        <p:tav tm="0">
                                          <p:val>
                                            <p:fltVal val="0"/>
                                          </p:val>
                                        </p:tav>
                                        <p:tav tm="100000">
                                          <p:val>
                                            <p:strVal val="#ppt_w"/>
                                          </p:val>
                                        </p:tav>
                                      </p:tavLst>
                                    </p:anim>
                                    <p:anim calcmode="lin" valueType="num">
                                      <p:cBhvr>
                                        <p:cTn id="68" dur="500" fill="hold"/>
                                        <p:tgtEl>
                                          <p:spTgt spid="34"/>
                                        </p:tgtEl>
                                        <p:attrNameLst>
                                          <p:attrName>ppt_h</p:attrName>
                                        </p:attrNameLst>
                                      </p:cBhvr>
                                      <p:tavLst>
                                        <p:tav tm="0">
                                          <p:val>
                                            <p:fltVal val="0"/>
                                          </p:val>
                                        </p:tav>
                                        <p:tav tm="100000">
                                          <p:val>
                                            <p:strVal val="#ppt_h"/>
                                          </p:val>
                                        </p:tav>
                                      </p:tavLst>
                                    </p:anim>
                                    <p:animEffect transition="in" filter="fade">
                                      <p:cBhvr>
                                        <p:cTn id="69" dur="500"/>
                                        <p:tgtEl>
                                          <p:spTgt spid="34"/>
                                        </p:tgtEl>
                                      </p:cBhvr>
                                    </p:animEffect>
                                  </p:childTnLst>
                                </p:cTn>
                              </p:par>
                              <p:par>
                                <p:cTn id="70" presetID="53" presetClass="entr" presetSubtype="0" fill="hold" nodeType="with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par>
                                <p:cTn id="75" presetID="53"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p:cTn id="77" dur="500" fill="hold"/>
                                        <p:tgtEl>
                                          <p:spTgt spid="37"/>
                                        </p:tgtEl>
                                        <p:attrNameLst>
                                          <p:attrName>ppt_w</p:attrName>
                                        </p:attrNameLst>
                                      </p:cBhvr>
                                      <p:tavLst>
                                        <p:tav tm="0">
                                          <p:val>
                                            <p:fltVal val="0"/>
                                          </p:val>
                                        </p:tav>
                                        <p:tav tm="100000">
                                          <p:val>
                                            <p:strVal val="#ppt_w"/>
                                          </p:val>
                                        </p:tav>
                                      </p:tavLst>
                                    </p:anim>
                                    <p:anim calcmode="lin" valueType="num">
                                      <p:cBhvr>
                                        <p:cTn id="78" dur="500" fill="hold"/>
                                        <p:tgtEl>
                                          <p:spTgt spid="37"/>
                                        </p:tgtEl>
                                        <p:attrNameLst>
                                          <p:attrName>ppt_h</p:attrName>
                                        </p:attrNameLst>
                                      </p:cBhvr>
                                      <p:tavLst>
                                        <p:tav tm="0">
                                          <p:val>
                                            <p:fltVal val="0"/>
                                          </p:val>
                                        </p:tav>
                                        <p:tav tm="100000">
                                          <p:val>
                                            <p:strVal val="#ppt_h"/>
                                          </p:val>
                                        </p:tav>
                                      </p:tavLst>
                                    </p:anim>
                                    <p:animEffect transition="in" filter="fade">
                                      <p:cBhvr>
                                        <p:cTn id="79" dur="500"/>
                                        <p:tgtEl>
                                          <p:spTgt spid="37"/>
                                        </p:tgtEl>
                                      </p:cBhvr>
                                    </p:animEffect>
                                  </p:childTnLst>
                                </p:cTn>
                              </p:par>
                              <p:par>
                                <p:cTn id="80" presetID="53" presetClass="entr" presetSubtype="0" fill="hold"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p:cTn id="82" dur="500" fill="hold"/>
                                        <p:tgtEl>
                                          <p:spTgt spid="38"/>
                                        </p:tgtEl>
                                        <p:attrNameLst>
                                          <p:attrName>ppt_w</p:attrName>
                                        </p:attrNameLst>
                                      </p:cBhvr>
                                      <p:tavLst>
                                        <p:tav tm="0">
                                          <p:val>
                                            <p:fltVal val="0"/>
                                          </p:val>
                                        </p:tav>
                                        <p:tav tm="100000">
                                          <p:val>
                                            <p:strVal val="#ppt_w"/>
                                          </p:val>
                                        </p:tav>
                                      </p:tavLst>
                                    </p:anim>
                                    <p:anim calcmode="lin" valueType="num">
                                      <p:cBhvr>
                                        <p:cTn id="83" dur="500" fill="hold"/>
                                        <p:tgtEl>
                                          <p:spTgt spid="38"/>
                                        </p:tgtEl>
                                        <p:attrNameLst>
                                          <p:attrName>ppt_h</p:attrName>
                                        </p:attrNameLst>
                                      </p:cBhvr>
                                      <p:tavLst>
                                        <p:tav tm="0">
                                          <p:val>
                                            <p:fltVal val="0"/>
                                          </p:val>
                                        </p:tav>
                                        <p:tav tm="100000">
                                          <p:val>
                                            <p:strVal val="#ppt_h"/>
                                          </p:val>
                                        </p:tav>
                                      </p:tavLst>
                                    </p:anim>
                                    <p:animEffect transition="in" filter="fade">
                                      <p:cBhvr>
                                        <p:cTn id="84" dur="500"/>
                                        <p:tgtEl>
                                          <p:spTgt spid="38"/>
                                        </p:tgtEl>
                                      </p:cBhvr>
                                    </p:animEffect>
                                  </p:childTnLst>
                                </p:cTn>
                              </p:par>
                              <p:par>
                                <p:cTn id="85" presetID="53"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fltVal val="0"/>
                                          </p:val>
                                        </p:tav>
                                        <p:tav tm="100000">
                                          <p:val>
                                            <p:strVal val="#ppt_h"/>
                                          </p:val>
                                        </p:tav>
                                      </p:tavLst>
                                    </p:anim>
                                    <p:animEffect transition="in" filter="fade">
                                      <p:cBhvr>
                                        <p:cTn id="89" dur="500"/>
                                        <p:tgtEl>
                                          <p:spTgt spid="39"/>
                                        </p:tgtEl>
                                      </p:cBhvr>
                                    </p:animEffect>
                                  </p:childTnLst>
                                </p:cTn>
                              </p:par>
                              <p:par>
                                <p:cTn id="90" presetID="53" presetClass="entr" presetSubtype="0"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 calcmode="lin" valueType="num">
                                      <p:cBhvr>
                                        <p:cTn id="92" dur="500" fill="hold"/>
                                        <p:tgtEl>
                                          <p:spTgt spid="61"/>
                                        </p:tgtEl>
                                        <p:attrNameLst>
                                          <p:attrName>ppt_w</p:attrName>
                                        </p:attrNameLst>
                                      </p:cBhvr>
                                      <p:tavLst>
                                        <p:tav tm="0">
                                          <p:val>
                                            <p:fltVal val="0"/>
                                          </p:val>
                                        </p:tav>
                                        <p:tav tm="100000">
                                          <p:val>
                                            <p:strVal val="#ppt_w"/>
                                          </p:val>
                                        </p:tav>
                                      </p:tavLst>
                                    </p:anim>
                                    <p:anim calcmode="lin" valueType="num">
                                      <p:cBhvr>
                                        <p:cTn id="93" dur="500" fill="hold"/>
                                        <p:tgtEl>
                                          <p:spTgt spid="61"/>
                                        </p:tgtEl>
                                        <p:attrNameLst>
                                          <p:attrName>ppt_h</p:attrName>
                                        </p:attrNameLst>
                                      </p:cBhvr>
                                      <p:tavLst>
                                        <p:tav tm="0">
                                          <p:val>
                                            <p:fltVal val="0"/>
                                          </p:val>
                                        </p:tav>
                                        <p:tav tm="100000">
                                          <p:val>
                                            <p:strVal val="#ppt_h"/>
                                          </p:val>
                                        </p:tav>
                                      </p:tavLst>
                                    </p:anim>
                                    <p:animEffect transition="in" filter="fade">
                                      <p:cBhvr>
                                        <p:cTn id="94" dur="500"/>
                                        <p:tgtEl>
                                          <p:spTgt spid="61"/>
                                        </p:tgtEl>
                                      </p:cBhvr>
                                    </p:animEffect>
                                  </p:childTnLst>
                                </p:cTn>
                              </p:par>
                              <p:par>
                                <p:cTn id="95" presetID="53" presetClass="entr" presetSubtype="0" fill="hold" grpId="0" nodeType="withEffect">
                                  <p:stCondLst>
                                    <p:cond delay="0"/>
                                  </p:stCondLst>
                                  <p:childTnLst>
                                    <p:set>
                                      <p:cBhvr>
                                        <p:cTn id="96" dur="1" fill="hold">
                                          <p:stCondLst>
                                            <p:cond delay="0"/>
                                          </p:stCondLst>
                                        </p:cTn>
                                        <p:tgtEl>
                                          <p:spTgt spid="63"/>
                                        </p:tgtEl>
                                        <p:attrNameLst>
                                          <p:attrName>style.visibility</p:attrName>
                                        </p:attrNameLst>
                                      </p:cBhvr>
                                      <p:to>
                                        <p:strVal val="visible"/>
                                      </p:to>
                                    </p:set>
                                    <p:anim calcmode="lin" valueType="num">
                                      <p:cBhvr>
                                        <p:cTn id="97" dur="500" fill="hold"/>
                                        <p:tgtEl>
                                          <p:spTgt spid="63"/>
                                        </p:tgtEl>
                                        <p:attrNameLst>
                                          <p:attrName>ppt_w</p:attrName>
                                        </p:attrNameLst>
                                      </p:cBhvr>
                                      <p:tavLst>
                                        <p:tav tm="0">
                                          <p:val>
                                            <p:fltVal val="0"/>
                                          </p:val>
                                        </p:tav>
                                        <p:tav tm="100000">
                                          <p:val>
                                            <p:strVal val="#ppt_w"/>
                                          </p:val>
                                        </p:tav>
                                      </p:tavLst>
                                    </p:anim>
                                    <p:anim calcmode="lin" valueType="num">
                                      <p:cBhvr>
                                        <p:cTn id="98" dur="500" fill="hold"/>
                                        <p:tgtEl>
                                          <p:spTgt spid="63"/>
                                        </p:tgtEl>
                                        <p:attrNameLst>
                                          <p:attrName>ppt_h</p:attrName>
                                        </p:attrNameLst>
                                      </p:cBhvr>
                                      <p:tavLst>
                                        <p:tav tm="0">
                                          <p:val>
                                            <p:fltVal val="0"/>
                                          </p:val>
                                        </p:tav>
                                        <p:tav tm="100000">
                                          <p:val>
                                            <p:strVal val="#ppt_h"/>
                                          </p:val>
                                        </p:tav>
                                      </p:tavLst>
                                    </p:anim>
                                    <p:animEffect transition="in" filter="fade">
                                      <p:cBhvr>
                                        <p:cTn id="99" dur="500"/>
                                        <p:tgtEl>
                                          <p:spTgt spid="63"/>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 calcmode="lin" valueType="num">
                                      <p:cBhvr>
                                        <p:cTn id="102" dur="500" fill="hold"/>
                                        <p:tgtEl>
                                          <p:spTgt spid="64"/>
                                        </p:tgtEl>
                                        <p:attrNameLst>
                                          <p:attrName>ppt_w</p:attrName>
                                        </p:attrNameLst>
                                      </p:cBhvr>
                                      <p:tavLst>
                                        <p:tav tm="0">
                                          <p:val>
                                            <p:fltVal val="0"/>
                                          </p:val>
                                        </p:tav>
                                        <p:tav tm="100000">
                                          <p:val>
                                            <p:strVal val="#ppt_w"/>
                                          </p:val>
                                        </p:tav>
                                      </p:tavLst>
                                    </p:anim>
                                    <p:anim calcmode="lin" valueType="num">
                                      <p:cBhvr>
                                        <p:cTn id="103" dur="500" fill="hold"/>
                                        <p:tgtEl>
                                          <p:spTgt spid="64"/>
                                        </p:tgtEl>
                                        <p:attrNameLst>
                                          <p:attrName>ppt_h</p:attrName>
                                        </p:attrNameLst>
                                      </p:cBhvr>
                                      <p:tavLst>
                                        <p:tav tm="0">
                                          <p:val>
                                            <p:fltVal val="0"/>
                                          </p:val>
                                        </p:tav>
                                        <p:tav tm="100000">
                                          <p:val>
                                            <p:strVal val="#ppt_h"/>
                                          </p:val>
                                        </p:tav>
                                      </p:tavLst>
                                    </p:anim>
                                    <p:animEffect transition="in" filter="fade">
                                      <p:cBhvr>
                                        <p:cTn id="104" dur="500"/>
                                        <p:tgtEl>
                                          <p:spTgt spid="64"/>
                                        </p:tgtEl>
                                      </p:cBhvr>
                                    </p:animEffect>
                                  </p:childTnLst>
                                </p:cTn>
                              </p:par>
                              <p:par>
                                <p:cTn id="105" presetID="53" presetClass="entr" presetSubtype="0" fill="hold" nodeType="withEffect">
                                  <p:stCondLst>
                                    <p:cond delay="0"/>
                                  </p:stCondLst>
                                  <p:childTnLst>
                                    <p:set>
                                      <p:cBhvr>
                                        <p:cTn id="106" dur="1" fill="hold">
                                          <p:stCondLst>
                                            <p:cond delay="0"/>
                                          </p:stCondLst>
                                        </p:cTn>
                                        <p:tgtEl>
                                          <p:spTgt spid="65"/>
                                        </p:tgtEl>
                                        <p:attrNameLst>
                                          <p:attrName>style.visibility</p:attrName>
                                        </p:attrNameLst>
                                      </p:cBhvr>
                                      <p:to>
                                        <p:strVal val="visible"/>
                                      </p:to>
                                    </p:set>
                                    <p:anim calcmode="lin" valueType="num">
                                      <p:cBhvr>
                                        <p:cTn id="107" dur="500" fill="hold"/>
                                        <p:tgtEl>
                                          <p:spTgt spid="65"/>
                                        </p:tgtEl>
                                        <p:attrNameLst>
                                          <p:attrName>ppt_w</p:attrName>
                                        </p:attrNameLst>
                                      </p:cBhvr>
                                      <p:tavLst>
                                        <p:tav tm="0">
                                          <p:val>
                                            <p:fltVal val="0"/>
                                          </p:val>
                                        </p:tav>
                                        <p:tav tm="100000">
                                          <p:val>
                                            <p:strVal val="#ppt_w"/>
                                          </p:val>
                                        </p:tav>
                                      </p:tavLst>
                                    </p:anim>
                                    <p:anim calcmode="lin" valueType="num">
                                      <p:cBhvr>
                                        <p:cTn id="108" dur="500" fill="hold"/>
                                        <p:tgtEl>
                                          <p:spTgt spid="65"/>
                                        </p:tgtEl>
                                        <p:attrNameLst>
                                          <p:attrName>ppt_h</p:attrName>
                                        </p:attrNameLst>
                                      </p:cBhvr>
                                      <p:tavLst>
                                        <p:tav tm="0">
                                          <p:val>
                                            <p:fltVal val="0"/>
                                          </p:val>
                                        </p:tav>
                                        <p:tav tm="100000">
                                          <p:val>
                                            <p:strVal val="#ppt_h"/>
                                          </p:val>
                                        </p:tav>
                                      </p:tavLst>
                                    </p:anim>
                                    <p:animEffect transition="in" filter="fade">
                                      <p:cBhvr>
                                        <p:cTn id="109" dur="500"/>
                                        <p:tgtEl>
                                          <p:spTgt spid="65"/>
                                        </p:tgtEl>
                                      </p:cBhvr>
                                    </p:animEffect>
                                  </p:childTnLst>
                                </p:cTn>
                              </p:par>
                              <p:par>
                                <p:cTn id="110" presetID="53" presetClass="entr" presetSubtype="0" fill="hold" nodeType="withEffect">
                                  <p:stCondLst>
                                    <p:cond delay="0"/>
                                  </p:stCondLst>
                                  <p:childTnLst>
                                    <p:set>
                                      <p:cBhvr>
                                        <p:cTn id="111" dur="1" fill="hold">
                                          <p:stCondLst>
                                            <p:cond delay="0"/>
                                          </p:stCondLst>
                                        </p:cTn>
                                        <p:tgtEl>
                                          <p:spTgt spid="67"/>
                                        </p:tgtEl>
                                        <p:attrNameLst>
                                          <p:attrName>style.visibility</p:attrName>
                                        </p:attrNameLst>
                                      </p:cBhvr>
                                      <p:to>
                                        <p:strVal val="visible"/>
                                      </p:to>
                                    </p:set>
                                    <p:anim calcmode="lin" valueType="num">
                                      <p:cBhvr>
                                        <p:cTn id="112" dur="500" fill="hold"/>
                                        <p:tgtEl>
                                          <p:spTgt spid="67"/>
                                        </p:tgtEl>
                                        <p:attrNameLst>
                                          <p:attrName>ppt_w</p:attrName>
                                        </p:attrNameLst>
                                      </p:cBhvr>
                                      <p:tavLst>
                                        <p:tav tm="0">
                                          <p:val>
                                            <p:fltVal val="0"/>
                                          </p:val>
                                        </p:tav>
                                        <p:tav tm="100000">
                                          <p:val>
                                            <p:strVal val="#ppt_w"/>
                                          </p:val>
                                        </p:tav>
                                      </p:tavLst>
                                    </p:anim>
                                    <p:anim calcmode="lin" valueType="num">
                                      <p:cBhvr>
                                        <p:cTn id="113" dur="500" fill="hold"/>
                                        <p:tgtEl>
                                          <p:spTgt spid="67"/>
                                        </p:tgtEl>
                                        <p:attrNameLst>
                                          <p:attrName>ppt_h</p:attrName>
                                        </p:attrNameLst>
                                      </p:cBhvr>
                                      <p:tavLst>
                                        <p:tav tm="0">
                                          <p:val>
                                            <p:fltVal val="0"/>
                                          </p:val>
                                        </p:tav>
                                        <p:tav tm="100000">
                                          <p:val>
                                            <p:strVal val="#ppt_h"/>
                                          </p:val>
                                        </p:tav>
                                      </p:tavLst>
                                    </p:anim>
                                    <p:animEffect transition="in" filter="fade">
                                      <p:cBhvr>
                                        <p:cTn id="114" dur="500"/>
                                        <p:tgtEl>
                                          <p:spTgt spid="67"/>
                                        </p:tgtEl>
                                      </p:cBhvr>
                                    </p:animEffect>
                                  </p:childTnLst>
                                </p:cTn>
                              </p:par>
                              <p:par>
                                <p:cTn id="115" presetID="53" presetClass="entr" presetSubtype="0" fill="hold" grpId="0" nodeType="withEffect">
                                  <p:stCondLst>
                                    <p:cond delay="0"/>
                                  </p:stCondLst>
                                  <p:childTnLst>
                                    <p:set>
                                      <p:cBhvr>
                                        <p:cTn id="116" dur="1" fill="hold">
                                          <p:stCondLst>
                                            <p:cond delay="0"/>
                                          </p:stCondLst>
                                        </p:cTn>
                                        <p:tgtEl>
                                          <p:spTgt spid="70"/>
                                        </p:tgtEl>
                                        <p:attrNameLst>
                                          <p:attrName>style.visibility</p:attrName>
                                        </p:attrNameLst>
                                      </p:cBhvr>
                                      <p:to>
                                        <p:strVal val="visible"/>
                                      </p:to>
                                    </p:set>
                                    <p:anim calcmode="lin" valueType="num">
                                      <p:cBhvr>
                                        <p:cTn id="117" dur="500" fill="hold"/>
                                        <p:tgtEl>
                                          <p:spTgt spid="70"/>
                                        </p:tgtEl>
                                        <p:attrNameLst>
                                          <p:attrName>ppt_w</p:attrName>
                                        </p:attrNameLst>
                                      </p:cBhvr>
                                      <p:tavLst>
                                        <p:tav tm="0">
                                          <p:val>
                                            <p:fltVal val="0"/>
                                          </p:val>
                                        </p:tav>
                                        <p:tav tm="100000">
                                          <p:val>
                                            <p:strVal val="#ppt_w"/>
                                          </p:val>
                                        </p:tav>
                                      </p:tavLst>
                                    </p:anim>
                                    <p:anim calcmode="lin" valueType="num">
                                      <p:cBhvr>
                                        <p:cTn id="118" dur="500" fill="hold"/>
                                        <p:tgtEl>
                                          <p:spTgt spid="70"/>
                                        </p:tgtEl>
                                        <p:attrNameLst>
                                          <p:attrName>ppt_h</p:attrName>
                                        </p:attrNameLst>
                                      </p:cBhvr>
                                      <p:tavLst>
                                        <p:tav tm="0">
                                          <p:val>
                                            <p:fltVal val="0"/>
                                          </p:val>
                                        </p:tav>
                                        <p:tav tm="100000">
                                          <p:val>
                                            <p:strVal val="#ppt_h"/>
                                          </p:val>
                                        </p:tav>
                                      </p:tavLst>
                                    </p:anim>
                                    <p:animEffect transition="in" filter="fade">
                                      <p:cBhvr>
                                        <p:cTn id="119" dur="500"/>
                                        <p:tgtEl>
                                          <p:spTgt spid="70"/>
                                        </p:tgtEl>
                                      </p:cBhvr>
                                    </p:animEffect>
                                  </p:childTnLst>
                                </p:cTn>
                              </p:par>
                              <p:par>
                                <p:cTn id="120" presetID="53" presetClass="entr" presetSubtype="0" fill="hold" grpId="0" nodeType="withEffect">
                                  <p:stCondLst>
                                    <p:cond delay="0"/>
                                  </p:stCondLst>
                                  <p:childTnLst>
                                    <p:set>
                                      <p:cBhvr>
                                        <p:cTn id="121" dur="1" fill="hold">
                                          <p:stCondLst>
                                            <p:cond delay="0"/>
                                          </p:stCondLst>
                                        </p:cTn>
                                        <p:tgtEl>
                                          <p:spTgt spid="71"/>
                                        </p:tgtEl>
                                        <p:attrNameLst>
                                          <p:attrName>style.visibility</p:attrName>
                                        </p:attrNameLst>
                                      </p:cBhvr>
                                      <p:to>
                                        <p:strVal val="visible"/>
                                      </p:to>
                                    </p:set>
                                    <p:anim calcmode="lin" valueType="num">
                                      <p:cBhvr>
                                        <p:cTn id="122" dur="500" fill="hold"/>
                                        <p:tgtEl>
                                          <p:spTgt spid="71"/>
                                        </p:tgtEl>
                                        <p:attrNameLst>
                                          <p:attrName>ppt_w</p:attrName>
                                        </p:attrNameLst>
                                      </p:cBhvr>
                                      <p:tavLst>
                                        <p:tav tm="0">
                                          <p:val>
                                            <p:fltVal val="0"/>
                                          </p:val>
                                        </p:tav>
                                        <p:tav tm="100000">
                                          <p:val>
                                            <p:strVal val="#ppt_w"/>
                                          </p:val>
                                        </p:tav>
                                      </p:tavLst>
                                    </p:anim>
                                    <p:anim calcmode="lin" valueType="num">
                                      <p:cBhvr>
                                        <p:cTn id="123" dur="500" fill="hold"/>
                                        <p:tgtEl>
                                          <p:spTgt spid="71"/>
                                        </p:tgtEl>
                                        <p:attrNameLst>
                                          <p:attrName>ppt_h</p:attrName>
                                        </p:attrNameLst>
                                      </p:cBhvr>
                                      <p:tavLst>
                                        <p:tav tm="0">
                                          <p:val>
                                            <p:fltVal val="0"/>
                                          </p:val>
                                        </p:tav>
                                        <p:tav tm="100000">
                                          <p:val>
                                            <p:strVal val="#ppt_h"/>
                                          </p:val>
                                        </p:tav>
                                      </p:tavLst>
                                    </p:anim>
                                    <p:animEffect transition="in" filter="fade">
                                      <p:cBhvr>
                                        <p:cTn id="124" dur="500"/>
                                        <p:tgtEl>
                                          <p:spTgt spid="71"/>
                                        </p:tgtEl>
                                      </p:cBhvr>
                                    </p:animEffect>
                                  </p:childTnLst>
                                </p:cTn>
                              </p:par>
                              <p:par>
                                <p:cTn id="125" presetID="53" presetClass="entr" presetSubtype="0" fill="hold" grpId="0" nodeType="withEffect">
                                  <p:stCondLst>
                                    <p:cond delay="0"/>
                                  </p:stCondLst>
                                  <p:childTnLst>
                                    <p:set>
                                      <p:cBhvr>
                                        <p:cTn id="126" dur="1" fill="hold">
                                          <p:stCondLst>
                                            <p:cond delay="0"/>
                                          </p:stCondLst>
                                        </p:cTn>
                                        <p:tgtEl>
                                          <p:spTgt spid="72"/>
                                        </p:tgtEl>
                                        <p:attrNameLst>
                                          <p:attrName>style.visibility</p:attrName>
                                        </p:attrNameLst>
                                      </p:cBhvr>
                                      <p:to>
                                        <p:strVal val="visible"/>
                                      </p:to>
                                    </p:set>
                                    <p:anim calcmode="lin" valueType="num">
                                      <p:cBhvr>
                                        <p:cTn id="127" dur="500" fill="hold"/>
                                        <p:tgtEl>
                                          <p:spTgt spid="72"/>
                                        </p:tgtEl>
                                        <p:attrNameLst>
                                          <p:attrName>ppt_w</p:attrName>
                                        </p:attrNameLst>
                                      </p:cBhvr>
                                      <p:tavLst>
                                        <p:tav tm="0">
                                          <p:val>
                                            <p:fltVal val="0"/>
                                          </p:val>
                                        </p:tav>
                                        <p:tav tm="100000">
                                          <p:val>
                                            <p:strVal val="#ppt_w"/>
                                          </p:val>
                                        </p:tav>
                                      </p:tavLst>
                                    </p:anim>
                                    <p:anim calcmode="lin" valueType="num">
                                      <p:cBhvr>
                                        <p:cTn id="128" dur="500" fill="hold"/>
                                        <p:tgtEl>
                                          <p:spTgt spid="72"/>
                                        </p:tgtEl>
                                        <p:attrNameLst>
                                          <p:attrName>ppt_h</p:attrName>
                                        </p:attrNameLst>
                                      </p:cBhvr>
                                      <p:tavLst>
                                        <p:tav tm="0">
                                          <p:val>
                                            <p:fltVal val="0"/>
                                          </p:val>
                                        </p:tav>
                                        <p:tav tm="100000">
                                          <p:val>
                                            <p:strVal val="#ppt_h"/>
                                          </p:val>
                                        </p:tav>
                                      </p:tavLst>
                                    </p:anim>
                                    <p:animEffect transition="in" filter="fade">
                                      <p:cBhvr>
                                        <p:cTn id="129" dur="500"/>
                                        <p:tgtEl>
                                          <p:spTgt spid="72"/>
                                        </p:tgtEl>
                                      </p:cBhvr>
                                    </p:animEffect>
                                  </p:childTnLst>
                                </p:cTn>
                              </p:par>
                              <p:par>
                                <p:cTn id="130" presetID="53" presetClass="entr" presetSubtype="0" fill="hold" grpId="0" nodeType="withEffect">
                                  <p:stCondLst>
                                    <p:cond delay="0"/>
                                  </p:stCondLst>
                                  <p:childTnLst>
                                    <p:set>
                                      <p:cBhvr>
                                        <p:cTn id="131" dur="1" fill="hold">
                                          <p:stCondLst>
                                            <p:cond delay="0"/>
                                          </p:stCondLst>
                                        </p:cTn>
                                        <p:tgtEl>
                                          <p:spTgt spid="73"/>
                                        </p:tgtEl>
                                        <p:attrNameLst>
                                          <p:attrName>style.visibility</p:attrName>
                                        </p:attrNameLst>
                                      </p:cBhvr>
                                      <p:to>
                                        <p:strVal val="visible"/>
                                      </p:to>
                                    </p:set>
                                    <p:anim calcmode="lin" valueType="num">
                                      <p:cBhvr>
                                        <p:cTn id="132" dur="500" fill="hold"/>
                                        <p:tgtEl>
                                          <p:spTgt spid="73"/>
                                        </p:tgtEl>
                                        <p:attrNameLst>
                                          <p:attrName>ppt_w</p:attrName>
                                        </p:attrNameLst>
                                      </p:cBhvr>
                                      <p:tavLst>
                                        <p:tav tm="0">
                                          <p:val>
                                            <p:fltVal val="0"/>
                                          </p:val>
                                        </p:tav>
                                        <p:tav tm="100000">
                                          <p:val>
                                            <p:strVal val="#ppt_w"/>
                                          </p:val>
                                        </p:tav>
                                      </p:tavLst>
                                    </p:anim>
                                    <p:anim calcmode="lin" valueType="num">
                                      <p:cBhvr>
                                        <p:cTn id="133" dur="500" fill="hold"/>
                                        <p:tgtEl>
                                          <p:spTgt spid="73"/>
                                        </p:tgtEl>
                                        <p:attrNameLst>
                                          <p:attrName>ppt_h</p:attrName>
                                        </p:attrNameLst>
                                      </p:cBhvr>
                                      <p:tavLst>
                                        <p:tav tm="0">
                                          <p:val>
                                            <p:fltVal val="0"/>
                                          </p:val>
                                        </p:tav>
                                        <p:tav tm="100000">
                                          <p:val>
                                            <p:strVal val="#ppt_h"/>
                                          </p:val>
                                        </p:tav>
                                      </p:tavLst>
                                    </p:anim>
                                    <p:animEffect transition="in" filter="fade">
                                      <p:cBhvr>
                                        <p:cTn id="134" dur="500"/>
                                        <p:tgtEl>
                                          <p:spTgt spid="73"/>
                                        </p:tgtEl>
                                      </p:cBhvr>
                                    </p:animEffect>
                                  </p:childTnLst>
                                </p:cTn>
                              </p:par>
                              <p:par>
                                <p:cTn id="135" presetID="53" presetClass="entr" presetSubtype="0" fill="hold" nodeType="withEffect">
                                  <p:stCondLst>
                                    <p:cond delay="0"/>
                                  </p:stCondLst>
                                  <p:childTnLst>
                                    <p:set>
                                      <p:cBhvr>
                                        <p:cTn id="136" dur="1" fill="hold">
                                          <p:stCondLst>
                                            <p:cond delay="0"/>
                                          </p:stCondLst>
                                        </p:cTn>
                                        <p:tgtEl>
                                          <p:spTgt spid="76"/>
                                        </p:tgtEl>
                                        <p:attrNameLst>
                                          <p:attrName>style.visibility</p:attrName>
                                        </p:attrNameLst>
                                      </p:cBhvr>
                                      <p:to>
                                        <p:strVal val="visible"/>
                                      </p:to>
                                    </p:set>
                                    <p:anim calcmode="lin" valueType="num">
                                      <p:cBhvr>
                                        <p:cTn id="137" dur="500" fill="hold"/>
                                        <p:tgtEl>
                                          <p:spTgt spid="76"/>
                                        </p:tgtEl>
                                        <p:attrNameLst>
                                          <p:attrName>ppt_w</p:attrName>
                                        </p:attrNameLst>
                                      </p:cBhvr>
                                      <p:tavLst>
                                        <p:tav tm="0">
                                          <p:val>
                                            <p:fltVal val="0"/>
                                          </p:val>
                                        </p:tav>
                                        <p:tav tm="100000">
                                          <p:val>
                                            <p:strVal val="#ppt_w"/>
                                          </p:val>
                                        </p:tav>
                                      </p:tavLst>
                                    </p:anim>
                                    <p:anim calcmode="lin" valueType="num">
                                      <p:cBhvr>
                                        <p:cTn id="138" dur="500" fill="hold"/>
                                        <p:tgtEl>
                                          <p:spTgt spid="76"/>
                                        </p:tgtEl>
                                        <p:attrNameLst>
                                          <p:attrName>ppt_h</p:attrName>
                                        </p:attrNameLst>
                                      </p:cBhvr>
                                      <p:tavLst>
                                        <p:tav tm="0">
                                          <p:val>
                                            <p:fltVal val="0"/>
                                          </p:val>
                                        </p:tav>
                                        <p:tav tm="100000">
                                          <p:val>
                                            <p:strVal val="#ppt_h"/>
                                          </p:val>
                                        </p:tav>
                                      </p:tavLst>
                                    </p:anim>
                                    <p:animEffect transition="in" filter="fade">
                                      <p:cBhvr>
                                        <p:cTn id="139" dur="500"/>
                                        <p:tgtEl>
                                          <p:spTgt spid="76"/>
                                        </p:tgtEl>
                                      </p:cBhvr>
                                    </p:animEffect>
                                  </p:childTnLst>
                                </p:cTn>
                              </p:par>
                              <p:par>
                                <p:cTn id="140" presetID="53" presetClass="entr" presetSubtype="0" fill="hold" nodeType="withEffect">
                                  <p:stCondLst>
                                    <p:cond delay="0"/>
                                  </p:stCondLst>
                                  <p:childTnLst>
                                    <p:set>
                                      <p:cBhvr>
                                        <p:cTn id="141" dur="1" fill="hold">
                                          <p:stCondLst>
                                            <p:cond delay="0"/>
                                          </p:stCondLst>
                                        </p:cTn>
                                        <p:tgtEl>
                                          <p:spTgt spid="79"/>
                                        </p:tgtEl>
                                        <p:attrNameLst>
                                          <p:attrName>style.visibility</p:attrName>
                                        </p:attrNameLst>
                                      </p:cBhvr>
                                      <p:to>
                                        <p:strVal val="visible"/>
                                      </p:to>
                                    </p:set>
                                    <p:anim calcmode="lin" valueType="num">
                                      <p:cBhvr>
                                        <p:cTn id="142" dur="500" fill="hold"/>
                                        <p:tgtEl>
                                          <p:spTgt spid="79"/>
                                        </p:tgtEl>
                                        <p:attrNameLst>
                                          <p:attrName>ppt_w</p:attrName>
                                        </p:attrNameLst>
                                      </p:cBhvr>
                                      <p:tavLst>
                                        <p:tav tm="0">
                                          <p:val>
                                            <p:fltVal val="0"/>
                                          </p:val>
                                        </p:tav>
                                        <p:tav tm="100000">
                                          <p:val>
                                            <p:strVal val="#ppt_w"/>
                                          </p:val>
                                        </p:tav>
                                      </p:tavLst>
                                    </p:anim>
                                    <p:anim calcmode="lin" valueType="num">
                                      <p:cBhvr>
                                        <p:cTn id="143" dur="500" fill="hold"/>
                                        <p:tgtEl>
                                          <p:spTgt spid="79"/>
                                        </p:tgtEl>
                                        <p:attrNameLst>
                                          <p:attrName>ppt_h</p:attrName>
                                        </p:attrNameLst>
                                      </p:cBhvr>
                                      <p:tavLst>
                                        <p:tav tm="0">
                                          <p:val>
                                            <p:fltVal val="0"/>
                                          </p:val>
                                        </p:tav>
                                        <p:tav tm="100000">
                                          <p:val>
                                            <p:strVal val="#ppt_h"/>
                                          </p:val>
                                        </p:tav>
                                      </p:tavLst>
                                    </p:anim>
                                    <p:animEffect transition="in" filter="fade">
                                      <p:cBhvr>
                                        <p:cTn id="144" dur="500"/>
                                        <p:tgtEl>
                                          <p:spTgt spid="79"/>
                                        </p:tgtEl>
                                      </p:cBhvr>
                                    </p:animEffect>
                                  </p:childTnLst>
                                </p:cTn>
                              </p:par>
                              <p:par>
                                <p:cTn id="145" presetID="53" presetClass="entr" presetSubtype="0" fill="hold" grpId="0" nodeType="withEffect">
                                  <p:stCondLst>
                                    <p:cond delay="0"/>
                                  </p:stCondLst>
                                  <p:childTnLst>
                                    <p:set>
                                      <p:cBhvr>
                                        <p:cTn id="146" dur="1" fill="hold">
                                          <p:stCondLst>
                                            <p:cond delay="0"/>
                                          </p:stCondLst>
                                        </p:cTn>
                                        <p:tgtEl>
                                          <p:spTgt spid="81"/>
                                        </p:tgtEl>
                                        <p:attrNameLst>
                                          <p:attrName>style.visibility</p:attrName>
                                        </p:attrNameLst>
                                      </p:cBhvr>
                                      <p:to>
                                        <p:strVal val="visible"/>
                                      </p:to>
                                    </p:set>
                                    <p:anim calcmode="lin" valueType="num">
                                      <p:cBhvr>
                                        <p:cTn id="147" dur="500" fill="hold"/>
                                        <p:tgtEl>
                                          <p:spTgt spid="81"/>
                                        </p:tgtEl>
                                        <p:attrNameLst>
                                          <p:attrName>ppt_w</p:attrName>
                                        </p:attrNameLst>
                                      </p:cBhvr>
                                      <p:tavLst>
                                        <p:tav tm="0">
                                          <p:val>
                                            <p:fltVal val="0"/>
                                          </p:val>
                                        </p:tav>
                                        <p:tav tm="100000">
                                          <p:val>
                                            <p:strVal val="#ppt_w"/>
                                          </p:val>
                                        </p:tav>
                                      </p:tavLst>
                                    </p:anim>
                                    <p:anim calcmode="lin" valueType="num">
                                      <p:cBhvr>
                                        <p:cTn id="148" dur="500" fill="hold"/>
                                        <p:tgtEl>
                                          <p:spTgt spid="81"/>
                                        </p:tgtEl>
                                        <p:attrNameLst>
                                          <p:attrName>ppt_h</p:attrName>
                                        </p:attrNameLst>
                                      </p:cBhvr>
                                      <p:tavLst>
                                        <p:tav tm="0">
                                          <p:val>
                                            <p:fltVal val="0"/>
                                          </p:val>
                                        </p:tav>
                                        <p:tav tm="100000">
                                          <p:val>
                                            <p:strVal val="#ppt_h"/>
                                          </p:val>
                                        </p:tav>
                                      </p:tavLst>
                                    </p:anim>
                                    <p:animEffect transition="in" filter="fade">
                                      <p:cBhvr>
                                        <p:cTn id="149" dur="500"/>
                                        <p:tgtEl>
                                          <p:spTgt spid="81"/>
                                        </p:tgtEl>
                                      </p:cBhvr>
                                    </p:animEffect>
                                  </p:childTnLst>
                                </p:cTn>
                              </p:par>
                              <p:par>
                                <p:cTn id="150" presetID="53" presetClass="entr" presetSubtype="0" fill="hold" grpId="0" nodeType="withEffect">
                                  <p:stCondLst>
                                    <p:cond delay="0"/>
                                  </p:stCondLst>
                                  <p:childTnLst>
                                    <p:set>
                                      <p:cBhvr>
                                        <p:cTn id="151" dur="1" fill="hold">
                                          <p:stCondLst>
                                            <p:cond delay="0"/>
                                          </p:stCondLst>
                                        </p:cTn>
                                        <p:tgtEl>
                                          <p:spTgt spid="82"/>
                                        </p:tgtEl>
                                        <p:attrNameLst>
                                          <p:attrName>style.visibility</p:attrName>
                                        </p:attrNameLst>
                                      </p:cBhvr>
                                      <p:to>
                                        <p:strVal val="visible"/>
                                      </p:to>
                                    </p:set>
                                    <p:anim calcmode="lin" valueType="num">
                                      <p:cBhvr>
                                        <p:cTn id="152" dur="500" fill="hold"/>
                                        <p:tgtEl>
                                          <p:spTgt spid="82"/>
                                        </p:tgtEl>
                                        <p:attrNameLst>
                                          <p:attrName>ppt_w</p:attrName>
                                        </p:attrNameLst>
                                      </p:cBhvr>
                                      <p:tavLst>
                                        <p:tav tm="0">
                                          <p:val>
                                            <p:fltVal val="0"/>
                                          </p:val>
                                        </p:tav>
                                        <p:tav tm="100000">
                                          <p:val>
                                            <p:strVal val="#ppt_w"/>
                                          </p:val>
                                        </p:tav>
                                      </p:tavLst>
                                    </p:anim>
                                    <p:anim calcmode="lin" valueType="num">
                                      <p:cBhvr>
                                        <p:cTn id="153" dur="500" fill="hold"/>
                                        <p:tgtEl>
                                          <p:spTgt spid="82"/>
                                        </p:tgtEl>
                                        <p:attrNameLst>
                                          <p:attrName>ppt_h</p:attrName>
                                        </p:attrNameLst>
                                      </p:cBhvr>
                                      <p:tavLst>
                                        <p:tav tm="0">
                                          <p:val>
                                            <p:fltVal val="0"/>
                                          </p:val>
                                        </p:tav>
                                        <p:tav tm="100000">
                                          <p:val>
                                            <p:strVal val="#ppt_h"/>
                                          </p:val>
                                        </p:tav>
                                      </p:tavLst>
                                    </p:anim>
                                    <p:animEffect transition="in" filter="fade">
                                      <p:cBhvr>
                                        <p:cTn id="154" dur="500"/>
                                        <p:tgtEl>
                                          <p:spTgt spid="82"/>
                                        </p:tgtEl>
                                      </p:cBhvr>
                                    </p:animEffect>
                                  </p:childTnLst>
                                </p:cTn>
                              </p:par>
                              <p:par>
                                <p:cTn id="155" presetID="53" presetClass="entr" presetSubtype="0" fill="hold" grpId="0" nodeType="withEffect">
                                  <p:stCondLst>
                                    <p:cond delay="0"/>
                                  </p:stCondLst>
                                  <p:childTnLst>
                                    <p:set>
                                      <p:cBhvr>
                                        <p:cTn id="156" dur="1" fill="hold">
                                          <p:stCondLst>
                                            <p:cond delay="0"/>
                                          </p:stCondLst>
                                        </p:cTn>
                                        <p:tgtEl>
                                          <p:spTgt spid="83"/>
                                        </p:tgtEl>
                                        <p:attrNameLst>
                                          <p:attrName>style.visibility</p:attrName>
                                        </p:attrNameLst>
                                      </p:cBhvr>
                                      <p:to>
                                        <p:strVal val="visible"/>
                                      </p:to>
                                    </p:set>
                                    <p:anim calcmode="lin" valueType="num">
                                      <p:cBhvr>
                                        <p:cTn id="157" dur="500" fill="hold"/>
                                        <p:tgtEl>
                                          <p:spTgt spid="83"/>
                                        </p:tgtEl>
                                        <p:attrNameLst>
                                          <p:attrName>ppt_w</p:attrName>
                                        </p:attrNameLst>
                                      </p:cBhvr>
                                      <p:tavLst>
                                        <p:tav tm="0">
                                          <p:val>
                                            <p:fltVal val="0"/>
                                          </p:val>
                                        </p:tav>
                                        <p:tav tm="100000">
                                          <p:val>
                                            <p:strVal val="#ppt_w"/>
                                          </p:val>
                                        </p:tav>
                                      </p:tavLst>
                                    </p:anim>
                                    <p:anim calcmode="lin" valueType="num">
                                      <p:cBhvr>
                                        <p:cTn id="158" dur="500" fill="hold"/>
                                        <p:tgtEl>
                                          <p:spTgt spid="83"/>
                                        </p:tgtEl>
                                        <p:attrNameLst>
                                          <p:attrName>ppt_h</p:attrName>
                                        </p:attrNameLst>
                                      </p:cBhvr>
                                      <p:tavLst>
                                        <p:tav tm="0">
                                          <p:val>
                                            <p:fltVal val="0"/>
                                          </p:val>
                                        </p:tav>
                                        <p:tav tm="100000">
                                          <p:val>
                                            <p:strVal val="#ppt_h"/>
                                          </p:val>
                                        </p:tav>
                                      </p:tavLst>
                                    </p:anim>
                                    <p:animEffect transition="in" filter="fade">
                                      <p:cBhvr>
                                        <p:cTn id="159" dur="500"/>
                                        <p:tgtEl>
                                          <p:spTgt spid="83"/>
                                        </p:tgtEl>
                                      </p:cBhvr>
                                    </p:animEffect>
                                  </p:childTnLst>
                                </p:cTn>
                              </p:par>
                              <p:par>
                                <p:cTn id="160" presetID="53" presetClass="entr" presetSubtype="0"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0" fill="hold"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0" fill="hold" nodeType="withEffect">
                                  <p:stCondLst>
                                    <p:cond delay="0"/>
                                  </p:st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0" fill="hold" nodeType="withEffect">
                                  <p:stCondLst>
                                    <p:cond delay="0"/>
                                  </p:st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0" fill="hold"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0" fill="hold" grpId="0" nodeType="withEffect">
                                  <p:stCondLst>
                                    <p:cond delay="0"/>
                                  </p:stCondLst>
                                  <p:childTnLst>
                                    <p:set>
                                      <p:cBhvr>
                                        <p:cTn id="186" dur="1" fill="hold">
                                          <p:stCondLst>
                                            <p:cond delay="0"/>
                                          </p:stCondLst>
                                        </p:cTn>
                                        <p:tgtEl>
                                          <p:spTgt spid="90"/>
                                        </p:tgtEl>
                                        <p:attrNameLst>
                                          <p:attrName>style.visibility</p:attrName>
                                        </p:attrNameLst>
                                      </p:cBhvr>
                                      <p:to>
                                        <p:strVal val="visible"/>
                                      </p:to>
                                    </p:set>
                                    <p:anim calcmode="lin" valueType="num">
                                      <p:cBhvr>
                                        <p:cTn id="187" dur="500" fill="hold"/>
                                        <p:tgtEl>
                                          <p:spTgt spid="90"/>
                                        </p:tgtEl>
                                        <p:attrNameLst>
                                          <p:attrName>ppt_w</p:attrName>
                                        </p:attrNameLst>
                                      </p:cBhvr>
                                      <p:tavLst>
                                        <p:tav tm="0">
                                          <p:val>
                                            <p:fltVal val="0"/>
                                          </p:val>
                                        </p:tav>
                                        <p:tav tm="100000">
                                          <p:val>
                                            <p:strVal val="#ppt_w"/>
                                          </p:val>
                                        </p:tav>
                                      </p:tavLst>
                                    </p:anim>
                                    <p:anim calcmode="lin" valueType="num">
                                      <p:cBhvr>
                                        <p:cTn id="188" dur="500" fill="hold"/>
                                        <p:tgtEl>
                                          <p:spTgt spid="90"/>
                                        </p:tgtEl>
                                        <p:attrNameLst>
                                          <p:attrName>ppt_h</p:attrName>
                                        </p:attrNameLst>
                                      </p:cBhvr>
                                      <p:tavLst>
                                        <p:tav tm="0">
                                          <p:val>
                                            <p:fltVal val="0"/>
                                          </p:val>
                                        </p:tav>
                                        <p:tav tm="100000">
                                          <p:val>
                                            <p:strVal val="#ppt_h"/>
                                          </p:val>
                                        </p:tav>
                                      </p:tavLst>
                                    </p:anim>
                                    <p:animEffect transition="in" filter="fade">
                                      <p:cBhvr>
                                        <p:cTn id="189" dur="500"/>
                                        <p:tgtEl>
                                          <p:spTgt spid="90"/>
                                        </p:tgtEl>
                                      </p:cBhvr>
                                    </p:animEffect>
                                  </p:childTnLst>
                                </p:cTn>
                              </p:par>
                              <p:par>
                                <p:cTn id="190" presetID="53" presetClass="entr" presetSubtype="0" fill="hold" grpId="0" nodeType="withEffect">
                                  <p:stCondLst>
                                    <p:cond delay="0"/>
                                  </p:stCondLst>
                                  <p:childTnLst>
                                    <p:set>
                                      <p:cBhvr>
                                        <p:cTn id="191" dur="1" fill="hold">
                                          <p:stCondLst>
                                            <p:cond delay="0"/>
                                          </p:stCondLst>
                                        </p:cTn>
                                        <p:tgtEl>
                                          <p:spTgt spid="91"/>
                                        </p:tgtEl>
                                        <p:attrNameLst>
                                          <p:attrName>style.visibility</p:attrName>
                                        </p:attrNameLst>
                                      </p:cBhvr>
                                      <p:to>
                                        <p:strVal val="visible"/>
                                      </p:to>
                                    </p:set>
                                    <p:anim calcmode="lin" valueType="num">
                                      <p:cBhvr>
                                        <p:cTn id="192" dur="500" fill="hold"/>
                                        <p:tgtEl>
                                          <p:spTgt spid="91"/>
                                        </p:tgtEl>
                                        <p:attrNameLst>
                                          <p:attrName>ppt_w</p:attrName>
                                        </p:attrNameLst>
                                      </p:cBhvr>
                                      <p:tavLst>
                                        <p:tav tm="0">
                                          <p:val>
                                            <p:fltVal val="0"/>
                                          </p:val>
                                        </p:tav>
                                        <p:tav tm="100000">
                                          <p:val>
                                            <p:strVal val="#ppt_w"/>
                                          </p:val>
                                        </p:tav>
                                      </p:tavLst>
                                    </p:anim>
                                    <p:anim calcmode="lin" valueType="num">
                                      <p:cBhvr>
                                        <p:cTn id="193" dur="500" fill="hold"/>
                                        <p:tgtEl>
                                          <p:spTgt spid="91"/>
                                        </p:tgtEl>
                                        <p:attrNameLst>
                                          <p:attrName>ppt_h</p:attrName>
                                        </p:attrNameLst>
                                      </p:cBhvr>
                                      <p:tavLst>
                                        <p:tav tm="0">
                                          <p:val>
                                            <p:fltVal val="0"/>
                                          </p:val>
                                        </p:tav>
                                        <p:tav tm="100000">
                                          <p:val>
                                            <p:strVal val="#ppt_h"/>
                                          </p:val>
                                        </p:tav>
                                      </p:tavLst>
                                    </p:anim>
                                    <p:animEffect transition="in" filter="fade">
                                      <p:cBhvr>
                                        <p:cTn id="194" dur="500"/>
                                        <p:tgtEl>
                                          <p:spTgt spid="91"/>
                                        </p:tgtEl>
                                      </p:cBhvr>
                                    </p:animEffect>
                                  </p:childTnLst>
                                </p:cTn>
                              </p:par>
                              <p:par>
                                <p:cTn id="195" presetID="53" presetClass="entr" presetSubtype="0" fill="hold" grpId="0" nodeType="withEffect">
                                  <p:stCondLst>
                                    <p:cond delay="0"/>
                                  </p:stCondLst>
                                  <p:childTnLst>
                                    <p:set>
                                      <p:cBhvr>
                                        <p:cTn id="196" dur="1" fill="hold">
                                          <p:stCondLst>
                                            <p:cond delay="0"/>
                                          </p:stCondLst>
                                        </p:cTn>
                                        <p:tgtEl>
                                          <p:spTgt spid="92"/>
                                        </p:tgtEl>
                                        <p:attrNameLst>
                                          <p:attrName>style.visibility</p:attrName>
                                        </p:attrNameLst>
                                      </p:cBhvr>
                                      <p:to>
                                        <p:strVal val="visible"/>
                                      </p:to>
                                    </p:set>
                                    <p:anim calcmode="lin" valueType="num">
                                      <p:cBhvr>
                                        <p:cTn id="197" dur="500" fill="hold"/>
                                        <p:tgtEl>
                                          <p:spTgt spid="92"/>
                                        </p:tgtEl>
                                        <p:attrNameLst>
                                          <p:attrName>ppt_w</p:attrName>
                                        </p:attrNameLst>
                                      </p:cBhvr>
                                      <p:tavLst>
                                        <p:tav tm="0">
                                          <p:val>
                                            <p:fltVal val="0"/>
                                          </p:val>
                                        </p:tav>
                                        <p:tav tm="100000">
                                          <p:val>
                                            <p:strVal val="#ppt_w"/>
                                          </p:val>
                                        </p:tav>
                                      </p:tavLst>
                                    </p:anim>
                                    <p:anim calcmode="lin" valueType="num">
                                      <p:cBhvr>
                                        <p:cTn id="198" dur="500" fill="hold"/>
                                        <p:tgtEl>
                                          <p:spTgt spid="92"/>
                                        </p:tgtEl>
                                        <p:attrNameLst>
                                          <p:attrName>ppt_h</p:attrName>
                                        </p:attrNameLst>
                                      </p:cBhvr>
                                      <p:tavLst>
                                        <p:tav tm="0">
                                          <p:val>
                                            <p:fltVal val="0"/>
                                          </p:val>
                                        </p:tav>
                                        <p:tav tm="100000">
                                          <p:val>
                                            <p:strVal val="#ppt_h"/>
                                          </p:val>
                                        </p:tav>
                                      </p:tavLst>
                                    </p:anim>
                                    <p:animEffect transition="in" filter="fade">
                                      <p:cBhvr>
                                        <p:cTn id="199" dur="500"/>
                                        <p:tgtEl>
                                          <p:spTgt spid="92"/>
                                        </p:tgtEl>
                                      </p:cBhvr>
                                    </p:animEffect>
                                  </p:childTnLst>
                                </p:cTn>
                              </p:par>
                              <p:par>
                                <p:cTn id="200" presetID="53" presetClass="entr" presetSubtype="0" fill="hold" grpId="0" nodeType="withEffect">
                                  <p:stCondLst>
                                    <p:cond delay="0"/>
                                  </p:stCondLst>
                                  <p:childTnLst>
                                    <p:set>
                                      <p:cBhvr>
                                        <p:cTn id="201" dur="1" fill="hold">
                                          <p:stCondLst>
                                            <p:cond delay="0"/>
                                          </p:stCondLst>
                                        </p:cTn>
                                        <p:tgtEl>
                                          <p:spTgt spid="93"/>
                                        </p:tgtEl>
                                        <p:attrNameLst>
                                          <p:attrName>style.visibility</p:attrName>
                                        </p:attrNameLst>
                                      </p:cBhvr>
                                      <p:to>
                                        <p:strVal val="visible"/>
                                      </p:to>
                                    </p:set>
                                    <p:anim calcmode="lin" valueType="num">
                                      <p:cBhvr>
                                        <p:cTn id="202" dur="500" fill="hold"/>
                                        <p:tgtEl>
                                          <p:spTgt spid="93"/>
                                        </p:tgtEl>
                                        <p:attrNameLst>
                                          <p:attrName>ppt_w</p:attrName>
                                        </p:attrNameLst>
                                      </p:cBhvr>
                                      <p:tavLst>
                                        <p:tav tm="0">
                                          <p:val>
                                            <p:fltVal val="0"/>
                                          </p:val>
                                        </p:tav>
                                        <p:tav tm="100000">
                                          <p:val>
                                            <p:strVal val="#ppt_w"/>
                                          </p:val>
                                        </p:tav>
                                      </p:tavLst>
                                    </p:anim>
                                    <p:anim calcmode="lin" valueType="num">
                                      <p:cBhvr>
                                        <p:cTn id="203" dur="500" fill="hold"/>
                                        <p:tgtEl>
                                          <p:spTgt spid="93"/>
                                        </p:tgtEl>
                                        <p:attrNameLst>
                                          <p:attrName>ppt_h</p:attrName>
                                        </p:attrNameLst>
                                      </p:cBhvr>
                                      <p:tavLst>
                                        <p:tav tm="0">
                                          <p:val>
                                            <p:fltVal val="0"/>
                                          </p:val>
                                        </p:tav>
                                        <p:tav tm="100000">
                                          <p:val>
                                            <p:strVal val="#ppt_h"/>
                                          </p:val>
                                        </p:tav>
                                      </p:tavLst>
                                    </p:anim>
                                    <p:animEffect transition="in" filter="fade">
                                      <p:cBhvr>
                                        <p:cTn id="204" dur="500"/>
                                        <p:tgtEl>
                                          <p:spTgt spid="93"/>
                                        </p:tgtEl>
                                      </p:cBhvr>
                                    </p:animEffect>
                                  </p:childTnLst>
                                </p:cTn>
                              </p:par>
                              <p:par>
                                <p:cTn id="205" presetID="53" presetClass="entr" presetSubtype="0" fill="hold" nodeType="withEffect">
                                  <p:stCondLst>
                                    <p:cond delay="0"/>
                                  </p:stCondLst>
                                  <p:childTnLst>
                                    <p:set>
                                      <p:cBhvr>
                                        <p:cTn id="206" dur="1" fill="hold">
                                          <p:stCondLst>
                                            <p:cond delay="0"/>
                                          </p:stCondLst>
                                        </p:cTn>
                                        <p:tgtEl>
                                          <p:spTgt spid="95"/>
                                        </p:tgtEl>
                                        <p:attrNameLst>
                                          <p:attrName>style.visibility</p:attrName>
                                        </p:attrNameLst>
                                      </p:cBhvr>
                                      <p:to>
                                        <p:strVal val="visible"/>
                                      </p:to>
                                    </p:set>
                                    <p:anim calcmode="lin" valueType="num">
                                      <p:cBhvr>
                                        <p:cTn id="207" dur="500" fill="hold"/>
                                        <p:tgtEl>
                                          <p:spTgt spid="95"/>
                                        </p:tgtEl>
                                        <p:attrNameLst>
                                          <p:attrName>ppt_w</p:attrName>
                                        </p:attrNameLst>
                                      </p:cBhvr>
                                      <p:tavLst>
                                        <p:tav tm="0">
                                          <p:val>
                                            <p:fltVal val="0"/>
                                          </p:val>
                                        </p:tav>
                                        <p:tav tm="100000">
                                          <p:val>
                                            <p:strVal val="#ppt_w"/>
                                          </p:val>
                                        </p:tav>
                                      </p:tavLst>
                                    </p:anim>
                                    <p:anim calcmode="lin" valueType="num">
                                      <p:cBhvr>
                                        <p:cTn id="208" dur="500" fill="hold"/>
                                        <p:tgtEl>
                                          <p:spTgt spid="95"/>
                                        </p:tgtEl>
                                        <p:attrNameLst>
                                          <p:attrName>ppt_h</p:attrName>
                                        </p:attrNameLst>
                                      </p:cBhvr>
                                      <p:tavLst>
                                        <p:tav tm="0">
                                          <p:val>
                                            <p:fltVal val="0"/>
                                          </p:val>
                                        </p:tav>
                                        <p:tav tm="100000">
                                          <p:val>
                                            <p:strVal val="#ppt_h"/>
                                          </p:val>
                                        </p:tav>
                                      </p:tavLst>
                                    </p:anim>
                                    <p:animEffect transition="in" filter="fade">
                                      <p:cBhvr>
                                        <p:cTn id="209" dur="500"/>
                                        <p:tgtEl>
                                          <p:spTgt spid="95"/>
                                        </p:tgtEl>
                                      </p:cBhvr>
                                    </p:animEffect>
                                  </p:childTnLst>
                                </p:cTn>
                              </p:par>
                              <p:par>
                                <p:cTn id="210" presetID="53" presetClass="entr" presetSubtype="0" fill="hold" nodeType="withEffect">
                                  <p:stCondLst>
                                    <p:cond delay="0"/>
                                  </p:stCondLst>
                                  <p:childTnLst>
                                    <p:set>
                                      <p:cBhvr>
                                        <p:cTn id="211" dur="1" fill="hold">
                                          <p:stCondLst>
                                            <p:cond delay="0"/>
                                          </p:stCondLst>
                                        </p:cTn>
                                        <p:tgtEl>
                                          <p:spTgt spid="96"/>
                                        </p:tgtEl>
                                        <p:attrNameLst>
                                          <p:attrName>style.visibility</p:attrName>
                                        </p:attrNameLst>
                                      </p:cBhvr>
                                      <p:to>
                                        <p:strVal val="visible"/>
                                      </p:to>
                                    </p:set>
                                    <p:anim calcmode="lin" valueType="num">
                                      <p:cBhvr>
                                        <p:cTn id="212" dur="500" fill="hold"/>
                                        <p:tgtEl>
                                          <p:spTgt spid="96"/>
                                        </p:tgtEl>
                                        <p:attrNameLst>
                                          <p:attrName>ppt_w</p:attrName>
                                        </p:attrNameLst>
                                      </p:cBhvr>
                                      <p:tavLst>
                                        <p:tav tm="0">
                                          <p:val>
                                            <p:fltVal val="0"/>
                                          </p:val>
                                        </p:tav>
                                        <p:tav tm="100000">
                                          <p:val>
                                            <p:strVal val="#ppt_w"/>
                                          </p:val>
                                        </p:tav>
                                      </p:tavLst>
                                    </p:anim>
                                    <p:anim calcmode="lin" valueType="num">
                                      <p:cBhvr>
                                        <p:cTn id="213" dur="500" fill="hold"/>
                                        <p:tgtEl>
                                          <p:spTgt spid="96"/>
                                        </p:tgtEl>
                                        <p:attrNameLst>
                                          <p:attrName>ppt_h</p:attrName>
                                        </p:attrNameLst>
                                      </p:cBhvr>
                                      <p:tavLst>
                                        <p:tav tm="0">
                                          <p:val>
                                            <p:fltVal val="0"/>
                                          </p:val>
                                        </p:tav>
                                        <p:tav tm="100000">
                                          <p:val>
                                            <p:strVal val="#ppt_h"/>
                                          </p:val>
                                        </p:tav>
                                      </p:tavLst>
                                    </p:anim>
                                    <p:animEffect transition="in" filter="fade">
                                      <p:cBhvr>
                                        <p:cTn id="214" dur="500"/>
                                        <p:tgtEl>
                                          <p:spTgt spid="96"/>
                                        </p:tgtEl>
                                      </p:cBhvr>
                                    </p:animEffect>
                                  </p:childTnLst>
                                </p:cTn>
                              </p:par>
                              <p:par>
                                <p:cTn id="215" presetID="53" presetClass="entr" presetSubtype="0" fill="hold" nodeType="withEffect">
                                  <p:stCondLst>
                                    <p:cond delay="0"/>
                                  </p:stCondLst>
                                  <p:childTnLst>
                                    <p:set>
                                      <p:cBhvr>
                                        <p:cTn id="216" dur="1" fill="hold">
                                          <p:stCondLst>
                                            <p:cond delay="0"/>
                                          </p:stCondLst>
                                        </p:cTn>
                                        <p:tgtEl>
                                          <p:spTgt spid="97"/>
                                        </p:tgtEl>
                                        <p:attrNameLst>
                                          <p:attrName>style.visibility</p:attrName>
                                        </p:attrNameLst>
                                      </p:cBhvr>
                                      <p:to>
                                        <p:strVal val="visible"/>
                                      </p:to>
                                    </p:set>
                                    <p:anim calcmode="lin" valueType="num">
                                      <p:cBhvr>
                                        <p:cTn id="217" dur="500" fill="hold"/>
                                        <p:tgtEl>
                                          <p:spTgt spid="97"/>
                                        </p:tgtEl>
                                        <p:attrNameLst>
                                          <p:attrName>ppt_w</p:attrName>
                                        </p:attrNameLst>
                                      </p:cBhvr>
                                      <p:tavLst>
                                        <p:tav tm="0">
                                          <p:val>
                                            <p:fltVal val="0"/>
                                          </p:val>
                                        </p:tav>
                                        <p:tav tm="100000">
                                          <p:val>
                                            <p:strVal val="#ppt_w"/>
                                          </p:val>
                                        </p:tav>
                                      </p:tavLst>
                                    </p:anim>
                                    <p:anim calcmode="lin" valueType="num">
                                      <p:cBhvr>
                                        <p:cTn id="218" dur="500" fill="hold"/>
                                        <p:tgtEl>
                                          <p:spTgt spid="97"/>
                                        </p:tgtEl>
                                        <p:attrNameLst>
                                          <p:attrName>ppt_h</p:attrName>
                                        </p:attrNameLst>
                                      </p:cBhvr>
                                      <p:tavLst>
                                        <p:tav tm="0">
                                          <p:val>
                                            <p:fltVal val="0"/>
                                          </p:val>
                                        </p:tav>
                                        <p:tav tm="100000">
                                          <p:val>
                                            <p:strVal val="#ppt_h"/>
                                          </p:val>
                                        </p:tav>
                                      </p:tavLst>
                                    </p:anim>
                                    <p:animEffect transition="in" filter="fade">
                                      <p:cBhvr>
                                        <p:cTn id="219" dur="500"/>
                                        <p:tgtEl>
                                          <p:spTgt spid="97"/>
                                        </p:tgtEl>
                                      </p:cBhvr>
                                    </p:animEffect>
                                  </p:childTnLst>
                                </p:cTn>
                              </p:par>
                              <p:par>
                                <p:cTn id="220" presetID="53" presetClass="entr" presetSubtype="0" fill="hold" nodeType="withEffect">
                                  <p:stCondLst>
                                    <p:cond delay="0"/>
                                  </p:stCondLst>
                                  <p:childTnLst>
                                    <p:set>
                                      <p:cBhvr>
                                        <p:cTn id="221" dur="1" fill="hold">
                                          <p:stCondLst>
                                            <p:cond delay="0"/>
                                          </p:stCondLst>
                                        </p:cTn>
                                        <p:tgtEl>
                                          <p:spTgt spid="98"/>
                                        </p:tgtEl>
                                        <p:attrNameLst>
                                          <p:attrName>style.visibility</p:attrName>
                                        </p:attrNameLst>
                                      </p:cBhvr>
                                      <p:to>
                                        <p:strVal val="visible"/>
                                      </p:to>
                                    </p:set>
                                    <p:anim calcmode="lin" valueType="num">
                                      <p:cBhvr>
                                        <p:cTn id="222" dur="500" fill="hold"/>
                                        <p:tgtEl>
                                          <p:spTgt spid="98"/>
                                        </p:tgtEl>
                                        <p:attrNameLst>
                                          <p:attrName>ppt_w</p:attrName>
                                        </p:attrNameLst>
                                      </p:cBhvr>
                                      <p:tavLst>
                                        <p:tav tm="0">
                                          <p:val>
                                            <p:fltVal val="0"/>
                                          </p:val>
                                        </p:tav>
                                        <p:tav tm="100000">
                                          <p:val>
                                            <p:strVal val="#ppt_w"/>
                                          </p:val>
                                        </p:tav>
                                      </p:tavLst>
                                    </p:anim>
                                    <p:anim calcmode="lin" valueType="num">
                                      <p:cBhvr>
                                        <p:cTn id="223" dur="500" fill="hold"/>
                                        <p:tgtEl>
                                          <p:spTgt spid="98"/>
                                        </p:tgtEl>
                                        <p:attrNameLst>
                                          <p:attrName>ppt_h</p:attrName>
                                        </p:attrNameLst>
                                      </p:cBhvr>
                                      <p:tavLst>
                                        <p:tav tm="0">
                                          <p:val>
                                            <p:fltVal val="0"/>
                                          </p:val>
                                        </p:tav>
                                        <p:tav tm="100000">
                                          <p:val>
                                            <p:strVal val="#ppt_h"/>
                                          </p:val>
                                        </p:tav>
                                      </p:tavLst>
                                    </p:anim>
                                    <p:animEffect transition="in" filter="fade">
                                      <p:cBhvr>
                                        <p:cTn id="224" dur="500"/>
                                        <p:tgtEl>
                                          <p:spTgt spid="98"/>
                                        </p:tgtEl>
                                      </p:cBhvr>
                                    </p:animEffect>
                                  </p:childTnLst>
                                </p:cTn>
                              </p:par>
                              <p:par>
                                <p:cTn id="225" presetID="53" presetClass="entr" presetSubtype="0" fill="hold" grpId="0" nodeType="withEffect">
                                  <p:stCondLst>
                                    <p:cond delay="0"/>
                                  </p:stCondLst>
                                  <p:childTnLst>
                                    <p:set>
                                      <p:cBhvr>
                                        <p:cTn id="226" dur="1" fill="hold">
                                          <p:stCondLst>
                                            <p:cond delay="0"/>
                                          </p:stCondLst>
                                        </p:cTn>
                                        <p:tgtEl>
                                          <p:spTgt spid="100"/>
                                        </p:tgtEl>
                                        <p:attrNameLst>
                                          <p:attrName>style.visibility</p:attrName>
                                        </p:attrNameLst>
                                      </p:cBhvr>
                                      <p:to>
                                        <p:strVal val="visible"/>
                                      </p:to>
                                    </p:set>
                                    <p:anim calcmode="lin" valueType="num">
                                      <p:cBhvr>
                                        <p:cTn id="227" dur="500" fill="hold"/>
                                        <p:tgtEl>
                                          <p:spTgt spid="100"/>
                                        </p:tgtEl>
                                        <p:attrNameLst>
                                          <p:attrName>ppt_w</p:attrName>
                                        </p:attrNameLst>
                                      </p:cBhvr>
                                      <p:tavLst>
                                        <p:tav tm="0">
                                          <p:val>
                                            <p:fltVal val="0"/>
                                          </p:val>
                                        </p:tav>
                                        <p:tav tm="100000">
                                          <p:val>
                                            <p:strVal val="#ppt_w"/>
                                          </p:val>
                                        </p:tav>
                                      </p:tavLst>
                                    </p:anim>
                                    <p:anim calcmode="lin" valueType="num">
                                      <p:cBhvr>
                                        <p:cTn id="228" dur="500" fill="hold"/>
                                        <p:tgtEl>
                                          <p:spTgt spid="100"/>
                                        </p:tgtEl>
                                        <p:attrNameLst>
                                          <p:attrName>ppt_h</p:attrName>
                                        </p:attrNameLst>
                                      </p:cBhvr>
                                      <p:tavLst>
                                        <p:tav tm="0">
                                          <p:val>
                                            <p:fltVal val="0"/>
                                          </p:val>
                                        </p:tav>
                                        <p:tav tm="100000">
                                          <p:val>
                                            <p:strVal val="#ppt_h"/>
                                          </p:val>
                                        </p:tav>
                                      </p:tavLst>
                                    </p:anim>
                                    <p:animEffect transition="in" filter="fade">
                                      <p:cBhvr>
                                        <p:cTn id="229" dur="500"/>
                                        <p:tgtEl>
                                          <p:spTgt spid="100"/>
                                        </p:tgtEl>
                                      </p:cBhvr>
                                    </p:animEffect>
                                  </p:childTnLst>
                                </p:cTn>
                              </p:par>
                              <p:par>
                                <p:cTn id="230" presetID="53" presetClass="entr" presetSubtype="0" fill="hold" grpId="0" nodeType="withEffect">
                                  <p:stCondLst>
                                    <p:cond delay="0"/>
                                  </p:stCondLst>
                                  <p:childTnLst>
                                    <p:set>
                                      <p:cBhvr>
                                        <p:cTn id="231" dur="1" fill="hold">
                                          <p:stCondLst>
                                            <p:cond delay="0"/>
                                          </p:stCondLst>
                                        </p:cTn>
                                        <p:tgtEl>
                                          <p:spTgt spid="102"/>
                                        </p:tgtEl>
                                        <p:attrNameLst>
                                          <p:attrName>style.visibility</p:attrName>
                                        </p:attrNameLst>
                                      </p:cBhvr>
                                      <p:to>
                                        <p:strVal val="visible"/>
                                      </p:to>
                                    </p:set>
                                    <p:anim calcmode="lin" valueType="num">
                                      <p:cBhvr>
                                        <p:cTn id="232" dur="500" fill="hold"/>
                                        <p:tgtEl>
                                          <p:spTgt spid="102"/>
                                        </p:tgtEl>
                                        <p:attrNameLst>
                                          <p:attrName>ppt_w</p:attrName>
                                        </p:attrNameLst>
                                      </p:cBhvr>
                                      <p:tavLst>
                                        <p:tav tm="0">
                                          <p:val>
                                            <p:fltVal val="0"/>
                                          </p:val>
                                        </p:tav>
                                        <p:tav tm="100000">
                                          <p:val>
                                            <p:strVal val="#ppt_w"/>
                                          </p:val>
                                        </p:tav>
                                      </p:tavLst>
                                    </p:anim>
                                    <p:anim calcmode="lin" valueType="num">
                                      <p:cBhvr>
                                        <p:cTn id="233" dur="500" fill="hold"/>
                                        <p:tgtEl>
                                          <p:spTgt spid="102"/>
                                        </p:tgtEl>
                                        <p:attrNameLst>
                                          <p:attrName>ppt_h</p:attrName>
                                        </p:attrNameLst>
                                      </p:cBhvr>
                                      <p:tavLst>
                                        <p:tav tm="0">
                                          <p:val>
                                            <p:fltVal val="0"/>
                                          </p:val>
                                        </p:tav>
                                        <p:tav tm="100000">
                                          <p:val>
                                            <p:strVal val="#ppt_h"/>
                                          </p:val>
                                        </p:tav>
                                      </p:tavLst>
                                    </p:anim>
                                    <p:animEffect transition="in" filter="fade">
                                      <p:cBhvr>
                                        <p:cTn id="234" dur="500"/>
                                        <p:tgtEl>
                                          <p:spTgt spid="102"/>
                                        </p:tgtEl>
                                      </p:cBhvr>
                                    </p:animEffect>
                                  </p:childTnLst>
                                </p:cTn>
                              </p:par>
                              <p:par>
                                <p:cTn id="235" presetID="53" presetClass="entr" presetSubtype="0" fill="hold" grpId="0" nodeType="withEffect">
                                  <p:stCondLst>
                                    <p:cond delay="0"/>
                                  </p:stCondLst>
                                  <p:childTnLst>
                                    <p:set>
                                      <p:cBhvr>
                                        <p:cTn id="236" dur="1" fill="hold">
                                          <p:stCondLst>
                                            <p:cond delay="0"/>
                                          </p:stCondLst>
                                        </p:cTn>
                                        <p:tgtEl>
                                          <p:spTgt spid="103"/>
                                        </p:tgtEl>
                                        <p:attrNameLst>
                                          <p:attrName>style.visibility</p:attrName>
                                        </p:attrNameLst>
                                      </p:cBhvr>
                                      <p:to>
                                        <p:strVal val="visible"/>
                                      </p:to>
                                    </p:set>
                                    <p:anim calcmode="lin" valueType="num">
                                      <p:cBhvr>
                                        <p:cTn id="237" dur="500" fill="hold"/>
                                        <p:tgtEl>
                                          <p:spTgt spid="103"/>
                                        </p:tgtEl>
                                        <p:attrNameLst>
                                          <p:attrName>ppt_w</p:attrName>
                                        </p:attrNameLst>
                                      </p:cBhvr>
                                      <p:tavLst>
                                        <p:tav tm="0">
                                          <p:val>
                                            <p:fltVal val="0"/>
                                          </p:val>
                                        </p:tav>
                                        <p:tav tm="100000">
                                          <p:val>
                                            <p:strVal val="#ppt_w"/>
                                          </p:val>
                                        </p:tav>
                                      </p:tavLst>
                                    </p:anim>
                                    <p:anim calcmode="lin" valueType="num">
                                      <p:cBhvr>
                                        <p:cTn id="238" dur="500" fill="hold"/>
                                        <p:tgtEl>
                                          <p:spTgt spid="103"/>
                                        </p:tgtEl>
                                        <p:attrNameLst>
                                          <p:attrName>ppt_h</p:attrName>
                                        </p:attrNameLst>
                                      </p:cBhvr>
                                      <p:tavLst>
                                        <p:tav tm="0">
                                          <p:val>
                                            <p:fltVal val="0"/>
                                          </p:val>
                                        </p:tav>
                                        <p:tav tm="100000">
                                          <p:val>
                                            <p:strVal val="#ppt_h"/>
                                          </p:val>
                                        </p:tav>
                                      </p:tavLst>
                                    </p:anim>
                                    <p:animEffect transition="in" filter="fade">
                                      <p:cBhvr>
                                        <p:cTn id="239" dur="500"/>
                                        <p:tgtEl>
                                          <p:spTgt spid="103"/>
                                        </p:tgtEl>
                                      </p:cBhvr>
                                    </p:animEffect>
                                  </p:childTnLst>
                                </p:cTn>
                              </p:par>
                              <p:par>
                                <p:cTn id="240" presetID="53" presetClass="entr" presetSubtype="0" fill="hold" grpId="0" nodeType="withEffect">
                                  <p:stCondLst>
                                    <p:cond delay="0"/>
                                  </p:stCondLst>
                                  <p:childTnLst>
                                    <p:set>
                                      <p:cBhvr>
                                        <p:cTn id="241" dur="1" fill="hold">
                                          <p:stCondLst>
                                            <p:cond delay="0"/>
                                          </p:stCondLst>
                                        </p:cTn>
                                        <p:tgtEl>
                                          <p:spTgt spid="104"/>
                                        </p:tgtEl>
                                        <p:attrNameLst>
                                          <p:attrName>style.visibility</p:attrName>
                                        </p:attrNameLst>
                                      </p:cBhvr>
                                      <p:to>
                                        <p:strVal val="visible"/>
                                      </p:to>
                                    </p:set>
                                    <p:anim calcmode="lin" valueType="num">
                                      <p:cBhvr>
                                        <p:cTn id="242" dur="500" fill="hold"/>
                                        <p:tgtEl>
                                          <p:spTgt spid="104"/>
                                        </p:tgtEl>
                                        <p:attrNameLst>
                                          <p:attrName>ppt_w</p:attrName>
                                        </p:attrNameLst>
                                      </p:cBhvr>
                                      <p:tavLst>
                                        <p:tav tm="0">
                                          <p:val>
                                            <p:fltVal val="0"/>
                                          </p:val>
                                        </p:tav>
                                        <p:tav tm="100000">
                                          <p:val>
                                            <p:strVal val="#ppt_w"/>
                                          </p:val>
                                        </p:tav>
                                      </p:tavLst>
                                    </p:anim>
                                    <p:anim calcmode="lin" valueType="num">
                                      <p:cBhvr>
                                        <p:cTn id="243" dur="500" fill="hold"/>
                                        <p:tgtEl>
                                          <p:spTgt spid="104"/>
                                        </p:tgtEl>
                                        <p:attrNameLst>
                                          <p:attrName>ppt_h</p:attrName>
                                        </p:attrNameLst>
                                      </p:cBhvr>
                                      <p:tavLst>
                                        <p:tav tm="0">
                                          <p:val>
                                            <p:fltVal val="0"/>
                                          </p:val>
                                        </p:tav>
                                        <p:tav tm="100000">
                                          <p:val>
                                            <p:strVal val="#ppt_h"/>
                                          </p:val>
                                        </p:tav>
                                      </p:tavLst>
                                    </p:anim>
                                    <p:animEffect transition="in" filter="fade">
                                      <p:cBhvr>
                                        <p:cTn id="244" dur="500"/>
                                        <p:tgtEl>
                                          <p:spTgt spid="104"/>
                                        </p:tgtEl>
                                      </p:cBhvr>
                                    </p:animEffect>
                                  </p:childTnLst>
                                </p:cTn>
                              </p:par>
                              <p:par>
                                <p:cTn id="245" presetID="53" presetClass="entr" presetSubtype="0" fill="hold" grpId="0" nodeType="withEffect">
                                  <p:stCondLst>
                                    <p:cond delay="0"/>
                                  </p:stCondLst>
                                  <p:childTnLst>
                                    <p:set>
                                      <p:cBhvr>
                                        <p:cTn id="246" dur="1" fill="hold">
                                          <p:stCondLst>
                                            <p:cond delay="0"/>
                                          </p:stCondLst>
                                        </p:cTn>
                                        <p:tgtEl>
                                          <p:spTgt spid="105"/>
                                        </p:tgtEl>
                                        <p:attrNameLst>
                                          <p:attrName>style.visibility</p:attrName>
                                        </p:attrNameLst>
                                      </p:cBhvr>
                                      <p:to>
                                        <p:strVal val="visible"/>
                                      </p:to>
                                    </p:set>
                                    <p:anim calcmode="lin" valueType="num">
                                      <p:cBhvr>
                                        <p:cTn id="247" dur="500" fill="hold"/>
                                        <p:tgtEl>
                                          <p:spTgt spid="105"/>
                                        </p:tgtEl>
                                        <p:attrNameLst>
                                          <p:attrName>ppt_w</p:attrName>
                                        </p:attrNameLst>
                                      </p:cBhvr>
                                      <p:tavLst>
                                        <p:tav tm="0">
                                          <p:val>
                                            <p:fltVal val="0"/>
                                          </p:val>
                                        </p:tav>
                                        <p:tav tm="100000">
                                          <p:val>
                                            <p:strVal val="#ppt_w"/>
                                          </p:val>
                                        </p:tav>
                                      </p:tavLst>
                                    </p:anim>
                                    <p:anim calcmode="lin" valueType="num">
                                      <p:cBhvr>
                                        <p:cTn id="248" dur="500" fill="hold"/>
                                        <p:tgtEl>
                                          <p:spTgt spid="105"/>
                                        </p:tgtEl>
                                        <p:attrNameLst>
                                          <p:attrName>ppt_h</p:attrName>
                                        </p:attrNameLst>
                                      </p:cBhvr>
                                      <p:tavLst>
                                        <p:tav tm="0">
                                          <p:val>
                                            <p:fltVal val="0"/>
                                          </p:val>
                                        </p:tav>
                                        <p:tav tm="100000">
                                          <p:val>
                                            <p:strVal val="#ppt_h"/>
                                          </p:val>
                                        </p:tav>
                                      </p:tavLst>
                                    </p:anim>
                                    <p:animEffect transition="in" filter="fade">
                                      <p:cBhvr>
                                        <p:cTn id="249" dur="500"/>
                                        <p:tgtEl>
                                          <p:spTgt spid="105"/>
                                        </p:tgtEl>
                                      </p:cBhvr>
                                    </p:animEffect>
                                  </p:childTnLst>
                                </p:cTn>
                              </p:par>
                              <p:par>
                                <p:cTn id="250" presetID="53" presetClass="entr" presetSubtype="0" fill="hold" grpId="0" nodeType="withEffect">
                                  <p:stCondLst>
                                    <p:cond delay="0"/>
                                  </p:stCondLst>
                                  <p:childTnLst>
                                    <p:set>
                                      <p:cBhvr>
                                        <p:cTn id="251" dur="1" fill="hold">
                                          <p:stCondLst>
                                            <p:cond delay="0"/>
                                          </p:stCondLst>
                                        </p:cTn>
                                        <p:tgtEl>
                                          <p:spTgt spid="106"/>
                                        </p:tgtEl>
                                        <p:attrNameLst>
                                          <p:attrName>style.visibility</p:attrName>
                                        </p:attrNameLst>
                                      </p:cBhvr>
                                      <p:to>
                                        <p:strVal val="visible"/>
                                      </p:to>
                                    </p:set>
                                    <p:anim calcmode="lin" valueType="num">
                                      <p:cBhvr>
                                        <p:cTn id="252" dur="500" fill="hold"/>
                                        <p:tgtEl>
                                          <p:spTgt spid="106"/>
                                        </p:tgtEl>
                                        <p:attrNameLst>
                                          <p:attrName>ppt_w</p:attrName>
                                        </p:attrNameLst>
                                      </p:cBhvr>
                                      <p:tavLst>
                                        <p:tav tm="0">
                                          <p:val>
                                            <p:fltVal val="0"/>
                                          </p:val>
                                        </p:tav>
                                        <p:tav tm="100000">
                                          <p:val>
                                            <p:strVal val="#ppt_w"/>
                                          </p:val>
                                        </p:tav>
                                      </p:tavLst>
                                    </p:anim>
                                    <p:anim calcmode="lin" valueType="num">
                                      <p:cBhvr>
                                        <p:cTn id="253" dur="500" fill="hold"/>
                                        <p:tgtEl>
                                          <p:spTgt spid="106"/>
                                        </p:tgtEl>
                                        <p:attrNameLst>
                                          <p:attrName>ppt_h</p:attrName>
                                        </p:attrNameLst>
                                      </p:cBhvr>
                                      <p:tavLst>
                                        <p:tav tm="0">
                                          <p:val>
                                            <p:fltVal val="0"/>
                                          </p:val>
                                        </p:tav>
                                        <p:tav tm="100000">
                                          <p:val>
                                            <p:strVal val="#ppt_h"/>
                                          </p:val>
                                        </p:tav>
                                      </p:tavLst>
                                    </p:anim>
                                    <p:animEffect transition="in" filter="fade">
                                      <p:cBhvr>
                                        <p:cTn id="254" dur="500"/>
                                        <p:tgtEl>
                                          <p:spTgt spid="106"/>
                                        </p:tgtEl>
                                      </p:cBhvr>
                                    </p:animEffect>
                                  </p:childTnLst>
                                </p:cTn>
                              </p:par>
                              <p:par>
                                <p:cTn id="255" presetID="53" presetClass="entr" presetSubtype="0" fill="hold" grpId="0" nodeType="withEffect">
                                  <p:stCondLst>
                                    <p:cond delay="0"/>
                                  </p:stCondLst>
                                  <p:childTnLst>
                                    <p:set>
                                      <p:cBhvr>
                                        <p:cTn id="256" dur="1" fill="hold">
                                          <p:stCondLst>
                                            <p:cond delay="0"/>
                                          </p:stCondLst>
                                        </p:cTn>
                                        <p:tgtEl>
                                          <p:spTgt spid="107"/>
                                        </p:tgtEl>
                                        <p:attrNameLst>
                                          <p:attrName>style.visibility</p:attrName>
                                        </p:attrNameLst>
                                      </p:cBhvr>
                                      <p:to>
                                        <p:strVal val="visible"/>
                                      </p:to>
                                    </p:set>
                                    <p:anim calcmode="lin" valueType="num">
                                      <p:cBhvr>
                                        <p:cTn id="257" dur="500" fill="hold"/>
                                        <p:tgtEl>
                                          <p:spTgt spid="107"/>
                                        </p:tgtEl>
                                        <p:attrNameLst>
                                          <p:attrName>ppt_w</p:attrName>
                                        </p:attrNameLst>
                                      </p:cBhvr>
                                      <p:tavLst>
                                        <p:tav tm="0">
                                          <p:val>
                                            <p:fltVal val="0"/>
                                          </p:val>
                                        </p:tav>
                                        <p:tav tm="100000">
                                          <p:val>
                                            <p:strVal val="#ppt_w"/>
                                          </p:val>
                                        </p:tav>
                                      </p:tavLst>
                                    </p:anim>
                                    <p:anim calcmode="lin" valueType="num">
                                      <p:cBhvr>
                                        <p:cTn id="258" dur="500" fill="hold"/>
                                        <p:tgtEl>
                                          <p:spTgt spid="107"/>
                                        </p:tgtEl>
                                        <p:attrNameLst>
                                          <p:attrName>ppt_h</p:attrName>
                                        </p:attrNameLst>
                                      </p:cBhvr>
                                      <p:tavLst>
                                        <p:tav tm="0">
                                          <p:val>
                                            <p:fltVal val="0"/>
                                          </p:val>
                                        </p:tav>
                                        <p:tav tm="100000">
                                          <p:val>
                                            <p:strVal val="#ppt_h"/>
                                          </p:val>
                                        </p:tav>
                                      </p:tavLst>
                                    </p:anim>
                                    <p:animEffect transition="in" filter="fade">
                                      <p:cBhvr>
                                        <p:cTn id="259" dur="500"/>
                                        <p:tgtEl>
                                          <p:spTgt spid="107"/>
                                        </p:tgtEl>
                                      </p:cBhvr>
                                    </p:animEffect>
                                  </p:childTnLst>
                                </p:cTn>
                              </p:par>
                              <p:par>
                                <p:cTn id="260" presetID="53" presetClass="entr" presetSubtype="0" fill="hold" nodeType="withEffect">
                                  <p:stCondLst>
                                    <p:cond delay="0"/>
                                  </p:stCondLst>
                                  <p:childTnLst>
                                    <p:set>
                                      <p:cBhvr>
                                        <p:cTn id="261" dur="1" fill="hold">
                                          <p:stCondLst>
                                            <p:cond delay="0"/>
                                          </p:stCondLst>
                                        </p:cTn>
                                        <p:tgtEl>
                                          <p:spTgt spid="109"/>
                                        </p:tgtEl>
                                        <p:attrNameLst>
                                          <p:attrName>style.visibility</p:attrName>
                                        </p:attrNameLst>
                                      </p:cBhvr>
                                      <p:to>
                                        <p:strVal val="visible"/>
                                      </p:to>
                                    </p:set>
                                    <p:anim calcmode="lin" valueType="num">
                                      <p:cBhvr>
                                        <p:cTn id="262" dur="500" fill="hold"/>
                                        <p:tgtEl>
                                          <p:spTgt spid="109"/>
                                        </p:tgtEl>
                                        <p:attrNameLst>
                                          <p:attrName>ppt_w</p:attrName>
                                        </p:attrNameLst>
                                      </p:cBhvr>
                                      <p:tavLst>
                                        <p:tav tm="0">
                                          <p:val>
                                            <p:fltVal val="0"/>
                                          </p:val>
                                        </p:tav>
                                        <p:tav tm="100000">
                                          <p:val>
                                            <p:strVal val="#ppt_w"/>
                                          </p:val>
                                        </p:tav>
                                      </p:tavLst>
                                    </p:anim>
                                    <p:anim calcmode="lin" valueType="num">
                                      <p:cBhvr>
                                        <p:cTn id="263" dur="500" fill="hold"/>
                                        <p:tgtEl>
                                          <p:spTgt spid="109"/>
                                        </p:tgtEl>
                                        <p:attrNameLst>
                                          <p:attrName>ppt_h</p:attrName>
                                        </p:attrNameLst>
                                      </p:cBhvr>
                                      <p:tavLst>
                                        <p:tav tm="0">
                                          <p:val>
                                            <p:fltVal val="0"/>
                                          </p:val>
                                        </p:tav>
                                        <p:tav tm="100000">
                                          <p:val>
                                            <p:strVal val="#ppt_h"/>
                                          </p:val>
                                        </p:tav>
                                      </p:tavLst>
                                    </p:anim>
                                    <p:animEffect transition="in" filter="fade">
                                      <p:cBhvr>
                                        <p:cTn id="264" dur="500"/>
                                        <p:tgtEl>
                                          <p:spTgt spid="109"/>
                                        </p:tgtEl>
                                      </p:cBhvr>
                                    </p:animEffect>
                                  </p:childTnLst>
                                </p:cTn>
                              </p:par>
                              <p:par>
                                <p:cTn id="265" presetID="53" presetClass="entr" presetSubtype="0" fill="hold" nodeType="withEffect">
                                  <p:stCondLst>
                                    <p:cond delay="0"/>
                                  </p:stCondLst>
                                  <p:childTnLst>
                                    <p:set>
                                      <p:cBhvr>
                                        <p:cTn id="266" dur="1" fill="hold">
                                          <p:stCondLst>
                                            <p:cond delay="0"/>
                                          </p:stCondLst>
                                        </p:cTn>
                                        <p:tgtEl>
                                          <p:spTgt spid="111"/>
                                        </p:tgtEl>
                                        <p:attrNameLst>
                                          <p:attrName>style.visibility</p:attrName>
                                        </p:attrNameLst>
                                      </p:cBhvr>
                                      <p:to>
                                        <p:strVal val="visible"/>
                                      </p:to>
                                    </p:set>
                                    <p:anim calcmode="lin" valueType="num">
                                      <p:cBhvr>
                                        <p:cTn id="267" dur="500" fill="hold"/>
                                        <p:tgtEl>
                                          <p:spTgt spid="111"/>
                                        </p:tgtEl>
                                        <p:attrNameLst>
                                          <p:attrName>ppt_w</p:attrName>
                                        </p:attrNameLst>
                                      </p:cBhvr>
                                      <p:tavLst>
                                        <p:tav tm="0">
                                          <p:val>
                                            <p:fltVal val="0"/>
                                          </p:val>
                                        </p:tav>
                                        <p:tav tm="100000">
                                          <p:val>
                                            <p:strVal val="#ppt_w"/>
                                          </p:val>
                                        </p:tav>
                                      </p:tavLst>
                                    </p:anim>
                                    <p:anim calcmode="lin" valueType="num">
                                      <p:cBhvr>
                                        <p:cTn id="268" dur="500" fill="hold"/>
                                        <p:tgtEl>
                                          <p:spTgt spid="111"/>
                                        </p:tgtEl>
                                        <p:attrNameLst>
                                          <p:attrName>ppt_h</p:attrName>
                                        </p:attrNameLst>
                                      </p:cBhvr>
                                      <p:tavLst>
                                        <p:tav tm="0">
                                          <p:val>
                                            <p:fltVal val="0"/>
                                          </p:val>
                                        </p:tav>
                                        <p:tav tm="100000">
                                          <p:val>
                                            <p:strVal val="#ppt_h"/>
                                          </p:val>
                                        </p:tav>
                                      </p:tavLst>
                                    </p:anim>
                                    <p:animEffect transition="in" filter="fade">
                                      <p:cBhvr>
                                        <p:cTn id="269" dur="500"/>
                                        <p:tgtEl>
                                          <p:spTgt spid="111"/>
                                        </p:tgtEl>
                                      </p:cBhvr>
                                    </p:animEffect>
                                  </p:childTnLst>
                                </p:cTn>
                              </p:par>
                              <p:par>
                                <p:cTn id="270" presetID="53" presetClass="entr" presetSubtype="0" fill="hold" nodeType="withEffect">
                                  <p:stCondLst>
                                    <p:cond delay="0"/>
                                  </p:stCondLst>
                                  <p:childTnLst>
                                    <p:set>
                                      <p:cBhvr>
                                        <p:cTn id="271" dur="1" fill="hold">
                                          <p:stCondLst>
                                            <p:cond delay="0"/>
                                          </p:stCondLst>
                                        </p:cTn>
                                        <p:tgtEl>
                                          <p:spTgt spid="113"/>
                                        </p:tgtEl>
                                        <p:attrNameLst>
                                          <p:attrName>style.visibility</p:attrName>
                                        </p:attrNameLst>
                                      </p:cBhvr>
                                      <p:to>
                                        <p:strVal val="visible"/>
                                      </p:to>
                                    </p:set>
                                    <p:anim calcmode="lin" valueType="num">
                                      <p:cBhvr>
                                        <p:cTn id="272" dur="500" fill="hold"/>
                                        <p:tgtEl>
                                          <p:spTgt spid="113"/>
                                        </p:tgtEl>
                                        <p:attrNameLst>
                                          <p:attrName>ppt_w</p:attrName>
                                        </p:attrNameLst>
                                      </p:cBhvr>
                                      <p:tavLst>
                                        <p:tav tm="0">
                                          <p:val>
                                            <p:fltVal val="0"/>
                                          </p:val>
                                        </p:tav>
                                        <p:tav tm="100000">
                                          <p:val>
                                            <p:strVal val="#ppt_w"/>
                                          </p:val>
                                        </p:tav>
                                      </p:tavLst>
                                    </p:anim>
                                    <p:anim calcmode="lin" valueType="num">
                                      <p:cBhvr>
                                        <p:cTn id="273" dur="500" fill="hold"/>
                                        <p:tgtEl>
                                          <p:spTgt spid="113"/>
                                        </p:tgtEl>
                                        <p:attrNameLst>
                                          <p:attrName>ppt_h</p:attrName>
                                        </p:attrNameLst>
                                      </p:cBhvr>
                                      <p:tavLst>
                                        <p:tav tm="0">
                                          <p:val>
                                            <p:fltVal val="0"/>
                                          </p:val>
                                        </p:tav>
                                        <p:tav tm="100000">
                                          <p:val>
                                            <p:strVal val="#ppt_h"/>
                                          </p:val>
                                        </p:tav>
                                      </p:tavLst>
                                    </p:anim>
                                    <p:animEffect transition="in" filter="fade">
                                      <p:cBhvr>
                                        <p:cTn id="274" dur="500"/>
                                        <p:tgtEl>
                                          <p:spTgt spid="113"/>
                                        </p:tgtEl>
                                      </p:cBhvr>
                                    </p:animEffect>
                                  </p:childTnLst>
                                </p:cTn>
                              </p:par>
                              <p:par>
                                <p:cTn id="275" presetID="53" presetClass="entr" presetSubtype="0" fill="hold" nodeType="withEffect">
                                  <p:stCondLst>
                                    <p:cond delay="0"/>
                                  </p:stCondLst>
                                  <p:childTnLst>
                                    <p:set>
                                      <p:cBhvr>
                                        <p:cTn id="276" dur="1" fill="hold">
                                          <p:stCondLst>
                                            <p:cond delay="0"/>
                                          </p:stCondLst>
                                        </p:cTn>
                                        <p:tgtEl>
                                          <p:spTgt spid="115"/>
                                        </p:tgtEl>
                                        <p:attrNameLst>
                                          <p:attrName>style.visibility</p:attrName>
                                        </p:attrNameLst>
                                      </p:cBhvr>
                                      <p:to>
                                        <p:strVal val="visible"/>
                                      </p:to>
                                    </p:set>
                                    <p:anim calcmode="lin" valueType="num">
                                      <p:cBhvr>
                                        <p:cTn id="277" dur="500" fill="hold"/>
                                        <p:tgtEl>
                                          <p:spTgt spid="115"/>
                                        </p:tgtEl>
                                        <p:attrNameLst>
                                          <p:attrName>ppt_w</p:attrName>
                                        </p:attrNameLst>
                                      </p:cBhvr>
                                      <p:tavLst>
                                        <p:tav tm="0">
                                          <p:val>
                                            <p:fltVal val="0"/>
                                          </p:val>
                                        </p:tav>
                                        <p:tav tm="100000">
                                          <p:val>
                                            <p:strVal val="#ppt_w"/>
                                          </p:val>
                                        </p:tav>
                                      </p:tavLst>
                                    </p:anim>
                                    <p:anim calcmode="lin" valueType="num">
                                      <p:cBhvr>
                                        <p:cTn id="278" dur="500" fill="hold"/>
                                        <p:tgtEl>
                                          <p:spTgt spid="115"/>
                                        </p:tgtEl>
                                        <p:attrNameLst>
                                          <p:attrName>ppt_h</p:attrName>
                                        </p:attrNameLst>
                                      </p:cBhvr>
                                      <p:tavLst>
                                        <p:tav tm="0">
                                          <p:val>
                                            <p:fltVal val="0"/>
                                          </p:val>
                                        </p:tav>
                                        <p:tav tm="100000">
                                          <p:val>
                                            <p:strVal val="#ppt_h"/>
                                          </p:val>
                                        </p:tav>
                                      </p:tavLst>
                                    </p:anim>
                                    <p:animEffect transition="in" filter="fade">
                                      <p:cBhvr>
                                        <p:cTn id="279" dur="500"/>
                                        <p:tgtEl>
                                          <p:spTgt spid="115"/>
                                        </p:tgtEl>
                                      </p:cBhvr>
                                    </p:animEffect>
                                  </p:childTnLst>
                                </p:cTn>
                              </p:par>
                              <p:par>
                                <p:cTn id="280" presetID="53" presetClass="entr" presetSubtype="0" fill="hold" nodeType="withEffect">
                                  <p:stCondLst>
                                    <p:cond delay="0"/>
                                  </p:stCondLst>
                                  <p:childTnLst>
                                    <p:set>
                                      <p:cBhvr>
                                        <p:cTn id="281" dur="1" fill="hold">
                                          <p:stCondLst>
                                            <p:cond delay="0"/>
                                          </p:stCondLst>
                                        </p:cTn>
                                        <p:tgtEl>
                                          <p:spTgt spid="117"/>
                                        </p:tgtEl>
                                        <p:attrNameLst>
                                          <p:attrName>style.visibility</p:attrName>
                                        </p:attrNameLst>
                                      </p:cBhvr>
                                      <p:to>
                                        <p:strVal val="visible"/>
                                      </p:to>
                                    </p:set>
                                    <p:anim calcmode="lin" valueType="num">
                                      <p:cBhvr>
                                        <p:cTn id="282" dur="500" fill="hold"/>
                                        <p:tgtEl>
                                          <p:spTgt spid="117"/>
                                        </p:tgtEl>
                                        <p:attrNameLst>
                                          <p:attrName>ppt_w</p:attrName>
                                        </p:attrNameLst>
                                      </p:cBhvr>
                                      <p:tavLst>
                                        <p:tav tm="0">
                                          <p:val>
                                            <p:fltVal val="0"/>
                                          </p:val>
                                        </p:tav>
                                        <p:tav tm="100000">
                                          <p:val>
                                            <p:strVal val="#ppt_w"/>
                                          </p:val>
                                        </p:tav>
                                      </p:tavLst>
                                    </p:anim>
                                    <p:anim calcmode="lin" valueType="num">
                                      <p:cBhvr>
                                        <p:cTn id="283" dur="500" fill="hold"/>
                                        <p:tgtEl>
                                          <p:spTgt spid="117"/>
                                        </p:tgtEl>
                                        <p:attrNameLst>
                                          <p:attrName>ppt_h</p:attrName>
                                        </p:attrNameLst>
                                      </p:cBhvr>
                                      <p:tavLst>
                                        <p:tav tm="0">
                                          <p:val>
                                            <p:fltVal val="0"/>
                                          </p:val>
                                        </p:tav>
                                        <p:tav tm="100000">
                                          <p:val>
                                            <p:strVal val="#ppt_h"/>
                                          </p:val>
                                        </p:tav>
                                      </p:tavLst>
                                    </p:anim>
                                    <p:animEffect transition="in" filter="fade">
                                      <p:cBhvr>
                                        <p:cTn id="284" dur="500"/>
                                        <p:tgtEl>
                                          <p:spTgt spid="117"/>
                                        </p:tgtEl>
                                      </p:cBhvr>
                                    </p:animEffect>
                                  </p:childTnLst>
                                </p:cTn>
                              </p:par>
                              <p:par>
                                <p:cTn id="285" presetID="53" presetClass="entr" presetSubtype="0" fill="hold" nodeType="withEffect">
                                  <p:stCondLst>
                                    <p:cond delay="0"/>
                                  </p:stCondLst>
                                  <p:childTnLst>
                                    <p:set>
                                      <p:cBhvr>
                                        <p:cTn id="286" dur="1" fill="hold">
                                          <p:stCondLst>
                                            <p:cond delay="0"/>
                                          </p:stCondLst>
                                        </p:cTn>
                                        <p:tgtEl>
                                          <p:spTgt spid="119"/>
                                        </p:tgtEl>
                                        <p:attrNameLst>
                                          <p:attrName>style.visibility</p:attrName>
                                        </p:attrNameLst>
                                      </p:cBhvr>
                                      <p:to>
                                        <p:strVal val="visible"/>
                                      </p:to>
                                    </p:set>
                                    <p:anim calcmode="lin" valueType="num">
                                      <p:cBhvr>
                                        <p:cTn id="287" dur="500" fill="hold"/>
                                        <p:tgtEl>
                                          <p:spTgt spid="119"/>
                                        </p:tgtEl>
                                        <p:attrNameLst>
                                          <p:attrName>ppt_w</p:attrName>
                                        </p:attrNameLst>
                                      </p:cBhvr>
                                      <p:tavLst>
                                        <p:tav tm="0">
                                          <p:val>
                                            <p:fltVal val="0"/>
                                          </p:val>
                                        </p:tav>
                                        <p:tav tm="100000">
                                          <p:val>
                                            <p:strVal val="#ppt_w"/>
                                          </p:val>
                                        </p:tav>
                                      </p:tavLst>
                                    </p:anim>
                                    <p:anim calcmode="lin" valueType="num">
                                      <p:cBhvr>
                                        <p:cTn id="288" dur="500" fill="hold"/>
                                        <p:tgtEl>
                                          <p:spTgt spid="119"/>
                                        </p:tgtEl>
                                        <p:attrNameLst>
                                          <p:attrName>ppt_h</p:attrName>
                                        </p:attrNameLst>
                                      </p:cBhvr>
                                      <p:tavLst>
                                        <p:tav tm="0">
                                          <p:val>
                                            <p:fltVal val="0"/>
                                          </p:val>
                                        </p:tav>
                                        <p:tav tm="100000">
                                          <p:val>
                                            <p:strVal val="#ppt_h"/>
                                          </p:val>
                                        </p:tav>
                                      </p:tavLst>
                                    </p:anim>
                                    <p:animEffect transition="in" filter="fade">
                                      <p:cBhvr>
                                        <p:cTn id="289"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30" grpId="0"/>
      <p:bldP spid="31" grpId="0"/>
      <p:bldP spid="32" grpId="0"/>
      <p:bldP spid="33" grpId="0" animBg="1"/>
      <p:bldP spid="34" grpId="0" animBg="1"/>
      <p:bldP spid="61" grpId="0" animBg="1"/>
      <p:bldP spid="63" grpId="0" animBg="1"/>
      <p:bldP spid="64" grpId="0" animBg="1"/>
      <p:bldP spid="70" grpId="0"/>
      <p:bldP spid="71" grpId="0"/>
      <p:bldP spid="72" grpId="0"/>
      <p:bldP spid="73" grpId="0" animBg="1"/>
      <p:bldP spid="81" grpId="0" animBg="1"/>
      <p:bldP spid="82" grpId="0" animBg="1"/>
      <p:bldP spid="83" grpId="0" animBg="1"/>
      <p:bldP spid="84" grpId="0" animBg="1"/>
      <p:bldP spid="90" grpId="0"/>
      <p:bldP spid="91" grpId="0"/>
      <p:bldP spid="92" grpId="0" animBg="1"/>
      <p:bldP spid="93" grpId="0" animBg="1"/>
      <p:bldP spid="100" grpId="0"/>
      <p:bldP spid="102" grpId="0"/>
      <p:bldP spid="103" grpId="0"/>
      <p:bldP spid="104" grpId="0"/>
      <p:bldP spid="105" grpId="0"/>
      <p:bldP spid="106" grpId="0"/>
      <p:bldP spid="10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Oval 4"/>
          <p:cNvSpPr/>
          <p:nvPr/>
        </p:nvSpPr>
        <p:spPr bwMode="auto">
          <a:xfrm>
            <a:off x="7239000" y="16764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6" name="Oval 5"/>
          <p:cNvSpPr/>
          <p:nvPr/>
        </p:nvSpPr>
        <p:spPr bwMode="auto">
          <a:xfrm>
            <a:off x="2895600" y="37338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7" name="Oval 6"/>
          <p:cNvSpPr/>
          <p:nvPr/>
        </p:nvSpPr>
        <p:spPr bwMode="auto">
          <a:xfrm>
            <a:off x="2895600" y="16764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8" name="Oval 7"/>
          <p:cNvSpPr/>
          <p:nvPr/>
        </p:nvSpPr>
        <p:spPr bwMode="auto">
          <a:xfrm>
            <a:off x="7239000" y="36576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9" name="Oval 8"/>
          <p:cNvSpPr/>
          <p:nvPr/>
        </p:nvSpPr>
        <p:spPr bwMode="auto">
          <a:xfrm>
            <a:off x="5791200" y="37338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0" name="Oval 9"/>
          <p:cNvSpPr/>
          <p:nvPr/>
        </p:nvSpPr>
        <p:spPr bwMode="auto">
          <a:xfrm>
            <a:off x="4343400" y="37338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1" name="Oval 10"/>
          <p:cNvSpPr/>
          <p:nvPr/>
        </p:nvSpPr>
        <p:spPr bwMode="auto">
          <a:xfrm>
            <a:off x="4343400" y="16764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2" name="Oval 11"/>
          <p:cNvSpPr/>
          <p:nvPr/>
        </p:nvSpPr>
        <p:spPr bwMode="auto">
          <a:xfrm>
            <a:off x="5791200" y="1676400"/>
            <a:ext cx="1371600" cy="1371600"/>
          </a:xfrm>
          <a:prstGeom prst="ellipse">
            <a:avLst/>
          </a:prstGeom>
          <a:noFill/>
          <a:ln w="19050" cap="flat" cmpd="sng" algn="ctr">
            <a:solidFill>
              <a:schemeClr val="tx1"/>
            </a:solidFill>
            <a:prstDash val="sysDash"/>
            <a:round/>
            <a:headEnd type="none" w="med" len="med"/>
            <a:tailEnd type="triangl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25000" smtClean="0">
              <a:ln>
                <a:noFill/>
              </a:ln>
              <a:solidFill>
                <a:schemeClr val="tx1"/>
              </a:solidFill>
              <a:effectLst/>
              <a:latin typeface="Arial Narrow" pitchFamily="34" charset="0"/>
            </a:endParaRPr>
          </a:p>
        </p:txBody>
      </p:sp>
      <p:sp>
        <p:nvSpPr>
          <p:cNvPr id="13" name="Rounded Rectangle 12"/>
          <p:cNvSpPr/>
          <p:nvPr/>
        </p:nvSpPr>
        <p:spPr bwMode="auto">
          <a:xfrm>
            <a:off x="3225800" y="22225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16" name="Rounded Rectangle 15"/>
          <p:cNvSpPr/>
          <p:nvPr/>
        </p:nvSpPr>
        <p:spPr bwMode="auto">
          <a:xfrm>
            <a:off x="4724400" y="22860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a:t>
            </a:r>
          </a:p>
        </p:txBody>
      </p:sp>
      <p:sp>
        <p:nvSpPr>
          <p:cNvPr id="17" name="Rounded Rectangle 16"/>
          <p:cNvSpPr/>
          <p:nvPr/>
        </p:nvSpPr>
        <p:spPr bwMode="auto">
          <a:xfrm>
            <a:off x="6134100" y="21844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sp>
        <p:nvSpPr>
          <p:cNvPr id="18" name="Rounded Rectangle 17"/>
          <p:cNvSpPr/>
          <p:nvPr/>
        </p:nvSpPr>
        <p:spPr bwMode="auto">
          <a:xfrm>
            <a:off x="7772400" y="22098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a:t>
            </a:r>
          </a:p>
        </p:txBody>
      </p:sp>
      <p:sp>
        <p:nvSpPr>
          <p:cNvPr id="19" name="Rounded Rectangle 18"/>
          <p:cNvSpPr/>
          <p:nvPr/>
        </p:nvSpPr>
        <p:spPr bwMode="auto">
          <a:xfrm>
            <a:off x="3416300" y="42799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a:t>
            </a:r>
          </a:p>
        </p:txBody>
      </p:sp>
      <p:sp>
        <p:nvSpPr>
          <p:cNvPr id="20" name="Rounded Rectangle 19"/>
          <p:cNvSpPr/>
          <p:nvPr/>
        </p:nvSpPr>
        <p:spPr bwMode="auto">
          <a:xfrm>
            <a:off x="4660900"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21" name="Rounded Rectangle 20"/>
          <p:cNvSpPr/>
          <p:nvPr/>
        </p:nvSpPr>
        <p:spPr bwMode="auto">
          <a:xfrm>
            <a:off x="6305550" y="42545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E0</a:t>
            </a:r>
          </a:p>
        </p:txBody>
      </p:sp>
      <p:sp>
        <p:nvSpPr>
          <p:cNvPr id="22" name="Rounded Rectangle 21"/>
          <p:cNvSpPr/>
          <p:nvPr/>
        </p:nvSpPr>
        <p:spPr bwMode="auto">
          <a:xfrm>
            <a:off x="3429000"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E1</a:t>
            </a:r>
          </a:p>
        </p:txBody>
      </p:sp>
      <p:sp>
        <p:nvSpPr>
          <p:cNvPr id="23" name="TextBox 22"/>
          <p:cNvSpPr txBox="1"/>
          <p:nvPr/>
        </p:nvSpPr>
        <p:spPr>
          <a:xfrm>
            <a:off x="3181350" y="3145393"/>
            <a:ext cx="838200" cy="369332"/>
          </a:xfrm>
          <a:prstGeom prst="rect">
            <a:avLst/>
          </a:prstGeom>
          <a:noFill/>
        </p:spPr>
        <p:txBody>
          <a:bodyPr wrap="square" rtlCol="0">
            <a:spAutoFit/>
          </a:bodyPr>
          <a:lstStyle/>
          <a:p>
            <a:r>
              <a:rPr lang="en-US" dirty="0" smtClean="0"/>
              <a:t>P0 : 10 </a:t>
            </a:r>
            <a:endParaRPr lang="en-US" dirty="0"/>
          </a:p>
        </p:txBody>
      </p:sp>
      <p:sp>
        <p:nvSpPr>
          <p:cNvPr id="24" name="TextBox 23"/>
          <p:cNvSpPr txBox="1"/>
          <p:nvPr/>
        </p:nvSpPr>
        <p:spPr>
          <a:xfrm>
            <a:off x="4629150" y="3124200"/>
            <a:ext cx="838200" cy="369332"/>
          </a:xfrm>
          <a:prstGeom prst="rect">
            <a:avLst/>
          </a:prstGeom>
          <a:noFill/>
        </p:spPr>
        <p:txBody>
          <a:bodyPr wrap="square" rtlCol="0">
            <a:spAutoFit/>
          </a:bodyPr>
          <a:lstStyle/>
          <a:p>
            <a:r>
              <a:rPr lang="en-US" dirty="0" smtClean="0"/>
              <a:t>P1 : 86</a:t>
            </a:r>
            <a:endParaRPr lang="en-US" dirty="0"/>
          </a:p>
        </p:txBody>
      </p:sp>
      <p:sp>
        <p:nvSpPr>
          <p:cNvPr id="25" name="TextBox 24"/>
          <p:cNvSpPr txBox="1"/>
          <p:nvPr/>
        </p:nvSpPr>
        <p:spPr>
          <a:xfrm>
            <a:off x="6096000" y="3124200"/>
            <a:ext cx="914400" cy="369332"/>
          </a:xfrm>
          <a:prstGeom prst="rect">
            <a:avLst/>
          </a:prstGeom>
          <a:noFill/>
        </p:spPr>
        <p:txBody>
          <a:bodyPr wrap="square" rtlCol="0">
            <a:spAutoFit/>
          </a:bodyPr>
          <a:lstStyle/>
          <a:p>
            <a:r>
              <a:rPr lang="en-US" dirty="0" smtClean="0"/>
              <a:t>P2 : 246</a:t>
            </a:r>
            <a:endParaRPr lang="en-US" dirty="0"/>
          </a:p>
        </p:txBody>
      </p:sp>
      <p:sp>
        <p:nvSpPr>
          <p:cNvPr id="26" name="TextBox 25"/>
          <p:cNvSpPr txBox="1"/>
          <p:nvPr/>
        </p:nvSpPr>
        <p:spPr>
          <a:xfrm>
            <a:off x="7543800" y="3124200"/>
            <a:ext cx="914400" cy="369332"/>
          </a:xfrm>
          <a:prstGeom prst="rect">
            <a:avLst/>
          </a:prstGeom>
          <a:noFill/>
        </p:spPr>
        <p:txBody>
          <a:bodyPr wrap="square" rtlCol="0">
            <a:spAutoFit/>
          </a:bodyPr>
          <a:lstStyle/>
          <a:p>
            <a:r>
              <a:rPr lang="en-US" dirty="0" smtClean="0"/>
              <a:t>P3 : 326</a:t>
            </a:r>
            <a:endParaRPr lang="en-US" dirty="0"/>
          </a:p>
        </p:txBody>
      </p:sp>
      <p:sp>
        <p:nvSpPr>
          <p:cNvPr id="27" name="TextBox 26"/>
          <p:cNvSpPr txBox="1"/>
          <p:nvPr/>
        </p:nvSpPr>
        <p:spPr>
          <a:xfrm>
            <a:off x="3181350" y="5193268"/>
            <a:ext cx="933450" cy="369332"/>
          </a:xfrm>
          <a:prstGeom prst="rect">
            <a:avLst/>
          </a:prstGeom>
          <a:noFill/>
        </p:spPr>
        <p:txBody>
          <a:bodyPr wrap="square" rtlCol="0">
            <a:spAutoFit/>
          </a:bodyPr>
          <a:lstStyle/>
          <a:p>
            <a:r>
              <a:rPr lang="en-US" dirty="0" smtClean="0"/>
              <a:t>P4 : 566 </a:t>
            </a:r>
            <a:endParaRPr lang="en-US" dirty="0"/>
          </a:p>
        </p:txBody>
      </p:sp>
      <p:sp>
        <p:nvSpPr>
          <p:cNvPr id="28" name="TextBox 27"/>
          <p:cNvSpPr txBox="1"/>
          <p:nvPr/>
        </p:nvSpPr>
        <p:spPr>
          <a:xfrm>
            <a:off x="4619625" y="5193268"/>
            <a:ext cx="838200" cy="369332"/>
          </a:xfrm>
          <a:prstGeom prst="rect">
            <a:avLst/>
          </a:prstGeom>
          <a:noFill/>
        </p:spPr>
        <p:txBody>
          <a:bodyPr wrap="square" rtlCol="0">
            <a:spAutoFit/>
          </a:bodyPr>
          <a:lstStyle/>
          <a:p>
            <a:r>
              <a:rPr lang="en-US" dirty="0" smtClean="0"/>
              <a:t>P5 : 10 </a:t>
            </a:r>
            <a:endParaRPr lang="en-US" dirty="0"/>
          </a:p>
        </p:txBody>
      </p:sp>
      <p:sp>
        <p:nvSpPr>
          <p:cNvPr id="29" name="TextBox 28"/>
          <p:cNvSpPr txBox="1"/>
          <p:nvPr/>
        </p:nvSpPr>
        <p:spPr>
          <a:xfrm>
            <a:off x="6096000" y="5193268"/>
            <a:ext cx="838200" cy="369332"/>
          </a:xfrm>
          <a:prstGeom prst="rect">
            <a:avLst/>
          </a:prstGeom>
          <a:noFill/>
        </p:spPr>
        <p:txBody>
          <a:bodyPr wrap="square" rtlCol="0">
            <a:spAutoFit/>
          </a:bodyPr>
          <a:lstStyle/>
          <a:p>
            <a:r>
              <a:rPr lang="en-US" dirty="0" smtClean="0"/>
              <a:t>P6 : 0 </a:t>
            </a:r>
            <a:endParaRPr lang="en-US" dirty="0"/>
          </a:p>
        </p:txBody>
      </p:sp>
      <p:sp>
        <p:nvSpPr>
          <p:cNvPr id="30" name="TextBox 29"/>
          <p:cNvSpPr txBox="1"/>
          <p:nvPr/>
        </p:nvSpPr>
        <p:spPr>
          <a:xfrm>
            <a:off x="7476392" y="5184476"/>
            <a:ext cx="838200" cy="369332"/>
          </a:xfrm>
          <a:prstGeom prst="rect">
            <a:avLst/>
          </a:prstGeom>
          <a:noFill/>
        </p:spPr>
        <p:txBody>
          <a:bodyPr wrap="square" rtlCol="0">
            <a:spAutoFit/>
          </a:bodyPr>
          <a:lstStyle/>
          <a:p>
            <a:r>
              <a:rPr lang="en-US" dirty="0" smtClean="0"/>
              <a:t>P7 : 0 </a:t>
            </a:r>
            <a:endParaRPr lang="en-US" dirty="0"/>
          </a:p>
        </p:txBody>
      </p:sp>
      <p:sp>
        <p:nvSpPr>
          <p:cNvPr id="32" name="TextBox 31"/>
          <p:cNvSpPr txBox="1"/>
          <p:nvPr/>
        </p:nvSpPr>
        <p:spPr>
          <a:xfrm>
            <a:off x="3175000" y="5194300"/>
            <a:ext cx="933450" cy="369332"/>
          </a:xfrm>
          <a:prstGeom prst="rect">
            <a:avLst/>
          </a:prstGeom>
          <a:noFill/>
        </p:spPr>
        <p:txBody>
          <a:bodyPr wrap="square" rtlCol="0">
            <a:spAutoFit/>
          </a:bodyPr>
          <a:lstStyle/>
          <a:p>
            <a:r>
              <a:rPr lang="en-US" dirty="0" smtClean="0"/>
              <a:t>P4 : 283</a:t>
            </a:r>
            <a:endParaRPr lang="en-US" dirty="0"/>
          </a:p>
        </p:txBody>
      </p:sp>
      <p:sp>
        <p:nvSpPr>
          <p:cNvPr id="33" name="Rounded Rectangle 32"/>
          <p:cNvSpPr/>
          <p:nvPr/>
        </p:nvSpPr>
        <p:spPr bwMode="auto">
          <a:xfrm>
            <a:off x="7772400" y="22098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D0</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34" name="Rounded Rectangle 33"/>
          <p:cNvSpPr/>
          <p:nvPr/>
        </p:nvSpPr>
        <p:spPr bwMode="auto">
          <a:xfrm>
            <a:off x="7740650"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D1</a:t>
            </a:r>
          </a:p>
        </p:txBody>
      </p:sp>
      <p:sp>
        <p:nvSpPr>
          <p:cNvPr id="35" name="TextBox 34"/>
          <p:cNvSpPr txBox="1"/>
          <p:nvPr/>
        </p:nvSpPr>
        <p:spPr>
          <a:xfrm>
            <a:off x="6096000" y="5181600"/>
            <a:ext cx="914400" cy="369332"/>
          </a:xfrm>
          <a:prstGeom prst="rect">
            <a:avLst/>
          </a:prstGeom>
          <a:noFill/>
        </p:spPr>
        <p:txBody>
          <a:bodyPr wrap="square" rtlCol="0">
            <a:spAutoFit/>
          </a:bodyPr>
          <a:lstStyle/>
          <a:p>
            <a:r>
              <a:rPr lang="en-US" dirty="0" smtClean="0"/>
              <a:t>P6 : 283 </a:t>
            </a:r>
            <a:endParaRPr lang="en-US" dirty="0"/>
          </a:p>
        </p:txBody>
      </p:sp>
      <p:sp>
        <p:nvSpPr>
          <p:cNvPr id="36" name="TextBox 35"/>
          <p:cNvSpPr txBox="1"/>
          <p:nvPr/>
        </p:nvSpPr>
        <p:spPr>
          <a:xfrm>
            <a:off x="7476392" y="5184476"/>
            <a:ext cx="914400" cy="369332"/>
          </a:xfrm>
          <a:prstGeom prst="rect">
            <a:avLst/>
          </a:prstGeom>
          <a:noFill/>
        </p:spPr>
        <p:txBody>
          <a:bodyPr wrap="square" rtlCol="0">
            <a:spAutoFit/>
          </a:bodyPr>
          <a:lstStyle/>
          <a:p>
            <a:r>
              <a:rPr lang="en-US" dirty="0" smtClean="0"/>
              <a:t>P7 : 163</a:t>
            </a:r>
            <a:endParaRPr lang="en-US" dirty="0"/>
          </a:p>
        </p:txBody>
      </p:sp>
      <p:sp>
        <p:nvSpPr>
          <p:cNvPr id="37" name="TextBox 36"/>
          <p:cNvSpPr txBox="1"/>
          <p:nvPr/>
        </p:nvSpPr>
        <p:spPr>
          <a:xfrm>
            <a:off x="7543800" y="3126343"/>
            <a:ext cx="914400" cy="369332"/>
          </a:xfrm>
          <a:prstGeom prst="rect">
            <a:avLst/>
          </a:prstGeom>
          <a:noFill/>
        </p:spPr>
        <p:txBody>
          <a:bodyPr wrap="square" rtlCol="0">
            <a:spAutoFit/>
          </a:bodyPr>
          <a:lstStyle/>
          <a:p>
            <a:r>
              <a:rPr lang="en-US" dirty="0" smtClean="0"/>
              <a:t>P3 : 163</a:t>
            </a:r>
            <a:endParaRPr lang="en-US" dirty="0"/>
          </a:p>
        </p:txBody>
      </p:sp>
      <p:sp>
        <p:nvSpPr>
          <p:cNvPr id="38" name="TextBox 37"/>
          <p:cNvSpPr txBox="1"/>
          <p:nvPr/>
        </p:nvSpPr>
        <p:spPr>
          <a:xfrm>
            <a:off x="3182817" y="3145393"/>
            <a:ext cx="1123950" cy="369332"/>
          </a:xfrm>
          <a:prstGeom prst="rect">
            <a:avLst/>
          </a:prstGeom>
          <a:noFill/>
        </p:spPr>
        <p:txBody>
          <a:bodyPr wrap="square" rtlCol="0">
            <a:spAutoFit/>
          </a:bodyPr>
          <a:lstStyle/>
          <a:p>
            <a:r>
              <a:rPr lang="en-US" dirty="0" smtClean="0"/>
              <a:t>P0 : 151.5 </a:t>
            </a:r>
            <a:endParaRPr lang="en-US" dirty="0"/>
          </a:p>
        </p:txBody>
      </p:sp>
      <p:sp>
        <p:nvSpPr>
          <p:cNvPr id="39" name="TextBox 38"/>
          <p:cNvSpPr txBox="1"/>
          <p:nvPr/>
        </p:nvSpPr>
        <p:spPr>
          <a:xfrm>
            <a:off x="4630617" y="3124200"/>
            <a:ext cx="1123950" cy="369332"/>
          </a:xfrm>
          <a:prstGeom prst="rect">
            <a:avLst/>
          </a:prstGeom>
          <a:noFill/>
        </p:spPr>
        <p:txBody>
          <a:bodyPr wrap="square" rtlCol="0">
            <a:spAutoFit/>
          </a:bodyPr>
          <a:lstStyle/>
          <a:p>
            <a:r>
              <a:rPr lang="en-US" dirty="0" smtClean="0"/>
              <a:t>P1 : 147.5</a:t>
            </a:r>
            <a:endParaRPr lang="en-US" dirty="0"/>
          </a:p>
        </p:txBody>
      </p:sp>
      <p:sp>
        <p:nvSpPr>
          <p:cNvPr id="40" name="TextBox 39"/>
          <p:cNvSpPr txBox="1"/>
          <p:nvPr/>
        </p:nvSpPr>
        <p:spPr>
          <a:xfrm>
            <a:off x="6097466" y="3124200"/>
            <a:ext cx="1059873" cy="369332"/>
          </a:xfrm>
          <a:prstGeom prst="rect">
            <a:avLst/>
          </a:prstGeom>
          <a:noFill/>
        </p:spPr>
        <p:txBody>
          <a:bodyPr wrap="square" rtlCol="0">
            <a:spAutoFit/>
          </a:bodyPr>
          <a:lstStyle/>
          <a:p>
            <a:r>
              <a:rPr lang="en-US" dirty="0" smtClean="0"/>
              <a:t>P2 : 184.5</a:t>
            </a:r>
            <a:endParaRPr lang="en-US" dirty="0"/>
          </a:p>
        </p:txBody>
      </p:sp>
      <p:sp>
        <p:nvSpPr>
          <p:cNvPr id="41" name="TextBox 40"/>
          <p:cNvSpPr txBox="1"/>
          <p:nvPr/>
        </p:nvSpPr>
        <p:spPr>
          <a:xfrm>
            <a:off x="7545267" y="3124200"/>
            <a:ext cx="914400" cy="369332"/>
          </a:xfrm>
          <a:prstGeom prst="rect">
            <a:avLst/>
          </a:prstGeom>
          <a:noFill/>
        </p:spPr>
        <p:txBody>
          <a:bodyPr wrap="square" rtlCol="0">
            <a:spAutoFit/>
          </a:bodyPr>
          <a:lstStyle/>
          <a:p>
            <a:r>
              <a:rPr lang="en-US" dirty="0" smtClean="0"/>
              <a:t>P3 : 163</a:t>
            </a:r>
            <a:endParaRPr lang="en-US" dirty="0"/>
          </a:p>
        </p:txBody>
      </p:sp>
      <p:sp>
        <p:nvSpPr>
          <p:cNvPr id="42" name="TextBox 41"/>
          <p:cNvSpPr txBox="1"/>
          <p:nvPr/>
        </p:nvSpPr>
        <p:spPr>
          <a:xfrm>
            <a:off x="3182816" y="5193268"/>
            <a:ext cx="1081953" cy="369332"/>
          </a:xfrm>
          <a:prstGeom prst="rect">
            <a:avLst/>
          </a:prstGeom>
          <a:noFill/>
        </p:spPr>
        <p:txBody>
          <a:bodyPr wrap="square" rtlCol="0">
            <a:spAutoFit/>
          </a:bodyPr>
          <a:lstStyle/>
          <a:p>
            <a:r>
              <a:rPr lang="en-US" dirty="0" smtClean="0"/>
              <a:t>P4 : 141.5</a:t>
            </a:r>
            <a:endParaRPr lang="en-US" dirty="0"/>
          </a:p>
        </p:txBody>
      </p:sp>
      <p:sp>
        <p:nvSpPr>
          <p:cNvPr id="43" name="TextBox 42"/>
          <p:cNvSpPr txBox="1"/>
          <p:nvPr/>
        </p:nvSpPr>
        <p:spPr>
          <a:xfrm>
            <a:off x="4621092" y="5193268"/>
            <a:ext cx="1123950" cy="369332"/>
          </a:xfrm>
          <a:prstGeom prst="rect">
            <a:avLst/>
          </a:prstGeom>
          <a:noFill/>
        </p:spPr>
        <p:txBody>
          <a:bodyPr wrap="square" rtlCol="0">
            <a:spAutoFit/>
          </a:bodyPr>
          <a:lstStyle/>
          <a:p>
            <a:r>
              <a:rPr lang="en-US" dirty="0" smtClean="0"/>
              <a:t>P5 : 151.5</a:t>
            </a:r>
            <a:endParaRPr lang="en-US" dirty="0"/>
          </a:p>
        </p:txBody>
      </p:sp>
      <p:sp>
        <p:nvSpPr>
          <p:cNvPr id="44" name="TextBox 43"/>
          <p:cNvSpPr txBox="1"/>
          <p:nvPr/>
        </p:nvSpPr>
        <p:spPr>
          <a:xfrm>
            <a:off x="6097467" y="5193268"/>
            <a:ext cx="1123950" cy="369332"/>
          </a:xfrm>
          <a:prstGeom prst="rect">
            <a:avLst/>
          </a:prstGeom>
          <a:noFill/>
        </p:spPr>
        <p:txBody>
          <a:bodyPr wrap="square" rtlCol="0">
            <a:spAutoFit/>
          </a:bodyPr>
          <a:lstStyle/>
          <a:p>
            <a:r>
              <a:rPr lang="en-US" dirty="0" smtClean="0"/>
              <a:t>P6 : 141.5</a:t>
            </a:r>
            <a:endParaRPr lang="en-US" dirty="0"/>
          </a:p>
        </p:txBody>
      </p:sp>
      <p:sp>
        <p:nvSpPr>
          <p:cNvPr id="45" name="TextBox 44"/>
          <p:cNvSpPr txBox="1"/>
          <p:nvPr/>
        </p:nvSpPr>
        <p:spPr>
          <a:xfrm>
            <a:off x="7477859" y="5172808"/>
            <a:ext cx="971550" cy="369332"/>
          </a:xfrm>
          <a:prstGeom prst="rect">
            <a:avLst/>
          </a:prstGeom>
          <a:noFill/>
        </p:spPr>
        <p:txBody>
          <a:bodyPr wrap="square" rtlCol="0">
            <a:spAutoFit/>
          </a:bodyPr>
          <a:lstStyle/>
          <a:p>
            <a:r>
              <a:rPr lang="en-US" dirty="0" smtClean="0"/>
              <a:t>P7 : 163</a:t>
            </a:r>
            <a:endParaRPr lang="en-US" dirty="0"/>
          </a:p>
        </p:txBody>
      </p:sp>
      <p:sp>
        <p:nvSpPr>
          <p:cNvPr id="62" name="Rounded Rectangle 61"/>
          <p:cNvSpPr/>
          <p:nvPr/>
        </p:nvSpPr>
        <p:spPr bwMode="auto">
          <a:xfrm>
            <a:off x="3619500" y="2213708"/>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E0</a:t>
            </a:r>
          </a:p>
        </p:txBody>
      </p:sp>
      <p:sp>
        <p:nvSpPr>
          <p:cNvPr id="63" name="Rounded Rectangle 62"/>
          <p:cNvSpPr/>
          <p:nvPr/>
        </p:nvSpPr>
        <p:spPr bwMode="auto">
          <a:xfrm>
            <a:off x="3429000" y="42623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E1</a:t>
            </a:r>
          </a:p>
        </p:txBody>
      </p:sp>
      <p:sp>
        <p:nvSpPr>
          <p:cNvPr id="64" name="Rounded Rectangle 63"/>
          <p:cNvSpPr/>
          <p:nvPr/>
        </p:nvSpPr>
        <p:spPr bwMode="auto">
          <a:xfrm>
            <a:off x="5055576" y="4267200"/>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E2</a:t>
            </a:r>
          </a:p>
        </p:txBody>
      </p:sp>
      <p:sp>
        <p:nvSpPr>
          <p:cNvPr id="65" name="Rounded Rectangle 64"/>
          <p:cNvSpPr/>
          <p:nvPr/>
        </p:nvSpPr>
        <p:spPr bwMode="auto">
          <a:xfrm>
            <a:off x="6305550" y="42496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E3</a:t>
            </a:r>
          </a:p>
        </p:txBody>
      </p:sp>
      <p:sp>
        <p:nvSpPr>
          <p:cNvPr id="66" name="Rounded Rectangle 65"/>
          <p:cNvSpPr/>
          <p:nvPr/>
        </p:nvSpPr>
        <p:spPr bwMode="auto">
          <a:xfrm>
            <a:off x="5118100" y="22557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C0</a:t>
            </a:r>
          </a:p>
        </p:txBody>
      </p:sp>
      <p:sp>
        <p:nvSpPr>
          <p:cNvPr id="67" name="Rounded Rectangle 66"/>
          <p:cNvSpPr/>
          <p:nvPr/>
        </p:nvSpPr>
        <p:spPr bwMode="auto">
          <a:xfrm>
            <a:off x="6146800" y="21668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C1</a:t>
            </a:r>
          </a:p>
        </p:txBody>
      </p:sp>
      <p:sp>
        <p:nvSpPr>
          <p:cNvPr id="68" name="Rounded Rectangle 67"/>
          <p:cNvSpPr/>
          <p:nvPr/>
        </p:nvSpPr>
        <p:spPr bwMode="auto">
          <a:xfrm>
            <a:off x="6527800" y="21668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C2</a:t>
            </a:r>
          </a:p>
        </p:txBody>
      </p:sp>
      <p:sp>
        <p:nvSpPr>
          <p:cNvPr id="69" name="Rounded Rectangle 68"/>
          <p:cNvSpPr/>
          <p:nvPr/>
        </p:nvSpPr>
        <p:spPr bwMode="auto">
          <a:xfrm>
            <a:off x="6375400" y="2471616"/>
            <a:ext cx="304800" cy="2286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9"/>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mph" presetSubtype="1" nodeType="withEffect">
                                  <p:stCondLst>
                                    <p:cond delay="0"/>
                                  </p:stCondLst>
                                  <p:endCondLst>
                                    <p:cond evt="onNext" delay="0">
                                      <p:tgtEl>
                                        <p:sldTgt/>
                                      </p:tgtEl>
                                    </p:cond>
                                  </p:endCondLst>
                                  <p:childTnLst>
                                    <p:set>
                                      <p:cBhvr>
                                        <p:cTn id="50" dur="indefinite"/>
                                        <p:tgtEl>
                                          <p:spTgt spid="6"/>
                                        </p:tgtEl>
                                        <p:attrNameLst>
                                          <p:attrName>fillcolor</p:attrName>
                                        </p:attrNameLst>
                                      </p:cBhvr>
                                      <p:to>
                                        <p:clrVal>
                                          <a:srgbClr val="FF7757"/>
                                        </p:clrVal>
                                      </p:to>
                                    </p:set>
                                    <p:set>
                                      <p:cBhvr>
                                        <p:cTn id="51" dur="indefinite"/>
                                        <p:tgtEl>
                                          <p:spTgt spid="6"/>
                                        </p:tgtEl>
                                        <p:attrNameLst>
                                          <p:attrName>fill.type</p:attrName>
                                        </p:attrNameLst>
                                      </p:cBhvr>
                                      <p:to>
                                        <p:strVal val="solid"/>
                                      </p:to>
                                    </p:set>
                                    <p:set>
                                      <p:cBhvr>
                                        <p:cTn id="52" dur="indefinite"/>
                                        <p:tgtEl>
                                          <p:spTgt spid="6"/>
                                        </p:tgtEl>
                                        <p:attrNameLst>
                                          <p:attrName>fill.on</p:attrName>
                                        </p:attrNameLst>
                                      </p:cBhvr>
                                      <p:to>
                                        <p:strVal val="true"/>
                                      </p:to>
                                    </p:set>
                                  </p:childTnLst>
                                </p:cTn>
                              </p:par>
                              <p:par>
                                <p:cTn id="53" presetID="1" presetClass="emph" presetSubtype="1" nodeType="withEffect">
                                  <p:stCondLst>
                                    <p:cond delay="0"/>
                                  </p:stCondLst>
                                  <p:endCondLst>
                                    <p:cond evt="onNext" delay="0">
                                      <p:tgtEl>
                                        <p:sldTgt/>
                                      </p:tgtEl>
                                    </p:cond>
                                  </p:endCondLst>
                                  <p:childTnLst>
                                    <p:set>
                                      <p:cBhvr>
                                        <p:cTn id="54" dur="indefinite"/>
                                        <p:tgtEl>
                                          <p:spTgt spid="9"/>
                                        </p:tgtEl>
                                        <p:attrNameLst>
                                          <p:attrName>fillcolor</p:attrName>
                                        </p:attrNameLst>
                                      </p:cBhvr>
                                      <p:to>
                                        <p:clrVal>
                                          <a:srgbClr val="3399FF"/>
                                        </p:clrVal>
                                      </p:to>
                                    </p:set>
                                    <p:set>
                                      <p:cBhvr>
                                        <p:cTn id="55" dur="indefinite"/>
                                        <p:tgtEl>
                                          <p:spTgt spid="9"/>
                                        </p:tgtEl>
                                        <p:attrNameLst>
                                          <p:attrName>fill.type</p:attrName>
                                        </p:attrNameLst>
                                      </p:cBhvr>
                                      <p:to>
                                        <p:strVal val="solid"/>
                                      </p:to>
                                    </p:set>
                                    <p:set>
                                      <p:cBhvr>
                                        <p:cTn id="56" dur="indefinite"/>
                                        <p:tgtEl>
                                          <p:spTgt spid="9"/>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mph" presetSubtype="1" nodeType="withEffect">
                                  <p:stCondLst>
                                    <p:cond delay="0"/>
                                  </p:stCondLst>
                                  <p:endCondLst>
                                    <p:cond evt="onNext" delay="0">
                                      <p:tgtEl>
                                        <p:sldTgt/>
                                      </p:tgtEl>
                                    </p:cond>
                                  </p:endCondLst>
                                  <p:childTnLst>
                                    <p:set>
                                      <p:cBhvr>
                                        <p:cTn id="74" dur="indefinite"/>
                                        <p:tgtEl>
                                          <p:spTgt spid="5"/>
                                        </p:tgtEl>
                                        <p:attrNameLst>
                                          <p:attrName>fillcolor</p:attrName>
                                        </p:attrNameLst>
                                      </p:cBhvr>
                                      <p:to>
                                        <p:clrVal>
                                          <a:srgbClr val="FF7757"/>
                                        </p:clrVal>
                                      </p:to>
                                    </p:set>
                                    <p:set>
                                      <p:cBhvr>
                                        <p:cTn id="75" dur="indefinite"/>
                                        <p:tgtEl>
                                          <p:spTgt spid="5"/>
                                        </p:tgtEl>
                                        <p:attrNameLst>
                                          <p:attrName>fill.type</p:attrName>
                                        </p:attrNameLst>
                                      </p:cBhvr>
                                      <p:to>
                                        <p:strVal val="solid"/>
                                      </p:to>
                                    </p:set>
                                    <p:set>
                                      <p:cBhvr>
                                        <p:cTn id="76" dur="indefinite"/>
                                        <p:tgtEl>
                                          <p:spTgt spid="5"/>
                                        </p:tgtEl>
                                        <p:attrNameLst>
                                          <p:attrName>fill.on</p:attrName>
                                        </p:attrNameLst>
                                      </p:cBhvr>
                                      <p:to>
                                        <p:strVal val="true"/>
                                      </p:to>
                                    </p:set>
                                  </p:childTnLst>
                                </p:cTn>
                              </p:par>
                              <p:par>
                                <p:cTn id="77" presetID="1" presetClass="emph" presetSubtype="1" nodeType="withEffect">
                                  <p:stCondLst>
                                    <p:cond delay="0"/>
                                  </p:stCondLst>
                                  <p:endCondLst>
                                    <p:cond evt="onNext" delay="0">
                                      <p:tgtEl>
                                        <p:sldTgt/>
                                      </p:tgtEl>
                                    </p:cond>
                                  </p:endCondLst>
                                  <p:childTnLst>
                                    <p:set>
                                      <p:cBhvr>
                                        <p:cTn id="78" dur="indefinite"/>
                                        <p:tgtEl>
                                          <p:spTgt spid="8"/>
                                        </p:tgtEl>
                                        <p:attrNameLst>
                                          <p:attrName>fillcolor</p:attrName>
                                        </p:attrNameLst>
                                      </p:cBhvr>
                                      <p:to>
                                        <p:clrVal>
                                          <a:srgbClr val="3399FF"/>
                                        </p:clrVal>
                                      </p:to>
                                    </p:set>
                                    <p:set>
                                      <p:cBhvr>
                                        <p:cTn id="79" dur="indefinite"/>
                                        <p:tgtEl>
                                          <p:spTgt spid="8"/>
                                        </p:tgtEl>
                                        <p:attrNameLst>
                                          <p:attrName>fill.type</p:attrName>
                                        </p:attrNameLst>
                                      </p:cBhvr>
                                      <p:to>
                                        <p:strVal val="solid"/>
                                      </p:to>
                                    </p:set>
                                    <p:set>
                                      <p:cBhvr>
                                        <p:cTn id="80" dur="indefinite"/>
                                        <p:tgtEl>
                                          <p:spTgt spid="8"/>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8"/>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37"/>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25"/>
                                        </p:tgtEl>
                                        <p:attrNameLst>
                                          <p:attrName>style.visibility</p:attrName>
                                        </p:attrNameLst>
                                      </p:cBhvr>
                                      <p:to>
                                        <p:strVal val="hidden"/>
                                      </p:to>
                                    </p:set>
                                  </p:childTnLst>
                                </p:cTn>
                              </p:par>
                              <p:par>
                                <p:cTn id="91" presetID="1" presetClass="exit"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32"/>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35"/>
                                        </p:tgtEl>
                                        <p:attrNameLst>
                                          <p:attrName>style.visibility</p:attrName>
                                        </p:attrNameLst>
                                      </p:cBhvr>
                                      <p:to>
                                        <p:strVal val="hidden"/>
                                      </p:to>
                                    </p:set>
                                  </p:childTnLst>
                                </p:cTn>
                              </p:par>
                              <p:par>
                                <p:cTn id="99" presetID="1" presetClass="exit" presetSubtype="0" fill="hold" grpId="0" nodeType="withEffect">
                                  <p:stCondLst>
                                    <p:cond delay="0"/>
                                  </p:stCondLst>
                                  <p:childTnLst>
                                    <p:set>
                                      <p:cBhvr>
                                        <p:cTn id="100" dur="1" fill="hold">
                                          <p:stCondLst>
                                            <p:cond delay="0"/>
                                          </p:stCondLst>
                                        </p:cTn>
                                        <p:tgtEl>
                                          <p:spTgt spid="28"/>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22"/>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21"/>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36"/>
                                        </p:tgtEl>
                                        <p:attrNameLst>
                                          <p:attrName>style.visibility</p:attrName>
                                        </p:attrNameLst>
                                      </p:cBhvr>
                                      <p:to>
                                        <p:strVal val="hidden"/>
                                      </p:to>
                                    </p:set>
                                  </p:childTnLst>
                                </p:cTn>
                              </p:par>
                              <p:par>
                                <p:cTn id="107" presetID="1"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6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65"/>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8"/>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9"/>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1" nodeType="clickEffect">
                                  <p:stCondLst>
                                    <p:cond delay="0"/>
                                  </p:stCondLst>
                                  <p:childTnLst>
                                    <p:set>
                                      <p:cBhvr>
                                        <p:cTn id="142" dur="1" fill="hold">
                                          <p:stCondLst>
                                            <p:cond delay="0"/>
                                          </p:stCondLst>
                                        </p:cTn>
                                        <p:tgtEl>
                                          <p:spTgt spid="63"/>
                                        </p:tgtEl>
                                        <p:attrNameLst>
                                          <p:attrName>style.visibility</p:attrName>
                                        </p:attrNameLst>
                                      </p:cBhvr>
                                      <p:to>
                                        <p:strVal val="hidden"/>
                                      </p:to>
                                    </p:set>
                                  </p:childTnLst>
                                </p:cTn>
                              </p:par>
                              <p:par>
                                <p:cTn id="143" presetID="1" presetClass="exit" presetSubtype="0" fill="hold" grpId="0" nodeType="withEffect">
                                  <p:stCondLst>
                                    <p:cond delay="0"/>
                                  </p:stCondLst>
                                  <p:childTnLst>
                                    <p:set>
                                      <p:cBhvr>
                                        <p:cTn id="144" dur="1" fill="hold">
                                          <p:stCondLst>
                                            <p:cond delay="0"/>
                                          </p:stCondLst>
                                        </p:cTn>
                                        <p:tgtEl>
                                          <p:spTgt spid="6"/>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42"/>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43"/>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44"/>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45"/>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34"/>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65"/>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64"/>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20"/>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39"/>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38"/>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40"/>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41"/>
                                        </p:tgtEl>
                                        <p:attrNameLst>
                                          <p:attrName>style.visibility</p:attrName>
                                        </p:attrNameLst>
                                      </p:cBhvr>
                                      <p:to>
                                        <p:strVal val="hidden"/>
                                      </p:to>
                                    </p:set>
                                  </p:childTnLst>
                                </p:cTn>
                              </p:par>
                              <p:par>
                                <p:cTn id="169" presetID="1" presetClass="exit" presetSubtype="0" fill="hold" grpId="0" nodeType="withEffect">
                                  <p:stCondLst>
                                    <p:cond delay="0"/>
                                  </p:stCondLst>
                                  <p:childTnLst>
                                    <p:set>
                                      <p:cBhvr>
                                        <p:cTn id="170" dur="1" fill="hold">
                                          <p:stCondLst>
                                            <p:cond delay="0"/>
                                          </p:stCondLst>
                                        </p:cTn>
                                        <p:tgtEl>
                                          <p:spTgt spid="5"/>
                                        </p:tgtEl>
                                        <p:attrNameLst>
                                          <p:attrName>style.visibility</p:attrName>
                                        </p:attrNameLst>
                                      </p:cBhvr>
                                      <p:to>
                                        <p:strVal val="hidden"/>
                                      </p:to>
                                    </p:set>
                                  </p:childTnLst>
                                </p:cTn>
                              </p:par>
                              <p:par>
                                <p:cTn id="171" presetID="1" presetClass="exit" presetSubtype="0" fill="hold" grpId="0" nodeType="withEffect">
                                  <p:stCondLst>
                                    <p:cond delay="0"/>
                                  </p:stCondLst>
                                  <p:childTnLst>
                                    <p:set>
                                      <p:cBhvr>
                                        <p:cTn id="172" dur="1" fill="hold">
                                          <p:stCondLst>
                                            <p:cond delay="0"/>
                                          </p:stCondLst>
                                        </p:cTn>
                                        <p:tgtEl>
                                          <p:spTgt spid="12"/>
                                        </p:tgtEl>
                                        <p:attrNameLst>
                                          <p:attrName>style.visibility</p:attrName>
                                        </p:attrNameLst>
                                      </p:cBhvr>
                                      <p:to>
                                        <p:strVal val="hidden"/>
                                      </p:to>
                                    </p:set>
                                  </p:childTnLst>
                                </p:cTn>
                              </p:par>
                              <p:par>
                                <p:cTn id="173" presetID="1" presetClass="exit" presetSubtype="0" fill="hold" grpId="0" nodeType="withEffect">
                                  <p:stCondLst>
                                    <p:cond delay="0"/>
                                  </p:stCondLst>
                                  <p:childTnLst>
                                    <p:set>
                                      <p:cBhvr>
                                        <p:cTn id="174" dur="1" fill="hold">
                                          <p:stCondLst>
                                            <p:cond delay="0"/>
                                          </p:stCondLst>
                                        </p:cTn>
                                        <p:tgtEl>
                                          <p:spTgt spid="11"/>
                                        </p:tgtEl>
                                        <p:attrNameLst>
                                          <p:attrName>style.visibility</p:attrName>
                                        </p:attrNameLst>
                                      </p:cBhvr>
                                      <p:to>
                                        <p:strVal val="hidden"/>
                                      </p:to>
                                    </p:set>
                                  </p:childTnLst>
                                </p:cTn>
                              </p:par>
                              <p:par>
                                <p:cTn id="175" presetID="1" presetClass="exit" presetSubtype="0" fill="hold" grpId="0" nodeType="withEffect">
                                  <p:stCondLst>
                                    <p:cond delay="0"/>
                                  </p:stCondLst>
                                  <p:childTnLst>
                                    <p:set>
                                      <p:cBhvr>
                                        <p:cTn id="176" dur="1" fill="hold">
                                          <p:stCondLst>
                                            <p:cond delay="0"/>
                                          </p:stCondLst>
                                        </p:cTn>
                                        <p:tgtEl>
                                          <p:spTgt spid="7"/>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62"/>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13"/>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16"/>
                                        </p:tgtEl>
                                        <p:attrNameLst>
                                          <p:attrName>style.visibility</p:attrName>
                                        </p:attrNameLst>
                                      </p:cBhvr>
                                      <p:to>
                                        <p:strVal val="hidden"/>
                                      </p:to>
                                    </p:set>
                                  </p:childTnLst>
                                </p:cTn>
                              </p:par>
                              <p:par>
                                <p:cTn id="183" presetID="1" presetClass="exit" presetSubtype="0" fill="hold" grpId="1" nodeType="withEffect">
                                  <p:stCondLst>
                                    <p:cond delay="0"/>
                                  </p:stCondLst>
                                  <p:childTnLst>
                                    <p:set>
                                      <p:cBhvr>
                                        <p:cTn id="184" dur="1" fill="hold">
                                          <p:stCondLst>
                                            <p:cond delay="0"/>
                                          </p:stCondLst>
                                        </p:cTn>
                                        <p:tgtEl>
                                          <p:spTgt spid="66"/>
                                        </p:tgtEl>
                                        <p:attrNameLst>
                                          <p:attrName>style.visibility</p:attrName>
                                        </p:attrNameLst>
                                      </p:cBhvr>
                                      <p:to>
                                        <p:strVal val="hidden"/>
                                      </p:to>
                                    </p:set>
                                  </p:childTnLst>
                                </p:cTn>
                              </p:par>
                              <p:par>
                                <p:cTn id="185" presetID="1" presetClass="exit" presetSubtype="0" fill="hold" grpId="1" nodeType="withEffect">
                                  <p:stCondLst>
                                    <p:cond delay="0"/>
                                  </p:stCondLst>
                                  <p:childTnLst>
                                    <p:set>
                                      <p:cBhvr>
                                        <p:cTn id="186" dur="1" fill="hold">
                                          <p:stCondLst>
                                            <p:cond delay="0"/>
                                          </p:stCondLst>
                                        </p:cTn>
                                        <p:tgtEl>
                                          <p:spTgt spid="69"/>
                                        </p:tgtEl>
                                        <p:attrNameLst>
                                          <p:attrName>style.visibility</p:attrName>
                                        </p:attrNameLst>
                                      </p:cBhvr>
                                      <p:to>
                                        <p:strVal val="hidden"/>
                                      </p:to>
                                    </p:set>
                                  </p:childTnLst>
                                </p:cTn>
                              </p:par>
                              <p:par>
                                <p:cTn id="187" presetID="1" presetClass="exit" presetSubtype="0" fill="hold" grpId="1" nodeType="withEffect">
                                  <p:stCondLst>
                                    <p:cond delay="0"/>
                                  </p:stCondLst>
                                  <p:childTnLst>
                                    <p:set>
                                      <p:cBhvr>
                                        <p:cTn id="188" dur="1" fill="hold">
                                          <p:stCondLst>
                                            <p:cond delay="0"/>
                                          </p:stCondLst>
                                        </p:cTn>
                                        <p:tgtEl>
                                          <p:spTgt spid="68"/>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67"/>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33"/>
                                        </p:tgtEl>
                                        <p:attrNameLst>
                                          <p:attrName>style.visibility</p:attrName>
                                        </p:attrNameLst>
                                      </p:cBhvr>
                                      <p:to>
                                        <p:strVal val="hidden"/>
                                      </p:to>
                                    </p:set>
                                  </p:childTnLst>
                                </p:cTn>
                              </p:par>
                              <p:par>
                                <p:cTn id="193" presetID="1" presetClass="exit" presetSubtype="0" fill="hold" grpId="0" nodeType="withEffect">
                                  <p:stCondLst>
                                    <p:cond delay="0"/>
                                  </p:stCondLst>
                                  <p:childTnLst>
                                    <p:set>
                                      <p:cBhvr>
                                        <p:cTn id="194" dur="1" fill="hold">
                                          <p:stCondLst>
                                            <p:cond delay="0"/>
                                          </p:stCondLst>
                                        </p:cTn>
                                        <p:tgtEl>
                                          <p:spTgt spid="9"/>
                                        </p:tgtEl>
                                        <p:attrNameLst>
                                          <p:attrName>style.visibility</p:attrName>
                                        </p:attrNameLst>
                                      </p:cBhvr>
                                      <p:to>
                                        <p:strVal val="hidden"/>
                                      </p:to>
                                    </p:set>
                                  </p:childTnLst>
                                </p:cTn>
                              </p:par>
                              <p:par>
                                <p:cTn id="195" presetID="1" presetClass="exit" presetSubtype="0" fill="hold" grpId="0" nodeType="withEffect">
                                  <p:stCondLst>
                                    <p:cond delay="0"/>
                                  </p:stCondLst>
                                  <p:childTnLst>
                                    <p:set>
                                      <p:cBhvr>
                                        <p:cTn id="196" dur="1" fill="hold">
                                          <p:stCondLst>
                                            <p:cond delay="0"/>
                                          </p:stCondLst>
                                        </p:cTn>
                                        <p:tgtEl>
                                          <p:spTgt spid="8"/>
                                        </p:tgtEl>
                                        <p:attrNameLst>
                                          <p:attrName>style.visibility</p:attrName>
                                        </p:attrNameLst>
                                      </p:cBhvr>
                                      <p:to>
                                        <p:strVal val="hidden"/>
                                      </p:to>
                                    </p:set>
                                  </p:childTnLst>
                                </p:cTn>
                              </p:par>
                              <p:par>
                                <p:cTn id="197" presetID="1" presetClass="exit" presetSubtype="0" fill="hold" grpId="0" nodeType="withEffect">
                                  <p:stCondLst>
                                    <p:cond delay="0"/>
                                  </p:stCondLst>
                                  <p:childTnLst>
                                    <p:set>
                                      <p:cBhvr>
                                        <p:cTn id="19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3" grpId="1" animBg="1"/>
      <p:bldP spid="16" grpId="0" animBg="1"/>
      <p:bldP spid="16" grpId="1" animBg="1"/>
      <p:bldP spid="17" grpId="0" animBg="1"/>
      <p:bldP spid="17" grpId="1" animBg="1"/>
      <p:bldP spid="18" grpId="0" animBg="1"/>
      <p:bldP spid="18" grpId="1" animBg="1"/>
      <p:bldP spid="18" grpId="2" animBg="1"/>
      <p:bldP spid="19" grpId="0" animBg="1"/>
      <p:bldP spid="20" grpId="0" animBg="1"/>
      <p:bldP spid="20" grpId="1" animBg="1"/>
      <p:bldP spid="21" grpId="0" animBg="1"/>
      <p:bldP spid="21" grpId="1" animBg="1"/>
      <p:bldP spid="22" grpId="0" animBg="1"/>
      <p:bldP spid="22" grpId="1" animBg="1"/>
      <p:bldP spid="23" grpId="0"/>
      <p:bldP spid="23" grpId="1"/>
      <p:bldP spid="24" grpId="0"/>
      <p:bldP spid="24" grpId="1"/>
      <p:bldP spid="25" grpId="0"/>
      <p:bldP spid="25" grpId="1"/>
      <p:bldP spid="26" grpId="0"/>
      <p:bldP spid="26" grpId="1"/>
      <p:bldP spid="27" grpId="0"/>
      <p:bldP spid="28" grpId="0"/>
      <p:bldP spid="28" grpId="1"/>
      <p:bldP spid="29" grpId="0"/>
      <p:bldP spid="30" grpId="0"/>
      <p:bldP spid="30" grpId="1"/>
      <p:bldP spid="32" grpId="0"/>
      <p:bldP spid="32" grpId="1"/>
      <p:bldP spid="33" grpId="0" animBg="1"/>
      <p:bldP spid="33" grpId="1" animBg="1"/>
      <p:bldP spid="34" grpId="0" animBg="1"/>
      <p:bldP spid="34" grpId="1" animBg="1"/>
      <p:bldP spid="35" grpId="0"/>
      <p:bldP spid="35" grpId="1"/>
      <p:bldP spid="36" grpId="0"/>
      <p:bldP spid="36"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P spid="44" grpId="0"/>
      <p:bldP spid="44" grpId="1"/>
      <p:bldP spid="45" grpId="0"/>
      <p:bldP spid="45" grpId="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Outline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Streaming Background</a:t>
            </a:r>
          </a:p>
          <a:p>
            <a:endParaRPr lang="en-US" sz="2800" dirty="0">
              <a:latin typeface="Arial" pitchFamily="34" charset="0"/>
              <a:cs typeface="Arial" pitchFamily="34" charset="0"/>
            </a:endParaRPr>
          </a:p>
          <a:p>
            <a:r>
              <a:rPr lang="en-US" sz="2800" dirty="0" err="1" smtClean="0">
                <a:latin typeface="Arial" pitchFamily="34" charset="0"/>
                <a:cs typeface="Arial" pitchFamily="34" charset="0"/>
              </a:rPr>
              <a:t>Flextream’s</a:t>
            </a:r>
            <a:r>
              <a:rPr lang="en-US" sz="2800" dirty="0" smtClean="0">
                <a:latin typeface="Arial" pitchFamily="34" charset="0"/>
                <a:cs typeface="Arial" pitchFamily="34" charset="0"/>
              </a:rPr>
              <a:t> Approach</a:t>
            </a:r>
          </a:p>
          <a:p>
            <a:pPr lvl="1"/>
            <a:r>
              <a:rPr lang="en-US" sz="2400" dirty="0" smtClean="0">
                <a:latin typeface="Arial" pitchFamily="34" charset="0"/>
                <a:cs typeface="Arial" pitchFamily="34" charset="0"/>
              </a:rPr>
              <a:t>Static phase</a:t>
            </a:r>
          </a:p>
          <a:p>
            <a:pPr lvl="1"/>
            <a:r>
              <a:rPr lang="en-US" sz="2400" dirty="0" smtClean="0">
                <a:latin typeface="Arial" pitchFamily="34" charset="0"/>
                <a:cs typeface="Arial" pitchFamily="34" charset="0"/>
              </a:rPr>
              <a:t>Dynamic phase</a:t>
            </a:r>
          </a:p>
          <a:p>
            <a:pPr lvl="1"/>
            <a:endParaRPr lang="en-US" sz="2400" dirty="0">
              <a:latin typeface="Arial" pitchFamily="34" charset="0"/>
              <a:cs typeface="Arial" pitchFamily="34" charset="0"/>
            </a:endParaRPr>
          </a:p>
          <a:p>
            <a:r>
              <a:rPr lang="en-US" sz="2800" dirty="0" smtClean="0">
                <a:latin typeface="Arial" pitchFamily="34" charset="0"/>
                <a:cs typeface="Arial" pitchFamily="34" charset="0"/>
              </a:rPr>
              <a:t>Evaluation</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Conclusion</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Introduction</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4648200" cy="4525963"/>
          </a:xfrm>
        </p:spPr>
        <p:txBody>
          <a:bodyPr/>
          <a:lstStyle/>
          <a:p>
            <a:r>
              <a:rPr lang="en-US" sz="2400" dirty="0" smtClean="0">
                <a:latin typeface="Arial" pitchFamily="34" charset="0"/>
                <a:cs typeface="Arial" pitchFamily="34" charset="0"/>
              </a:rPr>
              <a:t>Single core performance stopped to scale.</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Multi-core and Many-core systems are every where.</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These systems have different configurations.</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Resource management is a challenging problem.</a:t>
            </a:r>
            <a:endParaRPr lang="en-US" sz="2400" dirty="0">
              <a:latin typeface="Arial" pitchFamily="34" charset="0"/>
              <a:cs typeface="Arial" pitchFamily="34" charset="0"/>
            </a:endParaRPr>
          </a:p>
        </p:txBody>
      </p:sp>
      <p:pic>
        <p:nvPicPr>
          <p:cNvPr id="8" name="Picture 7" descr="tile64.jpg"/>
          <p:cNvPicPr>
            <a:picLocks noChangeAspect="1"/>
          </p:cNvPicPr>
          <p:nvPr/>
        </p:nvPicPr>
        <p:blipFill>
          <a:blip r:embed="rId2" cstate="print"/>
          <a:stretch>
            <a:fillRect/>
          </a:stretch>
        </p:blipFill>
        <p:spPr>
          <a:xfrm>
            <a:off x="6858000" y="3690518"/>
            <a:ext cx="990600" cy="729082"/>
          </a:xfrm>
          <a:prstGeom prst="rect">
            <a:avLst/>
          </a:prstGeom>
        </p:spPr>
      </p:pic>
      <p:pic>
        <p:nvPicPr>
          <p:cNvPr id="9" name="Picture 8" descr="1948-chip.jpg"/>
          <p:cNvPicPr>
            <a:picLocks noChangeAspect="1"/>
          </p:cNvPicPr>
          <p:nvPr/>
        </p:nvPicPr>
        <p:blipFill>
          <a:blip r:embed="rId3" cstate="print"/>
          <a:stretch>
            <a:fillRect/>
          </a:stretch>
        </p:blipFill>
        <p:spPr>
          <a:xfrm>
            <a:off x="7239414" y="2514600"/>
            <a:ext cx="1488599" cy="977513"/>
          </a:xfrm>
          <a:prstGeom prst="rect">
            <a:avLst/>
          </a:prstGeom>
        </p:spPr>
      </p:pic>
      <p:pic>
        <p:nvPicPr>
          <p:cNvPr id="10" name="Picture 9" descr="sun-ultrasparc-t2-processor.jpg"/>
          <p:cNvPicPr>
            <a:picLocks noChangeAspect="1"/>
          </p:cNvPicPr>
          <p:nvPr/>
        </p:nvPicPr>
        <p:blipFill>
          <a:blip r:embed="rId4"/>
          <a:stretch>
            <a:fillRect/>
          </a:stretch>
        </p:blipFill>
        <p:spPr>
          <a:xfrm>
            <a:off x="5925190" y="2590801"/>
            <a:ext cx="870935" cy="877686"/>
          </a:xfrm>
          <a:prstGeom prst="rect">
            <a:avLst/>
          </a:prstGeom>
        </p:spPr>
      </p:pic>
      <p:pic>
        <p:nvPicPr>
          <p:cNvPr id="11" name="Picture 10" descr="IntelCoreDuo2intro.jpg"/>
          <p:cNvPicPr>
            <a:picLocks noChangeAspect="1"/>
          </p:cNvPicPr>
          <p:nvPr/>
        </p:nvPicPr>
        <p:blipFill>
          <a:blip r:embed="rId5"/>
          <a:stretch>
            <a:fillRect/>
          </a:stretch>
        </p:blipFill>
        <p:spPr>
          <a:xfrm>
            <a:off x="5885180" y="1404518"/>
            <a:ext cx="1106170" cy="1013990"/>
          </a:xfrm>
          <a:prstGeom prst="rect">
            <a:avLst/>
          </a:prstGeom>
        </p:spPr>
      </p:pic>
      <p:pic>
        <p:nvPicPr>
          <p:cNvPr id="12" name="Picture 11" descr="core-2-quad.jpg"/>
          <p:cNvPicPr>
            <a:picLocks noChangeAspect="1"/>
          </p:cNvPicPr>
          <p:nvPr/>
        </p:nvPicPr>
        <p:blipFill>
          <a:blip r:embed="rId6"/>
          <a:stretch>
            <a:fillRect/>
          </a:stretch>
        </p:blipFill>
        <p:spPr>
          <a:xfrm>
            <a:off x="7400456" y="1408430"/>
            <a:ext cx="1269375" cy="1106170"/>
          </a:xfrm>
          <a:prstGeom prst="rect">
            <a:avLst/>
          </a:prstGeom>
          <a:effectLst>
            <a:outerShdw dist="63500" sx="1000" sy="1000" algn="ctr" rotWithShape="0">
              <a:srgbClr val="000000"/>
            </a:outerShdw>
          </a:effectLst>
        </p:spPr>
      </p:pic>
      <p:pic>
        <p:nvPicPr>
          <p:cNvPr id="14" name="Picture 13" descr="intel_larrabee.jpg"/>
          <p:cNvPicPr>
            <a:picLocks noChangeAspect="1"/>
          </p:cNvPicPr>
          <p:nvPr/>
        </p:nvPicPr>
        <p:blipFill>
          <a:blip r:embed="rId7"/>
          <a:stretch>
            <a:fillRect/>
          </a:stretch>
        </p:blipFill>
        <p:spPr>
          <a:xfrm>
            <a:off x="7852519" y="4720482"/>
            <a:ext cx="805260" cy="11327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5" name="Picture 14" descr="cell-die-photo.jpg"/>
          <p:cNvPicPr>
            <a:picLocks noChangeAspect="1"/>
          </p:cNvPicPr>
          <p:nvPr/>
        </p:nvPicPr>
        <p:blipFill>
          <a:blip r:embed="rId8"/>
          <a:stretch>
            <a:fillRect/>
          </a:stretch>
        </p:blipFill>
        <p:spPr>
          <a:xfrm rot="16200000">
            <a:off x="6023719" y="4872882"/>
            <a:ext cx="1219200" cy="7698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6" name="TextBox 15"/>
          <p:cNvSpPr txBox="1"/>
          <p:nvPr/>
        </p:nvSpPr>
        <p:spPr>
          <a:xfrm>
            <a:off x="6096000" y="5943600"/>
            <a:ext cx="1066800" cy="430887"/>
          </a:xfrm>
          <a:prstGeom prst="rect">
            <a:avLst/>
          </a:prstGeom>
          <a:noFill/>
        </p:spPr>
        <p:txBody>
          <a:bodyPr wrap="square" rtlCol="0">
            <a:spAutoFit/>
          </a:bodyPr>
          <a:lstStyle/>
          <a:p>
            <a:pPr algn="ctr"/>
            <a:r>
              <a:rPr lang="en-US" sz="1100" dirty="0" smtClean="0">
                <a:latin typeface="Arial" pitchFamily="34" charset="0"/>
                <a:cs typeface="Arial" pitchFamily="34" charset="0"/>
              </a:rPr>
              <a:t>Cell Processor</a:t>
            </a:r>
            <a:endParaRPr lang="en-US" sz="1100" dirty="0">
              <a:latin typeface="Arial" pitchFamily="34" charset="0"/>
              <a:cs typeface="Arial" pitchFamily="34" charset="0"/>
            </a:endParaRPr>
          </a:p>
        </p:txBody>
      </p:sp>
      <p:sp>
        <p:nvSpPr>
          <p:cNvPr id="19" name="TextBox 18"/>
          <p:cNvSpPr txBox="1"/>
          <p:nvPr/>
        </p:nvSpPr>
        <p:spPr>
          <a:xfrm>
            <a:off x="7696200" y="5943600"/>
            <a:ext cx="1066800" cy="261610"/>
          </a:xfrm>
          <a:prstGeom prst="rect">
            <a:avLst/>
          </a:prstGeom>
          <a:noFill/>
        </p:spPr>
        <p:txBody>
          <a:bodyPr wrap="square" rtlCol="0">
            <a:spAutoFit/>
          </a:bodyPr>
          <a:lstStyle/>
          <a:p>
            <a:pPr algn="ctr"/>
            <a:r>
              <a:rPr lang="en-US" sz="1100" dirty="0" smtClean="0">
                <a:latin typeface="Arial" pitchFamily="34" charset="0"/>
                <a:cs typeface="Arial" pitchFamily="34" charset="0"/>
              </a:rPr>
              <a:t>Intel </a:t>
            </a:r>
            <a:r>
              <a:rPr lang="en-US" sz="1100" dirty="0" err="1" smtClean="0">
                <a:latin typeface="Arial" pitchFamily="34" charset="0"/>
                <a:cs typeface="Arial" pitchFamily="34" charset="0"/>
              </a:rPr>
              <a:t>Larrabee</a:t>
            </a:r>
            <a:endParaRPr lang="en-US"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463" y="0"/>
            <a:ext cx="8863012" cy="1143000"/>
          </a:xfrm>
        </p:spPr>
        <p:txBody>
          <a:bodyPr/>
          <a:lstStyle/>
          <a:p>
            <a:pPr eaLnBrk="1" hangingPunct="1"/>
            <a:r>
              <a:rPr lang="en-US" sz="3600" smtClean="0"/>
              <a:t>Streaming Computing Is Everywhere!</a:t>
            </a:r>
          </a:p>
        </p:txBody>
      </p:sp>
      <p:sp>
        <p:nvSpPr>
          <p:cNvPr id="3075" name="Rectangle 3"/>
          <p:cNvSpPr>
            <a:spLocks noGrp="1" noChangeArrowheads="1"/>
          </p:cNvSpPr>
          <p:nvPr>
            <p:ph type="body" idx="1"/>
          </p:nvPr>
        </p:nvSpPr>
        <p:spPr>
          <a:xfrm>
            <a:off x="457200" y="1371600"/>
            <a:ext cx="8229600" cy="4525963"/>
          </a:xfrm>
        </p:spPr>
        <p:txBody>
          <a:bodyPr/>
          <a:lstStyle/>
          <a:p>
            <a:pPr eaLnBrk="1" hangingPunct="1"/>
            <a:r>
              <a:rPr lang="en-US" smtClean="0"/>
              <a:t>Prevalent computing domain with applications in embedded systems, desktops and high-end servers</a:t>
            </a:r>
          </a:p>
        </p:txBody>
      </p:sp>
      <p:pic>
        <p:nvPicPr>
          <p:cNvPr id="3076" name="Picture 4" descr="aibo2"/>
          <p:cNvPicPr>
            <a:picLocks noChangeAspect="1" noChangeArrowheads="1"/>
          </p:cNvPicPr>
          <p:nvPr/>
        </p:nvPicPr>
        <p:blipFill>
          <a:blip r:embed="rId3"/>
          <a:srcRect/>
          <a:stretch>
            <a:fillRect/>
          </a:stretch>
        </p:blipFill>
        <p:spPr bwMode="auto">
          <a:xfrm>
            <a:off x="3241675" y="4822825"/>
            <a:ext cx="1384300" cy="1468438"/>
          </a:xfrm>
          <a:prstGeom prst="rect">
            <a:avLst/>
          </a:prstGeom>
          <a:noFill/>
          <a:ln w="9525">
            <a:noFill/>
            <a:miter lim="800000"/>
            <a:headEnd/>
            <a:tailEnd/>
          </a:ln>
        </p:spPr>
      </p:pic>
      <p:pic>
        <p:nvPicPr>
          <p:cNvPr id="3077" name="Picture 5"/>
          <p:cNvPicPr>
            <a:picLocks noChangeAspect="1" noChangeArrowheads="1"/>
          </p:cNvPicPr>
          <p:nvPr/>
        </p:nvPicPr>
        <p:blipFill>
          <a:blip r:embed="rId4"/>
          <a:srcRect/>
          <a:stretch>
            <a:fillRect/>
          </a:stretch>
        </p:blipFill>
        <p:spPr bwMode="auto">
          <a:xfrm>
            <a:off x="474663" y="3090863"/>
            <a:ext cx="1123950" cy="1057275"/>
          </a:xfrm>
          <a:prstGeom prst="rect">
            <a:avLst/>
          </a:prstGeom>
          <a:noFill/>
          <a:ln w="9525">
            <a:noFill/>
            <a:miter lim="800000"/>
            <a:headEnd/>
            <a:tailEnd/>
          </a:ln>
        </p:spPr>
      </p:pic>
      <p:pic>
        <p:nvPicPr>
          <p:cNvPr id="3078" name="Picture 6"/>
          <p:cNvPicPr>
            <a:picLocks noChangeAspect="1" noChangeArrowheads="1"/>
          </p:cNvPicPr>
          <p:nvPr/>
        </p:nvPicPr>
        <p:blipFill>
          <a:blip r:embed="rId5"/>
          <a:srcRect/>
          <a:stretch>
            <a:fillRect/>
          </a:stretch>
        </p:blipFill>
        <p:spPr bwMode="auto">
          <a:xfrm>
            <a:off x="7254875" y="3246438"/>
            <a:ext cx="1143000" cy="1200150"/>
          </a:xfrm>
          <a:prstGeom prst="rect">
            <a:avLst/>
          </a:prstGeom>
          <a:noFill/>
          <a:ln w="9525">
            <a:noFill/>
            <a:miter lim="800000"/>
            <a:headEnd/>
            <a:tailEnd/>
          </a:ln>
        </p:spPr>
      </p:pic>
      <p:pic>
        <p:nvPicPr>
          <p:cNvPr id="3079" name="Picture 10"/>
          <p:cNvPicPr>
            <a:picLocks noChangeAspect="1" noChangeArrowheads="1"/>
          </p:cNvPicPr>
          <p:nvPr/>
        </p:nvPicPr>
        <p:blipFill>
          <a:blip r:embed="rId6"/>
          <a:srcRect/>
          <a:stretch>
            <a:fillRect/>
          </a:stretch>
        </p:blipFill>
        <p:spPr bwMode="auto">
          <a:xfrm>
            <a:off x="1981200" y="5029200"/>
            <a:ext cx="808038" cy="855663"/>
          </a:xfrm>
          <a:prstGeom prst="rect">
            <a:avLst/>
          </a:prstGeom>
          <a:noFill/>
          <a:ln w="9525">
            <a:noFill/>
            <a:miter lim="800000"/>
            <a:headEnd/>
            <a:tailEnd/>
          </a:ln>
        </p:spPr>
      </p:pic>
      <p:pic>
        <p:nvPicPr>
          <p:cNvPr id="3080" name="Picture 11"/>
          <p:cNvPicPr>
            <a:picLocks noChangeAspect="1" noChangeArrowheads="1"/>
          </p:cNvPicPr>
          <p:nvPr/>
        </p:nvPicPr>
        <p:blipFill>
          <a:blip r:embed="rId7"/>
          <a:srcRect/>
          <a:stretch>
            <a:fillRect/>
          </a:stretch>
        </p:blipFill>
        <p:spPr bwMode="auto">
          <a:xfrm>
            <a:off x="5943600" y="4876800"/>
            <a:ext cx="1114425" cy="1085850"/>
          </a:xfrm>
          <a:prstGeom prst="rect">
            <a:avLst/>
          </a:prstGeom>
          <a:noFill/>
          <a:ln w="9525">
            <a:noFill/>
            <a:miter lim="800000"/>
            <a:headEnd/>
            <a:tailEnd/>
          </a:ln>
        </p:spPr>
      </p:pic>
      <p:pic>
        <p:nvPicPr>
          <p:cNvPr id="3081" name="Picture 12"/>
          <p:cNvPicPr>
            <a:picLocks noChangeAspect="1" noChangeArrowheads="1"/>
          </p:cNvPicPr>
          <p:nvPr/>
        </p:nvPicPr>
        <p:blipFill>
          <a:blip r:embed="rId8"/>
          <a:srcRect/>
          <a:stretch>
            <a:fillRect/>
          </a:stretch>
        </p:blipFill>
        <p:spPr bwMode="auto">
          <a:xfrm>
            <a:off x="2003425" y="3184525"/>
            <a:ext cx="533400" cy="1028700"/>
          </a:xfrm>
          <a:prstGeom prst="rect">
            <a:avLst/>
          </a:prstGeom>
          <a:noFill/>
          <a:ln w="9525">
            <a:noFill/>
            <a:miter lim="800000"/>
            <a:headEnd/>
            <a:tailEnd/>
          </a:ln>
        </p:spPr>
      </p:pic>
      <p:pic>
        <p:nvPicPr>
          <p:cNvPr id="3082" name="Picture 13"/>
          <p:cNvPicPr>
            <a:picLocks noChangeAspect="1" noChangeArrowheads="1"/>
          </p:cNvPicPr>
          <p:nvPr/>
        </p:nvPicPr>
        <p:blipFill>
          <a:blip r:embed="rId9"/>
          <a:srcRect/>
          <a:stretch>
            <a:fillRect/>
          </a:stretch>
        </p:blipFill>
        <p:spPr bwMode="auto">
          <a:xfrm>
            <a:off x="4772025" y="4846638"/>
            <a:ext cx="977900" cy="977900"/>
          </a:xfrm>
          <a:prstGeom prst="rect">
            <a:avLst/>
          </a:prstGeom>
          <a:noFill/>
          <a:ln w="9525">
            <a:noFill/>
            <a:miter lim="800000"/>
            <a:headEnd/>
            <a:tailEnd/>
          </a:ln>
        </p:spPr>
      </p:pic>
      <p:pic>
        <p:nvPicPr>
          <p:cNvPr id="3083" name="Picture 13" descr="akai-aiss010-all-in-one-home-theater-system-tv-stand.jpg"/>
          <p:cNvPicPr>
            <a:picLocks noChangeAspect="1"/>
          </p:cNvPicPr>
          <p:nvPr/>
        </p:nvPicPr>
        <p:blipFill>
          <a:blip r:embed="rId10"/>
          <a:srcRect/>
          <a:stretch>
            <a:fillRect/>
          </a:stretch>
        </p:blipFill>
        <p:spPr bwMode="auto">
          <a:xfrm>
            <a:off x="5029200" y="2895600"/>
            <a:ext cx="1866900" cy="1720850"/>
          </a:xfrm>
          <a:prstGeom prst="rect">
            <a:avLst/>
          </a:prstGeom>
          <a:noFill/>
          <a:ln w="9525">
            <a:noFill/>
            <a:miter lim="800000"/>
            <a:headEnd/>
            <a:tailEnd/>
          </a:ln>
        </p:spPr>
      </p:pic>
      <p:pic>
        <p:nvPicPr>
          <p:cNvPr id="3084" name="Picture 14" descr="a12fb.jpg"/>
          <p:cNvPicPr>
            <a:picLocks noChangeAspect="1"/>
          </p:cNvPicPr>
          <p:nvPr/>
        </p:nvPicPr>
        <p:blipFill>
          <a:blip r:embed="rId11"/>
          <a:srcRect/>
          <a:stretch>
            <a:fillRect/>
          </a:stretch>
        </p:blipFill>
        <p:spPr bwMode="auto">
          <a:xfrm>
            <a:off x="3276600" y="2971800"/>
            <a:ext cx="1311275" cy="1533525"/>
          </a:xfrm>
          <a:prstGeom prst="rect">
            <a:avLst/>
          </a:prstGeom>
          <a:noFill/>
          <a:ln w="9525">
            <a:noFill/>
            <a:miter lim="800000"/>
            <a:headEnd/>
            <a:tailEnd/>
          </a:ln>
        </p:spPr>
      </p:pic>
    </p:spTree>
  </p:cSld>
  <p:clrMapOvr>
    <a:masterClrMapping/>
  </p:clrMapOvr>
  <p:transition advTm="4378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p:cNvSpPr>
            <a:spLocks noGrp="1" noChangeArrowheads="1"/>
          </p:cNvSpPr>
          <p:nvPr>
            <p:ph type="title"/>
          </p:nvPr>
        </p:nvSpPr>
        <p:spPr/>
        <p:txBody>
          <a:bodyPr/>
          <a:lstStyle/>
          <a:p>
            <a:pPr eaLnBrk="1" hangingPunct="1"/>
            <a:r>
              <a:rPr lang="en-US" sz="3200" dirty="0" err="1" smtClean="0">
                <a:latin typeface="Arial" pitchFamily="34" charset="0"/>
                <a:cs typeface="Arial" pitchFamily="34" charset="0"/>
              </a:rPr>
              <a:t>StreamIt</a:t>
            </a:r>
            <a:endParaRPr lang="en-US" sz="3200" dirty="0" smtClean="0">
              <a:latin typeface="Arial" pitchFamily="34" charset="0"/>
              <a:cs typeface="Arial" pitchFamily="34" charset="0"/>
            </a:endParaRPr>
          </a:p>
        </p:txBody>
      </p:sp>
      <p:sp>
        <p:nvSpPr>
          <p:cNvPr id="4099" name="Rectangle 28"/>
          <p:cNvSpPr>
            <a:spLocks noGrp="1" noChangeArrowheads="1"/>
          </p:cNvSpPr>
          <p:nvPr>
            <p:ph type="body" idx="1"/>
          </p:nvPr>
        </p:nvSpPr>
        <p:spPr>
          <a:xfrm>
            <a:off x="533400" y="1524000"/>
            <a:ext cx="5181600" cy="4648200"/>
          </a:xfrm>
        </p:spPr>
        <p:txBody>
          <a:bodyPr/>
          <a:lstStyle/>
          <a:p>
            <a:pPr eaLnBrk="1" hangingPunct="1"/>
            <a:r>
              <a:rPr lang="en-US" sz="2400" smtClean="0">
                <a:latin typeface="Arial" pitchFamily="34" charset="0"/>
                <a:cs typeface="Arial" pitchFamily="34" charset="0"/>
              </a:rPr>
              <a:t>Main Constructs:</a:t>
            </a:r>
          </a:p>
          <a:p>
            <a:pPr lvl="1" eaLnBrk="1" hangingPunct="1"/>
            <a:r>
              <a:rPr lang="en-US" sz="2000" smtClean="0">
                <a:latin typeface="Arial" pitchFamily="34" charset="0"/>
                <a:cs typeface="Arial" pitchFamily="34" charset="0"/>
              </a:rPr>
              <a:t>Filter:</a:t>
            </a:r>
            <a:r>
              <a:rPr lang="en-US" sz="2000" smtClean="0">
                <a:latin typeface="Arial" pitchFamily="34" charset="0"/>
                <a:cs typeface="Arial" pitchFamily="34" charset="0"/>
                <a:sym typeface="Wingdings" pitchFamily="2" charset="2"/>
              </a:rPr>
              <a:t> Encapsulate computation.</a:t>
            </a:r>
          </a:p>
          <a:p>
            <a:pPr lvl="2" eaLnBrk="1" hangingPunct="1"/>
            <a:r>
              <a:rPr lang="en-US" sz="1600" smtClean="0">
                <a:latin typeface="Arial" pitchFamily="34" charset="0"/>
                <a:cs typeface="Arial" pitchFamily="34" charset="0"/>
                <a:sym typeface="Wingdings" pitchFamily="2" charset="2"/>
              </a:rPr>
              <a:t>Stateful</a:t>
            </a:r>
          </a:p>
          <a:p>
            <a:pPr lvl="2" eaLnBrk="1" hangingPunct="1"/>
            <a:r>
              <a:rPr lang="en-US" sz="1600" smtClean="0">
                <a:latin typeface="Arial" pitchFamily="34" charset="0"/>
                <a:cs typeface="Arial" pitchFamily="34" charset="0"/>
                <a:sym typeface="Wingdings" pitchFamily="2" charset="2"/>
              </a:rPr>
              <a:t>Stateless</a:t>
            </a:r>
            <a:endParaRPr lang="en-US" sz="1600" smtClean="0">
              <a:latin typeface="Arial" pitchFamily="34" charset="0"/>
              <a:cs typeface="Arial" pitchFamily="34" charset="0"/>
            </a:endParaRPr>
          </a:p>
          <a:p>
            <a:pPr lvl="1" eaLnBrk="1" hangingPunct="1"/>
            <a:r>
              <a:rPr lang="en-US" sz="2000" smtClean="0">
                <a:latin typeface="Arial" pitchFamily="34" charset="0"/>
                <a:cs typeface="Arial" pitchFamily="34" charset="0"/>
              </a:rPr>
              <a:t>Pipeline </a:t>
            </a:r>
            <a:r>
              <a:rPr lang="en-US" sz="2000" smtClean="0">
                <a:latin typeface="Arial" pitchFamily="34" charset="0"/>
                <a:cs typeface="Arial" pitchFamily="34" charset="0"/>
                <a:sym typeface="Wingdings" pitchFamily="2" charset="2"/>
              </a:rPr>
              <a:t> Expressing pipeline parallelism.</a:t>
            </a:r>
            <a:endParaRPr lang="en-US" sz="2000" smtClean="0">
              <a:latin typeface="Arial" pitchFamily="34" charset="0"/>
              <a:cs typeface="Arial" pitchFamily="34" charset="0"/>
            </a:endParaRPr>
          </a:p>
          <a:p>
            <a:pPr lvl="1" eaLnBrk="1" hangingPunct="1"/>
            <a:r>
              <a:rPr lang="en-US" sz="2000" smtClean="0">
                <a:latin typeface="Arial" pitchFamily="34" charset="0"/>
                <a:cs typeface="Arial" pitchFamily="34" charset="0"/>
              </a:rPr>
              <a:t>Splitjoin  </a:t>
            </a:r>
            <a:r>
              <a:rPr lang="en-US" sz="2000" smtClean="0">
                <a:latin typeface="Arial" pitchFamily="34" charset="0"/>
                <a:cs typeface="Arial" pitchFamily="34" charset="0"/>
                <a:sym typeface="Wingdings" pitchFamily="2" charset="2"/>
              </a:rPr>
              <a:t> Expressing task/data-level parallelism.</a:t>
            </a:r>
          </a:p>
          <a:p>
            <a:pPr eaLnBrk="1" hangingPunct="1"/>
            <a:endParaRPr lang="en-US" sz="2800" smtClean="0">
              <a:latin typeface="Arial" pitchFamily="34" charset="0"/>
              <a:cs typeface="Arial" pitchFamily="34" charset="0"/>
            </a:endParaRPr>
          </a:p>
          <a:p>
            <a:pPr eaLnBrk="1" hangingPunct="1"/>
            <a:r>
              <a:rPr lang="en-US" sz="2800" smtClean="0">
                <a:latin typeface="Arial" pitchFamily="34" charset="0"/>
                <a:cs typeface="Arial" pitchFamily="34" charset="0"/>
              </a:rPr>
              <a:t>Exposes different types of parallelism</a:t>
            </a:r>
          </a:p>
        </p:txBody>
      </p:sp>
      <p:grpSp>
        <p:nvGrpSpPr>
          <p:cNvPr id="2" name="Group 210"/>
          <p:cNvGrpSpPr>
            <a:grpSpLocks/>
          </p:cNvGrpSpPr>
          <p:nvPr/>
        </p:nvGrpSpPr>
        <p:grpSpPr bwMode="auto">
          <a:xfrm>
            <a:off x="6602413" y="2259013"/>
            <a:ext cx="1169987" cy="255587"/>
            <a:chOff x="4292" y="883"/>
            <a:chExt cx="1184" cy="253"/>
          </a:xfrm>
        </p:grpSpPr>
        <p:cxnSp>
          <p:nvCxnSpPr>
            <p:cNvPr id="4128" name="AutoShape 211"/>
            <p:cNvCxnSpPr>
              <a:cxnSpLocks noChangeShapeType="1"/>
              <a:stCxn id="4129" idx="3"/>
            </p:cNvCxnSpPr>
            <p:nvPr/>
          </p:nvCxnSpPr>
          <p:spPr bwMode="auto">
            <a:xfrm>
              <a:off x="5256" y="1010"/>
              <a:ext cx="220" cy="2"/>
            </a:xfrm>
            <a:prstGeom prst="straightConnector1">
              <a:avLst/>
            </a:prstGeom>
            <a:noFill/>
            <a:ln w="9525">
              <a:solidFill>
                <a:schemeClr val="tx1"/>
              </a:solidFill>
              <a:round/>
              <a:headEnd/>
              <a:tailEnd type="triangle" w="med" len="med"/>
            </a:ln>
          </p:spPr>
        </p:cxnSp>
        <p:sp>
          <p:nvSpPr>
            <p:cNvPr id="4129" name="AutoShape 212"/>
            <p:cNvSpPr>
              <a:spLocks noChangeArrowheads="1"/>
            </p:cNvSpPr>
            <p:nvPr/>
          </p:nvSpPr>
          <p:spPr bwMode="auto">
            <a:xfrm>
              <a:off x="4520" y="883"/>
              <a:ext cx="724" cy="253"/>
            </a:xfrm>
            <a:prstGeom prst="flowChartAlternateProcess">
              <a:avLst/>
            </a:prstGeom>
            <a:noFill/>
            <a:ln w="38100">
              <a:solidFill>
                <a:srgbClr val="CC0000"/>
              </a:solidFill>
              <a:miter lim="800000"/>
              <a:headEnd/>
              <a:tailEnd/>
            </a:ln>
          </p:spPr>
          <p:txBody>
            <a:bodyPr wrap="none" anchor="ctr"/>
            <a:lstStyle/>
            <a:p>
              <a:pPr>
                <a:spcBef>
                  <a:spcPct val="20000"/>
                </a:spcBef>
              </a:pPr>
              <a:endParaRPr lang="en-US" sz="1600" b="1"/>
            </a:p>
          </p:txBody>
        </p:sp>
        <p:cxnSp>
          <p:nvCxnSpPr>
            <p:cNvPr id="4130" name="AutoShape 213"/>
            <p:cNvCxnSpPr>
              <a:cxnSpLocks noChangeShapeType="1"/>
              <a:endCxn id="4129" idx="1"/>
            </p:cNvCxnSpPr>
            <p:nvPr/>
          </p:nvCxnSpPr>
          <p:spPr bwMode="auto">
            <a:xfrm>
              <a:off x="4292" y="1010"/>
              <a:ext cx="216" cy="0"/>
            </a:xfrm>
            <a:prstGeom prst="straightConnector1">
              <a:avLst/>
            </a:prstGeom>
            <a:noFill/>
            <a:ln w="9525">
              <a:solidFill>
                <a:schemeClr val="tx1"/>
              </a:solidFill>
              <a:round/>
              <a:headEnd/>
              <a:tailEnd type="triangle" w="med" len="med"/>
            </a:ln>
          </p:spPr>
        </p:cxnSp>
      </p:grpSp>
      <p:grpSp>
        <p:nvGrpSpPr>
          <p:cNvPr id="3" name="Group 214"/>
          <p:cNvGrpSpPr>
            <a:grpSpLocks/>
          </p:cNvGrpSpPr>
          <p:nvPr/>
        </p:nvGrpSpPr>
        <p:grpSpPr bwMode="auto">
          <a:xfrm>
            <a:off x="5867400" y="3268663"/>
            <a:ext cx="2487613" cy="465137"/>
            <a:chOff x="3873" y="1299"/>
            <a:chExt cx="1610" cy="336"/>
          </a:xfrm>
        </p:grpSpPr>
        <p:cxnSp>
          <p:nvCxnSpPr>
            <p:cNvPr id="4120" name="AutoShape 215"/>
            <p:cNvCxnSpPr>
              <a:cxnSpLocks noChangeShapeType="1"/>
              <a:endCxn id="4123" idx="1"/>
            </p:cNvCxnSpPr>
            <p:nvPr/>
          </p:nvCxnSpPr>
          <p:spPr bwMode="auto">
            <a:xfrm>
              <a:off x="3873" y="1463"/>
              <a:ext cx="251" cy="0"/>
            </a:xfrm>
            <a:prstGeom prst="straightConnector1">
              <a:avLst/>
            </a:prstGeom>
            <a:noFill/>
            <a:ln w="9525">
              <a:solidFill>
                <a:schemeClr val="tx1"/>
              </a:solidFill>
              <a:round/>
              <a:headEnd/>
              <a:tailEnd type="triangle" w="med" len="med"/>
            </a:ln>
          </p:spPr>
        </p:cxnSp>
        <p:sp>
          <p:nvSpPr>
            <p:cNvPr id="4121" name="AutoShape 216"/>
            <p:cNvSpPr>
              <a:spLocks noChangeArrowheads="1"/>
            </p:cNvSpPr>
            <p:nvPr/>
          </p:nvSpPr>
          <p:spPr bwMode="auto">
            <a:xfrm>
              <a:off x="4031" y="1299"/>
              <a:ext cx="1338" cy="336"/>
            </a:xfrm>
            <a:prstGeom prst="flowChartAlternateProcess">
              <a:avLst/>
            </a:prstGeom>
            <a:noFill/>
            <a:ln w="38100">
              <a:solidFill>
                <a:srgbClr val="008000"/>
              </a:solidFill>
              <a:miter lim="800000"/>
              <a:headEnd/>
              <a:tailEnd/>
            </a:ln>
          </p:spPr>
          <p:txBody>
            <a:bodyPr wrap="none" anchor="ctr"/>
            <a:lstStyle/>
            <a:p>
              <a:endParaRPr lang="en-US"/>
            </a:p>
          </p:txBody>
        </p:sp>
        <p:sp>
          <p:nvSpPr>
            <p:cNvPr id="4122" name="AutoShape 217"/>
            <p:cNvSpPr>
              <a:spLocks noChangeArrowheads="1"/>
            </p:cNvSpPr>
            <p:nvPr/>
          </p:nvSpPr>
          <p:spPr bwMode="auto">
            <a:xfrm>
              <a:off x="4997" y="1357"/>
              <a:ext cx="278" cy="21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sp>
          <p:nvSpPr>
            <p:cNvPr id="4123" name="AutoShape 218"/>
            <p:cNvSpPr>
              <a:spLocks noChangeArrowheads="1"/>
            </p:cNvSpPr>
            <p:nvPr/>
          </p:nvSpPr>
          <p:spPr bwMode="auto">
            <a:xfrm>
              <a:off x="4136" y="1357"/>
              <a:ext cx="279" cy="21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sp>
          <p:nvSpPr>
            <p:cNvPr id="4124" name="AutoShape 219"/>
            <p:cNvSpPr>
              <a:spLocks noChangeArrowheads="1"/>
            </p:cNvSpPr>
            <p:nvPr/>
          </p:nvSpPr>
          <p:spPr bwMode="auto">
            <a:xfrm>
              <a:off x="4566" y="1357"/>
              <a:ext cx="279" cy="21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cxnSp>
          <p:nvCxnSpPr>
            <p:cNvPr id="4125" name="AutoShape 220"/>
            <p:cNvCxnSpPr>
              <a:cxnSpLocks noChangeShapeType="1"/>
              <a:stCxn id="4122" idx="3"/>
            </p:cNvCxnSpPr>
            <p:nvPr/>
          </p:nvCxnSpPr>
          <p:spPr bwMode="auto">
            <a:xfrm>
              <a:off x="5287" y="1463"/>
              <a:ext cx="196" cy="1"/>
            </a:xfrm>
            <a:prstGeom prst="straightConnector1">
              <a:avLst/>
            </a:prstGeom>
            <a:noFill/>
            <a:ln w="9525">
              <a:solidFill>
                <a:schemeClr val="tx1"/>
              </a:solidFill>
              <a:round/>
              <a:headEnd/>
              <a:tailEnd type="triangle" w="med" len="med"/>
            </a:ln>
          </p:spPr>
        </p:cxnSp>
        <p:cxnSp>
          <p:nvCxnSpPr>
            <p:cNvPr id="4126" name="AutoShape 221"/>
            <p:cNvCxnSpPr>
              <a:cxnSpLocks noChangeShapeType="1"/>
              <a:stCxn id="4124" idx="3"/>
              <a:endCxn id="4122" idx="1"/>
            </p:cNvCxnSpPr>
            <p:nvPr/>
          </p:nvCxnSpPr>
          <p:spPr bwMode="auto">
            <a:xfrm>
              <a:off x="4857" y="1463"/>
              <a:ext cx="128" cy="0"/>
            </a:xfrm>
            <a:prstGeom prst="straightConnector1">
              <a:avLst/>
            </a:prstGeom>
            <a:noFill/>
            <a:ln w="9525">
              <a:solidFill>
                <a:schemeClr val="tx1"/>
              </a:solidFill>
              <a:round/>
              <a:headEnd/>
              <a:tailEnd type="triangle" w="med" len="med"/>
            </a:ln>
          </p:spPr>
        </p:cxnSp>
        <p:cxnSp>
          <p:nvCxnSpPr>
            <p:cNvPr id="4127" name="AutoShape 222"/>
            <p:cNvCxnSpPr>
              <a:cxnSpLocks noChangeShapeType="1"/>
              <a:stCxn id="4123" idx="3"/>
              <a:endCxn id="4124" idx="1"/>
            </p:cNvCxnSpPr>
            <p:nvPr/>
          </p:nvCxnSpPr>
          <p:spPr bwMode="auto">
            <a:xfrm>
              <a:off x="4427" y="1463"/>
              <a:ext cx="127" cy="0"/>
            </a:xfrm>
            <a:prstGeom prst="straightConnector1">
              <a:avLst/>
            </a:prstGeom>
            <a:noFill/>
            <a:ln w="9525">
              <a:solidFill>
                <a:schemeClr val="tx1"/>
              </a:solidFill>
              <a:round/>
              <a:headEnd/>
              <a:tailEnd type="triangle" w="med" len="med"/>
            </a:ln>
          </p:spPr>
        </p:cxnSp>
      </p:grpSp>
      <p:sp>
        <p:nvSpPr>
          <p:cNvPr id="4102" name="Text Box 225"/>
          <p:cNvSpPr txBox="1">
            <a:spLocks noChangeArrowheads="1"/>
          </p:cNvSpPr>
          <p:nvPr/>
        </p:nvSpPr>
        <p:spPr bwMode="auto">
          <a:xfrm>
            <a:off x="6096000" y="2940050"/>
            <a:ext cx="952500" cy="336550"/>
          </a:xfrm>
          <a:prstGeom prst="rect">
            <a:avLst/>
          </a:prstGeom>
          <a:noFill/>
          <a:ln w="9525">
            <a:noFill/>
            <a:miter lim="800000"/>
            <a:headEnd/>
            <a:tailEnd/>
          </a:ln>
        </p:spPr>
        <p:txBody>
          <a:bodyPr wrap="none">
            <a:spAutoFit/>
          </a:bodyPr>
          <a:lstStyle/>
          <a:p>
            <a:r>
              <a:rPr lang="en-US" sz="1600" b="1"/>
              <a:t>pipeline</a:t>
            </a:r>
          </a:p>
        </p:txBody>
      </p:sp>
      <p:sp>
        <p:nvSpPr>
          <p:cNvPr id="4103" name="Rectangle 226"/>
          <p:cNvSpPr>
            <a:spLocks noChangeArrowheads="1"/>
          </p:cNvSpPr>
          <p:nvPr/>
        </p:nvSpPr>
        <p:spPr bwMode="auto">
          <a:xfrm>
            <a:off x="6705600" y="1938338"/>
            <a:ext cx="627063" cy="336550"/>
          </a:xfrm>
          <a:prstGeom prst="rect">
            <a:avLst/>
          </a:prstGeom>
          <a:noFill/>
          <a:ln w="9525">
            <a:noFill/>
            <a:miter lim="800000"/>
            <a:headEnd/>
            <a:tailEnd/>
          </a:ln>
        </p:spPr>
        <p:txBody>
          <a:bodyPr wrap="none">
            <a:spAutoFit/>
          </a:bodyPr>
          <a:lstStyle/>
          <a:p>
            <a:r>
              <a:rPr lang="en-US" sz="1600" b="1"/>
              <a:t>filter</a:t>
            </a:r>
          </a:p>
        </p:txBody>
      </p:sp>
      <p:sp>
        <p:nvSpPr>
          <p:cNvPr id="4104" name="Text Box 251"/>
          <p:cNvSpPr txBox="1">
            <a:spLocks noChangeArrowheads="1"/>
          </p:cNvSpPr>
          <p:nvPr/>
        </p:nvSpPr>
        <p:spPr bwMode="auto">
          <a:xfrm>
            <a:off x="5768975" y="4108450"/>
            <a:ext cx="965200" cy="336550"/>
          </a:xfrm>
          <a:prstGeom prst="rect">
            <a:avLst/>
          </a:prstGeom>
          <a:noFill/>
          <a:ln w="9525">
            <a:noFill/>
            <a:miter lim="800000"/>
            <a:headEnd/>
            <a:tailEnd/>
          </a:ln>
        </p:spPr>
        <p:txBody>
          <a:bodyPr wrap="none">
            <a:spAutoFit/>
          </a:bodyPr>
          <a:lstStyle/>
          <a:p>
            <a:r>
              <a:rPr lang="en-US" sz="1600" b="1"/>
              <a:t>splitjoin</a:t>
            </a:r>
          </a:p>
        </p:txBody>
      </p:sp>
      <p:grpSp>
        <p:nvGrpSpPr>
          <p:cNvPr id="4" name="Group 256"/>
          <p:cNvGrpSpPr>
            <a:grpSpLocks/>
          </p:cNvGrpSpPr>
          <p:nvPr/>
        </p:nvGrpSpPr>
        <p:grpSpPr bwMode="auto">
          <a:xfrm>
            <a:off x="5761038" y="4441825"/>
            <a:ext cx="3001962" cy="1273175"/>
            <a:chOff x="3025" y="1653"/>
            <a:chExt cx="2505" cy="1031"/>
          </a:xfrm>
        </p:grpSpPr>
        <p:sp>
          <p:nvSpPr>
            <p:cNvPr id="4106" name="AutoShape 228"/>
            <p:cNvSpPr>
              <a:spLocks noChangeArrowheads="1"/>
            </p:cNvSpPr>
            <p:nvPr/>
          </p:nvSpPr>
          <p:spPr bwMode="auto">
            <a:xfrm>
              <a:off x="4705" y="2068"/>
              <a:ext cx="617" cy="211"/>
            </a:xfrm>
            <a:prstGeom prst="flowChartAlternateProcess">
              <a:avLst/>
            </a:prstGeom>
            <a:noFill/>
            <a:ln w="38100">
              <a:solidFill>
                <a:srgbClr val="CC0000"/>
              </a:solidFill>
              <a:miter lim="800000"/>
              <a:headEnd/>
              <a:tailEnd/>
            </a:ln>
          </p:spPr>
          <p:txBody>
            <a:bodyPr wrap="none" anchor="ctr"/>
            <a:lstStyle/>
            <a:p>
              <a:pPr>
                <a:spcBef>
                  <a:spcPct val="20000"/>
                </a:spcBef>
              </a:pPr>
              <a:endParaRPr lang="en-US" sz="1600"/>
            </a:p>
          </p:txBody>
        </p:sp>
        <p:sp>
          <p:nvSpPr>
            <p:cNvPr id="4107" name="AutoShape 229"/>
            <p:cNvSpPr>
              <a:spLocks noChangeArrowheads="1"/>
            </p:cNvSpPr>
            <p:nvPr/>
          </p:nvSpPr>
          <p:spPr bwMode="auto">
            <a:xfrm>
              <a:off x="4152" y="2403"/>
              <a:ext cx="279" cy="21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sp>
          <p:nvSpPr>
            <p:cNvPr id="4108" name="AutoShape 230"/>
            <p:cNvSpPr>
              <a:spLocks noChangeArrowheads="1"/>
            </p:cNvSpPr>
            <p:nvPr/>
          </p:nvSpPr>
          <p:spPr bwMode="auto">
            <a:xfrm>
              <a:off x="4154" y="2068"/>
              <a:ext cx="279" cy="21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cxnSp>
          <p:nvCxnSpPr>
            <p:cNvPr id="4109" name="AutoShape 231"/>
            <p:cNvCxnSpPr>
              <a:cxnSpLocks noChangeShapeType="1"/>
              <a:stCxn id="4106" idx="3"/>
            </p:cNvCxnSpPr>
            <p:nvPr/>
          </p:nvCxnSpPr>
          <p:spPr bwMode="auto">
            <a:xfrm>
              <a:off x="5334" y="2174"/>
              <a:ext cx="196" cy="1"/>
            </a:xfrm>
            <a:prstGeom prst="straightConnector1">
              <a:avLst/>
            </a:prstGeom>
            <a:noFill/>
            <a:ln w="9525">
              <a:solidFill>
                <a:schemeClr val="tx1"/>
              </a:solidFill>
              <a:round/>
              <a:headEnd/>
              <a:tailEnd type="triangle" w="med" len="med"/>
            </a:ln>
          </p:spPr>
        </p:cxnSp>
        <p:cxnSp>
          <p:nvCxnSpPr>
            <p:cNvPr id="4110" name="AutoShape 232"/>
            <p:cNvCxnSpPr>
              <a:cxnSpLocks noChangeShapeType="1"/>
              <a:stCxn id="4108" idx="3"/>
              <a:endCxn id="4106" idx="1"/>
            </p:cNvCxnSpPr>
            <p:nvPr/>
          </p:nvCxnSpPr>
          <p:spPr bwMode="auto">
            <a:xfrm>
              <a:off x="4445" y="2174"/>
              <a:ext cx="248" cy="0"/>
            </a:xfrm>
            <a:prstGeom prst="straightConnector1">
              <a:avLst/>
            </a:prstGeom>
            <a:noFill/>
            <a:ln w="9525">
              <a:solidFill>
                <a:schemeClr val="tx1"/>
              </a:solidFill>
              <a:round/>
              <a:headEnd/>
              <a:tailEnd type="triangle" w="med" len="med"/>
            </a:ln>
          </p:spPr>
        </p:cxnSp>
        <p:sp>
          <p:nvSpPr>
            <p:cNvPr id="4111" name="AutoShape 233"/>
            <p:cNvSpPr>
              <a:spLocks noChangeArrowheads="1"/>
            </p:cNvSpPr>
            <p:nvPr/>
          </p:nvSpPr>
          <p:spPr bwMode="auto">
            <a:xfrm>
              <a:off x="4145" y="1724"/>
              <a:ext cx="279" cy="21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sp>
          <p:nvSpPr>
            <p:cNvPr id="4112" name="AutoShape 234"/>
            <p:cNvSpPr>
              <a:spLocks noChangeArrowheads="1"/>
            </p:cNvSpPr>
            <p:nvPr/>
          </p:nvSpPr>
          <p:spPr bwMode="auto">
            <a:xfrm>
              <a:off x="3267" y="2067"/>
              <a:ext cx="590" cy="214"/>
            </a:xfrm>
            <a:prstGeom prst="flowChartAlternateProcess">
              <a:avLst/>
            </a:prstGeom>
            <a:noFill/>
            <a:ln w="38100">
              <a:solidFill>
                <a:srgbClr val="CC0000"/>
              </a:solidFill>
              <a:miter lim="800000"/>
              <a:headEnd/>
              <a:tailEnd/>
            </a:ln>
          </p:spPr>
          <p:txBody>
            <a:bodyPr wrap="none" anchor="ctr"/>
            <a:lstStyle/>
            <a:p>
              <a:pPr>
                <a:spcBef>
                  <a:spcPct val="20000"/>
                </a:spcBef>
              </a:pPr>
              <a:endParaRPr lang="en-US" sz="1600"/>
            </a:p>
          </p:txBody>
        </p:sp>
        <p:cxnSp>
          <p:nvCxnSpPr>
            <p:cNvPr id="4113" name="AutoShape 235"/>
            <p:cNvCxnSpPr>
              <a:cxnSpLocks noChangeShapeType="1"/>
              <a:endCxn id="4112" idx="1"/>
            </p:cNvCxnSpPr>
            <p:nvPr/>
          </p:nvCxnSpPr>
          <p:spPr bwMode="auto">
            <a:xfrm>
              <a:off x="3025" y="2173"/>
              <a:ext cx="230" cy="1"/>
            </a:xfrm>
            <a:prstGeom prst="straightConnector1">
              <a:avLst/>
            </a:prstGeom>
            <a:noFill/>
            <a:ln w="9525">
              <a:solidFill>
                <a:schemeClr val="tx1"/>
              </a:solidFill>
              <a:round/>
              <a:headEnd/>
              <a:tailEnd type="triangle" w="med" len="med"/>
            </a:ln>
          </p:spPr>
        </p:cxnSp>
        <p:cxnSp>
          <p:nvCxnSpPr>
            <p:cNvPr id="4114" name="AutoShape 236"/>
            <p:cNvCxnSpPr>
              <a:cxnSpLocks noChangeShapeType="1"/>
              <a:stCxn id="4112" idx="3"/>
              <a:endCxn id="4108" idx="1"/>
            </p:cNvCxnSpPr>
            <p:nvPr/>
          </p:nvCxnSpPr>
          <p:spPr bwMode="auto">
            <a:xfrm>
              <a:off x="3869" y="2174"/>
              <a:ext cx="273" cy="0"/>
            </a:xfrm>
            <a:prstGeom prst="straightConnector1">
              <a:avLst/>
            </a:prstGeom>
            <a:noFill/>
            <a:ln w="9525">
              <a:solidFill>
                <a:schemeClr val="tx1"/>
              </a:solidFill>
              <a:round/>
              <a:headEnd/>
              <a:tailEnd type="triangle" w="med" len="med"/>
            </a:ln>
          </p:spPr>
        </p:cxnSp>
        <p:sp>
          <p:nvSpPr>
            <p:cNvPr id="4115" name="AutoShape 238"/>
            <p:cNvSpPr>
              <a:spLocks noChangeArrowheads="1"/>
            </p:cNvSpPr>
            <p:nvPr/>
          </p:nvSpPr>
          <p:spPr bwMode="auto">
            <a:xfrm>
              <a:off x="3131" y="1653"/>
              <a:ext cx="2305" cy="1031"/>
            </a:xfrm>
            <a:prstGeom prst="flowChartAlternateProcess">
              <a:avLst/>
            </a:prstGeom>
            <a:noFill/>
            <a:ln w="38100">
              <a:solidFill>
                <a:srgbClr val="008000"/>
              </a:solidFill>
              <a:miter lim="800000"/>
              <a:headEnd/>
              <a:tailEnd/>
            </a:ln>
          </p:spPr>
          <p:txBody>
            <a:bodyPr wrap="none" anchor="ctr"/>
            <a:lstStyle/>
            <a:p>
              <a:pPr>
                <a:spcBef>
                  <a:spcPct val="20000"/>
                </a:spcBef>
              </a:pPr>
              <a:endParaRPr lang="en-US" sz="2000" b="1"/>
            </a:p>
          </p:txBody>
        </p:sp>
        <p:sp>
          <p:nvSpPr>
            <p:cNvPr id="4116" name="Line 252"/>
            <p:cNvSpPr>
              <a:spLocks noChangeShapeType="1"/>
            </p:cNvSpPr>
            <p:nvPr/>
          </p:nvSpPr>
          <p:spPr bwMode="auto">
            <a:xfrm>
              <a:off x="4434" y="1812"/>
              <a:ext cx="260" cy="272"/>
            </a:xfrm>
            <a:prstGeom prst="line">
              <a:avLst/>
            </a:prstGeom>
            <a:noFill/>
            <a:ln w="9525">
              <a:solidFill>
                <a:schemeClr val="tx1"/>
              </a:solidFill>
              <a:round/>
              <a:headEnd/>
              <a:tailEnd type="triangle" w="med" len="med"/>
            </a:ln>
          </p:spPr>
          <p:txBody>
            <a:bodyPr/>
            <a:lstStyle/>
            <a:p>
              <a:endParaRPr lang="en-US"/>
            </a:p>
          </p:txBody>
        </p:sp>
        <p:sp>
          <p:nvSpPr>
            <p:cNvPr id="4117" name="Line 253"/>
            <p:cNvSpPr>
              <a:spLocks noChangeShapeType="1"/>
            </p:cNvSpPr>
            <p:nvPr/>
          </p:nvSpPr>
          <p:spPr bwMode="auto">
            <a:xfrm flipV="1">
              <a:off x="4443" y="2265"/>
              <a:ext cx="252" cy="252"/>
            </a:xfrm>
            <a:prstGeom prst="line">
              <a:avLst/>
            </a:prstGeom>
            <a:noFill/>
            <a:ln w="9525">
              <a:solidFill>
                <a:schemeClr val="tx1"/>
              </a:solidFill>
              <a:round/>
              <a:headEnd/>
              <a:tailEnd type="triangle" w="med" len="med"/>
            </a:ln>
          </p:spPr>
          <p:txBody>
            <a:bodyPr/>
            <a:lstStyle/>
            <a:p>
              <a:endParaRPr lang="en-US"/>
            </a:p>
          </p:txBody>
        </p:sp>
        <p:sp>
          <p:nvSpPr>
            <p:cNvPr id="4118" name="Line 254"/>
            <p:cNvSpPr>
              <a:spLocks noChangeShapeType="1"/>
            </p:cNvSpPr>
            <p:nvPr/>
          </p:nvSpPr>
          <p:spPr bwMode="auto">
            <a:xfrm flipV="1">
              <a:off x="3872" y="1822"/>
              <a:ext cx="248" cy="260"/>
            </a:xfrm>
            <a:prstGeom prst="line">
              <a:avLst/>
            </a:prstGeom>
            <a:noFill/>
            <a:ln w="9525">
              <a:solidFill>
                <a:schemeClr val="tx1"/>
              </a:solidFill>
              <a:round/>
              <a:headEnd/>
              <a:tailEnd type="triangle" w="med" len="med"/>
            </a:ln>
          </p:spPr>
          <p:txBody>
            <a:bodyPr/>
            <a:lstStyle/>
            <a:p>
              <a:endParaRPr lang="en-US"/>
            </a:p>
          </p:txBody>
        </p:sp>
        <p:sp>
          <p:nvSpPr>
            <p:cNvPr id="4119" name="Line 255"/>
            <p:cNvSpPr>
              <a:spLocks noChangeShapeType="1"/>
            </p:cNvSpPr>
            <p:nvPr/>
          </p:nvSpPr>
          <p:spPr bwMode="auto">
            <a:xfrm>
              <a:off x="3871" y="2265"/>
              <a:ext cx="260" cy="252"/>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ransition spd="med" advTm="6661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StreamIt</a:t>
            </a:r>
            <a:r>
              <a:rPr lang="en-US" dirty="0" smtClean="0"/>
              <a:t> Graph Tuning</a:t>
            </a:r>
            <a:endParaRPr lang="en-US" dirty="0"/>
          </a:p>
        </p:txBody>
      </p:sp>
      <p:sp>
        <p:nvSpPr>
          <p:cNvPr id="3" name="Content Placeholder 2"/>
          <p:cNvSpPr>
            <a:spLocks noGrp="1"/>
          </p:cNvSpPr>
          <p:nvPr>
            <p:ph idx="1"/>
          </p:nvPr>
        </p:nvSpPr>
        <p:spPr/>
        <p:txBody>
          <a:bodyPr/>
          <a:lstStyle/>
          <a:p>
            <a:r>
              <a:rPr lang="en-US" dirty="0" smtClean="0"/>
              <a:t>Parallelism can be tuned in streaming programs</a:t>
            </a:r>
          </a:p>
          <a:p>
            <a:pPr lvl="1"/>
            <a:r>
              <a:rPr lang="en-US" dirty="0" smtClean="0"/>
              <a:t>Horizontal Replication</a:t>
            </a:r>
          </a:p>
          <a:p>
            <a:pPr lvl="1"/>
            <a:endParaRPr lang="en-US" dirty="0"/>
          </a:p>
          <a:p>
            <a:pPr lvl="1"/>
            <a:r>
              <a:rPr lang="en-US" dirty="0" smtClean="0"/>
              <a:t>Horizontal Fusion</a:t>
            </a:r>
          </a:p>
          <a:p>
            <a:pPr lvl="1"/>
            <a:endParaRPr lang="en-US" dirty="0"/>
          </a:p>
          <a:p>
            <a:pPr lvl="1"/>
            <a:r>
              <a:rPr lang="en-US" dirty="0" smtClean="0"/>
              <a:t>Vertical Fusion</a:t>
            </a:r>
            <a:endParaRPr lang="en-US" dirty="0"/>
          </a:p>
        </p:txBody>
      </p:sp>
    </p:spTree>
  </p:cSld>
  <p:clrMapOvr>
    <a:masterClrMapping/>
  </p:clrMapOvr>
  <p:transition advTm="3070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StreamIt</a:t>
            </a:r>
            <a:r>
              <a:rPr lang="en-US" dirty="0" smtClean="0"/>
              <a:t> Example</a:t>
            </a:r>
            <a:endParaRPr lang="en-US" dirty="0"/>
          </a:p>
        </p:txBody>
      </p:sp>
      <p:sp>
        <p:nvSpPr>
          <p:cNvPr id="5" name="Rounded Rectangle 4"/>
          <p:cNvSpPr/>
          <p:nvPr/>
        </p:nvSpPr>
        <p:spPr bwMode="auto">
          <a:xfrm>
            <a:off x="1600200" y="1295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9" name="Rounded Rectangle 8"/>
          <p:cNvSpPr/>
          <p:nvPr/>
        </p:nvSpPr>
        <p:spPr bwMode="auto">
          <a:xfrm>
            <a:off x="944380"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B1</a:t>
            </a:r>
          </a:p>
        </p:txBody>
      </p:sp>
      <p:sp>
        <p:nvSpPr>
          <p:cNvPr id="10" name="Rounded Rectangle 9"/>
          <p:cNvSpPr/>
          <p:nvPr/>
        </p:nvSpPr>
        <p:spPr bwMode="auto">
          <a:xfrm>
            <a:off x="2239780"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B2</a:t>
            </a:r>
          </a:p>
        </p:txBody>
      </p:sp>
      <p:sp>
        <p:nvSpPr>
          <p:cNvPr id="11" name="Rounded Rectangle 10"/>
          <p:cNvSpPr/>
          <p:nvPr/>
        </p:nvSpPr>
        <p:spPr bwMode="auto">
          <a:xfrm>
            <a:off x="1600200" y="5791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12" name="Rounded Rectangle 11"/>
          <p:cNvSpPr/>
          <p:nvPr/>
        </p:nvSpPr>
        <p:spPr bwMode="auto">
          <a:xfrm>
            <a:off x="1600200" y="5105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13" name="Rounded Rectangle 12"/>
          <p:cNvSpPr/>
          <p:nvPr/>
        </p:nvSpPr>
        <p:spPr bwMode="auto">
          <a:xfrm>
            <a:off x="1600200" y="4419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a:t>
            </a:r>
          </a:p>
        </p:txBody>
      </p:sp>
      <p:sp>
        <p:nvSpPr>
          <p:cNvPr id="14" name="Rounded Rectangle 13"/>
          <p:cNvSpPr/>
          <p:nvPr/>
        </p:nvSpPr>
        <p:spPr bwMode="auto">
          <a:xfrm>
            <a:off x="1600200" y="37338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sp>
        <p:nvSpPr>
          <p:cNvPr id="15" name="Rounded Rectangle 14"/>
          <p:cNvSpPr/>
          <p:nvPr/>
        </p:nvSpPr>
        <p:spPr bwMode="auto">
          <a:xfrm>
            <a:off x="1219200" y="19812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Splitter</a:t>
            </a:r>
          </a:p>
        </p:txBody>
      </p:sp>
      <p:sp>
        <p:nvSpPr>
          <p:cNvPr id="17" name="Rounded Rectangle 16"/>
          <p:cNvSpPr/>
          <p:nvPr/>
        </p:nvSpPr>
        <p:spPr bwMode="auto">
          <a:xfrm>
            <a:off x="1219200" y="32766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Joiner</a:t>
            </a:r>
          </a:p>
        </p:txBody>
      </p:sp>
      <p:cxnSp>
        <p:nvCxnSpPr>
          <p:cNvPr id="25" name="Straight Connector 24"/>
          <p:cNvCxnSpPr>
            <a:stCxn id="5" idx="2"/>
            <a:endCxn id="15" idx="0"/>
          </p:cNvCxnSpPr>
          <p:nvPr/>
        </p:nvCxnSpPr>
        <p:spPr bwMode="auto">
          <a:xfrm rot="5400000">
            <a:off x="1752600" y="1866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0" name="Straight Connector 29"/>
          <p:cNvCxnSpPr>
            <a:stCxn id="9" idx="2"/>
            <a:endCxn id="17" idx="0"/>
          </p:cNvCxnSpPr>
          <p:nvPr/>
        </p:nvCxnSpPr>
        <p:spPr bwMode="auto">
          <a:xfrm rot="16200000" flipH="1">
            <a:off x="1386590" y="2796290"/>
            <a:ext cx="304800" cy="6558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1" name="Straight Connector 30"/>
          <p:cNvCxnSpPr>
            <a:stCxn id="10" idx="2"/>
            <a:endCxn id="17" idx="0"/>
          </p:cNvCxnSpPr>
          <p:nvPr/>
        </p:nvCxnSpPr>
        <p:spPr bwMode="auto">
          <a:xfrm rot="5400000">
            <a:off x="2034290" y="2804410"/>
            <a:ext cx="304800" cy="6395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2" name="Straight Connector 31"/>
          <p:cNvCxnSpPr>
            <a:stCxn id="15" idx="2"/>
            <a:endCxn id="9" idx="0"/>
          </p:cNvCxnSpPr>
          <p:nvPr/>
        </p:nvCxnSpPr>
        <p:spPr bwMode="auto">
          <a:xfrm rot="5400000">
            <a:off x="1386590" y="2034290"/>
            <a:ext cx="304800" cy="6558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3" name="Straight Connector 32"/>
          <p:cNvCxnSpPr>
            <a:stCxn id="15" idx="2"/>
            <a:endCxn id="10" idx="0"/>
          </p:cNvCxnSpPr>
          <p:nvPr/>
        </p:nvCxnSpPr>
        <p:spPr bwMode="auto">
          <a:xfrm rot="16200000" flipH="1">
            <a:off x="2034290" y="2042410"/>
            <a:ext cx="304800" cy="6395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5" name="Straight Connector 44"/>
          <p:cNvCxnSpPr>
            <a:stCxn id="12" idx="2"/>
            <a:endCxn id="11" idx="0"/>
          </p:cNvCxnSpPr>
          <p:nvPr/>
        </p:nvCxnSpPr>
        <p:spPr bwMode="auto">
          <a:xfrm rot="5400000">
            <a:off x="1752600" y="5676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6" name="Straight Connector 45"/>
          <p:cNvCxnSpPr>
            <a:stCxn id="13" idx="2"/>
            <a:endCxn id="12" idx="0"/>
          </p:cNvCxnSpPr>
          <p:nvPr/>
        </p:nvCxnSpPr>
        <p:spPr bwMode="auto">
          <a:xfrm rot="5400000">
            <a:off x="1752600" y="49911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7" name="Straight Connector 46"/>
          <p:cNvCxnSpPr>
            <a:stCxn id="14" idx="2"/>
            <a:endCxn id="13" idx="0"/>
          </p:cNvCxnSpPr>
          <p:nvPr/>
        </p:nvCxnSpPr>
        <p:spPr bwMode="auto">
          <a:xfrm rot="5400000">
            <a:off x="1752600" y="43053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54" name="Straight Connector 53"/>
          <p:cNvCxnSpPr>
            <a:stCxn id="17" idx="2"/>
            <a:endCxn id="14" idx="0"/>
          </p:cNvCxnSpPr>
          <p:nvPr/>
        </p:nvCxnSpPr>
        <p:spPr bwMode="auto">
          <a:xfrm rot="5400000">
            <a:off x="1752600" y="36195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57" name="TextBox 56"/>
          <p:cNvSpPr txBox="1"/>
          <p:nvPr/>
        </p:nvSpPr>
        <p:spPr>
          <a:xfrm>
            <a:off x="1933730" y="25146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43</a:t>
            </a:r>
            <a:endParaRPr lang="en-US" sz="1050" dirty="0">
              <a:latin typeface="Arial" pitchFamily="34" charset="0"/>
              <a:cs typeface="Arial" pitchFamily="34" charset="0"/>
            </a:endParaRPr>
          </a:p>
        </p:txBody>
      </p:sp>
      <p:sp>
        <p:nvSpPr>
          <p:cNvPr id="58" name="TextBox 57"/>
          <p:cNvSpPr txBox="1"/>
          <p:nvPr/>
        </p:nvSpPr>
        <p:spPr>
          <a:xfrm>
            <a:off x="632085" y="25146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43</a:t>
            </a:r>
            <a:endParaRPr lang="en-US" sz="1050" dirty="0">
              <a:latin typeface="Arial" pitchFamily="34" charset="0"/>
              <a:cs typeface="Arial" pitchFamily="34" charset="0"/>
            </a:endParaRPr>
          </a:p>
        </p:txBody>
      </p:sp>
      <p:sp>
        <p:nvSpPr>
          <p:cNvPr id="59" name="TextBox 58"/>
          <p:cNvSpPr txBox="1"/>
          <p:nvPr/>
        </p:nvSpPr>
        <p:spPr>
          <a:xfrm>
            <a:off x="1295400" y="12954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60" name="TextBox 59"/>
          <p:cNvSpPr txBox="1"/>
          <p:nvPr/>
        </p:nvSpPr>
        <p:spPr>
          <a:xfrm>
            <a:off x="1219200" y="373505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246</a:t>
            </a:r>
            <a:endParaRPr lang="en-US" sz="1050" dirty="0">
              <a:latin typeface="Arial" pitchFamily="34" charset="0"/>
              <a:cs typeface="Arial" pitchFamily="34" charset="0"/>
            </a:endParaRPr>
          </a:p>
        </p:txBody>
      </p:sp>
      <p:sp>
        <p:nvSpPr>
          <p:cNvPr id="61" name="TextBox 60"/>
          <p:cNvSpPr txBox="1"/>
          <p:nvPr/>
        </p:nvSpPr>
        <p:spPr>
          <a:xfrm>
            <a:off x="1219200" y="4419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326</a:t>
            </a:r>
            <a:endParaRPr lang="en-US" sz="1050" dirty="0">
              <a:latin typeface="Arial" pitchFamily="34" charset="0"/>
              <a:cs typeface="Arial" pitchFamily="34" charset="0"/>
            </a:endParaRPr>
          </a:p>
        </p:txBody>
      </p:sp>
      <p:sp>
        <p:nvSpPr>
          <p:cNvPr id="62" name="TextBox 61"/>
          <p:cNvSpPr txBox="1"/>
          <p:nvPr/>
        </p:nvSpPr>
        <p:spPr>
          <a:xfrm>
            <a:off x="1219200" y="51054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566</a:t>
            </a:r>
            <a:endParaRPr lang="en-US" sz="1050" dirty="0">
              <a:latin typeface="Arial" pitchFamily="34" charset="0"/>
              <a:cs typeface="Arial" pitchFamily="34" charset="0"/>
            </a:endParaRPr>
          </a:p>
        </p:txBody>
      </p:sp>
      <p:sp>
        <p:nvSpPr>
          <p:cNvPr id="63" name="TextBox 62"/>
          <p:cNvSpPr txBox="1"/>
          <p:nvPr/>
        </p:nvSpPr>
        <p:spPr>
          <a:xfrm>
            <a:off x="1295400" y="579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89" name="TextBox 88"/>
          <p:cNvSpPr txBox="1"/>
          <p:nvPr/>
        </p:nvSpPr>
        <p:spPr>
          <a:xfrm>
            <a:off x="914400" y="198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90" name="TextBox 89"/>
          <p:cNvSpPr txBox="1"/>
          <p:nvPr/>
        </p:nvSpPr>
        <p:spPr>
          <a:xfrm>
            <a:off x="914400" y="32766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18" name="Rounded Rectangle 117"/>
          <p:cNvSpPr/>
          <p:nvPr/>
        </p:nvSpPr>
        <p:spPr bwMode="auto">
          <a:xfrm>
            <a:off x="7467600" y="137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121" name="Rounded Rectangle 120"/>
          <p:cNvSpPr/>
          <p:nvPr/>
        </p:nvSpPr>
        <p:spPr bwMode="auto">
          <a:xfrm>
            <a:off x="7467600" y="5791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124" name="Rounded Rectangle 123"/>
          <p:cNvSpPr/>
          <p:nvPr/>
        </p:nvSpPr>
        <p:spPr bwMode="auto">
          <a:xfrm>
            <a:off x="7467600" y="3733800"/>
            <a:ext cx="533400" cy="1600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CDE</a:t>
            </a:r>
          </a:p>
        </p:txBody>
      </p:sp>
      <p:cxnSp>
        <p:nvCxnSpPr>
          <p:cNvPr id="127" name="Straight Connector 126"/>
          <p:cNvCxnSpPr>
            <a:stCxn id="118" idx="2"/>
            <a:endCxn id="145" idx="0"/>
          </p:cNvCxnSpPr>
          <p:nvPr/>
        </p:nvCxnSpPr>
        <p:spPr bwMode="auto">
          <a:xfrm rot="5400000">
            <a:off x="7391400" y="2171700"/>
            <a:ext cx="6858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34" name="Straight Connector 133"/>
          <p:cNvCxnSpPr>
            <a:stCxn id="124" idx="2"/>
            <a:endCxn id="121" idx="0"/>
          </p:cNvCxnSpPr>
          <p:nvPr/>
        </p:nvCxnSpPr>
        <p:spPr bwMode="auto">
          <a:xfrm rot="5400000">
            <a:off x="7505700" y="5562600"/>
            <a:ext cx="4572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35" name="Straight Connector 134"/>
          <p:cNvCxnSpPr>
            <a:stCxn id="145" idx="2"/>
            <a:endCxn id="124" idx="0"/>
          </p:cNvCxnSpPr>
          <p:nvPr/>
        </p:nvCxnSpPr>
        <p:spPr bwMode="auto">
          <a:xfrm rot="5400000">
            <a:off x="7353300" y="3352800"/>
            <a:ext cx="7620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38" name="TextBox 137"/>
          <p:cNvSpPr txBox="1"/>
          <p:nvPr/>
        </p:nvSpPr>
        <p:spPr>
          <a:xfrm>
            <a:off x="7162800" y="13716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139" name="TextBox 138"/>
          <p:cNvSpPr txBox="1"/>
          <p:nvPr/>
        </p:nvSpPr>
        <p:spPr>
          <a:xfrm>
            <a:off x="6934200" y="3735050"/>
            <a:ext cx="6096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1138</a:t>
            </a:r>
            <a:endParaRPr lang="en-US" sz="1050" dirty="0">
              <a:latin typeface="Arial" pitchFamily="34" charset="0"/>
              <a:cs typeface="Arial" pitchFamily="34" charset="0"/>
            </a:endParaRPr>
          </a:p>
        </p:txBody>
      </p:sp>
      <p:sp>
        <p:nvSpPr>
          <p:cNvPr id="142" name="TextBox 141"/>
          <p:cNvSpPr txBox="1"/>
          <p:nvPr/>
        </p:nvSpPr>
        <p:spPr>
          <a:xfrm>
            <a:off x="7162800" y="579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145" name="Rounded Rectangle 144"/>
          <p:cNvSpPr/>
          <p:nvPr/>
        </p:nvSpPr>
        <p:spPr bwMode="auto">
          <a:xfrm>
            <a:off x="7467600"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a:t>
            </a:r>
          </a:p>
        </p:txBody>
      </p:sp>
      <p:sp>
        <p:nvSpPr>
          <p:cNvPr id="150" name="TextBox 149"/>
          <p:cNvSpPr txBox="1"/>
          <p:nvPr/>
        </p:nvSpPr>
        <p:spPr>
          <a:xfrm>
            <a:off x="7162800" y="25146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86</a:t>
            </a:r>
            <a:endParaRPr lang="en-US" sz="1050" dirty="0">
              <a:latin typeface="Arial" pitchFamily="34" charset="0"/>
              <a:cs typeface="Arial" pitchFamily="34" charset="0"/>
            </a:endParaRPr>
          </a:p>
        </p:txBody>
      </p:sp>
      <p:sp>
        <p:nvSpPr>
          <p:cNvPr id="151" name="Rounded Rectangle 150"/>
          <p:cNvSpPr/>
          <p:nvPr/>
        </p:nvSpPr>
        <p:spPr bwMode="auto">
          <a:xfrm>
            <a:off x="4915525" y="1295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152" name="Rounded Rectangle 151"/>
          <p:cNvSpPr/>
          <p:nvPr/>
        </p:nvSpPr>
        <p:spPr bwMode="auto">
          <a:xfrm>
            <a:off x="3665095"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B1</a:t>
            </a:r>
          </a:p>
        </p:txBody>
      </p:sp>
      <p:sp>
        <p:nvSpPr>
          <p:cNvPr id="153" name="Rounded Rectangle 152"/>
          <p:cNvSpPr/>
          <p:nvPr/>
        </p:nvSpPr>
        <p:spPr bwMode="auto">
          <a:xfrm>
            <a:off x="5334000"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B3</a:t>
            </a:r>
          </a:p>
        </p:txBody>
      </p:sp>
      <p:sp>
        <p:nvSpPr>
          <p:cNvPr id="154" name="Rounded Rectangle 153"/>
          <p:cNvSpPr/>
          <p:nvPr/>
        </p:nvSpPr>
        <p:spPr bwMode="auto">
          <a:xfrm>
            <a:off x="4906780" y="5791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155" name="Rounded Rectangle 154"/>
          <p:cNvSpPr/>
          <p:nvPr/>
        </p:nvSpPr>
        <p:spPr bwMode="auto">
          <a:xfrm>
            <a:off x="4906780" y="5105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156" name="Rounded Rectangle 155"/>
          <p:cNvSpPr/>
          <p:nvPr/>
        </p:nvSpPr>
        <p:spPr bwMode="auto">
          <a:xfrm>
            <a:off x="4906780" y="4419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a:t>
            </a:r>
          </a:p>
        </p:txBody>
      </p:sp>
      <p:sp>
        <p:nvSpPr>
          <p:cNvPr id="157" name="Rounded Rectangle 156"/>
          <p:cNvSpPr/>
          <p:nvPr/>
        </p:nvSpPr>
        <p:spPr bwMode="auto">
          <a:xfrm>
            <a:off x="4906780" y="37338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sp>
        <p:nvSpPr>
          <p:cNvPr id="158" name="Rounded Rectangle 157"/>
          <p:cNvSpPr/>
          <p:nvPr/>
        </p:nvSpPr>
        <p:spPr bwMode="auto">
          <a:xfrm>
            <a:off x="4534525" y="19812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Splitter</a:t>
            </a:r>
          </a:p>
        </p:txBody>
      </p:sp>
      <p:sp>
        <p:nvSpPr>
          <p:cNvPr id="159" name="Rounded Rectangle 158"/>
          <p:cNvSpPr/>
          <p:nvPr/>
        </p:nvSpPr>
        <p:spPr bwMode="auto">
          <a:xfrm>
            <a:off x="4525780" y="32766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Joiner</a:t>
            </a:r>
          </a:p>
        </p:txBody>
      </p:sp>
      <p:cxnSp>
        <p:nvCxnSpPr>
          <p:cNvPr id="160" name="Straight Connector 159"/>
          <p:cNvCxnSpPr>
            <a:stCxn id="151" idx="2"/>
            <a:endCxn id="158" idx="0"/>
          </p:cNvCxnSpPr>
          <p:nvPr/>
        </p:nvCxnSpPr>
        <p:spPr bwMode="auto">
          <a:xfrm rot="5400000">
            <a:off x="5067925" y="1866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1" name="Straight Connector 160"/>
          <p:cNvCxnSpPr>
            <a:stCxn id="152" idx="2"/>
            <a:endCxn id="159" idx="0"/>
          </p:cNvCxnSpPr>
          <p:nvPr/>
        </p:nvCxnSpPr>
        <p:spPr bwMode="auto">
          <a:xfrm rot="16200000" flipH="1">
            <a:off x="4400237" y="2503357"/>
            <a:ext cx="304800" cy="124168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2" name="Straight Connector 161"/>
          <p:cNvCxnSpPr>
            <a:stCxn id="153" idx="2"/>
            <a:endCxn id="159" idx="0"/>
          </p:cNvCxnSpPr>
          <p:nvPr/>
        </p:nvCxnSpPr>
        <p:spPr bwMode="auto">
          <a:xfrm rot="5400000">
            <a:off x="5234690" y="2910590"/>
            <a:ext cx="304800" cy="4272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3" name="Straight Connector 162"/>
          <p:cNvCxnSpPr>
            <a:stCxn id="158" idx="2"/>
            <a:endCxn id="152" idx="0"/>
          </p:cNvCxnSpPr>
          <p:nvPr/>
        </p:nvCxnSpPr>
        <p:spPr bwMode="auto">
          <a:xfrm rot="5400000">
            <a:off x="4404610" y="1736985"/>
            <a:ext cx="304800" cy="125043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4" name="Straight Connector 163"/>
          <p:cNvCxnSpPr>
            <a:stCxn id="158" idx="2"/>
            <a:endCxn id="153" idx="0"/>
          </p:cNvCxnSpPr>
          <p:nvPr/>
        </p:nvCxnSpPr>
        <p:spPr bwMode="auto">
          <a:xfrm rot="16200000" flipH="1">
            <a:off x="5239062" y="2152962"/>
            <a:ext cx="304800" cy="41847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5" name="Straight Connector 164"/>
          <p:cNvCxnSpPr>
            <a:stCxn id="155" idx="2"/>
            <a:endCxn id="154" idx="0"/>
          </p:cNvCxnSpPr>
          <p:nvPr/>
        </p:nvCxnSpPr>
        <p:spPr bwMode="auto">
          <a:xfrm rot="5400000">
            <a:off x="5059180" y="5676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6" name="Straight Connector 165"/>
          <p:cNvCxnSpPr>
            <a:stCxn id="156" idx="2"/>
            <a:endCxn id="155" idx="0"/>
          </p:cNvCxnSpPr>
          <p:nvPr/>
        </p:nvCxnSpPr>
        <p:spPr bwMode="auto">
          <a:xfrm rot="5400000">
            <a:off x="5059180" y="49911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7" name="Straight Connector 166"/>
          <p:cNvCxnSpPr>
            <a:stCxn id="157" idx="2"/>
            <a:endCxn id="156" idx="0"/>
          </p:cNvCxnSpPr>
          <p:nvPr/>
        </p:nvCxnSpPr>
        <p:spPr bwMode="auto">
          <a:xfrm rot="5400000">
            <a:off x="5059180" y="43053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8" name="Straight Connector 167"/>
          <p:cNvCxnSpPr>
            <a:stCxn id="159" idx="2"/>
            <a:endCxn id="157" idx="0"/>
          </p:cNvCxnSpPr>
          <p:nvPr/>
        </p:nvCxnSpPr>
        <p:spPr bwMode="auto">
          <a:xfrm rot="5400000">
            <a:off x="5059180" y="36195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169" name="TextBox 168"/>
          <p:cNvSpPr txBox="1"/>
          <p:nvPr/>
        </p:nvSpPr>
        <p:spPr>
          <a:xfrm>
            <a:off x="4953000" y="2514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21.5</a:t>
            </a:r>
            <a:endParaRPr lang="en-US" sz="1050" dirty="0">
              <a:latin typeface="Arial" pitchFamily="34" charset="0"/>
              <a:cs typeface="Arial" pitchFamily="34" charset="0"/>
            </a:endParaRPr>
          </a:p>
        </p:txBody>
      </p:sp>
      <p:sp>
        <p:nvSpPr>
          <p:cNvPr id="170" name="TextBox 169"/>
          <p:cNvSpPr txBox="1"/>
          <p:nvPr/>
        </p:nvSpPr>
        <p:spPr>
          <a:xfrm>
            <a:off x="3276600" y="2514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21.5</a:t>
            </a:r>
            <a:endParaRPr lang="en-US" sz="1050" dirty="0">
              <a:latin typeface="Arial" pitchFamily="34" charset="0"/>
              <a:cs typeface="Arial" pitchFamily="34" charset="0"/>
            </a:endParaRPr>
          </a:p>
        </p:txBody>
      </p:sp>
      <p:sp>
        <p:nvSpPr>
          <p:cNvPr id="171" name="TextBox 170"/>
          <p:cNvSpPr txBox="1"/>
          <p:nvPr/>
        </p:nvSpPr>
        <p:spPr>
          <a:xfrm>
            <a:off x="4610725" y="12954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172" name="TextBox 171"/>
          <p:cNvSpPr txBox="1"/>
          <p:nvPr/>
        </p:nvSpPr>
        <p:spPr>
          <a:xfrm>
            <a:off x="4525780" y="373505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246</a:t>
            </a:r>
            <a:endParaRPr lang="en-US" sz="1050" dirty="0">
              <a:latin typeface="Arial" pitchFamily="34" charset="0"/>
              <a:cs typeface="Arial" pitchFamily="34" charset="0"/>
            </a:endParaRPr>
          </a:p>
        </p:txBody>
      </p:sp>
      <p:sp>
        <p:nvSpPr>
          <p:cNvPr id="173" name="TextBox 172"/>
          <p:cNvSpPr txBox="1"/>
          <p:nvPr/>
        </p:nvSpPr>
        <p:spPr>
          <a:xfrm>
            <a:off x="4525780" y="4419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326</a:t>
            </a:r>
            <a:endParaRPr lang="en-US" sz="1050" dirty="0">
              <a:latin typeface="Arial" pitchFamily="34" charset="0"/>
              <a:cs typeface="Arial" pitchFamily="34" charset="0"/>
            </a:endParaRPr>
          </a:p>
        </p:txBody>
      </p:sp>
      <p:sp>
        <p:nvSpPr>
          <p:cNvPr id="174" name="TextBox 173"/>
          <p:cNvSpPr txBox="1"/>
          <p:nvPr/>
        </p:nvSpPr>
        <p:spPr>
          <a:xfrm>
            <a:off x="4525780" y="51054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566</a:t>
            </a:r>
            <a:endParaRPr lang="en-US" sz="1050" dirty="0">
              <a:latin typeface="Arial" pitchFamily="34" charset="0"/>
              <a:cs typeface="Arial" pitchFamily="34" charset="0"/>
            </a:endParaRPr>
          </a:p>
        </p:txBody>
      </p:sp>
      <p:sp>
        <p:nvSpPr>
          <p:cNvPr id="175" name="TextBox 174"/>
          <p:cNvSpPr txBox="1"/>
          <p:nvPr/>
        </p:nvSpPr>
        <p:spPr>
          <a:xfrm>
            <a:off x="4601980" y="579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10</a:t>
            </a:r>
            <a:endParaRPr lang="en-US" sz="1050" dirty="0">
              <a:latin typeface="Arial" pitchFamily="34" charset="0"/>
              <a:cs typeface="Arial" pitchFamily="34" charset="0"/>
            </a:endParaRPr>
          </a:p>
        </p:txBody>
      </p:sp>
      <p:sp>
        <p:nvSpPr>
          <p:cNvPr id="176" name="TextBox 175"/>
          <p:cNvSpPr txBox="1"/>
          <p:nvPr/>
        </p:nvSpPr>
        <p:spPr>
          <a:xfrm>
            <a:off x="4229725" y="19812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77" name="TextBox 176"/>
          <p:cNvSpPr txBox="1"/>
          <p:nvPr/>
        </p:nvSpPr>
        <p:spPr>
          <a:xfrm>
            <a:off x="4220980" y="3276600"/>
            <a:ext cx="3810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78" name="Rounded Rectangle 177"/>
          <p:cNvSpPr/>
          <p:nvPr/>
        </p:nvSpPr>
        <p:spPr bwMode="auto">
          <a:xfrm>
            <a:off x="4495800"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B2</a:t>
            </a:r>
          </a:p>
        </p:txBody>
      </p:sp>
      <p:sp>
        <p:nvSpPr>
          <p:cNvPr id="179" name="Rounded Rectangle 178"/>
          <p:cNvSpPr/>
          <p:nvPr/>
        </p:nvSpPr>
        <p:spPr bwMode="auto">
          <a:xfrm>
            <a:off x="6155960" y="2514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B4</a:t>
            </a:r>
          </a:p>
        </p:txBody>
      </p:sp>
      <p:sp>
        <p:nvSpPr>
          <p:cNvPr id="180" name="TextBox 179"/>
          <p:cNvSpPr txBox="1"/>
          <p:nvPr/>
        </p:nvSpPr>
        <p:spPr>
          <a:xfrm>
            <a:off x="4129790" y="2514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21.5</a:t>
            </a:r>
            <a:endParaRPr lang="en-US" sz="1050" dirty="0">
              <a:latin typeface="Arial" pitchFamily="34" charset="0"/>
              <a:cs typeface="Arial" pitchFamily="34" charset="0"/>
            </a:endParaRPr>
          </a:p>
        </p:txBody>
      </p:sp>
      <p:cxnSp>
        <p:nvCxnSpPr>
          <p:cNvPr id="181" name="Straight Connector 180"/>
          <p:cNvCxnSpPr>
            <a:stCxn id="158" idx="2"/>
            <a:endCxn id="178" idx="0"/>
          </p:cNvCxnSpPr>
          <p:nvPr/>
        </p:nvCxnSpPr>
        <p:spPr bwMode="auto">
          <a:xfrm rot="5400000">
            <a:off x="4819963" y="2152338"/>
            <a:ext cx="304800" cy="41972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84" name="Straight Connector 183"/>
          <p:cNvCxnSpPr>
            <a:stCxn id="158" idx="2"/>
            <a:endCxn id="179" idx="0"/>
          </p:cNvCxnSpPr>
          <p:nvPr/>
        </p:nvCxnSpPr>
        <p:spPr bwMode="auto">
          <a:xfrm rot="16200000" flipH="1">
            <a:off x="5650042" y="1741982"/>
            <a:ext cx="304800" cy="124043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89" name="Straight Connector 188"/>
          <p:cNvCxnSpPr>
            <a:stCxn id="179" idx="2"/>
            <a:endCxn id="159" idx="0"/>
          </p:cNvCxnSpPr>
          <p:nvPr/>
        </p:nvCxnSpPr>
        <p:spPr bwMode="auto">
          <a:xfrm rot="5400000">
            <a:off x="5645670" y="2499610"/>
            <a:ext cx="304800" cy="12491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90" name="Straight Connector 189"/>
          <p:cNvCxnSpPr>
            <a:stCxn id="178" idx="2"/>
            <a:endCxn id="159" idx="0"/>
          </p:cNvCxnSpPr>
          <p:nvPr/>
        </p:nvCxnSpPr>
        <p:spPr bwMode="auto">
          <a:xfrm rot="16200000" flipH="1">
            <a:off x="4815590" y="2918710"/>
            <a:ext cx="304800" cy="4109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96" name="Straight Arrow Connector 195"/>
          <p:cNvCxnSpPr/>
          <p:nvPr/>
        </p:nvCxnSpPr>
        <p:spPr bwMode="auto">
          <a:xfrm>
            <a:off x="2933075" y="27432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cxnSp>
        <p:nvCxnSpPr>
          <p:cNvPr id="197" name="Straight Arrow Connector 196"/>
          <p:cNvCxnSpPr/>
          <p:nvPr/>
        </p:nvCxnSpPr>
        <p:spPr bwMode="auto">
          <a:xfrm>
            <a:off x="6858000" y="27432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sp>
        <p:nvSpPr>
          <p:cNvPr id="198" name="TextBox 197"/>
          <p:cNvSpPr txBox="1"/>
          <p:nvPr/>
        </p:nvSpPr>
        <p:spPr>
          <a:xfrm>
            <a:off x="5791200" y="2514600"/>
            <a:ext cx="457200" cy="25391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050" dirty="0" smtClean="0">
                <a:latin typeface="Arial" pitchFamily="34" charset="0"/>
                <a:cs typeface="Arial" pitchFamily="34" charset="0"/>
              </a:rPr>
              <a:t>21.5</a:t>
            </a:r>
            <a:endParaRPr lang="en-US" sz="1050" dirty="0">
              <a:latin typeface="Arial" pitchFamily="34" charset="0"/>
              <a:cs typeface="Arial" pitchFamily="34" charset="0"/>
            </a:endParaRPr>
          </a:p>
        </p:txBody>
      </p:sp>
    </p:spTree>
    <p:custDataLst>
      <p:tags r:id="rId1"/>
    </p:custDataLst>
  </p:cSld>
  <p:clrMapOvr>
    <a:masterClrMapping/>
  </p:clrMapOvr>
  <p:transition advTm="6447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 calcmode="lin" valueType="num">
                                      <p:cBhvr>
                                        <p:cTn id="7" dur="500" fill="hold"/>
                                        <p:tgtEl>
                                          <p:spTgt spid="196"/>
                                        </p:tgtEl>
                                        <p:attrNameLst>
                                          <p:attrName>ppt_w</p:attrName>
                                        </p:attrNameLst>
                                      </p:cBhvr>
                                      <p:tavLst>
                                        <p:tav tm="0">
                                          <p:val>
                                            <p:fltVal val="0"/>
                                          </p:val>
                                        </p:tav>
                                        <p:tav tm="100000">
                                          <p:val>
                                            <p:strVal val="#ppt_w"/>
                                          </p:val>
                                        </p:tav>
                                      </p:tavLst>
                                    </p:anim>
                                    <p:anim calcmode="lin" valueType="num">
                                      <p:cBhvr>
                                        <p:cTn id="8" dur="500" fill="hold"/>
                                        <p:tgtEl>
                                          <p:spTgt spid="196"/>
                                        </p:tgtEl>
                                        <p:attrNameLst>
                                          <p:attrName>ppt_h</p:attrName>
                                        </p:attrNameLst>
                                      </p:cBhvr>
                                      <p:tavLst>
                                        <p:tav tm="0">
                                          <p:val>
                                            <p:fltVal val="0"/>
                                          </p:val>
                                        </p:tav>
                                        <p:tav tm="100000">
                                          <p:val>
                                            <p:strVal val="#ppt_h"/>
                                          </p:val>
                                        </p:tav>
                                      </p:tavLst>
                                    </p:anim>
                                    <p:animEffect transition="in" filter="fade">
                                      <p:cBhvr>
                                        <p:cTn id="9" dur="500"/>
                                        <p:tgtEl>
                                          <p:spTgt spid="19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1"/>
                                        </p:tgtEl>
                                        <p:attrNameLst>
                                          <p:attrName>style.visibility</p:attrName>
                                        </p:attrNameLst>
                                      </p:cBhvr>
                                      <p:to>
                                        <p:strVal val="visible"/>
                                      </p:to>
                                    </p:set>
                                    <p:anim calcmode="lin" valueType="num">
                                      <p:cBhvr>
                                        <p:cTn id="14" dur="500" fill="hold"/>
                                        <p:tgtEl>
                                          <p:spTgt spid="151"/>
                                        </p:tgtEl>
                                        <p:attrNameLst>
                                          <p:attrName>ppt_w</p:attrName>
                                        </p:attrNameLst>
                                      </p:cBhvr>
                                      <p:tavLst>
                                        <p:tav tm="0">
                                          <p:val>
                                            <p:fltVal val="0"/>
                                          </p:val>
                                        </p:tav>
                                        <p:tav tm="100000">
                                          <p:val>
                                            <p:strVal val="#ppt_w"/>
                                          </p:val>
                                        </p:tav>
                                      </p:tavLst>
                                    </p:anim>
                                    <p:anim calcmode="lin" valueType="num">
                                      <p:cBhvr>
                                        <p:cTn id="15" dur="500" fill="hold"/>
                                        <p:tgtEl>
                                          <p:spTgt spid="151"/>
                                        </p:tgtEl>
                                        <p:attrNameLst>
                                          <p:attrName>ppt_h</p:attrName>
                                        </p:attrNameLst>
                                      </p:cBhvr>
                                      <p:tavLst>
                                        <p:tav tm="0">
                                          <p:val>
                                            <p:fltVal val="0"/>
                                          </p:val>
                                        </p:tav>
                                        <p:tav tm="100000">
                                          <p:val>
                                            <p:strVal val="#ppt_h"/>
                                          </p:val>
                                        </p:tav>
                                      </p:tavLst>
                                    </p:anim>
                                    <p:animEffect transition="in" filter="fade">
                                      <p:cBhvr>
                                        <p:cTn id="16" dur="500"/>
                                        <p:tgtEl>
                                          <p:spTgt spid="151"/>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52"/>
                                        </p:tgtEl>
                                        <p:attrNameLst>
                                          <p:attrName>style.visibility</p:attrName>
                                        </p:attrNameLst>
                                      </p:cBhvr>
                                      <p:to>
                                        <p:strVal val="visible"/>
                                      </p:to>
                                    </p:set>
                                    <p:anim calcmode="lin" valueType="num">
                                      <p:cBhvr>
                                        <p:cTn id="19" dur="500" fill="hold"/>
                                        <p:tgtEl>
                                          <p:spTgt spid="152"/>
                                        </p:tgtEl>
                                        <p:attrNameLst>
                                          <p:attrName>ppt_w</p:attrName>
                                        </p:attrNameLst>
                                      </p:cBhvr>
                                      <p:tavLst>
                                        <p:tav tm="0">
                                          <p:val>
                                            <p:fltVal val="0"/>
                                          </p:val>
                                        </p:tav>
                                        <p:tav tm="100000">
                                          <p:val>
                                            <p:strVal val="#ppt_w"/>
                                          </p:val>
                                        </p:tav>
                                      </p:tavLst>
                                    </p:anim>
                                    <p:anim calcmode="lin" valueType="num">
                                      <p:cBhvr>
                                        <p:cTn id="20" dur="500" fill="hold"/>
                                        <p:tgtEl>
                                          <p:spTgt spid="152"/>
                                        </p:tgtEl>
                                        <p:attrNameLst>
                                          <p:attrName>ppt_h</p:attrName>
                                        </p:attrNameLst>
                                      </p:cBhvr>
                                      <p:tavLst>
                                        <p:tav tm="0">
                                          <p:val>
                                            <p:fltVal val="0"/>
                                          </p:val>
                                        </p:tav>
                                        <p:tav tm="100000">
                                          <p:val>
                                            <p:strVal val="#ppt_h"/>
                                          </p:val>
                                        </p:tav>
                                      </p:tavLst>
                                    </p:anim>
                                    <p:animEffect transition="in" filter="fade">
                                      <p:cBhvr>
                                        <p:cTn id="21" dur="500"/>
                                        <p:tgtEl>
                                          <p:spTgt spid="152"/>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53"/>
                                        </p:tgtEl>
                                        <p:attrNameLst>
                                          <p:attrName>style.visibility</p:attrName>
                                        </p:attrNameLst>
                                      </p:cBhvr>
                                      <p:to>
                                        <p:strVal val="visible"/>
                                      </p:to>
                                    </p:set>
                                    <p:anim calcmode="lin" valueType="num">
                                      <p:cBhvr>
                                        <p:cTn id="24" dur="500" fill="hold"/>
                                        <p:tgtEl>
                                          <p:spTgt spid="153"/>
                                        </p:tgtEl>
                                        <p:attrNameLst>
                                          <p:attrName>ppt_w</p:attrName>
                                        </p:attrNameLst>
                                      </p:cBhvr>
                                      <p:tavLst>
                                        <p:tav tm="0">
                                          <p:val>
                                            <p:fltVal val="0"/>
                                          </p:val>
                                        </p:tav>
                                        <p:tav tm="100000">
                                          <p:val>
                                            <p:strVal val="#ppt_w"/>
                                          </p:val>
                                        </p:tav>
                                      </p:tavLst>
                                    </p:anim>
                                    <p:anim calcmode="lin" valueType="num">
                                      <p:cBhvr>
                                        <p:cTn id="25" dur="500" fill="hold"/>
                                        <p:tgtEl>
                                          <p:spTgt spid="153"/>
                                        </p:tgtEl>
                                        <p:attrNameLst>
                                          <p:attrName>ppt_h</p:attrName>
                                        </p:attrNameLst>
                                      </p:cBhvr>
                                      <p:tavLst>
                                        <p:tav tm="0">
                                          <p:val>
                                            <p:fltVal val="0"/>
                                          </p:val>
                                        </p:tav>
                                        <p:tav tm="100000">
                                          <p:val>
                                            <p:strVal val="#ppt_h"/>
                                          </p:val>
                                        </p:tav>
                                      </p:tavLst>
                                    </p:anim>
                                    <p:animEffect transition="in" filter="fade">
                                      <p:cBhvr>
                                        <p:cTn id="26" dur="500"/>
                                        <p:tgtEl>
                                          <p:spTgt spid="153"/>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154"/>
                                        </p:tgtEl>
                                        <p:attrNameLst>
                                          <p:attrName>style.visibility</p:attrName>
                                        </p:attrNameLst>
                                      </p:cBhvr>
                                      <p:to>
                                        <p:strVal val="visible"/>
                                      </p:to>
                                    </p:set>
                                    <p:anim calcmode="lin" valueType="num">
                                      <p:cBhvr>
                                        <p:cTn id="29" dur="500" fill="hold"/>
                                        <p:tgtEl>
                                          <p:spTgt spid="154"/>
                                        </p:tgtEl>
                                        <p:attrNameLst>
                                          <p:attrName>ppt_w</p:attrName>
                                        </p:attrNameLst>
                                      </p:cBhvr>
                                      <p:tavLst>
                                        <p:tav tm="0">
                                          <p:val>
                                            <p:fltVal val="0"/>
                                          </p:val>
                                        </p:tav>
                                        <p:tav tm="100000">
                                          <p:val>
                                            <p:strVal val="#ppt_w"/>
                                          </p:val>
                                        </p:tav>
                                      </p:tavLst>
                                    </p:anim>
                                    <p:anim calcmode="lin" valueType="num">
                                      <p:cBhvr>
                                        <p:cTn id="30" dur="500" fill="hold"/>
                                        <p:tgtEl>
                                          <p:spTgt spid="154"/>
                                        </p:tgtEl>
                                        <p:attrNameLst>
                                          <p:attrName>ppt_h</p:attrName>
                                        </p:attrNameLst>
                                      </p:cBhvr>
                                      <p:tavLst>
                                        <p:tav tm="0">
                                          <p:val>
                                            <p:fltVal val="0"/>
                                          </p:val>
                                        </p:tav>
                                        <p:tav tm="100000">
                                          <p:val>
                                            <p:strVal val="#ppt_h"/>
                                          </p:val>
                                        </p:tav>
                                      </p:tavLst>
                                    </p:anim>
                                    <p:animEffect transition="in" filter="fade">
                                      <p:cBhvr>
                                        <p:cTn id="31" dur="500"/>
                                        <p:tgtEl>
                                          <p:spTgt spid="154"/>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55"/>
                                        </p:tgtEl>
                                        <p:attrNameLst>
                                          <p:attrName>style.visibility</p:attrName>
                                        </p:attrNameLst>
                                      </p:cBhvr>
                                      <p:to>
                                        <p:strVal val="visible"/>
                                      </p:to>
                                    </p:set>
                                    <p:anim calcmode="lin" valueType="num">
                                      <p:cBhvr>
                                        <p:cTn id="34" dur="500" fill="hold"/>
                                        <p:tgtEl>
                                          <p:spTgt spid="155"/>
                                        </p:tgtEl>
                                        <p:attrNameLst>
                                          <p:attrName>ppt_w</p:attrName>
                                        </p:attrNameLst>
                                      </p:cBhvr>
                                      <p:tavLst>
                                        <p:tav tm="0">
                                          <p:val>
                                            <p:fltVal val="0"/>
                                          </p:val>
                                        </p:tav>
                                        <p:tav tm="100000">
                                          <p:val>
                                            <p:strVal val="#ppt_w"/>
                                          </p:val>
                                        </p:tav>
                                      </p:tavLst>
                                    </p:anim>
                                    <p:anim calcmode="lin" valueType="num">
                                      <p:cBhvr>
                                        <p:cTn id="35" dur="500" fill="hold"/>
                                        <p:tgtEl>
                                          <p:spTgt spid="155"/>
                                        </p:tgtEl>
                                        <p:attrNameLst>
                                          <p:attrName>ppt_h</p:attrName>
                                        </p:attrNameLst>
                                      </p:cBhvr>
                                      <p:tavLst>
                                        <p:tav tm="0">
                                          <p:val>
                                            <p:fltVal val="0"/>
                                          </p:val>
                                        </p:tav>
                                        <p:tav tm="100000">
                                          <p:val>
                                            <p:strVal val="#ppt_h"/>
                                          </p:val>
                                        </p:tav>
                                      </p:tavLst>
                                    </p:anim>
                                    <p:animEffect transition="in" filter="fade">
                                      <p:cBhvr>
                                        <p:cTn id="36" dur="500"/>
                                        <p:tgtEl>
                                          <p:spTgt spid="155"/>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156"/>
                                        </p:tgtEl>
                                        <p:attrNameLst>
                                          <p:attrName>style.visibility</p:attrName>
                                        </p:attrNameLst>
                                      </p:cBhvr>
                                      <p:to>
                                        <p:strVal val="visible"/>
                                      </p:to>
                                    </p:set>
                                    <p:anim calcmode="lin" valueType="num">
                                      <p:cBhvr>
                                        <p:cTn id="39" dur="500" fill="hold"/>
                                        <p:tgtEl>
                                          <p:spTgt spid="156"/>
                                        </p:tgtEl>
                                        <p:attrNameLst>
                                          <p:attrName>ppt_w</p:attrName>
                                        </p:attrNameLst>
                                      </p:cBhvr>
                                      <p:tavLst>
                                        <p:tav tm="0">
                                          <p:val>
                                            <p:fltVal val="0"/>
                                          </p:val>
                                        </p:tav>
                                        <p:tav tm="100000">
                                          <p:val>
                                            <p:strVal val="#ppt_w"/>
                                          </p:val>
                                        </p:tav>
                                      </p:tavLst>
                                    </p:anim>
                                    <p:anim calcmode="lin" valueType="num">
                                      <p:cBhvr>
                                        <p:cTn id="40" dur="500" fill="hold"/>
                                        <p:tgtEl>
                                          <p:spTgt spid="156"/>
                                        </p:tgtEl>
                                        <p:attrNameLst>
                                          <p:attrName>ppt_h</p:attrName>
                                        </p:attrNameLst>
                                      </p:cBhvr>
                                      <p:tavLst>
                                        <p:tav tm="0">
                                          <p:val>
                                            <p:fltVal val="0"/>
                                          </p:val>
                                        </p:tav>
                                        <p:tav tm="100000">
                                          <p:val>
                                            <p:strVal val="#ppt_h"/>
                                          </p:val>
                                        </p:tav>
                                      </p:tavLst>
                                    </p:anim>
                                    <p:animEffect transition="in" filter="fade">
                                      <p:cBhvr>
                                        <p:cTn id="41" dur="500"/>
                                        <p:tgtEl>
                                          <p:spTgt spid="156"/>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157"/>
                                        </p:tgtEl>
                                        <p:attrNameLst>
                                          <p:attrName>style.visibility</p:attrName>
                                        </p:attrNameLst>
                                      </p:cBhvr>
                                      <p:to>
                                        <p:strVal val="visible"/>
                                      </p:to>
                                    </p:set>
                                    <p:anim calcmode="lin" valueType="num">
                                      <p:cBhvr>
                                        <p:cTn id="44" dur="500" fill="hold"/>
                                        <p:tgtEl>
                                          <p:spTgt spid="157"/>
                                        </p:tgtEl>
                                        <p:attrNameLst>
                                          <p:attrName>ppt_w</p:attrName>
                                        </p:attrNameLst>
                                      </p:cBhvr>
                                      <p:tavLst>
                                        <p:tav tm="0">
                                          <p:val>
                                            <p:fltVal val="0"/>
                                          </p:val>
                                        </p:tav>
                                        <p:tav tm="100000">
                                          <p:val>
                                            <p:strVal val="#ppt_w"/>
                                          </p:val>
                                        </p:tav>
                                      </p:tavLst>
                                    </p:anim>
                                    <p:anim calcmode="lin" valueType="num">
                                      <p:cBhvr>
                                        <p:cTn id="45" dur="500" fill="hold"/>
                                        <p:tgtEl>
                                          <p:spTgt spid="157"/>
                                        </p:tgtEl>
                                        <p:attrNameLst>
                                          <p:attrName>ppt_h</p:attrName>
                                        </p:attrNameLst>
                                      </p:cBhvr>
                                      <p:tavLst>
                                        <p:tav tm="0">
                                          <p:val>
                                            <p:fltVal val="0"/>
                                          </p:val>
                                        </p:tav>
                                        <p:tav tm="100000">
                                          <p:val>
                                            <p:strVal val="#ppt_h"/>
                                          </p:val>
                                        </p:tav>
                                      </p:tavLst>
                                    </p:anim>
                                    <p:animEffect transition="in" filter="fade">
                                      <p:cBhvr>
                                        <p:cTn id="46" dur="500"/>
                                        <p:tgtEl>
                                          <p:spTgt spid="157"/>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158"/>
                                        </p:tgtEl>
                                        <p:attrNameLst>
                                          <p:attrName>style.visibility</p:attrName>
                                        </p:attrNameLst>
                                      </p:cBhvr>
                                      <p:to>
                                        <p:strVal val="visible"/>
                                      </p:to>
                                    </p:set>
                                    <p:anim calcmode="lin" valueType="num">
                                      <p:cBhvr>
                                        <p:cTn id="49" dur="500" fill="hold"/>
                                        <p:tgtEl>
                                          <p:spTgt spid="158"/>
                                        </p:tgtEl>
                                        <p:attrNameLst>
                                          <p:attrName>ppt_w</p:attrName>
                                        </p:attrNameLst>
                                      </p:cBhvr>
                                      <p:tavLst>
                                        <p:tav tm="0">
                                          <p:val>
                                            <p:fltVal val="0"/>
                                          </p:val>
                                        </p:tav>
                                        <p:tav tm="100000">
                                          <p:val>
                                            <p:strVal val="#ppt_w"/>
                                          </p:val>
                                        </p:tav>
                                      </p:tavLst>
                                    </p:anim>
                                    <p:anim calcmode="lin" valueType="num">
                                      <p:cBhvr>
                                        <p:cTn id="50" dur="500" fill="hold"/>
                                        <p:tgtEl>
                                          <p:spTgt spid="158"/>
                                        </p:tgtEl>
                                        <p:attrNameLst>
                                          <p:attrName>ppt_h</p:attrName>
                                        </p:attrNameLst>
                                      </p:cBhvr>
                                      <p:tavLst>
                                        <p:tav tm="0">
                                          <p:val>
                                            <p:fltVal val="0"/>
                                          </p:val>
                                        </p:tav>
                                        <p:tav tm="100000">
                                          <p:val>
                                            <p:strVal val="#ppt_h"/>
                                          </p:val>
                                        </p:tav>
                                      </p:tavLst>
                                    </p:anim>
                                    <p:animEffect transition="in" filter="fade">
                                      <p:cBhvr>
                                        <p:cTn id="51" dur="500"/>
                                        <p:tgtEl>
                                          <p:spTgt spid="158"/>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159"/>
                                        </p:tgtEl>
                                        <p:attrNameLst>
                                          <p:attrName>style.visibility</p:attrName>
                                        </p:attrNameLst>
                                      </p:cBhvr>
                                      <p:to>
                                        <p:strVal val="visible"/>
                                      </p:to>
                                    </p:set>
                                    <p:anim calcmode="lin" valueType="num">
                                      <p:cBhvr>
                                        <p:cTn id="54" dur="500" fill="hold"/>
                                        <p:tgtEl>
                                          <p:spTgt spid="159"/>
                                        </p:tgtEl>
                                        <p:attrNameLst>
                                          <p:attrName>ppt_w</p:attrName>
                                        </p:attrNameLst>
                                      </p:cBhvr>
                                      <p:tavLst>
                                        <p:tav tm="0">
                                          <p:val>
                                            <p:fltVal val="0"/>
                                          </p:val>
                                        </p:tav>
                                        <p:tav tm="100000">
                                          <p:val>
                                            <p:strVal val="#ppt_w"/>
                                          </p:val>
                                        </p:tav>
                                      </p:tavLst>
                                    </p:anim>
                                    <p:anim calcmode="lin" valueType="num">
                                      <p:cBhvr>
                                        <p:cTn id="55" dur="500" fill="hold"/>
                                        <p:tgtEl>
                                          <p:spTgt spid="159"/>
                                        </p:tgtEl>
                                        <p:attrNameLst>
                                          <p:attrName>ppt_h</p:attrName>
                                        </p:attrNameLst>
                                      </p:cBhvr>
                                      <p:tavLst>
                                        <p:tav tm="0">
                                          <p:val>
                                            <p:fltVal val="0"/>
                                          </p:val>
                                        </p:tav>
                                        <p:tav tm="100000">
                                          <p:val>
                                            <p:strVal val="#ppt_h"/>
                                          </p:val>
                                        </p:tav>
                                      </p:tavLst>
                                    </p:anim>
                                    <p:animEffect transition="in" filter="fade">
                                      <p:cBhvr>
                                        <p:cTn id="56" dur="500"/>
                                        <p:tgtEl>
                                          <p:spTgt spid="159"/>
                                        </p:tgtEl>
                                      </p:cBhvr>
                                    </p:animEffect>
                                  </p:childTnLst>
                                </p:cTn>
                              </p:par>
                              <p:par>
                                <p:cTn id="57" presetID="53" presetClass="entr" presetSubtype="0" fill="hold" nodeType="withEffect">
                                  <p:stCondLst>
                                    <p:cond delay="0"/>
                                  </p:stCondLst>
                                  <p:childTnLst>
                                    <p:set>
                                      <p:cBhvr>
                                        <p:cTn id="58" dur="1" fill="hold">
                                          <p:stCondLst>
                                            <p:cond delay="0"/>
                                          </p:stCondLst>
                                        </p:cTn>
                                        <p:tgtEl>
                                          <p:spTgt spid="160"/>
                                        </p:tgtEl>
                                        <p:attrNameLst>
                                          <p:attrName>style.visibility</p:attrName>
                                        </p:attrNameLst>
                                      </p:cBhvr>
                                      <p:to>
                                        <p:strVal val="visible"/>
                                      </p:to>
                                    </p:set>
                                    <p:anim calcmode="lin" valueType="num">
                                      <p:cBhvr>
                                        <p:cTn id="59" dur="500" fill="hold"/>
                                        <p:tgtEl>
                                          <p:spTgt spid="160"/>
                                        </p:tgtEl>
                                        <p:attrNameLst>
                                          <p:attrName>ppt_w</p:attrName>
                                        </p:attrNameLst>
                                      </p:cBhvr>
                                      <p:tavLst>
                                        <p:tav tm="0">
                                          <p:val>
                                            <p:fltVal val="0"/>
                                          </p:val>
                                        </p:tav>
                                        <p:tav tm="100000">
                                          <p:val>
                                            <p:strVal val="#ppt_w"/>
                                          </p:val>
                                        </p:tav>
                                      </p:tavLst>
                                    </p:anim>
                                    <p:anim calcmode="lin" valueType="num">
                                      <p:cBhvr>
                                        <p:cTn id="60" dur="500" fill="hold"/>
                                        <p:tgtEl>
                                          <p:spTgt spid="160"/>
                                        </p:tgtEl>
                                        <p:attrNameLst>
                                          <p:attrName>ppt_h</p:attrName>
                                        </p:attrNameLst>
                                      </p:cBhvr>
                                      <p:tavLst>
                                        <p:tav tm="0">
                                          <p:val>
                                            <p:fltVal val="0"/>
                                          </p:val>
                                        </p:tav>
                                        <p:tav tm="100000">
                                          <p:val>
                                            <p:strVal val="#ppt_h"/>
                                          </p:val>
                                        </p:tav>
                                      </p:tavLst>
                                    </p:anim>
                                    <p:animEffect transition="in" filter="fade">
                                      <p:cBhvr>
                                        <p:cTn id="61" dur="500"/>
                                        <p:tgtEl>
                                          <p:spTgt spid="160"/>
                                        </p:tgtEl>
                                      </p:cBhvr>
                                    </p:animEffect>
                                  </p:childTnLst>
                                </p:cTn>
                              </p:par>
                              <p:par>
                                <p:cTn id="62" presetID="53" presetClass="entr" presetSubtype="0" fill="hold" nodeType="withEffect">
                                  <p:stCondLst>
                                    <p:cond delay="0"/>
                                  </p:stCondLst>
                                  <p:childTnLst>
                                    <p:set>
                                      <p:cBhvr>
                                        <p:cTn id="63" dur="1" fill="hold">
                                          <p:stCondLst>
                                            <p:cond delay="0"/>
                                          </p:stCondLst>
                                        </p:cTn>
                                        <p:tgtEl>
                                          <p:spTgt spid="161"/>
                                        </p:tgtEl>
                                        <p:attrNameLst>
                                          <p:attrName>style.visibility</p:attrName>
                                        </p:attrNameLst>
                                      </p:cBhvr>
                                      <p:to>
                                        <p:strVal val="visible"/>
                                      </p:to>
                                    </p:set>
                                    <p:anim calcmode="lin" valueType="num">
                                      <p:cBhvr>
                                        <p:cTn id="64" dur="500" fill="hold"/>
                                        <p:tgtEl>
                                          <p:spTgt spid="161"/>
                                        </p:tgtEl>
                                        <p:attrNameLst>
                                          <p:attrName>ppt_w</p:attrName>
                                        </p:attrNameLst>
                                      </p:cBhvr>
                                      <p:tavLst>
                                        <p:tav tm="0">
                                          <p:val>
                                            <p:fltVal val="0"/>
                                          </p:val>
                                        </p:tav>
                                        <p:tav tm="100000">
                                          <p:val>
                                            <p:strVal val="#ppt_w"/>
                                          </p:val>
                                        </p:tav>
                                      </p:tavLst>
                                    </p:anim>
                                    <p:anim calcmode="lin" valueType="num">
                                      <p:cBhvr>
                                        <p:cTn id="65" dur="500" fill="hold"/>
                                        <p:tgtEl>
                                          <p:spTgt spid="161"/>
                                        </p:tgtEl>
                                        <p:attrNameLst>
                                          <p:attrName>ppt_h</p:attrName>
                                        </p:attrNameLst>
                                      </p:cBhvr>
                                      <p:tavLst>
                                        <p:tav tm="0">
                                          <p:val>
                                            <p:fltVal val="0"/>
                                          </p:val>
                                        </p:tav>
                                        <p:tav tm="100000">
                                          <p:val>
                                            <p:strVal val="#ppt_h"/>
                                          </p:val>
                                        </p:tav>
                                      </p:tavLst>
                                    </p:anim>
                                    <p:animEffect transition="in" filter="fade">
                                      <p:cBhvr>
                                        <p:cTn id="66" dur="500"/>
                                        <p:tgtEl>
                                          <p:spTgt spid="161"/>
                                        </p:tgtEl>
                                      </p:cBhvr>
                                    </p:animEffect>
                                  </p:childTnLst>
                                </p:cTn>
                              </p:par>
                              <p:par>
                                <p:cTn id="67" presetID="53" presetClass="entr" presetSubtype="0" fill="hold" nodeType="withEffect">
                                  <p:stCondLst>
                                    <p:cond delay="0"/>
                                  </p:stCondLst>
                                  <p:childTnLst>
                                    <p:set>
                                      <p:cBhvr>
                                        <p:cTn id="68" dur="1" fill="hold">
                                          <p:stCondLst>
                                            <p:cond delay="0"/>
                                          </p:stCondLst>
                                        </p:cTn>
                                        <p:tgtEl>
                                          <p:spTgt spid="162"/>
                                        </p:tgtEl>
                                        <p:attrNameLst>
                                          <p:attrName>style.visibility</p:attrName>
                                        </p:attrNameLst>
                                      </p:cBhvr>
                                      <p:to>
                                        <p:strVal val="visible"/>
                                      </p:to>
                                    </p:set>
                                    <p:anim calcmode="lin" valueType="num">
                                      <p:cBhvr>
                                        <p:cTn id="69" dur="500" fill="hold"/>
                                        <p:tgtEl>
                                          <p:spTgt spid="162"/>
                                        </p:tgtEl>
                                        <p:attrNameLst>
                                          <p:attrName>ppt_w</p:attrName>
                                        </p:attrNameLst>
                                      </p:cBhvr>
                                      <p:tavLst>
                                        <p:tav tm="0">
                                          <p:val>
                                            <p:fltVal val="0"/>
                                          </p:val>
                                        </p:tav>
                                        <p:tav tm="100000">
                                          <p:val>
                                            <p:strVal val="#ppt_w"/>
                                          </p:val>
                                        </p:tav>
                                      </p:tavLst>
                                    </p:anim>
                                    <p:anim calcmode="lin" valueType="num">
                                      <p:cBhvr>
                                        <p:cTn id="70" dur="500" fill="hold"/>
                                        <p:tgtEl>
                                          <p:spTgt spid="162"/>
                                        </p:tgtEl>
                                        <p:attrNameLst>
                                          <p:attrName>ppt_h</p:attrName>
                                        </p:attrNameLst>
                                      </p:cBhvr>
                                      <p:tavLst>
                                        <p:tav tm="0">
                                          <p:val>
                                            <p:fltVal val="0"/>
                                          </p:val>
                                        </p:tav>
                                        <p:tav tm="100000">
                                          <p:val>
                                            <p:strVal val="#ppt_h"/>
                                          </p:val>
                                        </p:tav>
                                      </p:tavLst>
                                    </p:anim>
                                    <p:animEffect transition="in" filter="fade">
                                      <p:cBhvr>
                                        <p:cTn id="71" dur="500"/>
                                        <p:tgtEl>
                                          <p:spTgt spid="162"/>
                                        </p:tgtEl>
                                      </p:cBhvr>
                                    </p:animEffect>
                                  </p:childTnLst>
                                </p:cTn>
                              </p:par>
                              <p:par>
                                <p:cTn id="72" presetID="53" presetClass="entr" presetSubtype="0" fill="hold" nodeType="withEffect">
                                  <p:stCondLst>
                                    <p:cond delay="0"/>
                                  </p:stCondLst>
                                  <p:childTnLst>
                                    <p:set>
                                      <p:cBhvr>
                                        <p:cTn id="73" dur="1" fill="hold">
                                          <p:stCondLst>
                                            <p:cond delay="0"/>
                                          </p:stCondLst>
                                        </p:cTn>
                                        <p:tgtEl>
                                          <p:spTgt spid="163"/>
                                        </p:tgtEl>
                                        <p:attrNameLst>
                                          <p:attrName>style.visibility</p:attrName>
                                        </p:attrNameLst>
                                      </p:cBhvr>
                                      <p:to>
                                        <p:strVal val="visible"/>
                                      </p:to>
                                    </p:set>
                                    <p:anim calcmode="lin" valueType="num">
                                      <p:cBhvr>
                                        <p:cTn id="74" dur="500" fill="hold"/>
                                        <p:tgtEl>
                                          <p:spTgt spid="163"/>
                                        </p:tgtEl>
                                        <p:attrNameLst>
                                          <p:attrName>ppt_w</p:attrName>
                                        </p:attrNameLst>
                                      </p:cBhvr>
                                      <p:tavLst>
                                        <p:tav tm="0">
                                          <p:val>
                                            <p:fltVal val="0"/>
                                          </p:val>
                                        </p:tav>
                                        <p:tav tm="100000">
                                          <p:val>
                                            <p:strVal val="#ppt_w"/>
                                          </p:val>
                                        </p:tav>
                                      </p:tavLst>
                                    </p:anim>
                                    <p:anim calcmode="lin" valueType="num">
                                      <p:cBhvr>
                                        <p:cTn id="75" dur="500" fill="hold"/>
                                        <p:tgtEl>
                                          <p:spTgt spid="163"/>
                                        </p:tgtEl>
                                        <p:attrNameLst>
                                          <p:attrName>ppt_h</p:attrName>
                                        </p:attrNameLst>
                                      </p:cBhvr>
                                      <p:tavLst>
                                        <p:tav tm="0">
                                          <p:val>
                                            <p:fltVal val="0"/>
                                          </p:val>
                                        </p:tav>
                                        <p:tav tm="100000">
                                          <p:val>
                                            <p:strVal val="#ppt_h"/>
                                          </p:val>
                                        </p:tav>
                                      </p:tavLst>
                                    </p:anim>
                                    <p:animEffect transition="in" filter="fade">
                                      <p:cBhvr>
                                        <p:cTn id="76" dur="500"/>
                                        <p:tgtEl>
                                          <p:spTgt spid="163"/>
                                        </p:tgtEl>
                                      </p:cBhvr>
                                    </p:animEffect>
                                  </p:childTnLst>
                                </p:cTn>
                              </p:par>
                              <p:par>
                                <p:cTn id="77" presetID="53" presetClass="entr" presetSubtype="0" fill="hold" nodeType="withEffect">
                                  <p:stCondLst>
                                    <p:cond delay="0"/>
                                  </p:stCondLst>
                                  <p:childTnLst>
                                    <p:set>
                                      <p:cBhvr>
                                        <p:cTn id="78" dur="1" fill="hold">
                                          <p:stCondLst>
                                            <p:cond delay="0"/>
                                          </p:stCondLst>
                                        </p:cTn>
                                        <p:tgtEl>
                                          <p:spTgt spid="164"/>
                                        </p:tgtEl>
                                        <p:attrNameLst>
                                          <p:attrName>style.visibility</p:attrName>
                                        </p:attrNameLst>
                                      </p:cBhvr>
                                      <p:to>
                                        <p:strVal val="visible"/>
                                      </p:to>
                                    </p:set>
                                    <p:anim calcmode="lin" valueType="num">
                                      <p:cBhvr>
                                        <p:cTn id="79" dur="500" fill="hold"/>
                                        <p:tgtEl>
                                          <p:spTgt spid="164"/>
                                        </p:tgtEl>
                                        <p:attrNameLst>
                                          <p:attrName>ppt_w</p:attrName>
                                        </p:attrNameLst>
                                      </p:cBhvr>
                                      <p:tavLst>
                                        <p:tav tm="0">
                                          <p:val>
                                            <p:fltVal val="0"/>
                                          </p:val>
                                        </p:tav>
                                        <p:tav tm="100000">
                                          <p:val>
                                            <p:strVal val="#ppt_w"/>
                                          </p:val>
                                        </p:tav>
                                      </p:tavLst>
                                    </p:anim>
                                    <p:anim calcmode="lin" valueType="num">
                                      <p:cBhvr>
                                        <p:cTn id="80" dur="500" fill="hold"/>
                                        <p:tgtEl>
                                          <p:spTgt spid="164"/>
                                        </p:tgtEl>
                                        <p:attrNameLst>
                                          <p:attrName>ppt_h</p:attrName>
                                        </p:attrNameLst>
                                      </p:cBhvr>
                                      <p:tavLst>
                                        <p:tav tm="0">
                                          <p:val>
                                            <p:fltVal val="0"/>
                                          </p:val>
                                        </p:tav>
                                        <p:tav tm="100000">
                                          <p:val>
                                            <p:strVal val="#ppt_h"/>
                                          </p:val>
                                        </p:tav>
                                      </p:tavLst>
                                    </p:anim>
                                    <p:animEffect transition="in" filter="fade">
                                      <p:cBhvr>
                                        <p:cTn id="81" dur="500"/>
                                        <p:tgtEl>
                                          <p:spTgt spid="164"/>
                                        </p:tgtEl>
                                      </p:cBhvr>
                                    </p:animEffect>
                                  </p:childTnLst>
                                </p:cTn>
                              </p:par>
                              <p:par>
                                <p:cTn id="82" presetID="53" presetClass="entr" presetSubtype="0" fill="hold" nodeType="withEffect">
                                  <p:stCondLst>
                                    <p:cond delay="0"/>
                                  </p:stCondLst>
                                  <p:childTnLst>
                                    <p:set>
                                      <p:cBhvr>
                                        <p:cTn id="83" dur="1" fill="hold">
                                          <p:stCondLst>
                                            <p:cond delay="0"/>
                                          </p:stCondLst>
                                        </p:cTn>
                                        <p:tgtEl>
                                          <p:spTgt spid="165"/>
                                        </p:tgtEl>
                                        <p:attrNameLst>
                                          <p:attrName>style.visibility</p:attrName>
                                        </p:attrNameLst>
                                      </p:cBhvr>
                                      <p:to>
                                        <p:strVal val="visible"/>
                                      </p:to>
                                    </p:set>
                                    <p:anim calcmode="lin" valueType="num">
                                      <p:cBhvr>
                                        <p:cTn id="84" dur="500" fill="hold"/>
                                        <p:tgtEl>
                                          <p:spTgt spid="165"/>
                                        </p:tgtEl>
                                        <p:attrNameLst>
                                          <p:attrName>ppt_w</p:attrName>
                                        </p:attrNameLst>
                                      </p:cBhvr>
                                      <p:tavLst>
                                        <p:tav tm="0">
                                          <p:val>
                                            <p:fltVal val="0"/>
                                          </p:val>
                                        </p:tav>
                                        <p:tav tm="100000">
                                          <p:val>
                                            <p:strVal val="#ppt_w"/>
                                          </p:val>
                                        </p:tav>
                                      </p:tavLst>
                                    </p:anim>
                                    <p:anim calcmode="lin" valueType="num">
                                      <p:cBhvr>
                                        <p:cTn id="85" dur="500" fill="hold"/>
                                        <p:tgtEl>
                                          <p:spTgt spid="165"/>
                                        </p:tgtEl>
                                        <p:attrNameLst>
                                          <p:attrName>ppt_h</p:attrName>
                                        </p:attrNameLst>
                                      </p:cBhvr>
                                      <p:tavLst>
                                        <p:tav tm="0">
                                          <p:val>
                                            <p:fltVal val="0"/>
                                          </p:val>
                                        </p:tav>
                                        <p:tav tm="100000">
                                          <p:val>
                                            <p:strVal val="#ppt_h"/>
                                          </p:val>
                                        </p:tav>
                                      </p:tavLst>
                                    </p:anim>
                                    <p:animEffect transition="in" filter="fade">
                                      <p:cBhvr>
                                        <p:cTn id="86" dur="500"/>
                                        <p:tgtEl>
                                          <p:spTgt spid="165"/>
                                        </p:tgtEl>
                                      </p:cBhvr>
                                    </p:animEffect>
                                  </p:childTnLst>
                                </p:cTn>
                              </p:par>
                              <p:par>
                                <p:cTn id="87" presetID="53" presetClass="entr" presetSubtype="0" fill="hold" nodeType="withEffect">
                                  <p:stCondLst>
                                    <p:cond delay="0"/>
                                  </p:stCondLst>
                                  <p:childTnLst>
                                    <p:set>
                                      <p:cBhvr>
                                        <p:cTn id="88" dur="1" fill="hold">
                                          <p:stCondLst>
                                            <p:cond delay="0"/>
                                          </p:stCondLst>
                                        </p:cTn>
                                        <p:tgtEl>
                                          <p:spTgt spid="166"/>
                                        </p:tgtEl>
                                        <p:attrNameLst>
                                          <p:attrName>style.visibility</p:attrName>
                                        </p:attrNameLst>
                                      </p:cBhvr>
                                      <p:to>
                                        <p:strVal val="visible"/>
                                      </p:to>
                                    </p:set>
                                    <p:anim calcmode="lin" valueType="num">
                                      <p:cBhvr>
                                        <p:cTn id="89" dur="500" fill="hold"/>
                                        <p:tgtEl>
                                          <p:spTgt spid="166"/>
                                        </p:tgtEl>
                                        <p:attrNameLst>
                                          <p:attrName>ppt_w</p:attrName>
                                        </p:attrNameLst>
                                      </p:cBhvr>
                                      <p:tavLst>
                                        <p:tav tm="0">
                                          <p:val>
                                            <p:fltVal val="0"/>
                                          </p:val>
                                        </p:tav>
                                        <p:tav tm="100000">
                                          <p:val>
                                            <p:strVal val="#ppt_w"/>
                                          </p:val>
                                        </p:tav>
                                      </p:tavLst>
                                    </p:anim>
                                    <p:anim calcmode="lin" valueType="num">
                                      <p:cBhvr>
                                        <p:cTn id="90" dur="500" fill="hold"/>
                                        <p:tgtEl>
                                          <p:spTgt spid="166"/>
                                        </p:tgtEl>
                                        <p:attrNameLst>
                                          <p:attrName>ppt_h</p:attrName>
                                        </p:attrNameLst>
                                      </p:cBhvr>
                                      <p:tavLst>
                                        <p:tav tm="0">
                                          <p:val>
                                            <p:fltVal val="0"/>
                                          </p:val>
                                        </p:tav>
                                        <p:tav tm="100000">
                                          <p:val>
                                            <p:strVal val="#ppt_h"/>
                                          </p:val>
                                        </p:tav>
                                      </p:tavLst>
                                    </p:anim>
                                    <p:animEffect transition="in" filter="fade">
                                      <p:cBhvr>
                                        <p:cTn id="91" dur="500"/>
                                        <p:tgtEl>
                                          <p:spTgt spid="166"/>
                                        </p:tgtEl>
                                      </p:cBhvr>
                                    </p:animEffect>
                                  </p:childTnLst>
                                </p:cTn>
                              </p:par>
                              <p:par>
                                <p:cTn id="92" presetID="53" presetClass="entr" presetSubtype="0" fill="hold" nodeType="withEffect">
                                  <p:stCondLst>
                                    <p:cond delay="0"/>
                                  </p:stCondLst>
                                  <p:childTnLst>
                                    <p:set>
                                      <p:cBhvr>
                                        <p:cTn id="93" dur="1" fill="hold">
                                          <p:stCondLst>
                                            <p:cond delay="0"/>
                                          </p:stCondLst>
                                        </p:cTn>
                                        <p:tgtEl>
                                          <p:spTgt spid="167"/>
                                        </p:tgtEl>
                                        <p:attrNameLst>
                                          <p:attrName>style.visibility</p:attrName>
                                        </p:attrNameLst>
                                      </p:cBhvr>
                                      <p:to>
                                        <p:strVal val="visible"/>
                                      </p:to>
                                    </p:set>
                                    <p:anim calcmode="lin" valueType="num">
                                      <p:cBhvr>
                                        <p:cTn id="94" dur="500" fill="hold"/>
                                        <p:tgtEl>
                                          <p:spTgt spid="167"/>
                                        </p:tgtEl>
                                        <p:attrNameLst>
                                          <p:attrName>ppt_w</p:attrName>
                                        </p:attrNameLst>
                                      </p:cBhvr>
                                      <p:tavLst>
                                        <p:tav tm="0">
                                          <p:val>
                                            <p:fltVal val="0"/>
                                          </p:val>
                                        </p:tav>
                                        <p:tav tm="100000">
                                          <p:val>
                                            <p:strVal val="#ppt_w"/>
                                          </p:val>
                                        </p:tav>
                                      </p:tavLst>
                                    </p:anim>
                                    <p:anim calcmode="lin" valueType="num">
                                      <p:cBhvr>
                                        <p:cTn id="95" dur="500" fill="hold"/>
                                        <p:tgtEl>
                                          <p:spTgt spid="167"/>
                                        </p:tgtEl>
                                        <p:attrNameLst>
                                          <p:attrName>ppt_h</p:attrName>
                                        </p:attrNameLst>
                                      </p:cBhvr>
                                      <p:tavLst>
                                        <p:tav tm="0">
                                          <p:val>
                                            <p:fltVal val="0"/>
                                          </p:val>
                                        </p:tav>
                                        <p:tav tm="100000">
                                          <p:val>
                                            <p:strVal val="#ppt_h"/>
                                          </p:val>
                                        </p:tav>
                                      </p:tavLst>
                                    </p:anim>
                                    <p:animEffect transition="in" filter="fade">
                                      <p:cBhvr>
                                        <p:cTn id="96" dur="500"/>
                                        <p:tgtEl>
                                          <p:spTgt spid="167"/>
                                        </p:tgtEl>
                                      </p:cBhvr>
                                    </p:animEffect>
                                  </p:childTnLst>
                                </p:cTn>
                              </p:par>
                              <p:par>
                                <p:cTn id="97" presetID="53" presetClass="entr" presetSubtype="0" fill="hold" nodeType="withEffect">
                                  <p:stCondLst>
                                    <p:cond delay="0"/>
                                  </p:stCondLst>
                                  <p:childTnLst>
                                    <p:set>
                                      <p:cBhvr>
                                        <p:cTn id="98" dur="1" fill="hold">
                                          <p:stCondLst>
                                            <p:cond delay="0"/>
                                          </p:stCondLst>
                                        </p:cTn>
                                        <p:tgtEl>
                                          <p:spTgt spid="168"/>
                                        </p:tgtEl>
                                        <p:attrNameLst>
                                          <p:attrName>style.visibility</p:attrName>
                                        </p:attrNameLst>
                                      </p:cBhvr>
                                      <p:to>
                                        <p:strVal val="visible"/>
                                      </p:to>
                                    </p:set>
                                    <p:anim calcmode="lin" valueType="num">
                                      <p:cBhvr>
                                        <p:cTn id="99" dur="500" fill="hold"/>
                                        <p:tgtEl>
                                          <p:spTgt spid="168"/>
                                        </p:tgtEl>
                                        <p:attrNameLst>
                                          <p:attrName>ppt_w</p:attrName>
                                        </p:attrNameLst>
                                      </p:cBhvr>
                                      <p:tavLst>
                                        <p:tav tm="0">
                                          <p:val>
                                            <p:fltVal val="0"/>
                                          </p:val>
                                        </p:tav>
                                        <p:tav tm="100000">
                                          <p:val>
                                            <p:strVal val="#ppt_w"/>
                                          </p:val>
                                        </p:tav>
                                      </p:tavLst>
                                    </p:anim>
                                    <p:anim calcmode="lin" valueType="num">
                                      <p:cBhvr>
                                        <p:cTn id="100" dur="500" fill="hold"/>
                                        <p:tgtEl>
                                          <p:spTgt spid="168"/>
                                        </p:tgtEl>
                                        <p:attrNameLst>
                                          <p:attrName>ppt_h</p:attrName>
                                        </p:attrNameLst>
                                      </p:cBhvr>
                                      <p:tavLst>
                                        <p:tav tm="0">
                                          <p:val>
                                            <p:fltVal val="0"/>
                                          </p:val>
                                        </p:tav>
                                        <p:tav tm="100000">
                                          <p:val>
                                            <p:strVal val="#ppt_h"/>
                                          </p:val>
                                        </p:tav>
                                      </p:tavLst>
                                    </p:anim>
                                    <p:animEffect transition="in" filter="fade">
                                      <p:cBhvr>
                                        <p:cTn id="101" dur="500"/>
                                        <p:tgtEl>
                                          <p:spTgt spid="168"/>
                                        </p:tgtEl>
                                      </p:cBhvr>
                                    </p:animEffect>
                                  </p:childTnLst>
                                </p:cTn>
                              </p:par>
                              <p:par>
                                <p:cTn id="102" presetID="53" presetClass="entr" presetSubtype="0" fill="hold" grpId="0" nodeType="withEffect">
                                  <p:stCondLst>
                                    <p:cond delay="0"/>
                                  </p:stCondLst>
                                  <p:childTnLst>
                                    <p:set>
                                      <p:cBhvr>
                                        <p:cTn id="103" dur="1" fill="hold">
                                          <p:stCondLst>
                                            <p:cond delay="0"/>
                                          </p:stCondLst>
                                        </p:cTn>
                                        <p:tgtEl>
                                          <p:spTgt spid="169"/>
                                        </p:tgtEl>
                                        <p:attrNameLst>
                                          <p:attrName>style.visibility</p:attrName>
                                        </p:attrNameLst>
                                      </p:cBhvr>
                                      <p:to>
                                        <p:strVal val="visible"/>
                                      </p:to>
                                    </p:set>
                                    <p:anim calcmode="lin" valueType="num">
                                      <p:cBhvr>
                                        <p:cTn id="104" dur="500" fill="hold"/>
                                        <p:tgtEl>
                                          <p:spTgt spid="169"/>
                                        </p:tgtEl>
                                        <p:attrNameLst>
                                          <p:attrName>ppt_w</p:attrName>
                                        </p:attrNameLst>
                                      </p:cBhvr>
                                      <p:tavLst>
                                        <p:tav tm="0">
                                          <p:val>
                                            <p:fltVal val="0"/>
                                          </p:val>
                                        </p:tav>
                                        <p:tav tm="100000">
                                          <p:val>
                                            <p:strVal val="#ppt_w"/>
                                          </p:val>
                                        </p:tav>
                                      </p:tavLst>
                                    </p:anim>
                                    <p:anim calcmode="lin" valueType="num">
                                      <p:cBhvr>
                                        <p:cTn id="105" dur="500" fill="hold"/>
                                        <p:tgtEl>
                                          <p:spTgt spid="169"/>
                                        </p:tgtEl>
                                        <p:attrNameLst>
                                          <p:attrName>ppt_h</p:attrName>
                                        </p:attrNameLst>
                                      </p:cBhvr>
                                      <p:tavLst>
                                        <p:tav tm="0">
                                          <p:val>
                                            <p:fltVal val="0"/>
                                          </p:val>
                                        </p:tav>
                                        <p:tav tm="100000">
                                          <p:val>
                                            <p:strVal val="#ppt_h"/>
                                          </p:val>
                                        </p:tav>
                                      </p:tavLst>
                                    </p:anim>
                                    <p:animEffect transition="in" filter="fade">
                                      <p:cBhvr>
                                        <p:cTn id="106" dur="500"/>
                                        <p:tgtEl>
                                          <p:spTgt spid="169"/>
                                        </p:tgtEl>
                                      </p:cBhvr>
                                    </p:animEffect>
                                  </p:childTnLst>
                                </p:cTn>
                              </p:par>
                              <p:par>
                                <p:cTn id="107" presetID="53" presetClass="entr" presetSubtype="0" fill="hold" grpId="0" nodeType="withEffect">
                                  <p:stCondLst>
                                    <p:cond delay="0"/>
                                  </p:stCondLst>
                                  <p:childTnLst>
                                    <p:set>
                                      <p:cBhvr>
                                        <p:cTn id="108" dur="1" fill="hold">
                                          <p:stCondLst>
                                            <p:cond delay="0"/>
                                          </p:stCondLst>
                                        </p:cTn>
                                        <p:tgtEl>
                                          <p:spTgt spid="171"/>
                                        </p:tgtEl>
                                        <p:attrNameLst>
                                          <p:attrName>style.visibility</p:attrName>
                                        </p:attrNameLst>
                                      </p:cBhvr>
                                      <p:to>
                                        <p:strVal val="visible"/>
                                      </p:to>
                                    </p:set>
                                    <p:anim calcmode="lin" valueType="num">
                                      <p:cBhvr>
                                        <p:cTn id="109" dur="500" fill="hold"/>
                                        <p:tgtEl>
                                          <p:spTgt spid="171"/>
                                        </p:tgtEl>
                                        <p:attrNameLst>
                                          <p:attrName>ppt_w</p:attrName>
                                        </p:attrNameLst>
                                      </p:cBhvr>
                                      <p:tavLst>
                                        <p:tav tm="0">
                                          <p:val>
                                            <p:fltVal val="0"/>
                                          </p:val>
                                        </p:tav>
                                        <p:tav tm="100000">
                                          <p:val>
                                            <p:strVal val="#ppt_w"/>
                                          </p:val>
                                        </p:tav>
                                      </p:tavLst>
                                    </p:anim>
                                    <p:anim calcmode="lin" valueType="num">
                                      <p:cBhvr>
                                        <p:cTn id="110" dur="500" fill="hold"/>
                                        <p:tgtEl>
                                          <p:spTgt spid="171"/>
                                        </p:tgtEl>
                                        <p:attrNameLst>
                                          <p:attrName>ppt_h</p:attrName>
                                        </p:attrNameLst>
                                      </p:cBhvr>
                                      <p:tavLst>
                                        <p:tav tm="0">
                                          <p:val>
                                            <p:fltVal val="0"/>
                                          </p:val>
                                        </p:tav>
                                        <p:tav tm="100000">
                                          <p:val>
                                            <p:strVal val="#ppt_h"/>
                                          </p:val>
                                        </p:tav>
                                      </p:tavLst>
                                    </p:anim>
                                    <p:animEffect transition="in" filter="fade">
                                      <p:cBhvr>
                                        <p:cTn id="111" dur="500"/>
                                        <p:tgtEl>
                                          <p:spTgt spid="171"/>
                                        </p:tgtEl>
                                      </p:cBhvr>
                                    </p:animEffect>
                                  </p:childTnLst>
                                </p:cTn>
                              </p:par>
                              <p:par>
                                <p:cTn id="112" presetID="53" presetClass="entr" presetSubtype="0" fill="hold" grpId="0" nodeType="withEffect">
                                  <p:stCondLst>
                                    <p:cond delay="0"/>
                                  </p:stCondLst>
                                  <p:childTnLst>
                                    <p:set>
                                      <p:cBhvr>
                                        <p:cTn id="113" dur="1" fill="hold">
                                          <p:stCondLst>
                                            <p:cond delay="0"/>
                                          </p:stCondLst>
                                        </p:cTn>
                                        <p:tgtEl>
                                          <p:spTgt spid="172"/>
                                        </p:tgtEl>
                                        <p:attrNameLst>
                                          <p:attrName>style.visibility</p:attrName>
                                        </p:attrNameLst>
                                      </p:cBhvr>
                                      <p:to>
                                        <p:strVal val="visible"/>
                                      </p:to>
                                    </p:set>
                                    <p:anim calcmode="lin" valueType="num">
                                      <p:cBhvr>
                                        <p:cTn id="114" dur="500" fill="hold"/>
                                        <p:tgtEl>
                                          <p:spTgt spid="172"/>
                                        </p:tgtEl>
                                        <p:attrNameLst>
                                          <p:attrName>ppt_w</p:attrName>
                                        </p:attrNameLst>
                                      </p:cBhvr>
                                      <p:tavLst>
                                        <p:tav tm="0">
                                          <p:val>
                                            <p:fltVal val="0"/>
                                          </p:val>
                                        </p:tav>
                                        <p:tav tm="100000">
                                          <p:val>
                                            <p:strVal val="#ppt_w"/>
                                          </p:val>
                                        </p:tav>
                                      </p:tavLst>
                                    </p:anim>
                                    <p:anim calcmode="lin" valueType="num">
                                      <p:cBhvr>
                                        <p:cTn id="115" dur="500" fill="hold"/>
                                        <p:tgtEl>
                                          <p:spTgt spid="172"/>
                                        </p:tgtEl>
                                        <p:attrNameLst>
                                          <p:attrName>ppt_h</p:attrName>
                                        </p:attrNameLst>
                                      </p:cBhvr>
                                      <p:tavLst>
                                        <p:tav tm="0">
                                          <p:val>
                                            <p:fltVal val="0"/>
                                          </p:val>
                                        </p:tav>
                                        <p:tav tm="100000">
                                          <p:val>
                                            <p:strVal val="#ppt_h"/>
                                          </p:val>
                                        </p:tav>
                                      </p:tavLst>
                                    </p:anim>
                                    <p:animEffect transition="in" filter="fade">
                                      <p:cBhvr>
                                        <p:cTn id="116" dur="500"/>
                                        <p:tgtEl>
                                          <p:spTgt spid="172"/>
                                        </p:tgtEl>
                                      </p:cBhvr>
                                    </p:animEffect>
                                  </p:childTnLst>
                                </p:cTn>
                              </p:par>
                              <p:par>
                                <p:cTn id="117" presetID="53" presetClass="entr" presetSubtype="0" fill="hold" grpId="0" nodeType="withEffect">
                                  <p:stCondLst>
                                    <p:cond delay="0"/>
                                  </p:stCondLst>
                                  <p:childTnLst>
                                    <p:set>
                                      <p:cBhvr>
                                        <p:cTn id="118" dur="1" fill="hold">
                                          <p:stCondLst>
                                            <p:cond delay="0"/>
                                          </p:stCondLst>
                                        </p:cTn>
                                        <p:tgtEl>
                                          <p:spTgt spid="173"/>
                                        </p:tgtEl>
                                        <p:attrNameLst>
                                          <p:attrName>style.visibility</p:attrName>
                                        </p:attrNameLst>
                                      </p:cBhvr>
                                      <p:to>
                                        <p:strVal val="visible"/>
                                      </p:to>
                                    </p:set>
                                    <p:anim calcmode="lin" valueType="num">
                                      <p:cBhvr>
                                        <p:cTn id="119" dur="500" fill="hold"/>
                                        <p:tgtEl>
                                          <p:spTgt spid="173"/>
                                        </p:tgtEl>
                                        <p:attrNameLst>
                                          <p:attrName>ppt_w</p:attrName>
                                        </p:attrNameLst>
                                      </p:cBhvr>
                                      <p:tavLst>
                                        <p:tav tm="0">
                                          <p:val>
                                            <p:fltVal val="0"/>
                                          </p:val>
                                        </p:tav>
                                        <p:tav tm="100000">
                                          <p:val>
                                            <p:strVal val="#ppt_w"/>
                                          </p:val>
                                        </p:tav>
                                      </p:tavLst>
                                    </p:anim>
                                    <p:anim calcmode="lin" valueType="num">
                                      <p:cBhvr>
                                        <p:cTn id="120" dur="500" fill="hold"/>
                                        <p:tgtEl>
                                          <p:spTgt spid="173"/>
                                        </p:tgtEl>
                                        <p:attrNameLst>
                                          <p:attrName>ppt_h</p:attrName>
                                        </p:attrNameLst>
                                      </p:cBhvr>
                                      <p:tavLst>
                                        <p:tav tm="0">
                                          <p:val>
                                            <p:fltVal val="0"/>
                                          </p:val>
                                        </p:tav>
                                        <p:tav tm="100000">
                                          <p:val>
                                            <p:strVal val="#ppt_h"/>
                                          </p:val>
                                        </p:tav>
                                      </p:tavLst>
                                    </p:anim>
                                    <p:animEffect transition="in" filter="fade">
                                      <p:cBhvr>
                                        <p:cTn id="121" dur="500"/>
                                        <p:tgtEl>
                                          <p:spTgt spid="173"/>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174"/>
                                        </p:tgtEl>
                                        <p:attrNameLst>
                                          <p:attrName>style.visibility</p:attrName>
                                        </p:attrNameLst>
                                      </p:cBhvr>
                                      <p:to>
                                        <p:strVal val="visible"/>
                                      </p:to>
                                    </p:set>
                                    <p:anim calcmode="lin" valueType="num">
                                      <p:cBhvr>
                                        <p:cTn id="124" dur="500" fill="hold"/>
                                        <p:tgtEl>
                                          <p:spTgt spid="174"/>
                                        </p:tgtEl>
                                        <p:attrNameLst>
                                          <p:attrName>ppt_w</p:attrName>
                                        </p:attrNameLst>
                                      </p:cBhvr>
                                      <p:tavLst>
                                        <p:tav tm="0">
                                          <p:val>
                                            <p:fltVal val="0"/>
                                          </p:val>
                                        </p:tav>
                                        <p:tav tm="100000">
                                          <p:val>
                                            <p:strVal val="#ppt_w"/>
                                          </p:val>
                                        </p:tav>
                                      </p:tavLst>
                                    </p:anim>
                                    <p:anim calcmode="lin" valueType="num">
                                      <p:cBhvr>
                                        <p:cTn id="125" dur="500" fill="hold"/>
                                        <p:tgtEl>
                                          <p:spTgt spid="174"/>
                                        </p:tgtEl>
                                        <p:attrNameLst>
                                          <p:attrName>ppt_h</p:attrName>
                                        </p:attrNameLst>
                                      </p:cBhvr>
                                      <p:tavLst>
                                        <p:tav tm="0">
                                          <p:val>
                                            <p:fltVal val="0"/>
                                          </p:val>
                                        </p:tav>
                                        <p:tav tm="100000">
                                          <p:val>
                                            <p:strVal val="#ppt_h"/>
                                          </p:val>
                                        </p:tav>
                                      </p:tavLst>
                                    </p:anim>
                                    <p:animEffect transition="in" filter="fade">
                                      <p:cBhvr>
                                        <p:cTn id="126" dur="500"/>
                                        <p:tgtEl>
                                          <p:spTgt spid="174"/>
                                        </p:tgtEl>
                                      </p:cBhvr>
                                    </p:animEffect>
                                  </p:childTnLst>
                                </p:cTn>
                              </p:par>
                              <p:par>
                                <p:cTn id="127" presetID="53" presetClass="entr" presetSubtype="0" fill="hold" grpId="0" nodeType="withEffect">
                                  <p:stCondLst>
                                    <p:cond delay="0"/>
                                  </p:stCondLst>
                                  <p:childTnLst>
                                    <p:set>
                                      <p:cBhvr>
                                        <p:cTn id="128" dur="1" fill="hold">
                                          <p:stCondLst>
                                            <p:cond delay="0"/>
                                          </p:stCondLst>
                                        </p:cTn>
                                        <p:tgtEl>
                                          <p:spTgt spid="175"/>
                                        </p:tgtEl>
                                        <p:attrNameLst>
                                          <p:attrName>style.visibility</p:attrName>
                                        </p:attrNameLst>
                                      </p:cBhvr>
                                      <p:to>
                                        <p:strVal val="visible"/>
                                      </p:to>
                                    </p:set>
                                    <p:anim calcmode="lin" valueType="num">
                                      <p:cBhvr>
                                        <p:cTn id="129" dur="500" fill="hold"/>
                                        <p:tgtEl>
                                          <p:spTgt spid="175"/>
                                        </p:tgtEl>
                                        <p:attrNameLst>
                                          <p:attrName>ppt_w</p:attrName>
                                        </p:attrNameLst>
                                      </p:cBhvr>
                                      <p:tavLst>
                                        <p:tav tm="0">
                                          <p:val>
                                            <p:fltVal val="0"/>
                                          </p:val>
                                        </p:tav>
                                        <p:tav tm="100000">
                                          <p:val>
                                            <p:strVal val="#ppt_w"/>
                                          </p:val>
                                        </p:tav>
                                      </p:tavLst>
                                    </p:anim>
                                    <p:anim calcmode="lin" valueType="num">
                                      <p:cBhvr>
                                        <p:cTn id="130" dur="500" fill="hold"/>
                                        <p:tgtEl>
                                          <p:spTgt spid="175"/>
                                        </p:tgtEl>
                                        <p:attrNameLst>
                                          <p:attrName>ppt_h</p:attrName>
                                        </p:attrNameLst>
                                      </p:cBhvr>
                                      <p:tavLst>
                                        <p:tav tm="0">
                                          <p:val>
                                            <p:fltVal val="0"/>
                                          </p:val>
                                        </p:tav>
                                        <p:tav tm="100000">
                                          <p:val>
                                            <p:strVal val="#ppt_h"/>
                                          </p:val>
                                        </p:tav>
                                      </p:tavLst>
                                    </p:anim>
                                    <p:animEffect transition="in" filter="fade">
                                      <p:cBhvr>
                                        <p:cTn id="131" dur="500"/>
                                        <p:tgtEl>
                                          <p:spTgt spid="175"/>
                                        </p:tgtEl>
                                      </p:cBhvr>
                                    </p:animEffect>
                                  </p:childTnLst>
                                </p:cTn>
                              </p:par>
                              <p:par>
                                <p:cTn id="132" presetID="53" presetClass="entr" presetSubtype="0" fill="hold" grpId="0" nodeType="withEffect">
                                  <p:stCondLst>
                                    <p:cond delay="0"/>
                                  </p:stCondLst>
                                  <p:childTnLst>
                                    <p:set>
                                      <p:cBhvr>
                                        <p:cTn id="133" dur="1" fill="hold">
                                          <p:stCondLst>
                                            <p:cond delay="0"/>
                                          </p:stCondLst>
                                        </p:cTn>
                                        <p:tgtEl>
                                          <p:spTgt spid="176"/>
                                        </p:tgtEl>
                                        <p:attrNameLst>
                                          <p:attrName>style.visibility</p:attrName>
                                        </p:attrNameLst>
                                      </p:cBhvr>
                                      <p:to>
                                        <p:strVal val="visible"/>
                                      </p:to>
                                    </p:set>
                                    <p:anim calcmode="lin" valueType="num">
                                      <p:cBhvr>
                                        <p:cTn id="134" dur="500" fill="hold"/>
                                        <p:tgtEl>
                                          <p:spTgt spid="176"/>
                                        </p:tgtEl>
                                        <p:attrNameLst>
                                          <p:attrName>ppt_w</p:attrName>
                                        </p:attrNameLst>
                                      </p:cBhvr>
                                      <p:tavLst>
                                        <p:tav tm="0">
                                          <p:val>
                                            <p:fltVal val="0"/>
                                          </p:val>
                                        </p:tav>
                                        <p:tav tm="100000">
                                          <p:val>
                                            <p:strVal val="#ppt_w"/>
                                          </p:val>
                                        </p:tav>
                                      </p:tavLst>
                                    </p:anim>
                                    <p:anim calcmode="lin" valueType="num">
                                      <p:cBhvr>
                                        <p:cTn id="135" dur="500" fill="hold"/>
                                        <p:tgtEl>
                                          <p:spTgt spid="176"/>
                                        </p:tgtEl>
                                        <p:attrNameLst>
                                          <p:attrName>ppt_h</p:attrName>
                                        </p:attrNameLst>
                                      </p:cBhvr>
                                      <p:tavLst>
                                        <p:tav tm="0">
                                          <p:val>
                                            <p:fltVal val="0"/>
                                          </p:val>
                                        </p:tav>
                                        <p:tav tm="100000">
                                          <p:val>
                                            <p:strVal val="#ppt_h"/>
                                          </p:val>
                                        </p:tav>
                                      </p:tavLst>
                                    </p:anim>
                                    <p:animEffect transition="in" filter="fade">
                                      <p:cBhvr>
                                        <p:cTn id="136" dur="500"/>
                                        <p:tgtEl>
                                          <p:spTgt spid="176"/>
                                        </p:tgtEl>
                                      </p:cBhvr>
                                    </p:animEffect>
                                  </p:childTnLst>
                                </p:cTn>
                              </p:par>
                              <p:par>
                                <p:cTn id="137" presetID="53" presetClass="entr" presetSubtype="0" fill="hold" grpId="0" nodeType="withEffect">
                                  <p:stCondLst>
                                    <p:cond delay="0"/>
                                  </p:stCondLst>
                                  <p:childTnLst>
                                    <p:set>
                                      <p:cBhvr>
                                        <p:cTn id="138" dur="1" fill="hold">
                                          <p:stCondLst>
                                            <p:cond delay="0"/>
                                          </p:stCondLst>
                                        </p:cTn>
                                        <p:tgtEl>
                                          <p:spTgt spid="177"/>
                                        </p:tgtEl>
                                        <p:attrNameLst>
                                          <p:attrName>style.visibility</p:attrName>
                                        </p:attrNameLst>
                                      </p:cBhvr>
                                      <p:to>
                                        <p:strVal val="visible"/>
                                      </p:to>
                                    </p:set>
                                    <p:anim calcmode="lin" valueType="num">
                                      <p:cBhvr>
                                        <p:cTn id="139" dur="500" fill="hold"/>
                                        <p:tgtEl>
                                          <p:spTgt spid="177"/>
                                        </p:tgtEl>
                                        <p:attrNameLst>
                                          <p:attrName>ppt_w</p:attrName>
                                        </p:attrNameLst>
                                      </p:cBhvr>
                                      <p:tavLst>
                                        <p:tav tm="0">
                                          <p:val>
                                            <p:fltVal val="0"/>
                                          </p:val>
                                        </p:tav>
                                        <p:tav tm="100000">
                                          <p:val>
                                            <p:strVal val="#ppt_w"/>
                                          </p:val>
                                        </p:tav>
                                      </p:tavLst>
                                    </p:anim>
                                    <p:anim calcmode="lin" valueType="num">
                                      <p:cBhvr>
                                        <p:cTn id="140" dur="500" fill="hold"/>
                                        <p:tgtEl>
                                          <p:spTgt spid="177"/>
                                        </p:tgtEl>
                                        <p:attrNameLst>
                                          <p:attrName>ppt_h</p:attrName>
                                        </p:attrNameLst>
                                      </p:cBhvr>
                                      <p:tavLst>
                                        <p:tav tm="0">
                                          <p:val>
                                            <p:fltVal val="0"/>
                                          </p:val>
                                        </p:tav>
                                        <p:tav tm="100000">
                                          <p:val>
                                            <p:strVal val="#ppt_h"/>
                                          </p:val>
                                        </p:tav>
                                      </p:tavLst>
                                    </p:anim>
                                    <p:animEffect transition="in" filter="fade">
                                      <p:cBhvr>
                                        <p:cTn id="141" dur="500"/>
                                        <p:tgtEl>
                                          <p:spTgt spid="177"/>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178"/>
                                        </p:tgtEl>
                                        <p:attrNameLst>
                                          <p:attrName>style.visibility</p:attrName>
                                        </p:attrNameLst>
                                      </p:cBhvr>
                                      <p:to>
                                        <p:strVal val="visible"/>
                                      </p:to>
                                    </p:set>
                                    <p:anim calcmode="lin" valueType="num">
                                      <p:cBhvr>
                                        <p:cTn id="144" dur="500" fill="hold"/>
                                        <p:tgtEl>
                                          <p:spTgt spid="178"/>
                                        </p:tgtEl>
                                        <p:attrNameLst>
                                          <p:attrName>ppt_w</p:attrName>
                                        </p:attrNameLst>
                                      </p:cBhvr>
                                      <p:tavLst>
                                        <p:tav tm="0">
                                          <p:val>
                                            <p:fltVal val="0"/>
                                          </p:val>
                                        </p:tav>
                                        <p:tav tm="100000">
                                          <p:val>
                                            <p:strVal val="#ppt_w"/>
                                          </p:val>
                                        </p:tav>
                                      </p:tavLst>
                                    </p:anim>
                                    <p:anim calcmode="lin" valueType="num">
                                      <p:cBhvr>
                                        <p:cTn id="145" dur="500" fill="hold"/>
                                        <p:tgtEl>
                                          <p:spTgt spid="178"/>
                                        </p:tgtEl>
                                        <p:attrNameLst>
                                          <p:attrName>ppt_h</p:attrName>
                                        </p:attrNameLst>
                                      </p:cBhvr>
                                      <p:tavLst>
                                        <p:tav tm="0">
                                          <p:val>
                                            <p:fltVal val="0"/>
                                          </p:val>
                                        </p:tav>
                                        <p:tav tm="100000">
                                          <p:val>
                                            <p:strVal val="#ppt_h"/>
                                          </p:val>
                                        </p:tav>
                                      </p:tavLst>
                                    </p:anim>
                                    <p:animEffect transition="in" filter="fade">
                                      <p:cBhvr>
                                        <p:cTn id="146" dur="500"/>
                                        <p:tgtEl>
                                          <p:spTgt spid="178"/>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179"/>
                                        </p:tgtEl>
                                        <p:attrNameLst>
                                          <p:attrName>style.visibility</p:attrName>
                                        </p:attrNameLst>
                                      </p:cBhvr>
                                      <p:to>
                                        <p:strVal val="visible"/>
                                      </p:to>
                                    </p:set>
                                    <p:anim calcmode="lin" valueType="num">
                                      <p:cBhvr>
                                        <p:cTn id="149" dur="500" fill="hold"/>
                                        <p:tgtEl>
                                          <p:spTgt spid="179"/>
                                        </p:tgtEl>
                                        <p:attrNameLst>
                                          <p:attrName>ppt_w</p:attrName>
                                        </p:attrNameLst>
                                      </p:cBhvr>
                                      <p:tavLst>
                                        <p:tav tm="0">
                                          <p:val>
                                            <p:fltVal val="0"/>
                                          </p:val>
                                        </p:tav>
                                        <p:tav tm="100000">
                                          <p:val>
                                            <p:strVal val="#ppt_w"/>
                                          </p:val>
                                        </p:tav>
                                      </p:tavLst>
                                    </p:anim>
                                    <p:anim calcmode="lin" valueType="num">
                                      <p:cBhvr>
                                        <p:cTn id="150" dur="500" fill="hold"/>
                                        <p:tgtEl>
                                          <p:spTgt spid="179"/>
                                        </p:tgtEl>
                                        <p:attrNameLst>
                                          <p:attrName>ppt_h</p:attrName>
                                        </p:attrNameLst>
                                      </p:cBhvr>
                                      <p:tavLst>
                                        <p:tav tm="0">
                                          <p:val>
                                            <p:fltVal val="0"/>
                                          </p:val>
                                        </p:tav>
                                        <p:tav tm="100000">
                                          <p:val>
                                            <p:strVal val="#ppt_h"/>
                                          </p:val>
                                        </p:tav>
                                      </p:tavLst>
                                    </p:anim>
                                    <p:animEffect transition="in" filter="fade">
                                      <p:cBhvr>
                                        <p:cTn id="151" dur="500"/>
                                        <p:tgtEl>
                                          <p:spTgt spid="179"/>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180"/>
                                        </p:tgtEl>
                                        <p:attrNameLst>
                                          <p:attrName>style.visibility</p:attrName>
                                        </p:attrNameLst>
                                      </p:cBhvr>
                                      <p:to>
                                        <p:strVal val="visible"/>
                                      </p:to>
                                    </p:set>
                                    <p:anim calcmode="lin" valueType="num">
                                      <p:cBhvr>
                                        <p:cTn id="154" dur="500" fill="hold"/>
                                        <p:tgtEl>
                                          <p:spTgt spid="180"/>
                                        </p:tgtEl>
                                        <p:attrNameLst>
                                          <p:attrName>ppt_w</p:attrName>
                                        </p:attrNameLst>
                                      </p:cBhvr>
                                      <p:tavLst>
                                        <p:tav tm="0">
                                          <p:val>
                                            <p:fltVal val="0"/>
                                          </p:val>
                                        </p:tav>
                                        <p:tav tm="100000">
                                          <p:val>
                                            <p:strVal val="#ppt_w"/>
                                          </p:val>
                                        </p:tav>
                                      </p:tavLst>
                                    </p:anim>
                                    <p:anim calcmode="lin" valueType="num">
                                      <p:cBhvr>
                                        <p:cTn id="155" dur="500" fill="hold"/>
                                        <p:tgtEl>
                                          <p:spTgt spid="180"/>
                                        </p:tgtEl>
                                        <p:attrNameLst>
                                          <p:attrName>ppt_h</p:attrName>
                                        </p:attrNameLst>
                                      </p:cBhvr>
                                      <p:tavLst>
                                        <p:tav tm="0">
                                          <p:val>
                                            <p:fltVal val="0"/>
                                          </p:val>
                                        </p:tav>
                                        <p:tav tm="100000">
                                          <p:val>
                                            <p:strVal val="#ppt_h"/>
                                          </p:val>
                                        </p:tav>
                                      </p:tavLst>
                                    </p:anim>
                                    <p:animEffect transition="in" filter="fade">
                                      <p:cBhvr>
                                        <p:cTn id="156" dur="500"/>
                                        <p:tgtEl>
                                          <p:spTgt spid="180"/>
                                        </p:tgtEl>
                                      </p:cBhvr>
                                    </p:animEffect>
                                  </p:childTnLst>
                                </p:cTn>
                              </p:par>
                              <p:par>
                                <p:cTn id="157" presetID="53" presetClass="entr" presetSubtype="0" fill="hold" nodeType="withEffect">
                                  <p:stCondLst>
                                    <p:cond delay="0"/>
                                  </p:stCondLst>
                                  <p:childTnLst>
                                    <p:set>
                                      <p:cBhvr>
                                        <p:cTn id="158" dur="1" fill="hold">
                                          <p:stCondLst>
                                            <p:cond delay="0"/>
                                          </p:stCondLst>
                                        </p:cTn>
                                        <p:tgtEl>
                                          <p:spTgt spid="181"/>
                                        </p:tgtEl>
                                        <p:attrNameLst>
                                          <p:attrName>style.visibility</p:attrName>
                                        </p:attrNameLst>
                                      </p:cBhvr>
                                      <p:to>
                                        <p:strVal val="visible"/>
                                      </p:to>
                                    </p:set>
                                    <p:anim calcmode="lin" valueType="num">
                                      <p:cBhvr>
                                        <p:cTn id="159" dur="500" fill="hold"/>
                                        <p:tgtEl>
                                          <p:spTgt spid="181"/>
                                        </p:tgtEl>
                                        <p:attrNameLst>
                                          <p:attrName>ppt_w</p:attrName>
                                        </p:attrNameLst>
                                      </p:cBhvr>
                                      <p:tavLst>
                                        <p:tav tm="0">
                                          <p:val>
                                            <p:fltVal val="0"/>
                                          </p:val>
                                        </p:tav>
                                        <p:tav tm="100000">
                                          <p:val>
                                            <p:strVal val="#ppt_w"/>
                                          </p:val>
                                        </p:tav>
                                      </p:tavLst>
                                    </p:anim>
                                    <p:anim calcmode="lin" valueType="num">
                                      <p:cBhvr>
                                        <p:cTn id="160" dur="500" fill="hold"/>
                                        <p:tgtEl>
                                          <p:spTgt spid="181"/>
                                        </p:tgtEl>
                                        <p:attrNameLst>
                                          <p:attrName>ppt_h</p:attrName>
                                        </p:attrNameLst>
                                      </p:cBhvr>
                                      <p:tavLst>
                                        <p:tav tm="0">
                                          <p:val>
                                            <p:fltVal val="0"/>
                                          </p:val>
                                        </p:tav>
                                        <p:tav tm="100000">
                                          <p:val>
                                            <p:strVal val="#ppt_h"/>
                                          </p:val>
                                        </p:tav>
                                      </p:tavLst>
                                    </p:anim>
                                    <p:animEffect transition="in" filter="fade">
                                      <p:cBhvr>
                                        <p:cTn id="161" dur="500"/>
                                        <p:tgtEl>
                                          <p:spTgt spid="181"/>
                                        </p:tgtEl>
                                      </p:cBhvr>
                                    </p:animEffect>
                                  </p:childTnLst>
                                </p:cTn>
                              </p:par>
                              <p:par>
                                <p:cTn id="162" presetID="53" presetClass="entr" presetSubtype="0" fill="hold" nodeType="withEffect">
                                  <p:stCondLst>
                                    <p:cond delay="0"/>
                                  </p:stCondLst>
                                  <p:childTnLst>
                                    <p:set>
                                      <p:cBhvr>
                                        <p:cTn id="163" dur="1" fill="hold">
                                          <p:stCondLst>
                                            <p:cond delay="0"/>
                                          </p:stCondLst>
                                        </p:cTn>
                                        <p:tgtEl>
                                          <p:spTgt spid="184"/>
                                        </p:tgtEl>
                                        <p:attrNameLst>
                                          <p:attrName>style.visibility</p:attrName>
                                        </p:attrNameLst>
                                      </p:cBhvr>
                                      <p:to>
                                        <p:strVal val="visible"/>
                                      </p:to>
                                    </p:set>
                                    <p:anim calcmode="lin" valueType="num">
                                      <p:cBhvr>
                                        <p:cTn id="164" dur="500" fill="hold"/>
                                        <p:tgtEl>
                                          <p:spTgt spid="184"/>
                                        </p:tgtEl>
                                        <p:attrNameLst>
                                          <p:attrName>ppt_w</p:attrName>
                                        </p:attrNameLst>
                                      </p:cBhvr>
                                      <p:tavLst>
                                        <p:tav tm="0">
                                          <p:val>
                                            <p:fltVal val="0"/>
                                          </p:val>
                                        </p:tav>
                                        <p:tav tm="100000">
                                          <p:val>
                                            <p:strVal val="#ppt_w"/>
                                          </p:val>
                                        </p:tav>
                                      </p:tavLst>
                                    </p:anim>
                                    <p:anim calcmode="lin" valueType="num">
                                      <p:cBhvr>
                                        <p:cTn id="165" dur="500" fill="hold"/>
                                        <p:tgtEl>
                                          <p:spTgt spid="184"/>
                                        </p:tgtEl>
                                        <p:attrNameLst>
                                          <p:attrName>ppt_h</p:attrName>
                                        </p:attrNameLst>
                                      </p:cBhvr>
                                      <p:tavLst>
                                        <p:tav tm="0">
                                          <p:val>
                                            <p:fltVal val="0"/>
                                          </p:val>
                                        </p:tav>
                                        <p:tav tm="100000">
                                          <p:val>
                                            <p:strVal val="#ppt_h"/>
                                          </p:val>
                                        </p:tav>
                                      </p:tavLst>
                                    </p:anim>
                                    <p:animEffect transition="in" filter="fade">
                                      <p:cBhvr>
                                        <p:cTn id="166" dur="500"/>
                                        <p:tgtEl>
                                          <p:spTgt spid="184"/>
                                        </p:tgtEl>
                                      </p:cBhvr>
                                    </p:animEffect>
                                  </p:childTnLst>
                                </p:cTn>
                              </p:par>
                              <p:par>
                                <p:cTn id="167" presetID="53" presetClass="entr" presetSubtype="0" fill="hold" nodeType="withEffect">
                                  <p:stCondLst>
                                    <p:cond delay="0"/>
                                  </p:stCondLst>
                                  <p:childTnLst>
                                    <p:set>
                                      <p:cBhvr>
                                        <p:cTn id="168" dur="1" fill="hold">
                                          <p:stCondLst>
                                            <p:cond delay="0"/>
                                          </p:stCondLst>
                                        </p:cTn>
                                        <p:tgtEl>
                                          <p:spTgt spid="189"/>
                                        </p:tgtEl>
                                        <p:attrNameLst>
                                          <p:attrName>style.visibility</p:attrName>
                                        </p:attrNameLst>
                                      </p:cBhvr>
                                      <p:to>
                                        <p:strVal val="visible"/>
                                      </p:to>
                                    </p:set>
                                    <p:anim calcmode="lin" valueType="num">
                                      <p:cBhvr>
                                        <p:cTn id="169" dur="500" fill="hold"/>
                                        <p:tgtEl>
                                          <p:spTgt spid="189"/>
                                        </p:tgtEl>
                                        <p:attrNameLst>
                                          <p:attrName>ppt_w</p:attrName>
                                        </p:attrNameLst>
                                      </p:cBhvr>
                                      <p:tavLst>
                                        <p:tav tm="0">
                                          <p:val>
                                            <p:fltVal val="0"/>
                                          </p:val>
                                        </p:tav>
                                        <p:tav tm="100000">
                                          <p:val>
                                            <p:strVal val="#ppt_w"/>
                                          </p:val>
                                        </p:tav>
                                      </p:tavLst>
                                    </p:anim>
                                    <p:anim calcmode="lin" valueType="num">
                                      <p:cBhvr>
                                        <p:cTn id="170" dur="500" fill="hold"/>
                                        <p:tgtEl>
                                          <p:spTgt spid="189"/>
                                        </p:tgtEl>
                                        <p:attrNameLst>
                                          <p:attrName>ppt_h</p:attrName>
                                        </p:attrNameLst>
                                      </p:cBhvr>
                                      <p:tavLst>
                                        <p:tav tm="0">
                                          <p:val>
                                            <p:fltVal val="0"/>
                                          </p:val>
                                        </p:tav>
                                        <p:tav tm="100000">
                                          <p:val>
                                            <p:strVal val="#ppt_h"/>
                                          </p:val>
                                        </p:tav>
                                      </p:tavLst>
                                    </p:anim>
                                    <p:animEffect transition="in" filter="fade">
                                      <p:cBhvr>
                                        <p:cTn id="171" dur="500"/>
                                        <p:tgtEl>
                                          <p:spTgt spid="189"/>
                                        </p:tgtEl>
                                      </p:cBhvr>
                                    </p:animEffect>
                                  </p:childTnLst>
                                </p:cTn>
                              </p:par>
                              <p:par>
                                <p:cTn id="172" presetID="53" presetClass="entr" presetSubtype="0" fill="hold" nodeType="withEffect">
                                  <p:stCondLst>
                                    <p:cond delay="0"/>
                                  </p:stCondLst>
                                  <p:childTnLst>
                                    <p:set>
                                      <p:cBhvr>
                                        <p:cTn id="173" dur="1" fill="hold">
                                          <p:stCondLst>
                                            <p:cond delay="0"/>
                                          </p:stCondLst>
                                        </p:cTn>
                                        <p:tgtEl>
                                          <p:spTgt spid="190"/>
                                        </p:tgtEl>
                                        <p:attrNameLst>
                                          <p:attrName>style.visibility</p:attrName>
                                        </p:attrNameLst>
                                      </p:cBhvr>
                                      <p:to>
                                        <p:strVal val="visible"/>
                                      </p:to>
                                    </p:set>
                                    <p:anim calcmode="lin" valueType="num">
                                      <p:cBhvr>
                                        <p:cTn id="174" dur="500" fill="hold"/>
                                        <p:tgtEl>
                                          <p:spTgt spid="190"/>
                                        </p:tgtEl>
                                        <p:attrNameLst>
                                          <p:attrName>ppt_w</p:attrName>
                                        </p:attrNameLst>
                                      </p:cBhvr>
                                      <p:tavLst>
                                        <p:tav tm="0">
                                          <p:val>
                                            <p:fltVal val="0"/>
                                          </p:val>
                                        </p:tav>
                                        <p:tav tm="100000">
                                          <p:val>
                                            <p:strVal val="#ppt_w"/>
                                          </p:val>
                                        </p:tav>
                                      </p:tavLst>
                                    </p:anim>
                                    <p:anim calcmode="lin" valueType="num">
                                      <p:cBhvr>
                                        <p:cTn id="175" dur="500" fill="hold"/>
                                        <p:tgtEl>
                                          <p:spTgt spid="190"/>
                                        </p:tgtEl>
                                        <p:attrNameLst>
                                          <p:attrName>ppt_h</p:attrName>
                                        </p:attrNameLst>
                                      </p:cBhvr>
                                      <p:tavLst>
                                        <p:tav tm="0">
                                          <p:val>
                                            <p:fltVal val="0"/>
                                          </p:val>
                                        </p:tav>
                                        <p:tav tm="100000">
                                          <p:val>
                                            <p:strVal val="#ppt_h"/>
                                          </p:val>
                                        </p:tav>
                                      </p:tavLst>
                                    </p:anim>
                                    <p:animEffect transition="in" filter="fade">
                                      <p:cBhvr>
                                        <p:cTn id="176" dur="500"/>
                                        <p:tgtEl>
                                          <p:spTgt spid="190"/>
                                        </p:tgtEl>
                                      </p:cBhvr>
                                    </p:animEffect>
                                  </p:childTnLst>
                                </p:cTn>
                              </p:par>
                              <p:par>
                                <p:cTn id="177" presetID="53" presetClass="entr" presetSubtype="0" fill="hold" grpId="0" nodeType="withEffect">
                                  <p:stCondLst>
                                    <p:cond delay="0"/>
                                  </p:stCondLst>
                                  <p:childTnLst>
                                    <p:set>
                                      <p:cBhvr>
                                        <p:cTn id="178" dur="1" fill="hold">
                                          <p:stCondLst>
                                            <p:cond delay="0"/>
                                          </p:stCondLst>
                                        </p:cTn>
                                        <p:tgtEl>
                                          <p:spTgt spid="170"/>
                                        </p:tgtEl>
                                        <p:attrNameLst>
                                          <p:attrName>style.visibility</p:attrName>
                                        </p:attrNameLst>
                                      </p:cBhvr>
                                      <p:to>
                                        <p:strVal val="visible"/>
                                      </p:to>
                                    </p:set>
                                    <p:anim calcmode="lin" valueType="num">
                                      <p:cBhvr>
                                        <p:cTn id="179" dur="500" fill="hold"/>
                                        <p:tgtEl>
                                          <p:spTgt spid="170"/>
                                        </p:tgtEl>
                                        <p:attrNameLst>
                                          <p:attrName>ppt_w</p:attrName>
                                        </p:attrNameLst>
                                      </p:cBhvr>
                                      <p:tavLst>
                                        <p:tav tm="0">
                                          <p:val>
                                            <p:fltVal val="0"/>
                                          </p:val>
                                        </p:tav>
                                        <p:tav tm="100000">
                                          <p:val>
                                            <p:strVal val="#ppt_w"/>
                                          </p:val>
                                        </p:tav>
                                      </p:tavLst>
                                    </p:anim>
                                    <p:anim calcmode="lin" valueType="num">
                                      <p:cBhvr>
                                        <p:cTn id="180" dur="500" fill="hold"/>
                                        <p:tgtEl>
                                          <p:spTgt spid="170"/>
                                        </p:tgtEl>
                                        <p:attrNameLst>
                                          <p:attrName>ppt_h</p:attrName>
                                        </p:attrNameLst>
                                      </p:cBhvr>
                                      <p:tavLst>
                                        <p:tav tm="0">
                                          <p:val>
                                            <p:fltVal val="0"/>
                                          </p:val>
                                        </p:tav>
                                        <p:tav tm="100000">
                                          <p:val>
                                            <p:strVal val="#ppt_h"/>
                                          </p:val>
                                        </p:tav>
                                      </p:tavLst>
                                    </p:anim>
                                    <p:animEffect transition="in" filter="fade">
                                      <p:cBhvr>
                                        <p:cTn id="181" dur="500"/>
                                        <p:tgtEl>
                                          <p:spTgt spid="170"/>
                                        </p:tgtEl>
                                      </p:cBhvr>
                                    </p:animEffect>
                                  </p:childTnLst>
                                </p:cTn>
                              </p:par>
                              <p:par>
                                <p:cTn id="182" presetID="53" presetClass="entr" presetSubtype="0" fill="hold" grpId="0" nodeType="withEffect">
                                  <p:stCondLst>
                                    <p:cond delay="0"/>
                                  </p:stCondLst>
                                  <p:childTnLst>
                                    <p:set>
                                      <p:cBhvr>
                                        <p:cTn id="183" dur="1" fill="hold">
                                          <p:stCondLst>
                                            <p:cond delay="0"/>
                                          </p:stCondLst>
                                        </p:cTn>
                                        <p:tgtEl>
                                          <p:spTgt spid="198"/>
                                        </p:tgtEl>
                                        <p:attrNameLst>
                                          <p:attrName>style.visibility</p:attrName>
                                        </p:attrNameLst>
                                      </p:cBhvr>
                                      <p:to>
                                        <p:strVal val="visible"/>
                                      </p:to>
                                    </p:set>
                                    <p:anim calcmode="lin" valueType="num">
                                      <p:cBhvr>
                                        <p:cTn id="184" dur="500" fill="hold"/>
                                        <p:tgtEl>
                                          <p:spTgt spid="198"/>
                                        </p:tgtEl>
                                        <p:attrNameLst>
                                          <p:attrName>ppt_w</p:attrName>
                                        </p:attrNameLst>
                                      </p:cBhvr>
                                      <p:tavLst>
                                        <p:tav tm="0">
                                          <p:val>
                                            <p:fltVal val="0"/>
                                          </p:val>
                                        </p:tav>
                                        <p:tav tm="100000">
                                          <p:val>
                                            <p:strVal val="#ppt_w"/>
                                          </p:val>
                                        </p:tav>
                                      </p:tavLst>
                                    </p:anim>
                                    <p:anim calcmode="lin" valueType="num">
                                      <p:cBhvr>
                                        <p:cTn id="185" dur="500" fill="hold"/>
                                        <p:tgtEl>
                                          <p:spTgt spid="198"/>
                                        </p:tgtEl>
                                        <p:attrNameLst>
                                          <p:attrName>ppt_h</p:attrName>
                                        </p:attrNameLst>
                                      </p:cBhvr>
                                      <p:tavLst>
                                        <p:tav tm="0">
                                          <p:val>
                                            <p:fltVal val="0"/>
                                          </p:val>
                                        </p:tav>
                                        <p:tav tm="100000">
                                          <p:val>
                                            <p:strVal val="#ppt_h"/>
                                          </p:val>
                                        </p:tav>
                                      </p:tavLst>
                                    </p:anim>
                                    <p:animEffect transition="in" filter="fade">
                                      <p:cBhvr>
                                        <p:cTn id="186" dur="500"/>
                                        <p:tgtEl>
                                          <p:spTgt spid="198"/>
                                        </p:tgtEl>
                                      </p:cBhvr>
                                    </p:animEffect>
                                  </p:childTnLst>
                                </p:cTn>
                              </p:par>
                            </p:childTnLst>
                          </p:cTn>
                        </p:par>
                      </p:childTnLst>
                    </p:cTn>
                  </p:par>
                  <p:par>
                    <p:cTn id="187" fill="hold">
                      <p:stCondLst>
                        <p:cond delay="indefinite"/>
                      </p:stCondLst>
                      <p:childTnLst>
                        <p:par>
                          <p:cTn id="188" fill="hold">
                            <p:stCondLst>
                              <p:cond delay="0"/>
                            </p:stCondLst>
                            <p:childTnLst>
                              <p:par>
                                <p:cTn id="189" presetID="53" presetClass="entr" presetSubtype="0" fill="hold" nodeType="clickEffect">
                                  <p:stCondLst>
                                    <p:cond delay="0"/>
                                  </p:stCondLst>
                                  <p:childTnLst>
                                    <p:set>
                                      <p:cBhvr>
                                        <p:cTn id="190" dur="1" fill="hold">
                                          <p:stCondLst>
                                            <p:cond delay="0"/>
                                          </p:stCondLst>
                                        </p:cTn>
                                        <p:tgtEl>
                                          <p:spTgt spid="197"/>
                                        </p:tgtEl>
                                        <p:attrNameLst>
                                          <p:attrName>style.visibility</p:attrName>
                                        </p:attrNameLst>
                                      </p:cBhvr>
                                      <p:to>
                                        <p:strVal val="visible"/>
                                      </p:to>
                                    </p:set>
                                    <p:anim calcmode="lin" valueType="num">
                                      <p:cBhvr>
                                        <p:cTn id="191" dur="500" fill="hold"/>
                                        <p:tgtEl>
                                          <p:spTgt spid="197"/>
                                        </p:tgtEl>
                                        <p:attrNameLst>
                                          <p:attrName>ppt_w</p:attrName>
                                        </p:attrNameLst>
                                      </p:cBhvr>
                                      <p:tavLst>
                                        <p:tav tm="0">
                                          <p:val>
                                            <p:fltVal val="0"/>
                                          </p:val>
                                        </p:tav>
                                        <p:tav tm="100000">
                                          <p:val>
                                            <p:strVal val="#ppt_w"/>
                                          </p:val>
                                        </p:tav>
                                      </p:tavLst>
                                    </p:anim>
                                    <p:anim calcmode="lin" valueType="num">
                                      <p:cBhvr>
                                        <p:cTn id="192" dur="500" fill="hold"/>
                                        <p:tgtEl>
                                          <p:spTgt spid="197"/>
                                        </p:tgtEl>
                                        <p:attrNameLst>
                                          <p:attrName>ppt_h</p:attrName>
                                        </p:attrNameLst>
                                      </p:cBhvr>
                                      <p:tavLst>
                                        <p:tav tm="0">
                                          <p:val>
                                            <p:fltVal val="0"/>
                                          </p:val>
                                        </p:tav>
                                        <p:tav tm="100000">
                                          <p:val>
                                            <p:strVal val="#ppt_h"/>
                                          </p:val>
                                        </p:tav>
                                      </p:tavLst>
                                    </p:anim>
                                    <p:animEffect transition="in" filter="fade">
                                      <p:cBhvr>
                                        <p:cTn id="193" dur="500"/>
                                        <p:tgtEl>
                                          <p:spTgt spid="197"/>
                                        </p:tgtEl>
                                      </p:cBhvr>
                                    </p:animEffect>
                                  </p:childTnLst>
                                </p:cTn>
                              </p:par>
                            </p:childTnLst>
                          </p:cTn>
                        </p:par>
                      </p:childTnLst>
                    </p:cTn>
                  </p:par>
                  <p:par>
                    <p:cTn id="194" fill="hold">
                      <p:stCondLst>
                        <p:cond delay="indefinite"/>
                      </p:stCondLst>
                      <p:childTnLst>
                        <p:par>
                          <p:cTn id="195" fill="hold">
                            <p:stCondLst>
                              <p:cond delay="0"/>
                            </p:stCondLst>
                            <p:childTnLst>
                              <p:par>
                                <p:cTn id="196" presetID="53" presetClass="entr" presetSubtype="0" fill="hold" grpId="0" nodeType="clickEffect">
                                  <p:stCondLst>
                                    <p:cond delay="0"/>
                                  </p:stCondLst>
                                  <p:childTnLst>
                                    <p:set>
                                      <p:cBhvr>
                                        <p:cTn id="197" dur="1" fill="hold">
                                          <p:stCondLst>
                                            <p:cond delay="0"/>
                                          </p:stCondLst>
                                        </p:cTn>
                                        <p:tgtEl>
                                          <p:spTgt spid="118"/>
                                        </p:tgtEl>
                                        <p:attrNameLst>
                                          <p:attrName>style.visibility</p:attrName>
                                        </p:attrNameLst>
                                      </p:cBhvr>
                                      <p:to>
                                        <p:strVal val="visible"/>
                                      </p:to>
                                    </p:set>
                                    <p:anim calcmode="lin" valueType="num">
                                      <p:cBhvr>
                                        <p:cTn id="198" dur="500" fill="hold"/>
                                        <p:tgtEl>
                                          <p:spTgt spid="118"/>
                                        </p:tgtEl>
                                        <p:attrNameLst>
                                          <p:attrName>ppt_w</p:attrName>
                                        </p:attrNameLst>
                                      </p:cBhvr>
                                      <p:tavLst>
                                        <p:tav tm="0">
                                          <p:val>
                                            <p:fltVal val="0"/>
                                          </p:val>
                                        </p:tav>
                                        <p:tav tm="100000">
                                          <p:val>
                                            <p:strVal val="#ppt_w"/>
                                          </p:val>
                                        </p:tav>
                                      </p:tavLst>
                                    </p:anim>
                                    <p:anim calcmode="lin" valueType="num">
                                      <p:cBhvr>
                                        <p:cTn id="199" dur="500" fill="hold"/>
                                        <p:tgtEl>
                                          <p:spTgt spid="118"/>
                                        </p:tgtEl>
                                        <p:attrNameLst>
                                          <p:attrName>ppt_h</p:attrName>
                                        </p:attrNameLst>
                                      </p:cBhvr>
                                      <p:tavLst>
                                        <p:tav tm="0">
                                          <p:val>
                                            <p:fltVal val="0"/>
                                          </p:val>
                                        </p:tav>
                                        <p:tav tm="100000">
                                          <p:val>
                                            <p:strVal val="#ppt_h"/>
                                          </p:val>
                                        </p:tav>
                                      </p:tavLst>
                                    </p:anim>
                                    <p:animEffect transition="in" filter="fade">
                                      <p:cBhvr>
                                        <p:cTn id="200" dur="500"/>
                                        <p:tgtEl>
                                          <p:spTgt spid="118"/>
                                        </p:tgtEl>
                                      </p:cBhvr>
                                    </p:animEffect>
                                  </p:childTnLst>
                                </p:cTn>
                              </p:par>
                              <p:par>
                                <p:cTn id="201" presetID="53" presetClass="entr" presetSubtype="0" fill="hold" grpId="0" nodeType="withEffect">
                                  <p:stCondLst>
                                    <p:cond delay="0"/>
                                  </p:stCondLst>
                                  <p:childTnLst>
                                    <p:set>
                                      <p:cBhvr>
                                        <p:cTn id="202" dur="1" fill="hold">
                                          <p:stCondLst>
                                            <p:cond delay="0"/>
                                          </p:stCondLst>
                                        </p:cTn>
                                        <p:tgtEl>
                                          <p:spTgt spid="121"/>
                                        </p:tgtEl>
                                        <p:attrNameLst>
                                          <p:attrName>style.visibility</p:attrName>
                                        </p:attrNameLst>
                                      </p:cBhvr>
                                      <p:to>
                                        <p:strVal val="visible"/>
                                      </p:to>
                                    </p:set>
                                    <p:anim calcmode="lin" valueType="num">
                                      <p:cBhvr>
                                        <p:cTn id="203" dur="500" fill="hold"/>
                                        <p:tgtEl>
                                          <p:spTgt spid="121"/>
                                        </p:tgtEl>
                                        <p:attrNameLst>
                                          <p:attrName>ppt_w</p:attrName>
                                        </p:attrNameLst>
                                      </p:cBhvr>
                                      <p:tavLst>
                                        <p:tav tm="0">
                                          <p:val>
                                            <p:fltVal val="0"/>
                                          </p:val>
                                        </p:tav>
                                        <p:tav tm="100000">
                                          <p:val>
                                            <p:strVal val="#ppt_w"/>
                                          </p:val>
                                        </p:tav>
                                      </p:tavLst>
                                    </p:anim>
                                    <p:anim calcmode="lin" valueType="num">
                                      <p:cBhvr>
                                        <p:cTn id="204" dur="500" fill="hold"/>
                                        <p:tgtEl>
                                          <p:spTgt spid="121"/>
                                        </p:tgtEl>
                                        <p:attrNameLst>
                                          <p:attrName>ppt_h</p:attrName>
                                        </p:attrNameLst>
                                      </p:cBhvr>
                                      <p:tavLst>
                                        <p:tav tm="0">
                                          <p:val>
                                            <p:fltVal val="0"/>
                                          </p:val>
                                        </p:tav>
                                        <p:tav tm="100000">
                                          <p:val>
                                            <p:strVal val="#ppt_h"/>
                                          </p:val>
                                        </p:tav>
                                      </p:tavLst>
                                    </p:anim>
                                    <p:animEffect transition="in" filter="fade">
                                      <p:cBhvr>
                                        <p:cTn id="205" dur="500"/>
                                        <p:tgtEl>
                                          <p:spTgt spid="121"/>
                                        </p:tgtEl>
                                      </p:cBhvr>
                                    </p:animEffect>
                                  </p:childTnLst>
                                </p:cTn>
                              </p:par>
                              <p:par>
                                <p:cTn id="206" presetID="53" presetClass="entr" presetSubtype="0" fill="hold" grpId="0" nodeType="withEffect">
                                  <p:stCondLst>
                                    <p:cond delay="0"/>
                                  </p:stCondLst>
                                  <p:childTnLst>
                                    <p:set>
                                      <p:cBhvr>
                                        <p:cTn id="207" dur="1" fill="hold">
                                          <p:stCondLst>
                                            <p:cond delay="0"/>
                                          </p:stCondLst>
                                        </p:cTn>
                                        <p:tgtEl>
                                          <p:spTgt spid="124"/>
                                        </p:tgtEl>
                                        <p:attrNameLst>
                                          <p:attrName>style.visibility</p:attrName>
                                        </p:attrNameLst>
                                      </p:cBhvr>
                                      <p:to>
                                        <p:strVal val="visible"/>
                                      </p:to>
                                    </p:set>
                                    <p:anim calcmode="lin" valueType="num">
                                      <p:cBhvr>
                                        <p:cTn id="208" dur="500" fill="hold"/>
                                        <p:tgtEl>
                                          <p:spTgt spid="124"/>
                                        </p:tgtEl>
                                        <p:attrNameLst>
                                          <p:attrName>ppt_w</p:attrName>
                                        </p:attrNameLst>
                                      </p:cBhvr>
                                      <p:tavLst>
                                        <p:tav tm="0">
                                          <p:val>
                                            <p:fltVal val="0"/>
                                          </p:val>
                                        </p:tav>
                                        <p:tav tm="100000">
                                          <p:val>
                                            <p:strVal val="#ppt_w"/>
                                          </p:val>
                                        </p:tav>
                                      </p:tavLst>
                                    </p:anim>
                                    <p:anim calcmode="lin" valueType="num">
                                      <p:cBhvr>
                                        <p:cTn id="209" dur="500" fill="hold"/>
                                        <p:tgtEl>
                                          <p:spTgt spid="124"/>
                                        </p:tgtEl>
                                        <p:attrNameLst>
                                          <p:attrName>ppt_h</p:attrName>
                                        </p:attrNameLst>
                                      </p:cBhvr>
                                      <p:tavLst>
                                        <p:tav tm="0">
                                          <p:val>
                                            <p:fltVal val="0"/>
                                          </p:val>
                                        </p:tav>
                                        <p:tav tm="100000">
                                          <p:val>
                                            <p:strVal val="#ppt_h"/>
                                          </p:val>
                                        </p:tav>
                                      </p:tavLst>
                                    </p:anim>
                                    <p:animEffect transition="in" filter="fade">
                                      <p:cBhvr>
                                        <p:cTn id="210" dur="500"/>
                                        <p:tgtEl>
                                          <p:spTgt spid="124"/>
                                        </p:tgtEl>
                                      </p:cBhvr>
                                    </p:animEffect>
                                  </p:childTnLst>
                                </p:cTn>
                              </p:par>
                              <p:par>
                                <p:cTn id="211" presetID="53" presetClass="entr" presetSubtype="0" fill="hold" nodeType="withEffect">
                                  <p:stCondLst>
                                    <p:cond delay="0"/>
                                  </p:stCondLst>
                                  <p:childTnLst>
                                    <p:set>
                                      <p:cBhvr>
                                        <p:cTn id="212" dur="1" fill="hold">
                                          <p:stCondLst>
                                            <p:cond delay="0"/>
                                          </p:stCondLst>
                                        </p:cTn>
                                        <p:tgtEl>
                                          <p:spTgt spid="127"/>
                                        </p:tgtEl>
                                        <p:attrNameLst>
                                          <p:attrName>style.visibility</p:attrName>
                                        </p:attrNameLst>
                                      </p:cBhvr>
                                      <p:to>
                                        <p:strVal val="visible"/>
                                      </p:to>
                                    </p:set>
                                    <p:anim calcmode="lin" valueType="num">
                                      <p:cBhvr>
                                        <p:cTn id="213" dur="500" fill="hold"/>
                                        <p:tgtEl>
                                          <p:spTgt spid="127"/>
                                        </p:tgtEl>
                                        <p:attrNameLst>
                                          <p:attrName>ppt_w</p:attrName>
                                        </p:attrNameLst>
                                      </p:cBhvr>
                                      <p:tavLst>
                                        <p:tav tm="0">
                                          <p:val>
                                            <p:fltVal val="0"/>
                                          </p:val>
                                        </p:tav>
                                        <p:tav tm="100000">
                                          <p:val>
                                            <p:strVal val="#ppt_w"/>
                                          </p:val>
                                        </p:tav>
                                      </p:tavLst>
                                    </p:anim>
                                    <p:anim calcmode="lin" valueType="num">
                                      <p:cBhvr>
                                        <p:cTn id="214" dur="500" fill="hold"/>
                                        <p:tgtEl>
                                          <p:spTgt spid="127"/>
                                        </p:tgtEl>
                                        <p:attrNameLst>
                                          <p:attrName>ppt_h</p:attrName>
                                        </p:attrNameLst>
                                      </p:cBhvr>
                                      <p:tavLst>
                                        <p:tav tm="0">
                                          <p:val>
                                            <p:fltVal val="0"/>
                                          </p:val>
                                        </p:tav>
                                        <p:tav tm="100000">
                                          <p:val>
                                            <p:strVal val="#ppt_h"/>
                                          </p:val>
                                        </p:tav>
                                      </p:tavLst>
                                    </p:anim>
                                    <p:animEffect transition="in" filter="fade">
                                      <p:cBhvr>
                                        <p:cTn id="215" dur="500"/>
                                        <p:tgtEl>
                                          <p:spTgt spid="127"/>
                                        </p:tgtEl>
                                      </p:cBhvr>
                                    </p:animEffect>
                                  </p:childTnLst>
                                </p:cTn>
                              </p:par>
                              <p:par>
                                <p:cTn id="216" presetID="53" presetClass="entr" presetSubtype="0" fill="hold" nodeType="withEffect">
                                  <p:stCondLst>
                                    <p:cond delay="0"/>
                                  </p:stCondLst>
                                  <p:childTnLst>
                                    <p:set>
                                      <p:cBhvr>
                                        <p:cTn id="217" dur="1" fill="hold">
                                          <p:stCondLst>
                                            <p:cond delay="0"/>
                                          </p:stCondLst>
                                        </p:cTn>
                                        <p:tgtEl>
                                          <p:spTgt spid="134"/>
                                        </p:tgtEl>
                                        <p:attrNameLst>
                                          <p:attrName>style.visibility</p:attrName>
                                        </p:attrNameLst>
                                      </p:cBhvr>
                                      <p:to>
                                        <p:strVal val="visible"/>
                                      </p:to>
                                    </p:set>
                                    <p:anim calcmode="lin" valueType="num">
                                      <p:cBhvr>
                                        <p:cTn id="218" dur="500" fill="hold"/>
                                        <p:tgtEl>
                                          <p:spTgt spid="134"/>
                                        </p:tgtEl>
                                        <p:attrNameLst>
                                          <p:attrName>ppt_w</p:attrName>
                                        </p:attrNameLst>
                                      </p:cBhvr>
                                      <p:tavLst>
                                        <p:tav tm="0">
                                          <p:val>
                                            <p:fltVal val="0"/>
                                          </p:val>
                                        </p:tav>
                                        <p:tav tm="100000">
                                          <p:val>
                                            <p:strVal val="#ppt_w"/>
                                          </p:val>
                                        </p:tav>
                                      </p:tavLst>
                                    </p:anim>
                                    <p:anim calcmode="lin" valueType="num">
                                      <p:cBhvr>
                                        <p:cTn id="219" dur="500" fill="hold"/>
                                        <p:tgtEl>
                                          <p:spTgt spid="134"/>
                                        </p:tgtEl>
                                        <p:attrNameLst>
                                          <p:attrName>ppt_h</p:attrName>
                                        </p:attrNameLst>
                                      </p:cBhvr>
                                      <p:tavLst>
                                        <p:tav tm="0">
                                          <p:val>
                                            <p:fltVal val="0"/>
                                          </p:val>
                                        </p:tav>
                                        <p:tav tm="100000">
                                          <p:val>
                                            <p:strVal val="#ppt_h"/>
                                          </p:val>
                                        </p:tav>
                                      </p:tavLst>
                                    </p:anim>
                                    <p:animEffect transition="in" filter="fade">
                                      <p:cBhvr>
                                        <p:cTn id="220" dur="500"/>
                                        <p:tgtEl>
                                          <p:spTgt spid="134"/>
                                        </p:tgtEl>
                                      </p:cBhvr>
                                    </p:animEffect>
                                  </p:childTnLst>
                                </p:cTn>
                              </p:par>
                              <p:par>
                                <p:cTn id="221" presetID="53" presetClass="entr" presetSubtype="0" fill="hold" nodeType="withEffect">
                                  <p:stCondLst>
                                    <p:cond delay="0"/>
                                  </p:stCondLst>
                                  <p:childTnLst>
                                    <p:set>
                                      <p:cBhvr>
                                        <p:cTn id="222" dur="1" fill="hold">
                                          <p:stCondLst>
                                            <p:cond delay="0"/>
                                          </p:stCondLst>
                                        </p:cTn>
                                        <p:tgtEl>
                                          <p:spTgt spid="135"/>
                                        </p:tgtEl>
                                        <p:attrNameLst>
                                          <p:attrName>style.visibility</p:attrName>
                                        </p:attrNameLst>
                                      </p:cBhvr>
                                      <p:to>
                                        <p:strVal val="visible"/>
                                      </p:to>
                                    </p:set>
                                    <p:anim calcmode="lin" valueType="num">
                                      <p:cBhvr>
                                        <p:cTn id="223" dur="500" fill="hold"/>
                                        <p:tgtEl>
                                          <p:spTgt spid="135"/>
                                        </p:tgtEl>
                                        <p:attrNameLst>
                                          <p:attrName>ppt_w</p:attrName>
                                        </p:attrNameLst>
                                      </p:cBhvr>
                                      <p:tavLst>
                                        <p:tav tm="0">
                                          <p:val>
                                            <p:fltVal val="0"/>
                                          </p:val>
                                        </p:tav>
                                        <p:tav tm="100000">
                                          <p:val>
                                            <p:strVal val="#ppt_w"/>
                                          </p:val>
                                        </p:tav>
                                      </p:tavLst>
                                    </p:anim>
                                    <p:anim calcmode="lin" valueType="num">
                                      <p:cBhvr>
                                        <p:cTn id="224" dur="500" fill="hold"/>
                                        <p:tgtEl>
                                          <p:spTgt spid="135"/>
                                        </p:tgtEl>
                                        <p:attrNameLst>
                                          <p:attrName>ppt_h</p:attrName>
                                        </p:attrNameLst>
                                      </p:cBhvr>
                                      <p:tavLst>
                                        <p:tav tm="0">
                                          <p:val>
                                            <p:fltVal val="0"/>
                                          </p:val>
                                        </p:tav>
                                        <p:tav tm="100000">
                                          <p:val>
                                            <p:strVal val="#ppt_h"/>
                                          </p:val>
                                        </p:tav>
                                      </p:tavLst>
                                    </p:anim>
                                    <p:animEffect transition="in" filter="fade">
                                      <p:cBhvr>
                                        <p:cTn id="225" dur="500"/>
                                        <p:tgtEl>
                                          <p:spTgt spid="135"/>
                                        </p:tgtEl>
                                      </p:cBhvr>
                                    </p:animEffect>
                                  </p:childTnLst>
                                </p:cTn>
                              </p:par>
                              <p:par>
                                <p:cTn id="226" presetID="53" presetClass="entr" presetSubtype="0" fill="hold" grpId="0" nodeType="withEffect">
                                  <p:stCondLst>
                                    <p:cond delay="0"/>
                                  </p:stCondLst>
                                  <p:childTnLst>
                                    <p:set>
                                      <p:cBhvr>
                                        <p:cTn id="227" dur="1" fill="hold">
                                          <p:stCondLst>
                                            <p:cond delay="0"/>
                                          </p:stCondLst>
                                        </p:cTn>
                                        <p:tgtEl>
                                          <p:spTgt spid="138"/>
                                        </p:tgtEl>
                                        <p:attrNameLst>
                                          <p:attrName>style.visibility</p:attrName>
                                        </p:attrNameLst>
                                      </p:cBhvr>
                                      <p:to>
                                        <p:strVal val="visible"/>
                                      </p:to>
                                    </p:set>
                                    <p:anim calcmode="lin" valueType="num">
                                      <p:cBhvr>
                                        <p:cTn id="228" dur="500" fill="hold"/>
                                        <p:tgtEl>
                                          <p:spTgt spid="138"/>
                                        </p:tgtEl>
                                        <p:attrNameLst>
                                          <p:attrName>ppt_w</p:attrName>
                                        </p:attrNameLst>
                                      </p:cBhvr>
                                      <p:tavLst>
                                        <p:tav tm="0">
                                          <p:val>
                                            <p:fltVal val="0"/>
                                          </p:val>
                                        </p:tav>
                                        <p:tav tm="100000">
                                          <p:val>
                                            <p:strVal val="#ppt_w"/>
                                          </p:val>
                                        </p:tav>
                                      </p:tavLst>
                                    </p:anim>
                                    <p:anim calcmode="lin" valueType="num">
                                      <p:cBhvr>
                                        <p:cTn id="229" dur="500" fill="hold"/>
                                        <p:tgtEl>
                                          <p:spTgt spid="138"/>
                                        </p:tgtEl>
                                        <p:attrNameLst>
                                          <p:attrName>ppt_h</p:attrName>
                                        </p:attrNameLst>
                                      </p:cBhvr>
                                      <p:tavLst>
                                        <p:tav tm="0">
                                          <p:val>
                                            <p:fltVal val="0"/>
                                          </p:val>
                                        </p:tav>
                                        <p:tav tm="100000">
                                          <p:val>
                                            <p:strVal val="#ppt_h"/>
                                          </p:val>
                                        </p:tav>
                                      </p:tavLst>
                                    </p:anim>
                                    <p:animEffect transition="in" filter="fade">
                                      <p:cBhvr>
                                        <p:cTn id="230" dur="500"/>
                                        <p:tgtEl>
                                          <p:spTgt spid="138"/>
                                        </p:tgtEl>
                                      </p:cBhvr>
                                    </p:animEffect>
                                  </p:childTnLst>
                                </p:cTn>
                              </p:par>
                              <p:par>
                                <p:cTn id="231" presetID="53" presetClass="entr" presetSubtype="0" fill="hold" grpId="0" nodeType="withEffect">
                                  <p:stCondLst>
                                    <p:cond delay="0"/>
                                  </p:stCondLst>
                                  <p:childTnLst>
                                    <p:set>
                                      <p:cBhvr>
                                        <p:cTn id="232" dur="1" fill="hold">
                                          <p:stCondLst>
                                            <p:cond delay="0"/>
                                          </p:stCondLst>
                                        </p:cTn>
                                        <p:tgtEl>
                                          <p:spTgt spid="139"/>
                                        </p:tgtEl>
                                        <p:attrNameLst>
                                          <p:attrName>style.visibility</p:attrName>
                                        </p:attrNameLst>
                                      </p:cBhvr>
                                      <p:to>
                                        <p:strVal val="visible"/>
                                      </p:to>
                                    </p:set>
                                    <p:anim calcmode="lin" valueType="num">
                                      <p:cBhvr>
                                        <p:cTn id="233" dur="500" fill="hold"/>
                                        <p:tgtEl>
                                          <p:spTgt spid="139"/>
                                        </p:tgtEl>
                                        <p:attrNameLst>
                                          <p:attrName>ppt_w</p:attrName>
                                        </p:attrNameLst>
                                      </p:cBhvr>
                                      <p:tavLst>
                                        <p:tav tm="0">
                                          <p:val>
                                            <p:fltVal val="0"/>
                                          </p:val>
                                        </p:tav>
                                        <p:tav tm="100000">
                                          <p:val>
                                            <p:strVal val="#ppt_w"/>
                                          </p:val>
                                        </p:tav>
                                      </p:tavLst>
                                    </p:anim>
                                    <p:anim calcmode="lin" valueType="num">
                                      <p:cBhvr>
                                        <p:cTn id="234" dur="500" fill="hold"/>
                                        <p:tgtEl>
                                          <p:spTgt spid="139"/>
                                        </p:tgtEl>
                                        <p:attrNameLst>
                                          <p:attrName>ppt_h</p:attrName>
                                        </p:attrNameLst>
                                      </p:cBhvr>
                                      <p:tavLst>
                                        <p:tav tm="0">
                                          <p:val>
                                            <p:fltVal val="0"/>
                                          </p:val>
                                        </p:tav>
                                        <p:tav tm="100000">
                                          <p:val>
                                            <p:strVal val="#ppt_h"/>
                                          </p:val>
                                        </p:tav>
                                      </p:tavLst>
                                    </p:anim>
                                    <p:animEffect transition="in" filter="fade">
                                      <p:cBhvr>
                                        <p:cTn id="235" dur="500"/>
                                        <p:tgtEl>
                                          <p:spTgt spid="139"/>
                                        </p:tgtEl>
                                      </p:cBhvr>
                                    </p:animEffect>
                                  </p:childTnLst>
                                </p:cTn>
                              </p:par>
                              <p:par>
                                <p:cTn id="236" presetID="53" presetClass="entr" presetSubtype="0" fill="hold" grpId="0" nodeType="withEffect">
                                  <p:stCondLst>
                                    <p:cond delay="0"/>
                                  </p:stCondLst>
                                  <p:childTnLst>
                                    <p:set>
                                      <p:cBhvr>
                                        <p:cTn id="237" dur="1" fill="hold">
                                          <p:stCondLst>
                                            <p:cond delay="0"/>
                                          </p:stCondLst>
                                        </p:cTn>
                                        <p:tgtEl>
                                          <p:spTgt spid="142"/>
                                        </p:tgtEl>
                                        <p:attrNameLst>
                                          <p:attrName>style.visibility</p:attrName>
                                        </p:attrNameLst>
                                      </p:cBhvr>
                                      <p:to>
                                        <p:strVal val="visible"/>
                                      </p:to>
                                    </p:set>
                                    <p:anim calcmode="lin" valueType="num">
                                      <p:cBhvr>
                                        <p:cTn id="238" dur="500" fill="hold"/>
                                        <p:tgtEl>
                                          <p:spTgt spid="142"/>
                                        </p:tgtEl>
                                        <p:attrNameLst>
                                          <p:attrName>ppt_w</p:attrName>
                                        </p:attrNameLst>
                                      </p:cBhvr>
                                      <p:tavLst>
                                        <p:tav tm="0">
                                          <p:val>
                                            <p:fltVal val="0"/>
                                          </p:val>
                                        </p:tav>
                                        <p:tav tm="100000">
                                          <p:val>
                                            <p:strVal val="#ppt_w"/>
                                          </p:val>
                                        </p:tav>
                                      </p:tavLst>
                                    </p:anim>
                                    <p:anim calcmode="lin" valueType="num">
                                      <p:cBhvr>
                                        <p:cTn id="239" dur="500" fill="hold"/>
                                        <p:tgtEl>
                                          <p:spTgt spid="142"/>
                                        </p:tgtEl>
                                        <p:attrNameLst>
                                          <p:attrName>ppt_h</p:attrName>
                                        </p:attrNameLst>
                                      </p:cBhvr>
                                      <p:tavLst>
                                        <p:tav tm="0">
                                          <p:val>
                                            <p:fltVal val="0"/>
                                          </p:val>
                                        </p:tav>
                                        <p:tav tm="100000">
                                          <p:val>
                                            <p:strVal val="#ppt_h"/>
                                          </p:val>
                                        </p:tav>
                                      </p:tavLst>
                                    </p:anim>
                                    <p:animEffect transition="in" filter="fade">
                                      <p:cBhvr>
                                        <p:cTn id="240" dur="500"/>
                                        <p:tgtEl>
                                          <p:spTgt spid="142"/>
                                        </p:tgtEl>
                                      </p:cBhvr>
                                    </p:animEffect>
                                  </p:childTnLst>
                                </p:cTn>
                              </p:par>
                              <p:par>
                                <p:cTn id="241" presetID="53" presetClass="entr" presetSubtype="0" fill="hold" grpId="0" nodeType="withEffect">
                                  <p:stCondLst>
                                    <p:cond delay="0"/>
                                  </p:stCondLst>
                                  <p:childTnLst>
                                    <p:set>
                                      <p:cBhvr>
                                        <p:cTn id="242" dur="1" fill="hold">
                                          <p:stCondLst>
                                            <p:cond delay="0"/>
                                          </p:stCondLst>
                                        </p:cTn>
                                        <p:tgtEl>
                                          <p:spTgt spid="145"/>
                                        </p:tgtEl>
                                        <p:attrNameLst>
                                          <p:attrName>style.visibility</p:attrName>
                                        </p:attrNameLst>
                                      </p:cBhvr>
                                      <p:to>
                                        <p:strVal val="visible"/>
                                      </p:to>
                                    </p:set>
                                    <p:anim calcmode="lin" valueType="num">
                                      <p:cBhvr>
                                        <p:cTn id="243" dur="500" fill="hold"/>
                                        <p:tgtEl>
                                          <p:spTgt spid="145"/>
                                        </p:tgtEl>
                                        <p:attrNameLst>
                                          <p:attrName>ppt_w</p:attrName>
                                        </p:attrNameLst>
                                      </p:cBhvr>
                                      <p:tavLst>
                                        <p:tav tm="0">
                                          <p:val>
                                            <p:fltVal val="0"/>
                                          </p:val>
                                        </p:tav>
                                        <p:tav tm="100000">
                                          <p:val>
                                            <p:strVal val="#ppt_w"/>
                                          </p:val>
                                        </p:tav>
                                      </p:tavLst>
                                    </p:anim>
                                    <p:anim calcmode="lin" valueType="num">
                                      <p:cBhvr>
                                        <p:cTn id="244" dur="500" fill="hold"/>
                                        <p:tgtEl>
                                          <p:spTgt spid="145"/>
                                        </p:tgtEl>
                                        <p:attrNameLst>
                                          <p:attrName>ppt_h</p:attrName>
                                        </p:attrNameLst>
                                      </p:cBhvr>
                                      <p:tavLst>
                                        <p:tav tm="0">
                                          <p:val>
                                            <p:fltVal val="0"/>
                                          </p:val>
                                        </p:tav>
                                        <p:tav tm="100000">
                                          <p:val>
                                            <p:strVal val="#ppt_h"/>
                                          </p:val>
                                        </p:tav>
                                      </p:tavLst>
                                    </p:anim>
                                    <p:animEffect transition="in" filter="fade">
                                      <p:cBhvr>
                                        <p:cTn id="245" dur="500"/>
                                        <p:tgtEl>
                                          <p:spTgt spid="145"/>
                                        </p:tgtEl>
                                      </p:cBhvr>
                                    </p:animEffect>
                                  </p:childTnLst>
                                </p:cTn>
                              </p:par>
                              <p:par>
                                <p:cTn id="246" presetID="53" presetClass="entr" presetSubtype="0" fill="hold" grpId="0" nodeType="withEffect">
                                  <p:stCondLst>
                                    <p:cond delay="0"/>
                                  </p:stCondLst>
                                  <p:childTnLst>
                                    <p:set>
                                      <p:cBhvr>
                                        <p:cTn id="247" dur="1" fill="hold">
                                          <p:stCondLst>
                                            <p:cond delay="0"/>
                                          </p:stCondLst>
                                        </p:cTn>
                                        <p:tgtEl>
                                          <p:spTgt spid="150"/>
                                        </p:tgtEl>
                                        <p:attrNameLst>
                                          <p:attrName>style.visibility</p:attrName>
                                        </p:attrNameLst>
                                      </p:cBhvr>
                                      <p:to>
                                        <p:strVal val="visible"/>
                                      </p:to>
                                    </p:set>
                                    <p:anim calcmode="lin" valueType="num">
                                      <p:cBhvr>
                                        <p:cTn id="248" dur="500" fill="hold"/>
                                        <p:tgtEl>
                                          <p:spTgt spid="150"/>
                                        </p:tgtEl>
                                        <p:attrNameLst>
                                          <p:attrName>ppt_w</p:attrName>
                                        </p:attrNameLst>
                                      </p:cBhvr>
                                      <p:tavLst>
                                        <p:tav tm="0">
                                          <p:val>
                                            <p:fltVal val="0"/>
                                          </p:val>
                                        </p:tav>
                                        <p:tav tm="100000">
                                          <p:val>
                                            <p:strVal val="#ppt_w"/>
                                          </p:val>
                                        </p:tav>
                                      </p:tavLst>
                                    </p:anim>
                                    <p:anim calcmode="lin" valueType="num">
                                      <p:cBhvr>
                                        <p:cTn id="249" dur="500" fill="hold"/>
                                        <p:tgtEl>
                                          <p:spTgt spid="150"/>
                                        </p:tgtEl>
                                        <p:attrNameLst>
                                          <p:attrName>ppt_h</p:attrName>
                                        </p:attrNameLst>
                                      </p:cBhvr>
                                      <p:tavLst>
                                        <p:tav tm="0">
                                          <p:val>
                                            <p:fltVal val="0"/>
                                          </p:val>
                                        </p:tav>
                                        <p:tav tm="100000">
                                          <p:val>
                                            <p:strVal val="#ppt_h"/>
                                          </p:val>
                                        </p:tav>
                                      </p:tavLst>
                                    </p:anim>
                                    <p:animEffect transition="in" filter="fade">
                                      <p:cBhvr>
                                        <p:cTn id="250"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21" grpId="0" animBg="1"/>
      <p:bldP spid="124" grpId="0" animBg="1"/>
      <p:bldP spid="138" grpId="0"/>
      <p:bldP spid="139" grpId="0"/>
      <p:bldP spid="142" grpId="0"/>
      <p:bldP spid="145" grpId="0" animBg="1"/>
      <p:bldP spid="150" grpId="0"/>
      <p:bldP spid="151" grpId="0" animBg="1"/>
      <p:bldP spid="152" grpId="0" animBg="1"/>
      <p:bldP spid="153" grpId="0" animBg="1"/>
      <p:bldP spid="154" grpId="0" animBg="1"/>
      <p:bldP spid="155" grpId="0" animBg="1"/>
      <p:bldP spid="156" grpId="0" animBg="1"/>
      <p:bldP spid="157" grpId="0" animBg="1"/>
      <p:bldP spid="158" grpId="0" animBg="1"/>
      <p:bldP spid="159" grpId="0" animBg="1"/>
      <p:bldP spid="169" grpId="0"/>
      <p:bldP spid="170" grpId="0"/>
      <p:bldP spid="171" grpId="0"/>
      <p:bldP spid="172" grpId="0"/>
      <p:bldP spid="173" grpId="0"/>
      <p:bldP spid="174" grpId="0"/>
      <p:bldP spid="175" grpId="0"/>
      <p:bldP spid="176" grpId="0"/>
      <p:bldP spid="177" grpId="0"/>
      <p:bldP spid="178" grpId="0" animBg="1"/>
      <p:bldP spid="179" grpId="0" animBg="1"/>
      <p:bldP spid="180" grpId="0"/>
      <p:bldP spid="1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lowchart: Alternate Process 72"/>
          <p:cNvSpPr/>
          <p:nvPr/>
        </p:nvSpPr>
        <p:spPr bwMode="auto">
          <a:xfrm>
            <a:off x="6019800" y="1828800"/>
            <a:ext cx="687173" cy="677739"/>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Core</a:t>
            </a:r>
          </a:p>
        </p:txBody>
      </p:sp>
      <p:sp>
        <p:nvSpPr>
          <p:cNvPr id="2" name="Title 1"/>
          <p:cNvSpPr>
            <a:spLocks noGrp="1"/>
          </p:cNvSpPr>
          <p:nvPr>
            <p:ph type="title"/>
          </p:nvPr>
        </p:nvSpPr>
        <p:spPr/>
        <p:txBody>
          <a:bodyPr/>
          <a:lstStyle/>
          <a:p>
            <a:r>
              <a:rPr lang="en-US" dirty="0" smtClean="0"/>
              <a:t>What Are We Solving?</a:t>
            </a:r>
            <a:endParaRPr lang="en-US" dirty="0"/>
          </a:p>
        </p:txBody>
      </p:sp>
      <p:grpSp>
        <p:nvGrpSpPr>
          <p:cNvPr id="53" name="Group 52"/>
          <p:cNvGrpSpPr/>
          <p:nvPr/>
        </p:nvGrpSpPr>
        <p:grpSpPr>
          <a:xfrm>
            <a:off x="685800" y="1371600"/>
            <a:ext cx="2232285" cy="4724400"/>
            <a:chOff x="3711315" y="152400"/>
            <a:chExt cx="3024265" cy="6096000"/>
          </a:xfrm>
        </p:grpSpPr>
        <p:sp>
          <p:nvSpPr>
            <p:cNvPr id="4" name="Rounded Rectangle 3"/>
            <p:cNvSpPr/>
            <p:nvPr/>
          </p:nvSpPr>
          <p:spPr bwMode="auto">
            <a:xfrm>
              <a:off x="4961745" y="152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A</a:t>
              </a:r>
            </a:p>
          </p:txBody>
        </p:sp>
        <p:sp>
          <p:nvSpPr>
            <p:cNvPr id="5" name="Rounded Rectangle 4"/>
            <p:cNvSpPr/>
            <p:nvPr/>
          </p:nvSpPr>
          <p:spPr bwMode="auto">
            <a:xfrm>
              <a:off x="3711315" y="137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B1</a:t>
              </a:r>
            </a:p>
          </p:txBody>
        </p:sp>
        <p:sp>
          <p:nvSpPr>
            <p:cNvPr id="6" name="Rounded Rectangle 5"/>
            <p:cNvSpPr/>
            <p:nvPr/>
          </p:nvSpPr>
          <p:spPr bwMode="auto">
            <a:xfrm>
              <a:off x="5380220" y="137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B3</a:t>
              </a:r>
            </a:p>
          </p:txBody>
        </p:sp>
        <p:sp>
          <p:nvSpPr>
            <p:cNvPr id="7" name="Rounded Rectangle 6"/>
            <p:cNvSpPr/>
            <p:nvPr/>
          </p:nvSpPr>
          <p:spPr bwMode="auto">
            <a:xfrm>
              <a:off x="4953000" y="57912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F</a:t>
              </a:r>
            </a:p>
          </p:txBody>
        </p:sp>
        <p:sp>
          <p:nvSpPr>
            <p:cNvPr id="8" name="Rounded Rectangle 7"/>
            <p:cNvSpPr/>
            <p:nvPr/>
          </p:nvSpPr>
          <p:spPr bwMode="auto">
            <a:xfrm>
              <a:off x="4953000" y="51054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lang="en-US" dirty="0" smtClean="0">
                  <a:latin typeface="Arial" pitchFamily="34" charset="0"/>
                  <a:cs typeface="Arial" pitchFamily="34" charset="0"/>
                </a:rPr>
                <a:t>E</a:t>
              </a:r>
              <a:endParaRPr kumimoji="0" lang="en-US" sz="1800" b="0" i="0" u="none" strike="noStrike" cap="none" normalizeH="0" dirty="0" smtClean="0">
                <a:ln>
                  <a:noFill/>
                </a:ln>
                <a:solidFill>
                  <a:schemeClr val="tx1"/>
                </a:solidFill>
                <a:effectLst/>
                <a:latin typeface="Arial" pitchFamily="34" charset="0"/>
                <a:cs typeface="Arial" pitchFamily="34" charset="0"/>
              </a:endParaRPr>
            </a:p>
          </p:txBody>
        </p:sp>
        <p:sp>
          <p:nvSpPr>
            <p:cNvPr id="10" name="Rounded Rectangle 9"/>
            <p:cNvSpPr/>
            <p:nvPr/>
          </p:nvSpPr>
          <p:spPr bwMode="auto">
            <a:xfrm>
              <a:off x="4953000" y="25908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C</a:t>
              </a:r>
            </a:p>
          </p:txBody>
        </p:sp>
        <p:sp>
          <p:nvSpPr>
            <p:cNvPr id="11" name="Rounded Rectangle 10"/>
            <p:cNvSpPr/>
            <p:nvPr/>
          </p:nvSpPr>
          <p:spPr bwMode="auto">
            <a:xfrm>
              <a:off x="4580745" y="8382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Splitter</a:t>
              </a:r>
            </a:p>
          </p:txBody>
        </p:sp>
        <p:sp>
          <p:nvSpPr>
            <p:cNvPr id="12" name="Rounded Rectangle 11"/>
            <p:cNvSpPr/>
            <p:nvPr/>
          </p:nvSpPr>
          <p:spPr bwMode="auto">
            <a:xfrm>
              <a:off x="4572000" y="21336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Joiner</a:t>
              </a:r>
            </a:p>
          </p:txBody>
        </p:sp>
        <p:cxnSp>
          <p:nvCxnSpPr>
            <p:cNvPr id="13" name="Straight Connector 12"/>
            <p:cNvCxnSpPr>
              <a:stCxn id="4" idx="2"/>
              <a:endCxn id="11" idx="0"/>
            </p:cNvCxnSpPr>
            <p:nvPr/>
          </p:nvCxnSpPr>
          <p:spPr bwMode="auto">
            <a:xfrm rot="5400000">
              <a:off x="5114145" y="723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4" name="Straight Connector 13"/>
            <p:cNvCxnSpPr>
              <a:stCxn id="5" idx="2"/>
              <a:endCxn id="12" idx="0"/>
            </p:cNvCxnSpPr>
            <p:nvPr/>
          </p:nvCxnSpPr>
          <p:spPr bwMode="auto">
            <a:xfrm rot="16200000" flipH="1">
              <a:off x="4446457" y="1360357"/>
              <a:ext cx="304800" cy="124168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5" name="Straight Connector 14"/>
            <p:cNvCxnSpPr>
              <a:stCxn id="6" idx="2"/>
              <a:endCxn id="12" idx="0"/>
            </p:cNvCxnSpPr>
            <p:nvPr/>
          </p:nvCxnSpPr>
          <p:spPr bwMode="auto">
            <a:xfrm rot="5400000">
              <a:off x="5280910" y="1767590"/>
              <a:ext cx="304800" cy="4272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6" name="Straight Connector 15"/>
            <p:cNvCxnSpPr>
              <a:stCxn id="11" idx="2"/>
              <a:endCxn id="5" idx="0"/>
            </p:cNvCxnSpPr>
            <p:nvPr/>
          </p:nvCxnSpPr>
          <p:spPr bwMode="auto">
            <a:xfrm rot="5400000">
              <a:off x="4450830" y="593985"/>
              <a:ext cx="304800" cy="125043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7" name="Straight Connector 16"/>
            <p:cNvCxnSpPr>
              <a:stCxn id="11" idx="2"/>
              <a:endCxn id="6" idx="0"/>
            </p:cNvCxnSpPr>
            <p:nvPr/>
          </p:nvCxnSpPr>
          <p:spPr bwMode="auto">
            <a:xfrm rot="16200000" flipH="1">
              <a:off x="5285282" y="1009962"/>
              <a:ext cx="304800" cy="41847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8" name="Straight Connector 17"/>
            <p:cNvCxnSpPr>
              <a:stCxn id="8" idx="2"/>
              <a:endCxn id="7" idx="0"/>
            </p:cNvCxnSpPr>
            <p:nvPr/>
          </p:nvCxnSpPr>
          <p:spPr bwMode="auto">
            <a:xfrm rot="5400000">
              <a:off x="5105400" y="56769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9" name="Straight Connector 18"/>
            <p:cNvCxnSpPr>
              <a:stCxn id="41" idx="2"/>
              <a:endCxn id="8" idx="0"/>
            </p:cNvCxnSpPr>
            <p:nvPr/>
          </p:nvCxnSpPr>
          <p:spPr bwMode="auto">
            <a:xfrm rot="5400000">
              <a:off x="5067300" y="4953000"/>
              <a:ext cx="3048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0" name="Straight Connector 19"/>
            <p:cNvCxnSpPr>
              <a:stCxn id="10" idx="2"/>
              <a:endCxn id="40" idx="0"/>
            </p:cNvCxnSpPr>
            <p:nvPr/>
          </p:nvCxnSpPr>
          <p:spPr bwMode="auto">
            <a:xfrm rot="5400000">
              <a:off x="5105400" y="31623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1" name="Straight Connector 20"/>
            <p:cNvCxnSpPr>
              <a:stCxn id="12" idx="2"/>
              <a:endCxn id="10" idx="0"/>
            </p:cNvCxnSpPr>
            <p:nvPr/>
          </p:nvCxnSpPr>
          <p:spPr bwMode="auto">
            <a:xfrm rot="5400000">
              <a:off x="5105400" y="2476500"/>
              <a:ext cx="228600" cy="1588"/>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30" name="Rounded Rectangle 29"/>
            <p:cNvSpPr/>
            <p:nvPr/>
          </p:nvSpPr>
          <p:spPr bwMode="auto">
            <a:xfrm>
              <a:off x="4542020" y="137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B2</a:t>
              </a:r>
            </a:p>
          </p:txBody>
        </p:sp>
        <p:sp>
          <p:nvSpPr>
            <p:cNvPr id="31" name="Rounded Rectangle 30"/>
            <p:cNvSpPr/>
            <p:nvPr/>
          </p:nvSpPr>
          <p:spPr bwMode="auto">
            <a:xfrm>
              <a:off x="6202180" y="13716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B4</a:t>
              </a:r>
            </a:p>
          </p:txBody>
        </p:sp>
        <p:cxnSp>
          <p:nvCxnSpPr>
            <p:cNvPr id="33" name="Straight Connector 32"/>
            <p:cNvCxnSpPr>
              <a:stCxn id="11" idx="2"/>
              <a:endCxn id="30" idx="0"/>
            </p:cNvCxnSpPr>
            <p:nvPr/>
          </p:nvCxnSpPr>
          <p:spPr bwMode="auto">
            <a:xfrm rot="5400000">
              <a:off x="4866183" y="1009338"/>
              <a:ext cx="304800" cy="41972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4" name="Straight Connector 33"/>
            <p:cNvCxnSpPr>
              <a:stCxn id="11" idx="2"/>
              <a:endCxn id="31" idx="0"/>
            </p:cNvCxnSpPr>
            <p:nvPr/>
          </p:nvCxnSpPr>
          <p:spPr bwMode="auto">
            <a:xfrm rot="16200000" flipH="1">
              <a:off x="5696262" y="598982"/>
              <a:ext cx="304800" cy="1240435"/>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5" name="Straight Connector 34"/>
            <p:cNvCxnSpPr>
              <a:stCxn id="31" idx="2"/>
              <a:endCxn id="12" idx="0"/>
            </p:cNvCxnSpPr>
            <p:nvPr/>
          </p:nvCxnSpPr>
          <p:spPr bwMode="auto">
            <a:xfrm rot="5400000">
              <a:off x="5691890" y="1356610"/>
              <a:ext cx="304800" cy="12491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36" name="Straight Connector 35"/>
            <p:cNvCxnSpPr>
              <a:stCxn id="30" idx="2"/>
              <a:endCxn id="12" idx="0"/>
            </p:cNvCxnSpPr>
            <p:nvPr/>
          </p:nvCxnSpPr>
          <p:spPr bwMode="auto">
            <a:xfrm rot="16200000" flipH="1">
              <a:off x="4861810" y="1775710"/>
              <a:ext cx="304800" cy="4109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38" name="Rounded Rectangle 37"/>
            <p:cNvSpPr/>
            <p:nvPr/>
          </p:nvSpPr>
          <p:spPr bwMode="auto">
            <a:xfrm>
              <a:off x="4297180" y="3810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D1</a:t>
              </a:r>
            </a:p>
          </p:txBody>
        </p:sp>
        <p:sp>
          <p:nvSpPr>
            <p:cNvPr id="39" name="Rounded Rectangle 38"/>
            <p:cNvSpPr/>
            <p:nvPr/>
          </p:nvSpPr>
          <p:spPr bwMode="auto">
            <a:xfrm>
              <a:off x="5592580" y="3810000"/>
              <a:ext cx="533400" cy="457200"/>
            </a:xfrm>
            <a:prstGeom prst="roundRect">
              <a:avLst/>
            </a:prstGeom>
            <a:gradFill>
              <a:gsLst>
                <a:gs pos="0">
                  <a:schemeClr val="bg1"/>
                </a:gs>
                <a:gs pos="100000">
                  <a:srgbClr val="FFC000"/>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800" b="0" i="0" u="none" strike="noStrike" cap="none" normalizeH="0" dirty="0" smtClean="0">
                  <a:ln>
                    <a:noFill/>
                  </a:ln>
                  <a:solidFill>
                    <a:schemeClr val="tx1"/>
                  </a:solidFill>
                  <a:effectLst/>
                  <a:latin typeface="Arial" pitchFamily="34" charset="0"/>
                  <a:cs typeface="Arial" pitchFamily="34" charset="0"/>
                </a:rPr>
                <a:t>D2</a:t>
              </a:r>
            </a:p>
          </p:txBody>
        </p:sp>
        <p:sp>
          <p:nvSpPr>
            <p:cNvPr id="40" name="Rounded Rectangle 39"/>
            <p:cNvSpPr/>
            <p:nvPr/>
          </p:nvSpPr>
          <p:spPr bwMode="auto">
            <a:xfrm>
              <a:off x="4572000" y="32766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Splitter</a:t>
              </a:r>
            </a:p>
          </p:txBody>
        </p:sp>
        <p:sp>
          <p:nvSpPr>
            <p:cNvPr id="41" name="Rounded Rectangle 40"/>
            <p:cNvSpPr/>
            <p:nvPr/>
          </p:nvSpPr>
          <p:spPr bwMode="auto">
            <a:xfrm>
              <a:off x="4572000" y="4572000"/>
              <a:ext cx="1295400" cy="228600"/>
            </a:xfrm>
            <a:prstGeom prst="roundRect">
              <a:avLst/>
            </a:prstGeom>
            <a:gradFill>
              <a:gsLst>
                <a:gs pos="0">
                  <a:srgbClr val="FFFFFF"/>
                </a:gs>
                <a:gs pos="100000">
                  <a:srgbClr val="DAE731"/>
                </a:gs>
              </a:gsLst>
              <a:lin ang="5400000" scaled="0"/>
            </a:gradFill>
            <a:ln w="19050"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spcBef>
                  <a:spcPct val="20000"/>
                </a:spcBef>
                <a:spcAft>
                  <a:spcPct val="0"/>
                </a:spcAft>
                <a:buClrTx/>
                <a:buSzTx/>
                <a:tabLst/>
              </a:pPr>
              <a:r>
                <a:rPr kumimoji="0" lang="en-US" sz="1600" b="0" i="0" u="none" strike="noStrike" cap="none" normalizeH="0" dirty="0" smtClean="0">
                  <a:ln>
                    <a:noFill/>
                  </a:ln>
                  <a:solidFill>
                    <a:schemeClr val="tx1"/>
                  </a:solidFill>
                  <a:effectLst/>
                  <a:latin typeface="Arial" pitchFamily="34" charset="0"/>
                  <a:cs typeface="Arial" pitchFamily="34" charset="0"/>
                </a:rPr>
                <a:t>Joiner</a:t>
              </a:r>
            </a:p>
          </p:txBody>
        </p:sp>
        <p:cxnSp>
          <p:nvCxnSpPr>
            <p:cNvPr id="43" name="Straight Connector 42"/>
            <p:cNvCxnSpPr>
              <a:stCxn id="38" idx="2"/>
              <a:endCxn id="41" idx="0"/>
            </p:cNvCxnSpPr>
            <p:nvPr/>
          </p:nvCxnSpPr>
          <p:spPr bwMode="auto">
            <a:xfrm rot="16200000" flipH="1">
              <a:off x="4739390" y="4091690"/>
              <a:ext cx="304800" cy="6558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4" name="Straight Connector 43"/>
            <p:cNvCxnSpPr>
              <a:stCxn id="39" idx="2"/>
              <a:endCxn id="41" idx="0"/>
            </p:cNvCxnSpPr>
            <p:nvPr/>
          </p:nvCxnSpPr>
          <p:spPr bwMode="auto">
            <a:xfrm rot="5400000">
              <a:off x="5387090" y="4099810"/>
              <a:ext cx="304800" cy="6395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5" name="Straight Connector 44"/>
            <p:cNvCxnSpPr>
              <a:stCxn id="40" idx="2"/>
              <a:endCxn id="38" idx="0"/>
            </p:cNvCxnSpPr>
            <p:nvPr/>
          </p:nvCxnSpPr>
          <p:spPr bwMode="auto">
            <a:xfrm rot="5400000">
              <a:off x="4739390" y="3329690"/>
              <a:ext cx="304800" cy="65582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46" name="Straight Connector 45"/>
            <p:cNvCxnSpPr>
              <a:stCxn id="40" idx="2"/>
              <a:endCxn id="39" idx="0"/>
            </p:cNvCxnSpPr>
            <p:nvPr/>
          </p:nvCxnSpPr>
          <p:spPr bwMode="auto">
            <a:xfrm rot="16200000" flipH="1">
              <a:off x="5387090" y="3337810"/>
              <a:ext cx="304800" cy="639580"/>
            </a:xfrm>
            <a:prstGeom prst="line">
              <a:avLst/>
            </a:prstGeom>
            <a:solidFill>
              <a:schemeClr val="accent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grpSp>
      <p:sp>
        <p:nvSpPr>
          <p:cNvPr id="72" name="Flowchart: Alternate Process 71"/>
          <p:cNvSpPr/>
          <p:nvPr/>
        </p:nvSpPr>
        <p:spPr bwMode="auto">
          <a:xfrm>
            <a:off x="6019800" y="1828800"/>
            <a:ext cx="687173" cy="186469"/>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Memory</a:t>
            </a:r>
          </a:p>
        </p:txBody>
      </p:sp>
      <p:cxnSp>
        <p:nvCxnSpPr>
          <p:cNvPr id="74" name="Straight Connector 73"/>
          <p:cNvCxnSpPr>
            <a:endCxn id="73" idx="2"/>
          </p:cNvCxnSpPr>
          <p:nvPr/>
        </p:nvCxnSpPr>
        <p:spPr bwMode="auto">
          <a:xfrm rot="16200000" flipV="1">
            <a:off x="6165223" y="2704703"/>
            <a:ext cx="397124" cy="79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6" name="Flowchart: Alternate Process 75"/>
          <p:cNvSpPr/>
          <p:nvPr/>
        </p:nvSpPr>
        <p:spPr bwMode="auto">
          <a:xfrm>
            <a:off x="6858000" y="1828800"/>
            <a:ext cx="687173" cy="677739"/>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Core</a:t>
            </a:r>
          </a:p>
        </p:txBody>
      </p:sp>
      <p:sp>
        <p:nvSpPr>
          <p:cNvPr id="77" name="Flowchart: Alternate Process 76"/>
          <p:cNvSpPr/>
          <p:nvPr/>
        </p:nvSpPr>
        <p:spPr bwMode="auto">
          <a:xfrm>
            <a:off x="6858000" y="1828800"/>
            <a:ext cx="687173" cy="186469"/>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Memory</a:t>
            </a:r>
          </a:p>
        </p:txBody>
      </p:sp>
      <p:cxnSp>
        <p:nvCxnSpPr>
          <p:cNvPr id="78" name="Straight Connector 77"/>
          <p:cNvCxnSpPr>
            <a:endCxn id="76" idx="2"/>
          </p:cNvCxnSpPr>
          <p:nvPr/>
        </p:nvCxnSpPr>
        <p:spPr bwMode="auto">
          <a:xfrm rot="16200000" flipV="1">
            <a:off x="7003423" y="2704703"/>
            <a:ext cx="397124" cy="79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Flowchart: Alternate Process 78"/>
          <p:cNvSpPr/>
          <p:nvPr/>
        </p:nvSpPr>
        <p:spPr bwMode="auto">
          <a:xfrm>
            <a:off x="7696200" y="1828800"/>
            <a:ext cx="687173" cy="677739"/>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Core</a:t>
            </a:r>
          </a:p>
        </p:txBody>
      </p:sp>
      <p:sp>
        <p:nvSpPr>
          <p:cNvPr id="80" name="Flowchart: Alternate Process 79"/>
          <p:cNvSpPr/>
          <p:nvPr/>
        </p:nvSpPr>
        <p:spPr bwMode="auto">
          <a:xfrm>
            <a:off x="7696200" y="1828800"/>
            <a:ext cx="687173" cy="186469"/>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Memory</a:t>
            </a:r>
          </a:p>
        </p:txBody>
      </p:sp>
      <p:cxnSp>
        <p:nvCxnSpPr>
          <p:cNvPr id="81" name="Straight Connector 80"/>
          <p:cNvCxnSpPr>
            <a:endCxn id="79" idx="2"/>
          </p:cNvCxnSpPr>
          <p:nvPr/>
        </p:nvCxnSpPr>
        <p:spPr bwMode="auto">
          <a:xfrm rot="16200000" flipV="1">
            <a:off x="7841623" y="2704703"/>
            <a:ext cx="397124" cy="79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Flowchart: Alternate Process 81"/>
          <p:cNvSpPr/>
          <p:nvPr/>
        </p:nvSpPr>
        <p:spPr bwMode="auto">
          <a:xfrm>
            <a:off x="5181600" y="1828800"/>
            <a:ext cx="687173" cy="677739"/>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Core</a:t>
            </a:r>
          </a:p>
        </p:txBody>
      </p:sp>
      <p:sp>
        <p:nvSpPr>
          <p:cNvPr id="83" name="Flowchart: Alternate Process 82"/>
          <p:cNvSpPr/>
          <p:nvPr/>
        </p:nvSpPr>
        <p:spPr bwMode="auto">
          <a:xfrm>
            <a:off x="5181600" y="1828800"/>
            <a:ext cx="687173" cy="186469"/>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Memory</a:t>
            </a:r>
          </a:p>
        </p:txBody>
      </p:sp>
      <p:cxnSp>
        <p:nvCxnSpPr>
          <p:cNvPr id="84" name="Straight Connector 83"/>
          <p:cNvCxnSpPr>
            <a:endCxn id="82" idx="2"/>
          </p:cNvCxnSpPr>
          <p:nvPr/>
        </p:nvCxnSpPr>
        <p:spPr bwMode="auto">
          <a:xfrm rot="16200000" flipV="1">
            <a:off x="5327023" y="2704703"/>
            <a:ext cx="397124" cy="79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rot="10800000">
            <a:off x="5214258" y="2895600"/>
            <a:ext cx="31242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88" name="Straight Arrow Connector 87"/>
          <p:cNvCxnSpPr>
            <a:endCxn id="83" idx="1"/>
          </p:cNvCxnSpPr>
          <p:nvPr/>
        </p:nvCxnSpPr>
        <p:spPr bwMode="auto">
          <a:xfrm flipV="1">
            <a:off x="2438400" y="1922035"/>
            <a:ext cx="2743200" cy="287765"/>
          </a:xfrm>
          <a:prstGeom prst="straightConnector1">
            <a:avLst/>
          </a:prstGeom>
          <a:solidFill>
            <a:schemeClr val="accent1"/>
          </a:solidFill>
          <a:ln w="15875" cap="flat" cmpd="sng" algn="ctr">
            <a:solidFill>
              <a:schemeClr val="tx1"/>
            </a:solidFill>
            <a:prstDash val="solid"/>
            <a:round/>
            <a:headEnd type="none" w="med" len="med"/>
            <a:tailEnd type="stealth"/>
          </a:ln>
          <a:effectLst/>
        </p:spPr>
      </p:cxnSp>
      <p:cxnSp>
        <p:nvCxnSpPr>
          <p:cNvPr id="91" name="Straight Arrow Connector 90"/>
          <p:cNvCxnSpPr>
            <a:stCxn id="31" idx="3"/>
            <a:endCxn id="82" idx="1"/>
          </p:cNvCxnSpPr>
          <p:nvPr/>
        </p:nvCxnSpPr>
        <p:spPr bwMode="auto">
          <a:xfrm flipV="1">
            <a:off x="2918085" y="2167670"/>
            <a:ext cx="2263515" cy="325975"/>
          </a:xfrm>
          <a:prstGeom prst="straightConnector1">
            <a:avLst/>
          </a:prstGeom>
          <a:solidFill>
            <a:schemeClr val="accent1"/>
          </a:solidFill>
          <a:ln w="15875" cap="flat" cmpd="sng" algn="ctr">
            <a:solidFill>
              <a:schemeClr val="tx1"/>
            </a:solidFill>
            <a:prstDash val="solid"/>
            <a:round/>
            <a:headEnd type="none" w="med" len="med"/>
            <a:tailEnd type="stealth"/>
          </a:ln>
          <a:effectLst/>
        </p:spPr>
      </p:cxnSp>
      <p:cxnSp>
        <p:nvCxnSpPr>
          <p:cNvPr id="93" name="Straight Arrow Connector 92"/>
          <p:cNvCxnSpPr>
            <a:stCxn id="10" idx="3"/>
            <a:endCxn id="73" idx="1"/>
          </p:cNvCxnSpPr>
          <p:nvPr/>
        </p:nvCxnSpPr>
        <p:spPr bwMode="auto">
          <a:xfrm flipV="1">
            <a:off x="1996034" y="2167670"/>
            <a:ext cx="4023766" cy="1270855"/>
          </a:xfrm>
          <a:prstGeom prst="straightConnector1">
            <a:avLst/>
          </a:prstGeom>
          <a:solidFill>
            <a:schemeClr val="accent1"/>
          </a:solidFill>
          <a:ln w="15875" cap="flat" cmpd="sng" algn="ctr">
            <a:solidFill>
              <a:schemeClr val="tx1"/>
            </a:solidFill>
            <a:prstDash val="solid"/>
            <a:round/>
            <a:headEnd type="none" w="med" len="med"/>
            <a:tailEnd type="stealth"/>
          </a:ln>
          <a:effectLst/>
        </p:spPr>
      </p:cxnSp>
      <p:cxnSp>
        <p:nvCxnSpPr>
          <p:cNvPr id="95" name="Straight Arrow Connector 94"/>
          <p:cNvCxnSpPr>
            <a:endCxn id="72" idx="1"/>
          </p:cNvCxnSpPr>
          <p:nvPr/>
        </p:nvCxnSpPr>
        <p:spPr bwMode="auto">
          <a:xfrm flipV="1">
            <a:off x="1828802" y="1922035"/>
            <a:ext cx="4190998" cy="1278365"/>
          </a:xfrm>
          <a:prstGeom prst="straightConnector1">
            <a:avLst/>
          </a:prstGeom>
          <a:solidFill>
            <a:schemeClr val="accent1"/>
          </a:solidFill>
          <a:ln w="15875" cap="flat" cmpd="sng" algn="ctr">
            <a:solidFill>
              <a:schemeClr val="tx1"/>
            </a:solidFill>
            <a:prstDash val="solid"/>
            <a:round/>
            <a:headEnd type="none" w="med" len="med"/>
            <a:tailEnd type="stealth"/>
          </a:ln>
          <a:effectLst/>
        </p:spPr>
      </p:cxnSp>
      <p:sp>
        <p:nvSpPr>
          <p:cNvPr id="97" name="TextBox 96"/>
          <p:cNvSpPr txBox="1"/>
          <p:nvPr/>
        </p:nvSpPr>
        <p:spPr>
          <a:xfrm>
            <a:off x="3429000" y="2209800"/>
            <a:ext cx="381000" cy="769441"/>
          </a:xfrm>
          <a:prstGeom prst="rect">
            <a:avLst/>
          </a:prstGeom>
          <a:noFill/>
        </p:spPr>
        <p:txBody>
          <a:bodyPr wrap="square" rtlCol="0">
            <a:spAutoFit/>
          </a:bodyPr>
          <a:lstStyle/>
          <a:p>
            <a:r>
              <a:rPr lang="en-US" sz="4400" b="1" dirty="0" smtClean="0"/>
              <a:t>?</a:t>
            </a:r>
            <a:endParaRPr lang="en-US" sz="4400" b="1" dirty="0"/>
          </a:p>
        </p:txBody>
      </p:sp>
      <p:sp>
        <p:nvSpPr>
          <p:cNvPr id="98" name="Content Placeholder 2"/>
          <p:cNvSpPr>
            <a:spLocks noGrp="1"/>
          </p:cNvSpPr>
          <p:nvPr>
            <p:ph idx="1"/>
          </p:nvPr>
        </p:nvSpPr>
        <p:spPr>
          <a:xfrm>
            <a:off x="3581400" y="3124201"/>
            <a:ext cx="5181600" cy="3048000"/>
          </a:xfrm>
        </p:spPr>
        <p:txBody>
          <a:bodyPr/>
          <a:lstStyle/>
          <a:p>
            <a:r>
              <a:rPr lang="en-US" sz="2800" dirty="0" smtClean="0"/>
              <a:t>Performing graph modulo scheduling on a stream graph statically.</a:t>
            </a:r>
          </a:p>
          <a:p>
            <a:endParaRPr lang="en-US" sz="2800" dirty="0" smtClean="0"/>
          </a:p>
          <a:p>
            <a:r>
              <a:rPr lang="en-US" sz="2800" dirty="0" smtClean="0"/>
              <a:t>What happens in case of dynamic resource changes?</a:t>
            </a:r>
            <a:endParaRPr lang="en-US" sz="2800" dirty="0"/>
          </a:p>
        </p:txBody>
      </p:sp>
    </p:spTree>
    <p:custDataLst>
      <p:tags r:id="rId1"/>
    </p:custDataLst>
  </p:cSld>
  <p:clrMapOvr>
    <a:masterClrMapping/>
  </p:clrMapOvr>
  <p:transition advTm="1168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down)">
                                      <p:cBhvr>
                                        <p:cTn id="7" dur="500"/>
                                        <p:tgtEl>
                                          <p:spTgt spid="93"/>
                                        </p:tgtEl>
                                      </p:cBhvr>
                                    </p:animEffect>
                                  </p:childTnLst>
                                </p:cTn>
                              </p:par>
                              <p:par>
                                <p:cTn id="8" presetID="22" presetClass="entr" presetSubtype="4" fill="hold"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wipe(down)">
                                      <p:cBhvr>
                                        <p:cTn id="10" dur="500"/>
                                        <p:tgtEl>
                                          <p:spTgt spid="95"/>
                                        </p:tgtEl>
                                      </p:cBhvr>
                                    </p:animEffect>
                                  </p:childTnLst>
                                </p:cTn>
                              </p:par>
                              <p:par>
                                <p:cTn id="11" presetID="22" presetClass="entr" presetSubtype="4" fill="hold" nodeType="withEffect">
                                  <p:stCondLst>
                                    <p:cond delay="0"/>
                                  </p:stCondLst>
                                  <p:childTnLst>
                                    <p:set>
                                      <p:cBhvr>
                                        <p:cTn id="12" dur="1" fill="hold">
                                          <p:stCondLst>
                                            <p:cond delay="0"/>
                                          </p:stCondLst>
                                        </p:cTn>
                                        <p:tgtEl>
                                          <p:spTgt spid="91"/>
                                        </p:tgtEl>
                                        <p:attrNameLst>
                                          <p:attrName>style.visibility</p:attrName>
                                        </p:attrNameLst>
                                      </p:cBhvr>
                                      <p:to>
                                        <p:strVal val="visible"/>
                                      </p:to>
                                    </p:set>
                                    <p:animEffect transition="in" filter="wipe(down)">
                                      <p:cBhvr>
                                        <p:cTn id="13" dur="500"/>
                                        <p:tgtEl>
                                          <p:spTgt spid="91"/>
                                        </p:tgtEl>
                                      </p:cBhvr>
                                    </p:animEffect>
                                  </p:childTnLst>
                                </p:cTn>
                              </p:par>
                              <p:par>
                                <p:cTn id="14" presetID="22" presetClass="entr" presetSubtype="4" fill="hold"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wipe(down)">
                                      <p:cBhvr>
                                        <p:cTn id="16" dur="500"/>
                                        <p:tgtEl>
                                          <p:spTgt spid="8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Architecture</a:t>
            </a:r>
            <a:endParaRPr lang="en-US" dirty="0"/>
          </a:p>
        </p:txBody>
      </p:sp>
      <p:sp>
        <p:nvSpPr>
          <p:cNvPr id="53" name="Flowchart: Alternate Process 52"/>
          <p:cNvSpPr/>
          <p:nvPr/>
        </p:nvSpPr>
        <p:spPr bwMode="auto">
          <a:xfrm>
            <a:off x="6345824" y="3966443"/>
            <a:ext cx="687173" cy="186469"/>
          </a:xfrm>
          <a:prstGeom prst="flowChartAlternateProcess">
            <a:avLst/>
          </a:prstGeom>
          <a:solidFill>
            <a:srgbClr val="00B05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DMA</a:t>
            </a:r>
          </a:p>
        </p:txBody>
      </p:sp>
      <p:sp>
        <p:nvSpPr>
          <p:cNvPr id="10" name="Flowchart: Alternate Process 9"/>
          <p:cNvSpPr/>
          <p:nvPr/>
        </p:nvSpPr>
        <p:spPr bwMode="auto">
          <a:xfrm>
            <a:off x="5257800" y="3553923"/>
            <a:ext cx="773441" cy="412520"/>
          </a:xfrm>
          <a:prstGeom prst="flowChartAlternateProcess">
            <a:avLst/>
          </a:prstGeom>
          <a:solidFill>
            <a:srgbClr val="FFFF99"/>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00" b="1" i="0" u="none" strike="noStrike" cap="none" normalizeH="0" dirty="0" smtClean="0">
                <a:ln>
                  <a:noFill/>
                </a:ln>
                <a:solidFill>
                  <a:schemeClr val="tx1"/>
                </a:solidFill>
                <a:effectLst/>
                <a:latin typeface="Arial Narrow" pitchFamily="34" charset="0"/>
              </a:rPr>
              <a:t>Master Processor</a:t>
            </a:r>
          </a:p>
        </p:txBody>
      </p:sp>
      <p:grpSp>
        <p:nvGrpSpPr>
          <p:cNvPr id="39" name="Group 38"/>
          <p:cNvGrpSpPr/>
          <p:nvPr/>
        </p:nvGrpSpPr>
        <p:grpSpPr>
          <a:xfrm>
            <a:off x="6319795" y="2362200"/>
            <a:ext cx="687173" cy="754757"/>
            <a:chOff x="5029200" y="1719942"/>
            <a:chExt cx="914400" cy="1233714"/>
          </a:xfrm>
        </p:grpSpPr>
        <p:sp>
          <p:nvSpPr>
            <p:cNvPr id="11" name="Flowchart: Alternate Process 10"/>
            <p:cNvSpPr/>
            <p:nvPr/>
          </p:nvSpPr>
          <p:spPr bwMode="auto">
            <a:xfrm>
              <a:off x="5029200" y="1719942"/>
              <a:ext cx="914400" cy="609600"/>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Slave</a:t>
              </a:r>
            </a:p>
          </p:txBody>
        </p:sp>
        <p:sp>
          <p:nvSpPr>
            <p:cNvPr id="12" name="Flowchart: Alternate Process 11"/>
            <p:cNvSpPr/>
            <p:nvPr/>
          </p:nvSpPr>
          <p:spPr bwMode="auto">
            <a:xfrm>
              <a:off x="5029200" y="2329542"/>
              <a:ext cx="914400" cy="304800"/>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Local Store</a:t>
              </a:r>
            </a:p>
          </p:txBody>
        </p:sp>
        <p:sp>
          <p:nvSpPr>
            <p:cNvPr id="13" name="Flowchart: Alternate Process 12"/>
            <p:cNvSpPr/>
            <p:nvPr/>
          </p:nvSpPr>
          <p:spPr bwMode="auto">
            <a:xfrm>
              <a:off x="5029200" y="2648856"/>
              <a:ext cx="914400" cy="304800"/>
            </a:xfrm>
            <a:prstGeom prst="flowChartAlternateProcess">
              <a:avLst/>
            </a:prstGeom>
            <a:solidFill>
              <a:srgbClr val="00B05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DMA</a:t>
              </a:r>
            </a:p>
          </p:txBody>
        </p:sp>
      </p:grpSp>
      <p:sp>
        <p:nvSpPr>
          <p:cNvPr id="18" name="Flowchart: Process 17"/>
          <p:cNvSpPr/>
          <p:nvPr/>
        </p:nvSpPr>
        <p:spPr bwMode="auto">
          <a:xfrm>
            <a:off x="6257324" y="3388915"/>
            <a:ext cx="2436341" cy="320849"/>
          </a:xfrm>
          <a:prstGeom prst="flowChartProcess">
            <a:avLst/>
          </a:prstGeom>
          <a:no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Interconnect</a:t>
            </a:r>
          </a:p>
        </p:txBody>
      </p:sp>
      <p:sp>
        <p:nvSpPr>
          <p:cNvPr id="19" name="Flowchart: Document 18"/>
          <p:cNvSpPr/>
          <p:nvPr/>
        </p:nvSpPr>
        <p:spPr bwMode="auto">
          <a:xfrm>
            <a:off x="5320270" y="3104735"/>
            <a:ext cx="710971" cy="348351"/>
          </a:xfrm>
          <a:prstGeom prst="flowChartDocument">
            <a:avLst/>
          </a:prstGeom>
          <a:solidFill>
            <a:srgbClr val="FFC0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Memory</a:t>
            </a:r>
          </a:p>
        </p:txBody>
      </p:sp>
      <p:cxnSp>
        <p:nvCxnSpPr>
          <p:cNvPr id="20" name="Straight Connector 19"/>
          <p:cNvCxnSpPr/>
          <p:nvPr/>
        </p:nvCxnSpPr>
        <p:spPr bwMode="auto">
          <a:xfrm rot="5400000">
            <a:off x="8244683" y="3252954"/>
            <a:ext cx="271958" cy="1302"/>
          </a:xfrm>
          <a:prstGeom prst="line">
            <a:avLst/>
          </a:prstGeom>
          <a:solidFill>
            <a:schemeClr val="accent1"/>
          </a:solidFill>
          <a:ln w="222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1" name="Straight Connector 20"/>
          <p:cNvCxnSpPr/>
          <p:nvPr/>
        </p:nvCxnSpPr>
        <p:spPr bwMode="auto">
          <a:xfrm rot="5400000">
            <a:off x="6559288" y="3252285"/>
            <a:ext cx="271958" cy="1302"/>
          </a:xfrm>
          <a:prstGeom prst="line">
            <a:avLst/>
          </a:prstGeom>
          <a:solidFill>
            <a:schemeClr val="accent1"/>
          </a:solidFill>
          <a:ln w="222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2" name="Straight Connector 21"/>
          <p:cNvCxnSpPr/>
          <p:nvPr/>
        </p:nvCxnSpPr>
        <p:spPr bwMode="auto">
          <a:xfrm rot="5400000">
            <a:off x="8252323" y="3838121"/>
            <a:ext cx="256679" cy="1302"/>
          </a:xfrm>
          <a:prstGeom prst="line">
            <a:avLst/>
          </a:prstGeom>
          <a:solidFill>
            <a:schemeClr val="accent1"/>
          </a:solidFill>
          <a:ln w="222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3" name="Straight Connector 22"/>
          <p:cNvCxnSpPr/>
          <p:nvPr/>
        </p:nvCxnSpPr>
        <p:spPr bwMode="auto">
          <a:xfrm rot="5400000">
            <a:off x="6565626" y="3837452"/>
            <a:ext cx="256679" cy="1302"/>
          </a:xfrm>
          <a:prstGeom prst="line">
            <a:avLst/>
          </a:prstGeom>
          <a:solidFill>
            <a:schemeClr val="accent1"/>
          </a:solidFill>
          <a:ln w="222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4" name="Elbow Connector 23"/>
          <p:cNvCxnSpPr>
            <a:stCxn id="18" idx="1"/>
            <a:endCxn id="10" idx="3"/>
          </p:cNvCxnSpPr>
          <p:nvPr/>
        </p:nvCxnSpPr>
        <p:spPr bwMode="auto">
          <a:xfrm rot="10800000" flipV="1">
            <a:off x="6031241" y="3549339"/>
            <a:ext cx="226083" cy="210843"/>
          </a:xfrm>
          <a:prstGeom prst="bentConnector3">
            <a:avLst>
              <a:gd name="adj1" fmla="val 50000"/>
            </a:avLst>
          </a:prstGeom>
          <a:solidFill>
            <a:schemeClr val="accent1"/>
          </a:solidFill>
          <a:ln w="222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25" name="Elbow Connector 24"/>
          <p:cNvCxnSpPr>
            <a:stCxn id="18" idx="1"/>
            <a:endCxn id="19" idx="3"/>
          </p:cNvCxnSpPr>
          <p:nvPr/>
        </p:nvCxnSpPr>
        <p:spPr bwMode="auto">
          <a:xfrm rot="10800000">
            <a:off x="6031241" y="3278911"/>
            <a:ext cx="226083" cy="270430"/>
          </a:xfrm>
          <a:prstGeom prst="bentConnector3">
            <a:avLst>
              <a:gd name="adj1" fmla="val 50000"/>
            </a:avLst>
          </a:prstGeom>
          <a:solidFill>
            <a:schemeClr val="accent1"/>
          </a:solidFill>
          <a:ln w="222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26" name="TextBox 25"/>
          <p:cNvSpPr txBox="1"/>
          <p:nvPr/>
        </p:nvSpPr>
        <p:spPr>
          <a:xfrm>
            <a:off x="7157938" y="2382825"/>
            <a:ext cx="749643" cy="400110"/>
          </a:xfrm>
          <a:prstGeom prst="rect">
            <a:avLst/>
          </a:prstGeom>
          <a:noFill/>
        </p:spPr>
        <p:txBody>
          <a:bodyPr wrap="square" rtlCol="0" anchor="ctr">
            <a:spAutoFit/>
          </a:bodyPr>
          <a:lstStyle/>
          <a:p>
            <a:pPr algn="ctr"/>
            <a:r>
              <a:rPr lang="en-US" sz="2000" b="1" dirty="0" smtClean="0"/>
              <a:t>. . .</a:t>
            </a:r>
            <a:endParaRPr lang="en-US" sz="2000" b="1" dirty="0"/>
          </a:p>
        </p:txBody>
      </p:sp>
      <p:sp>
        <p:nvSpPr>
          <p:cNvPr id="27" name="TextBox 26"/>
          <p:cNvSpPr txBox="1"/>
          <p:nvPr/>
        </p:nvSpPr>
        <p:spPr>
          <a:xfrm>
            <a:off x="7162800" y="4038600"/>
            <a:ext cx="749643" cy="400110"/>
          </a:xfrm>
          <a:prstGeom prst="rect">
            <a:avLst/>
          </a:prstGeom>
          <a:noFill/>
        </p:spPr>
        <p:txBody>
          <a:bodyPr wrap="square" rtlCol="0" anchor="ctr">
            <a:spAutoFit/>
          </a:bodyPr>
          <a:lstStyle/>
          <a:p>
            <a:pPr algn="ctr"/>
            <a:r>
              <a:rPr lang="en-US" sz="2000" b="1" dirty="0" smtClean="0"/>
              <a:t>. . .</a:t>
            </a:r>
            <a:endParaRPr lang="en-US" sz="2000" b="1" dirty="0"/>
          </a:p>
        </p:txBody>
      </p:sp>
      <p:grpSp>
        <p:nvGrpSpPr>
          <p:cNvPr id="46" name="Group 45"/>
          <p:cNvGrpSpPr/>
          <p:nvPr/>
        </p:nvGrpSpPr>
        <p:grpSpPr>
          <a:xfrm>
            <a:off x="8037727" y="2362200"/>
            <a:ext cx="687173" cy="754757"/>
            <a:chOff x="5029200" y="1719942"/>
            <a:chExt cx="914400" cy="1233714"/>
          </a:xfrm>
        </p:grpSpPr>
        <p:sp>
          <p:nvSpPr>
            <p:cNvPr id="47" name="Flowchart: Alternate Process 46"/>
            <p:cNvSpPr/>
            <p:nvPr/>
          </p:nvSpPr>
          <p:spPr bwMode="auto">
            <a:xfrm>
              <a:off x="5029200" y="1719942"/>
              <a:ext cx="914400" cy="609600"/>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Slave</a:t>
              </a:r>
            </a:p>
          </p:txBody>
        </p:sp>
        <p:sp>
          <p:nvSpPr>
            <p:cNvPr id="48" name="Flowchart: Alternate Process 47"/>
            <p:cNvSpPr/>
            <p:nvPr/>
          </p:nvSpPr>
          <p:spPr bwMode="auto">
            <a:xfrm>
              <a:off x="5029200" y="2329542"/>
              <a:ext cx="914400" cy="304800"/>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Local Store</a:t>
              </a:r>
            </a:p>
          </p:txBody>
        </p:sp>
        <p:sp>
          <p:nvSpPr>
            <p:cNvPr id="49" name="Flowchart: Alternate Process 48"/>
            <p:cNvSpPr/>
            <p:nvPr/>
          </p:nvSpPr>
          <p:spPr bwMode="auto">
            <a:xfrm>
              <a:off x="5029200" y="2648856"/>
              <a:ext cx="914400" cy="304800"/>
            </a:xfrm>
            <a:prstGeom prst="flowChartAlternateProcess">
              <a:avLst/>
            </a:prstGeom>
            <a:solidFill>
              <a:srgbClr val="00B05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DMA</a:t>
              </a:r>
            </a:p>
          </p:txBody>
        </p:sp>
      </p:grpSp>
      <p:sp>
        <p:nvSpPr>
          <p:cNvPr id="52" name="Flowchart: Alternate Process 51"/>
          <p:cNvSpPr/>
          <p:nvPr/>
        </p:nvSpPr>
        <p:spPr bwMode="auto">
          <a:xfrm>
            <a:off x="6345824" y="4158952"/>
            <a:ext cx="687173" cy="186469"/>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Local Store</a:t>
            </a:r>
          </a:p>
        </p:txBody>
      </p:sp>
      <p:sp>
        <p:nvSpPr>
          <p:cNvPr id="51" name="Flowchart: Alternate Process 50"/>
          <p:cNvSpPr/>
          <p:nvPr/>
        </p:nvSpPr>
        <p:spPr bwMode="auto">
          <a:xfrm>
            <a:off x="6345824" y="4351461"/>
            <a:ext cx="687173" cy="372939"/>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Slave</a:t>
            </a:r>
          </a:p>
        </p:txBody>
      </p:sp>
      <p:sp>
        <p:nvSpPr>
          <p:cNvPr id="54" name="Flowchart: Alternate Process 53"/>
          <p:cNvSpPr/>
          <p:nvPr/>
        </p:nvSpPr>
        <p:spPr bwMode="auto">
          <a:xfrm>
            <a:off x="8037727" y="3966443"/>
            <a:ext cx="687173" cy="186469"/>
          </a:xfrm>
          <a:prstGeom prst="flowChartAlternateProcess">
            <a:avLst/>
          </a:prstGeom>
          <a:solidFill>
            <a:srgbClr val="00B05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DMA</a:t>
            </a:r>
          </a:p>
        </p:txBody>
      </p:sp>
      <p:sp>
        <p:nvSpPr>
          <p:cNvPr id="55" name="Flowchart: Alternate Process 54"/>
          <p:cNvSpPr/>
          <p:nvPr/>
        </p:nvSpPr>
        <p:spPr bwMode="auto">
          <a:xfrm>
            <a:off x="8037727" y="4158952"/>
            <a:ext cx="687173" cy="186469"/>
          </a:xfrm>
          <a:prstGeom prst="flowChartAlternateProcess">
            <a:avLst/>
          </a:prstGeom>
          <a:solidFill>
            <a:srgbClr val="FFFF00"/>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800" b="1" i="0" u="none" strike="noStrike" cap="none" normalizeH="0" dirty="0" smtClean="0">
                <a:ln>
                  <a:noFill/>
                </a:ln>
                <a:solidFill>
                  <a:schemeClr val="tx1"/>
                </a:solidFill>
                <a:effectLst/>
                <a:latin typeface="Arial Narrow" pitchFamily="34" charset="0"/>
              </a:rPr>
              <a:t>Local Store</a:t>
            </a:r>
          </a:p>
        </p:txBody>
      </p:sp>
      <p:sp>
        <p:nvSpPr>
          <p:cNvPr id="56" name="Flowchart: Alternate Process 55"/>
          <p:cNvSpPr/>
          <p:nvPr/>
        </p:nvSpPr>
        <p:spPr bwMode="auto">
          <a:xfrm>
            <a:off x="8037727" y="4351461"/>
            <a:ext cx="687173" cy="372939"/>
          </a:xfrm>
          <a:prstGeom prst="flowChartAlternateProcess">
            <a:avLst/>
          </a:prstGeom>
          <a:solidFill>
            <a:srgbClr val="DAE731"/>
          </a:solidFill>
          <a:ln w="22225" cap="flat" cmpd="sng" algn="ctr">
            <a:solidFill>
              <a:schemeClr val="tx1"/>
            </a:solidFill>
            <a:prstDash val="solid"/>
            <a:round/>
            <a:headEnd type="none" w="med" len="med"/>
            <a:tailEnd type="triangl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kumimoji="0" lang="en-US" sz="1050" b="1" i="0" u="none" strike="noStrike" cap="none" normalizeH="0" dirty="0" smtClean="0">
                <a:ln>
                  <a:noFill/>
                </a:ln>
                <a:solidFill>
                  <a:schemeClr val="tx1"/>
                </a:solidFill>
                <a:effectLst/>
                <a:latin typeface="Arial Narrow" pitchFamily="34" charset="0"/>
              </a:rPr>
              <a:t>Slave</a:t>
            </a:r>
          </a:p>
        </p:txBody>
      </p:sp>
      <p:sp>
        <p:nvSpPr>
          <p:cNvPr id="58" name="Content Placeholder 2"/>
          <p:cNvSpPr>
            <a:spLocks noGrp="1"/>
          </p:cNvSpPr>
          <p:nvPr>
            <p:ph idx="1"/>
          </p:nvPr>
        </p:nvSpPr>
        <p:spPr>
          <a:xfrm>
            <a:off x="457200" y="1600200"/>
            <a:ext cx="4648200" cy="4525963"/>
          </a:xfrm>
        </p:spPr>
        <p:txBody>
          <a:bodyPr/>
          <a:lstStyle/>
          <a:p>
            <a:r>
              <a:rPr lang="en-US" sz="2800" dirty="0" smtClean="0"/>
              <a:t>Master processor acts as a controller.</a:t>
            </a:r>
          </a:p>
          <a:p>
            <a:endParaRPr lang="en-US" sz="2800" dirty="0" smtClean="0"/>
          </a:p>
          <a:p>
            <a:r>
              <a:rPr lang="en-US" sz="2800" dirty="0" smtClean="0"/>
              <a:t>Each slave processor has its own local store and DMA engine.</a:t>
            </a:r>
          </a:p>
          <a:p>
            <a:endParaRPr lang="en-US" sz="2800" dirty="0" smtClean="0"/>
          </a:p>
          <a:p>
            <a:r>
              <a:rPr lang="en-US" sz="2800" dirty="0" smtClean="0"/>
              <a:t>An interconnect network connects all the components together.</a:t>
            </a:r>
            <a:endParaRPr lang="en-US" sz="2800" dirty="0"/>
          </a:p>
        </p:txBody>
      </p:sp>
    </p:spTree>
  </p:cSld>
  <p:clrMapOvr>
    <a:masterClrMapping/>
  </p:clrMapOvr>
  <p:transition advTm="2904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Overview of </a:t>
            </a:r>
            <a:r>
              <a:rPr lang="en-US" dirty="0" err="1" smtClean="0">
                <a:latin typeface="Arial" pitchFamily="34" charset="0"/>
                <a:cs typeface="Arial" pitchFamily="34" charset="0"/>
              </a:rPr>
              <a:t>Flextream</a:t>
            </a:r>
            <a:endParaRPr lang="en-US" dirty="0">
              <a:latin typeface="Arial" pitchFamily="34" charset="0"/>
              <a:cs typeface="Arial" pitchFamily="34" charset="0"/>
            </a:endParaRPr>
          </a:p>
        </p:txBody>
      </p:sp>
      <p:sp>
        <p:nvSpPr>
          <p:cNvPr id="20" name="Rectangle 19"/>
          <p:cNvSpPr/>
          <p:nvPr/>
        </p:nvSpPr>
        <p:spPr bwMode="auto">
          <a:xfrm>
            <a:off x="839450" y="3352800"/>
            <a:ext cx="2590800" cy="2311982"/>
          </a:xfrm>
          <a:prstGeom prst="rect">
            <a:avLst/>
          </a:prstGeom>
          <a:solidFill>
            <a:schemeClr val="bg1"/>
          </a:solidFill>
          <a:ln w="1905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smtClean="0">
              <a:ln>
                <a:noFill/>
              </a:ln>
              <a:solidFill>
                <a:schemeClr val="tx1"/>
              </a:solidFill>
              <a:effectLst/>
              <a:latin typeface="Arial" pitchFamily="34" charset="0"/>
              <a:cs typeface="Arial" pitchFamily="34" charset="0"/>
            </a:endParaRPr>
          </a:p>
        </p:txBody>
      </p:sp>
      <p:sp>
        <p:nvSpPr>
          <p:cNvPr id="19" name="Rectangle 18"/>
          <p:cNvSpPr/>
          <p:nvPr/>
        </p:nvSpPr>
        <p:spPr bwMode="auto">
          <a:xfrm>
            <a:off x="839450" y="1815033"/>
            <a:ext cx="2590800" cy="1553407"/>
          </a:xfrm>
          <a:prstGeom prst="rect">
            <a:avLst/>
          </a:prstGeom>
          <a:solidFill>
            <a:schemeClr val="bg1"/>
          </a:solidFill>
          <a:ln w="19050"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Char char="•"/>
              <a:tabLst/>
            </a:pPr>
            <a:endParaRPr kumimoji="0" lang="en-US" sz="1600" b="0" i="0" u="none" strike="noStrike" cap="none" normalizeH="0" baseline="-25000" dirty="0" smtClean="0">
              <a:ln>
                <a:noFill/>
              </a:ln>
              <a:solidFill>
                <a:schemeClr val="tx1"/>
              </a:solidFill>
              <a:effectLst/>
              <a:latin typeface="Arial" pitchFamily="34" charset="0"/>
              <a:cs typeface="Arial" pitchFamily="34" charset="0"/>
            </a:endParaRPr>
          </a:p>
        </p:txBody>
      </p:sp>
      <p:sp>
        <p:nvSpPr>
          <p:cNvPr id="4" name="Rounded Rectangle 3"/>
          <p:cNvSpPr/>
          <p:nvPr/>
        </p:nvSpPr>
        <p:spPr bwMode="auto">
          <a:xfrm>
            <a:off x="987496" y="1950112"/>
            <a:ext cx="2294709" cy="540316"/>
          </a:xfrm>
          <a:prstGeom prst="roundRect">
            <a:avLst/>
          </a:prstGeom>
          <a:gradFill>
            <a:gsLst>
              <a:gs pos="0">
                <a:srgbClr val="C5E020"/>
              </a:gs>
              <a:gs pos="35000">
                <a:srgbClr val="E0FE7E"/>
              </a:gs>
              <a:gs pos="100000">
                <a:schemeClr val="accent3">
                  <a:lumMod val="95000"/>
                </a:schemeClr>
              </a:gs>
            </a:gsLst>
          </a:gradFill>
          <a:ln w="19050">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lang="en-US" sz="1600" dirty="0" smtClean="0">
                <a:latin typeface="Arial" pitchFamily="34" charset="0"/>
                <a:cs typeface="Arial" pitchFamily="34" charset="0"/>
              </a:rPr>
              <a:t>Prepass Replication</a:t>
            </a:r>
            <a:endParaRPr kumimoji="0" lang="en-US" sz="1600" b="0" i="0" u="none" strike="noStrike" cap="none" normalizeH="0" dirty="0" smtClean="0">
              <a:ln>
                <a:noFill/>
              </a:ln>
              <a:solidFill>
                <a:schemeClr val="tx1"/>
              </a:solidFill>
              <a:latin typeface="Arial" pitchFamily="34" charset="0"/>
              <a:cs typeface="Arial" pitchFamily="34" charset="0"/>
            </a:endParaRPr>
          </a:p>
        </p:txBody>
      </p:sp>
      <p:sp>
        <p:nvSpPr>
          <p:cNvPr id="5" name="Rounded Rectangle 4"/>
          <p:cNvSpPr/>
          <p:nvPr/>
        </p:nvSpPr>
        <p:spPr bwMode="auto">
          <a:xfrm>
            <a:off x="987496" y="2693046"/>
            <a:ext cx="2294709" cy="540316"/>
          </a:xfrm>
          <a:prstGeom prst="roundRect">
            <a:avLst/>
          </a:prstGeom>
          <a:gradFill>
            <a:gsLst>
              <a:gs pos="0">
                <a:srgbClr val="C5E020"/>
              </a:gs>
              <a:gs pos="35000">
                <a:srgbClr val="E0FE7E"/>
              </a:gs>
              <a:gs pos="100000">
                <a:schemeClr val="accent3">
                  <a:lumMod val="95000"/>
                </a:schemeClr>
              </a:gs>
            </a:gsLst>
          </a:gradFill>
          <a:ln w="19050">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lang="en-US" sz="1600" dirty="0" smtClean="0">
                <a:latin typeface="Arial" pitchFamily="34" charset="0"/>
                <a:cs typeface="Arial" pitchFamily="34" charset="0"/>
              </a:rPr>
              <a:t>Work Partitioning</a:t>
            </a:r>
            <a:endParaRPr kumimoji="0" lang="en-US" sz="1600" b="0" i="0" u="none" strike="noStrike" cap="none" normalizeH="0" dirty="0" smtClean="0">
              <a:ln>
                <a:noFill/>
              </a:ln>
              <a:solidFill>
                <a:schemeClr val="tx1"/>
              </a:solidFill>
              <a:latin typeface="Arial" pitchFamily="34" charset="0"/>
              <a:cs typeface="Arial" pitchFamily="34" charset="0"/>
            </a:endParaRPr>
          </a:p>
        </p:txBody>
      </p:sp>
      <p:sp>
        <p:nvSpPr>
          <p:cNvPr id="6" name="Rounded Rectangle 5"/>
          <p:cNvSpPr/>
          <p:nvPr/>
        </p:nvSpPr>
        <p:spPr bwMode="auto">
          <a:xfrm>
            <a:off x="987496" y="3571059"/>
            <a:ext cx="2294709" cy="540316"/>
          </a:xfrm>
          <a:prstGeom prst="roundRect">
            <a:avLst/>
          </a:prstGeom>
          <a:gradFill>
            <a:gsLst>
              <a:gs pos="0">
                <a:srgbClr val="C5E020"/>
              </a:gs>
              <a:gs pos="35000">
                <a:srgbClr val="E0FE7E"/>
              </a:gs>
              <a:gs pos="100000">
                <a:schemeClr val="accent3">
                  <a:lumMod val="95000"/>
                </a:schemeClr>
              </a:gs>
            </a:gsLst>
          </a:gradFill>
          <a:ln w="19050">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lang="en-US" sz="1600" dirty="0" smtClean="0">
                <a:latin typeface="Arial" pitchFamily="34" charset="0"/>
                <a:cs typeface="Arial" pitchFamily="34" charset="0"/>
              </a:rPr>
              <a:t>Partition Refinement</a:t>
            </a:r>
            <a:endParaRPr kumimoji="0" lang="en-US" sz="1600" b="0" i="0" u="none" strike="noStrike" cap="none" normalizeH="0" dirty="0" smtClean="0">
              <a:ln>
                <a:noFill/>
              </a:ln>
              <a:solidFill>
                <a:schemeClr val="tx1"/>
              </a:solidFill>
              <a:latin typeface="Arial" pitchFamily="34" charset="0"/>
              <a:cs typeface="Arial" pitchFamily="34" charset="0"/>
            </a:endParaRPr>
          </a:p>
        </p:txBody>
      </p:sp>
      <p:sp>
        <p:nvSpPr>
          <p:cNvPr id="7" name="Rounded Rectangle 6"/>
          <p:cNvSpPr/>
          <p:nvPr/>
        </p:nvSpPr>
        <p:spPr bwMode="auto">
          <a:xfrm>
            <a:off x="987496" y="4313993"/>
            <a:ext cx="2294709" cy="540316"/>
          </a:xfrm>
          <a:prstGeom prst="roundRect">
            <a:avLst/>
          </a:prstGeom>
          <a:gradFill>
            <a:gsLst>
              <a:gs pos="0">
                <a:srgbClr val="C5E020"/>
              </a:gs>
              <a:gs pos="35000">
                <a:srgbClr val="E0FE7E"/>
              </a:gs>
              <a:gs pos="100000">
                <a:schemeClr val="accent3">
                  <a:lumMod val="95000"/>
                </a:schemeClr>
              </a:gs>
            </a:gsLst>
          </a:gradFill>
          <a:ln w="19050">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lang="en-US" sz="1600" dirty="0" smtClean="0">
                <a:latin typeface="Arial" pitchFamily="34" charset="0"/>
                <a:cs typeface="Arial" pitchFamily="34" charset="0"/>
              </a:rPr>
              <a:t>Stage Assignment</a:t>
            </a:r>
            <a:endParaRPr kumimoji="0" lang="en-US" sz="1600" b="0" i="0" u="none" strike="noStrike" cap="none" normalizeH="0" dirty="0" smtClean="0">
              <a:ln>
                <a:noFill/>
              </a:ln>
              <a:solidFill>
                <a:schemeClr val="tx1"/>
              </a:solidFill>
              <a:latin typeface="Arial" pitchFamily="34" charset="0"/>
              <a:cs typeface="Arial" pitchFamily="34" charset="0"/>
            </a:endParaRPr>
          </a:p>
        </p:txBody>
      </p:sp>
      <p:sp>
        <p:nvSpPr>
          <p:cNvPr id="8" name="Rounded Rectangle 7"/>
          <p:cNvSpPr/>
          <p:nvPr/>
        </p:nvSpPr>
        <p:spPr bwMode="auto">
          <a:xfrm>
            <a:off x="987496" y="5002895"/>
            <a:ext cx="2294709" cy="540316"/>
          </a:xfrm>
          <a:prstGeom prst="roundRect">
            <a:avLst/>
          </a:prstGeom>
          <a:gradFill>
            <a:gsLst>
              <a:gs pos="0">
                <a:srgbClr val="C5E020"/>
              </a:gs>
              <a:gs pos="35000">
                <a:srgbClr val="E0FE7E"/>
              </a:gs>
              <a:gs pos="100000">
                <a:schemeClr val="accent3">
                  <a:lumMod val="95000"/>
                </a:schemeClr>
              </a:gs>
            </a:gsLst>
          </a:gradFill>
          <a:ln w="19050">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tabLst/>
            </a:pPr>
            <a:r>
              <a:rPr lang="en-US" sz="1600" dirty="0" smtClean="0">
                <a:latin typeface="Arial" pitchFamily="34" charset="0"/>
                <a:cs typeface="Arial" pitchFamily="34" charset="0"/>
              </a:rPr>
              <a:t>Buffer Allocation</a:t>
            </a:r>
            <a:endParaRPr kumimoji="0" lang="en-US" sz="1600" b="0" i="0" u="none" strike="noStrike" cap="none" normalizeH="0" dirty="0" smtClean="0">
              <a:ln>
                <a:noFill/>
              </a:ln>
              <a:solidFill>
                <a:schemeClr val="tx1"/>
              </a:solidFill>
              <a:latin typeface="Arial" pitchFamily="34" charset="0"/>
              <a:cs typeface="Arial" pitchFamily="34" charset="0"/>
            </a:endParaRPr>
          </a:p>
        </p:txBody>
      </p:sp>
      <p:cxnSp>
        <p:nvCxnSpPr>
          <p:cNvPr id="10" name="Straight Arrow Connector 9"/>
          <p:cNvCxnSpPr>
            <a:stCxn id="4" idx="2"/>
            <a:endCxn id="5" idx="0"/>
          </p:cNvCxnSpPr>
          <p:nvPr/>
        </p:nvCxnSpPr>
        <p:spPr bwMode="auto">
          <a:xfrm rot="5400000">
            <a:off x="2033541" y="2591669"/>
            <a:ext cx="202618" cy="154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2" name="Straight Arrow Connector 11"/>
          <p:cNvCxnSpPr>
            <a:stCxn id="5" idx="2"/>
            <a:endCxn id="6" idx="0"/>
          </p:cNvCxnSpPr>
          <p:nvPr/>
        </p:nvCxnSpPr>
        <p:spPr bwMode="auto">
          <a:xfrm rot="5400000">
            <a:off x="1966001" y="3402143"/>
            <a:ext cx="337697" cy="154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4" name="Straight Arrow Connector 13"/>
          <p:cNvCxnSpPr>
            <a:stCxn id="6" idx="2"/>
            <a:endCxn id="7" idx="0"/>
          </p:cNvCxnSpPr>
          <p:nvPr/>
        </p:nvCxnSpPr>
        <p:spPr bwMode="auto">
          <a:xfrm rot="5400000">
            <a:off x="2033541" y="4212616"/>
            <a:ext cx="202618" cy="154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6" name="Straight Arrow Connector 15"/>
          <p:cNvCxnSpPr>
            <a:stCxn id="7" idx="2"/>
            <a:endCxn id="8" idx="0"/>
          </p:cNvCxnSpPr>
          <p:nvPr/>
        </p:nvCxnSpPr>
        <p:spPr bwMode="auto">
          <a:xfrm rot="5400000">
            <a:off x="2060557" y="4928534"/>
            <a:ext cx="148587" cy="154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2" name="Straight Arrow Connector 21"/>
          <p:cNvCxnSpPr>
            <a:stCxn id="19" idx="0"/>
            <a:endCxn id="4" idx="0"/>
          </p:cNvCxnSpPr>
          <p:nvPr/>
        </p:nvCxnSpPr>
        <p:spPr bwMode="auto">
          <a:xfrm rot="16200000" flipH="1">
            <a:off x="2013279" y="1828474"/>
            <a:ext cx="243142" cy="154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3" name="Straight Arrow Connector 32"/>
          <p:cNvCxnSpPr>
            <a:stCxn id="8" idx="2"/>
          </p:cNvCxnSpPr>
          <p:nvPr/>
        </p:nvCxnSpPr>
        <p:spPr bwMode="auto">
          <a:xfrm rot="16200000" flipH="1">
            <a:off x="1973223" y="5704837"/>
            <a:ext cx="324189" cy="93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38" name="TextBox 37"/>
          <p:cNvSpPr txBox="1"/>
          <p:nvPr/>
        </p:nvSpPr>
        <p:spPr>
          <a:xfrm>
            <a:off x="465945" y="2263515"/>
            <a:ext cx="461665" cy="762000"/>
          </a:xfrm>
          <a:prstGeom prst="rect">
            <a:avLst/>
          </a:prstGeom>
          <a:noFill/>
        </p:spPr>
        <p:txBody>
          <a:bodyPr vert="vert" wrap="square" rtlCol="0">
            <a:spAutoFit/>
          </a:bodyPr>
          <a:lstStyle/>
          <a:p>
            <a:r>
              <a:rPr lang="en-US" i="1" dirty="0" smtClean="0">
                <a:latin typeface="Arial" pitchFamily="34" charset="0"/>
                <a:cs typeface="Arial" pitchFamily="34" charset="0"/>
              </a:rPr>
              <a:t>Static</a:t>
            </a:r>
            <a:endParaRPr lang="en-US" i="1" dirty="0">
              <a:latin typeface="Arial" pitchFamily="34" charset="0"/>
              <a:cs typeface="Arial" pitchFamily="34" charset="0"/>
            </a:endParaRPr>
          </a:p>
        </p:txBody>
      </p:sp>
      <p:sp>
        <p:nvSpPr>
          <p:cNvPr id="39" name="TextBox 38"/>
          <p:cNvSpPr txBox="1"/>
          <p:nvPr/>
        </p:nvSpPr>
        <p:spPr>
          <a:xfrm>
            <a:off x="458465" y="4038600"/>
            <a:ext cx="461665" cy="1219200"/>
          </a:xfrm>
          <a:prstGeom prst="rect">
            <a:avLst/>
          </a:prstGeom>
          <a:noFill/>
        </p:spPr>
        <p:txBody>
          <a:bodyPr vert="vert" wrap="square" rtlCol="0">
            <a:spAutoFit/>
          </a:bodyPr>
          <a:lstStyle/>
          <a:p>
            <a:pPr algn="ctr"/>
            <a:r>
              <a:rPr lang="en-US" i="1" dirty="0" smtClean="0">
                <a:latin typeface="Arial" pitchFamily="34" charset="0"/>
                <a:cs typeface="Arial" pitchFamily="34" charset="0"/>
              </a:rPr>
              <a:t>Dynamic</a:t>
            </a:r>
            <a:endParaRPr lang="en-US" i="1" dirty="0">
              <a:latin typeface="Arial" pitchFamily="34" charset="0"/>
              <a:cs typeface="Arial" pitchFamily="34" charset="0"/>
            </a:endParaRPr>
          </a:p>
        </p:txBody>
      </p:sp>
      <p:cxnSp>
        <p:nvCxnSpPr>
          <p:cNvPr id="41" name="Straight Connector 40"/>
          <p:cNvCxnSpPr/>
          <p:nvPr/>
        </p:nvCxnSpPr>
        <p:spPr bwMode="auto">
          <a:xfrm>
            <a:off x="381000" y="3367790"/>
            <a:ext cx="3505200" cy="1588"/>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3" name="TextBox 42"/>
          <p:cNvSpPr txBox="1"/>
          <p:nvPr/>
        </p:nvSpPr>
        <p:spPr>
          <a:xfrm>
            <a:off x="1105525" y="1387840"/>
            <a:ext cx="2057400" cy="307777"/>
          </a:xfrm>
          <a:prstGeom prst="rect">
            <a:avLst/>
          </a:prstGeom>
          <a:noFill/>
        </p:spPr>
        <p:txBody>
          <a:bodyPr wrap="square" rtlCol="0">
            <a:spAutoFit/>
          </a:bodyPr>
          <a:lstStyle/>
          <a:p>
            <a:pPr algn="ctr"/>
            <a:r>
              <a:rPr lang="en-US" sz="1400" dirty="0" smtClean="0">
                <a:latin typeface="Arial" pitchFamily="34" charset="0"/>
                <a:cs typeface="Arial" pitchFamily="34" charset="0"/>
              </a:rPr>
              <a:t>Streaming Application</a:t>
            </a:r>
            <a:endParaRPr lang="en-US" sz="1400" dirty="0">
              <a:latin typeface="Arial" pitchFamily="34" charset="0"/>
              <a:cs typeface="Arial" pitchFamily="34" charset="0"/>
            </a:endParaRPr>
          </a:p>
        </p:txBody>
      </p:sp>
      <p:sp>
        <p:nvSpPr>
          <p:cNvPr id="44" name="TextBox 43"/>
          <p:cNvSpPr txBox="1"/>
          <p:nvPr/>
        </p:nvSpPr>
        <p:spPr>
          <a:xfrm>
            <a:off x="1120515" y="5867400"/>
            <a:ext cx="2057400" cy="307777"/>
          </a:xfrm>
          <a:prstGeom prst="rect">
            <a:avLst/>
          </a:prstGeom>
          <a:noFill/>
        </p:spPr>
        <p:txBody>
          <a:bodyPr wrap="square" rtlCol="0">
            <a:spAutoFit/>
          </a:bodyPr>
          <a:lstStyle/>
          <a:p>
            <a:pPr algn="ctr"/>
            <a:r>
              <a:rPr lang="en-US" sz="1400" dirty="0" smtClean="0">
                <a:latin typeface="Arial" pitchFamily="34" charset="0"/>
                <a:cs typeface="Arial" pitchFamily="34" charset="0"/>
              </a:rPr>
              <a:t>MSL Commands</a:t>
            </a:r>
            <a:endParaRPr lang="en-US" sz="1400" dirty="0">
              <a:latin typeface="Arial" pitchFamily="34" charset="0"/>
              <a:cs typeface="Arial" pitchFamily="34" charset="0"/>
            </a:endParaRPr>
          </a:p>
        </p:txBody>
      </p:sp>
      <p:sp>
        <p:nvSpPr>
          <p:cNvPr id="48" name="Rectangular Callout 47"/>
          <p:cNvSpPr/>
          <p:nvPr/>
        </p:nvSpPr>
        <p:spPr bwMode="auto">
          <a:xfrm>
            <a:off x="3667688" y="1979950"/>
            <a:ext cx="4960496" cy="73202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fontAlgn="base">
              <a:spcBef>
                <a:spcPct val="20000"/>
              </a:spcBef>
              <a:spcAft>
                <a:spcPct val="0"/>
              </a:spcAft>
            </a:pPr>
            <a:r>
              <a:rPr lang="en-US" dirty="0" smtClean="0">
                <a:solidFill>
                  <a:schemeClr val="tx1"/>
                </a:solidFill>
                <a:latin typeface="Arial Narrow" pitchFamily="34" charset="0"/>
              </a:rPr>
              <a:t>Adjust the amount of parallelism for the target system by replicating actors.</a:t>
            </a:r>
            <a:endParaRPr kumimoji="0" lang="en-US" sz="1800" b="0" i="0" u="none" strike="noStrike" cap="none" normalizeH="0" dirty="0" smtClean="0">
              <a:ln>
                <a:noFill/>
              </a:ln>
              <a:solidFill>
                <a:schemeClr val="tx1"/>
              </a:solidFill>
              <a:effectLst/>
              <a:latin typeface="Arial Narrow" pitchFamily="34" charset="0"/>
            </a:endParaRPr>
          </a:p>
        </p:txBody>
      </p:sp>
      <p:sp>
        <p:nvSpPr>
          <p:cNvPr id="25" name="Rectangular Callout 24"/>
          <p:cNvSpPr/>
          <p:nvPr/>
        </p:nvSpPr>
        <p:spPr bwMode="auto">
          <a:xfrm>
            <a:off x="3810000" y="4267200"/>
            <a:ext cx="4724400" cy="68580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lang="en-US" dirty="0" smtClean="0">
                <a:solidFill>
                  <a:schemeClr val="tx1"/>
                </a:solidFill>
                <a:latin typeface="Arial Narrow" pitchFamily="34" charset="0"/>
              </a:rPr>
              <a:t>Performs light-weight adaptation of the schedule for the current configuration of the target hardware.</a:t>
            </a:r>
            <a:endParaRPr kumimoji="0" lang="en-US" sz="1800" b="0" i="0" u="none" strike="noStrike" cap="none" normalizeH="0" dirty="0" smtClean="0">
              <a:ln>
                <a:noFill/>
              </a:ln>
              <a:solidFill>
                <a:schemeClr val="tx1"/>
              </a:solidFill>
              <a:effectLst/>
              <a:latin typeface="Arial Narrow" pitchFamily="34" charset="0"/>
            </a:endParaRPr>
          </a:p>
        </p:txBody>
      </p:sp>
      <p:sp>
        <p:nvSpPr>
          <p:cNvPr id="26" name="Rectangular Callout 25"/>
          <p:cNvSpPr/>
          <p:nvPr/>
        </p:nvSpPr>
        <p:spPr bwMode="auto">
          <a:xfrm>
            <a:off x="3657600" y="3657600"/>
            <a:ext cx="4876800" cy="68580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kumimoji="0" lang="en-US" sz="1800" b="0" i="0" u="none" strike="noStrike" cap="none" normalizeH="0" dirty="0" smtClean="0">
                <a:ln>
                  <a:noFill/>
                </a:ln>
                <a:solidFill>
                  <a:schemeClr val="tx1"/>
                </a:solidFill>
                <a:effectLst/>
                <a:latin typeface="Arial Narrow" pitchFamily="34" charset="0"/>
              </a:rPr>
              <a:t>Tunes actor-processor mapping to the real configuration of the underlying hardware. (Load balance)</a:t>
            </a:r>
          </a:p>
        </p:txBody>
      </p:sp>
      <p:sp>
        <p:nvSpPr>
          <p:cNvPr id="47" name="Rectangular Callout 46"/>
          <p:cNvSpPr/>
          <p:nvPr/>
        </p:nvSpPr>
        <p:spPr bwMode="auto">
          <a:xfrm>
            <a:off x="3810000" y="2438400"/>
            <a:ext cx="4724400" cy="68580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kumimoji="0" lang="en-US" sz="1800" b="0" i="0" u="none" strike="noStrike" cap="none" normalizeH="0" dirty="0" smtClean="0">
                <a:ln>
                  <a:noFill/>
                </a:ln>
                <a:solidFill>
                  <a:schemeClr val="tx1"/>
                </a:solidFill>
                <a:effectLst/>
                <a:latin typeface="Arial Narrow" pitchFamily="34" charset="0"/>
              </a:rPr>
              <a:t>Find </a:t>
            </a:r>
            <a:r>
              <a:rPr kumimoji="0" lang="en-US" sz="1800" b="0" i="0" u="none" strike="noStrike" cap="none" normalizeH="0" dirty="0" smtClean="0">
                <a:ln>
                  <a:noFill/>
                </a:ln>
                <a:solidFill>
                  <a:schemeClr val="tx1"/>
                </a:solidFill>
                <a:effectLst/>
                <a:latin typeface="Arial Narrow" pitchFamily="34" charset="0"/>
              </a:rPr>
              <a:t>an optimal </a:t>
            </a:r>
            <a:r>
              <a:rPr kumimoji="0" lang="en-US" sz="1800" b="0" i="0" u="none" strike="noStrike" cap="none" normalizeH="0" dirty="0" smtClean="0">
                <a:ln>
                  <a:noFill/>
                </a:ln>
                <a:solidFill>
                  <a:schemeClr val="tx1"/>
                </a:solidFill>
                <a:effectLst/>
                <a:latin typeface="Arial Narrow" pitchFamily="34" charset="0"/>
              </a:rPr>
              <a:t>schedule for a virtualized member of a family of processors.</a:t>
            </a:r>
          </a:p>
        </p:txBody>
      </p:sp>
      <p:sp>
        <p:nvSpPr>
          <p:cNvPr id="27" name="Rectangular Callout 26"/>
          <p:cNvSpPr/>
          <p:nvPr/>
        </p:nvSpPr>
        <p:spPr bwMode="auto">
          <a:xfrm>
            <a:off x="3657600" y="4419600"/>
            <a:ext cx="4724400" cy="68580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kumimoji="0" lang="en-US" sz="1800" b="0" i="0" u="none" strike="noStrike" cap="none" normalizeH="0" dirty="0" smtClean="0">
                <a:ln>
                  <a:noFill/>
                </a:ln>
                <a:solidFill>
                  <a:schemeClr val="tx1"/>
                </a:solidFill>
                <a:effectLst/>
                <a:latin typeface="Arial Narrow" pitchFamily="34" charset="0"/>
              </a:rPr>
              <a:t>Specifies how actors execute in time in the new actor-processor mapping.</a:t>
            </a:r>
          </a:p>
        </p:txBody>
      </p:sp>
      <p:sp>
        <p:nvSpPr>
          <p:cNvPr id="49" name="Rectangular Callout 48"/>
          <p:cNvSpPr/>
          <p:nvPr/>
        </p:nvSpPr>
        <p:spPr bwMode="auto">
          <a:xfrm>
            <a:off x="3657600" y="2750695"/>
            <a:ext cx="4724400" cy="68580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kumimoji="0" lang="en-US" sz="1800" b="0" i="0" u="none" strike="noStrike" cap="none" normalizeH="0" dirty="0" smtClean="0">
                <a:ln>
                  <a:noFill/>
                </a:ln>
                <a:solidFill>
                  <a:schemeClr val="tx1"/>
                </a:solidFill>
                <a:effectLst/>
                <a:latin typeface="Arial Narrow" pitchFamily="34" charset="0"/>
              </a:rPr>
              <a:t>Find optimal </a:t>
            </a:r>
            <a:r>
              <a:rPr lang="en-US" dirty="0" smtClean="0">
                <a:solidFill>
                  <a:schemeClr val="tx1"/>
                </a:solidFill>
                <a:latin typeface="Arial Narrow" pitchFamily="34" charset="0"/>
              </a:rPr>
              <a:t>modulo </a:t>
            </a:r>
            <a:r>
              <a:rPr kumimoji="0" lang="en-US" sz="1800" b="0" i="0" u="none" strike="noStrike" cap="none" normalizeH="0" dirty="0" smtClean="0">
                <a:ln>
                  <a:noFill/>
                </a:ln>
                <a:solidFill>
                  <a:schemeClr val="tx1"/>
                </a:solidFill>
                <a:effectLst/>
                <a:latin typeface="Arial Narrow" pitchFamily="34" charset="0"/>
              </a:rPr>
              <a:t>schedule for a virtualized member of a family of processors.</a:t>
            </a:r>
          </a:p>
        </p:txBody>
      </p:sp>
      <p:sp>
        <p:nvSpPr>
          <p:cNvPr id="28" name="Rectangular Callout 27"/>
          <p:cNvSpPr/>
          <p:nvPr/>
        </p:nvSpPr>
        <p:spPr bwMode="auto">
          <a:xfrm>
            <a:off x="3657600" y="5105400"/>
            <a:ext cx="4724400" cy="685800"/>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lang="en-US" dirty="0" smtClean="0">
                <a:solidFill>
                  <a:schemeClr val="tx1"/>
                </a:solidFill>
                <a:latin typeface="Arial Narrow" pitchFamily="34" charset="0"/>
              </a:rPr>
              <a:t>Tries to efficiently allocate the storage requirements of the new schedule into available memory units.</a:t>
            </a:r>
            <a:endParaRPr kumimoji="0" lang="en-US" sz="1800" b="0" i="0" u="none" strike="noStrike" cap="none" normalizeH="0" dirty="0" smtClean="0">
              <a:ln>
                <a:noFill/>
              </a:ln>
              <a:solidFill>
                <a:schemeClr val="tx1"/>
              </a:solidFill>
              <a:effectLst/>
              <a:latin typeface="Arial Narrow" pitchFamily="34" charset="0"/>
            </a:endParaRPr>
          </a:p>
        </p:txBody>
      </p:sp>
      <p:sp>
        <p:nvSpPr>
          <p:cNvPr id="29" name="Rectangular Callout 28"/>
          <p:cNvSpPr/>
          <p:nvPr/>
        </p:nvSpPr>
        <p:spPr bwMode="auto">
          <a:xfrm>
            <a:off x="3810000" y="3121272"/>
            <a:ext cx="4876800" cy="797168"/>
          </a:xfrm>
          <a:prstGeom prst="wedgeRectCallout">
            <a:avLst>
              <a:gd name="adj1" fmla="val -57286"/>
              <a:gd name="adj2" fmla="val -21430"/>
            </a:avLst>
          </a:prstGeom>
          <a:solidFill>
            <a:srgbClr val="FFCA7D"/>
          </a:solidFill>
          <a:ln>
            <a:headEnd type="none" w="med" len="med"/>
            <a:tailEnd type="triangle" w="med" len="med"/>
          </a:ln>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tabLst/>
            </a:pPr>
            <a:r>
              <a:rPr kumimoji="0" lang="en-US" sz="1800" b="0" i="0" u="none" strike="noStrike" cap="none" normalizeH="0" dirty="0" smtClean="0">
                <a:ln>
                  <a:noFill/>
                </a:ln>
                <a:solidFill>
                  <a:schemeClr val="tx1"/>
                </a:solidFill>
                <a:effectLst/>
                <a:latin typeface="Arial Narrow" pitchFamily="34" charset="0"/>
              </a:rPr>
              <a:t>Goal: To perform </a:t>
            </a:r>
            <a:r>
              <a:rPr lang="en-US" i="1" dirty="0" smtClean="0">
                <a:solidFill>
                  <a:schemeClr val="tx1"/>
                </a:solidFill>
                <a:latin typeface="Arial Narrow" pitchFamily="34" charset="0"/>
              </a:rPr>
              <a:t>A</a:t>
            </a:r>
            <a:r>
              <a:rPr kumimoji="0" lang="en-US" sz="1800" b="0" i="1" u="none" strike="noStrike" cap="none" normalizeH="0" dirty="0" smtClean="0">
                <a:ln>
                  <a:noFill/>
                </a:ln>
                <a:solidFill>
                  <a:schemeClr val="tx1"/>
                </a:solidFill>
                <a:effectLst/>
                <a:latin typeface="Arial Narrow" pitchFamily="34" charset="0"/>
              </a:rPr>
              <a:t>daptive Stream Graph Modulo Scheduling. </a:t>
            </a:r>
          </a:p>
        </p:txBody>
      </p:sp>
    </p:spTree>
    <p:custDataLst>
      <p:tags r:id="rId1"/>
    </p:custDataLst>
  </p:cSld>
  <p:clrMapOvr>
    <a:masterClrMapping/>
  </p:clrMapOvr>
  <p:transition advTm="1423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mph" presetSubtype="1" autoRev="1" nodeType="clickEffect">
                                  <p:stCondLst>
                                    <p:cond delay="0"/>
                                  </p:stCondLst>
                                  <p:endCondLst>
                                    <p:cond evt="onNext" delay="0">
                                      <p:tgtEl>
                                        <p:sldTgt/>
                                      </p:tgtEl>
                                    </p:cond>
                                  </p:endCondLst>
                                  <p:childTnLst>
                                    <p:set>
                                      <p:cBhvr>
                                        <p:cTn id="10" dur="indefinite"/>
                                        <p:tgtEl>
                                          <p:spTgt spid="19"/>
                                        </p:tgtEl>
                                        <p:attrNameLst>
                                          <p:attrName>fillcolor</p:attrName>
                                        </p:attrNameLst>
                                      </p:cBhvr>
                                      <p:to>
                                        <p:clrVal>
                                          <a:srgbClr val="FFCC66"/>
                                        </p:clrVal>
                                      </p:to>
                                    </p:set>
                                    <p:set>
                                      <p:cBhvr>
                                        <p:cTn id="11" dur="indefinite"/>
                                        <p:tgtEl>
                                          <p:spTgt spid="19"/>
                                        </p:tgtEl>
                                        <p:attrNameLst>
                                          <p:attrName>fill.type</p:attrName>
                                        </p:attrNameLst>
                                      </p:cBhvr>
                                      <p:to>
                                        <p:strVal val="solid"/>
                                      </p:to>
                                    </p:set>
                                    <p:set>
                                      <p:cBhvr>
                                        <p:cTn id="12" dur="indefinite"/>
                                        <p:tgtEl>
                                          <p:spTgt spid="19"/>
                                        </p:tgtEl>
                                        <p:attrNameLst>
                                          <p:attrName>fill.on</p:attrName>
                                        </p:attrNameLst>
                                      </p:cBhvr>
                                      <p:to>
                                        <p:strVal val="true"/>
                                      </p:to>
                                    </p:set>
                                  </p:childTnLst>
                                </p:cTn>
                              </p:par>
                              <p:par>
                                <p:cTn id="13" presetID="1" presetClass="exit" presetSubtype="0" fill="hold" grpId="1" nodeType="withEffect">
                                  <p:stCondLst>
                                    <p:cond delay="0"/>
                                  </p:stCondLst>
                                  <p:childTnLst>
                                    <p:set>
                                      <p:cBhvr>
                                        <p:cTn id="14" dur="1" fill="hold">
                                          <p:stCondLst>
                                            <p:cond delay="0"/>
                                          </p:stCondLst>
                                        </p:cTn>
                                        <p:tgtEl>
                                          <p:spTgt spid="2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mph" presetSubtype="1" nodeType="clickEffect">
                                  <p:stCondLst>
                                    <p:cond delay="0"/>
                                  </p:stCondLst>
                                  <p:endCondLst>
                                    <p:cond evt="onNext" delay="0">
                                      <p:tgtEl>
                                        <p:sldTgt/>
                                      </p:tgtEl>
                                    </p:cond>
                                  </p:endCondLst>
                                  <p:childTnLst>
                                    <p:set>
                                      <p:cBhvr>
                                        <p:cTn id="20" dur="indefinite"/>
                                        <p:tgtEl>
                                          <p:spTgt spid="4"/>
                                        </p:tgtEl>
                                        <p:attrNameLst>
                                          <p:attrName>fillcolor</p:attrName>
                                        </p:attrNameLst>
                                      </p:cBhvr>
                                      <p:to>
                                        <p:clrVal>
                                          <a:srgbClr val="FFCC66"/>
                                        </p:clrVal>
                                      </p:to>
                                    </p:set>
                                    <p:set>
                                      <p:cBhvr>
                                        <p:cTn id="21" dur="indefinite"/>
                                        <p:tgtEl>
                                          <p:spTgt spid="4"/>
                                        </p:tgtEl>
                                        <p:attrNameLst>
                                          <p:attrName>fill.type</p:attrName>
                                        </p:attrNameLst>
                                      </p:cBhvr>
                                      <p:to>
                                        <p:strVal val="solid"/>
                                      </p:to>
                                    </p:set>
                                    <p:set>
                                      <p:cBhvr>
                                        <p:cTn id="22" dur="indefinite"/>
                                        <p:tgtEl>
                                          <p:spTgt spid="4"/>
                                        </p:tgtEl>
                                        <p:attrNameLst>
                                          <p:attrName>fill.on</p:attrName>
                                        </p:attrNameLst>
                                      </p:cBhvr>
                                      <p:to>
                                        <p:strVal val="true"/>
                                      </p:to>
                                    </p:set>
                                  </p:childTnLst>
                                </p:cTn>
                              </p:par>
                              <p:par>
                                <p:cTn id="23" presetID="1" presetClass="exit" presetSubtype="0" fill="hold" grpId="1" nodeType="withEffect">
                                  <p:stCondLst>
                                    <p:cond delay="0"/>
                                  </p:stCondLst>
                                  <p:childTnLst>
                                    <p:set>
                                      <p:cBhvr>
                                        <p:cTn id="24" dur="1" fill="hold">
                                          <p:stCondLst>
                                            <p:cond delay="0"/>
                                          </p:stCondLst>
                                        </p:cTn>
                                        <p:tgtEl>
                                          <p:spTgt spid="4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mph" presetSubtype="1" nodeType="withEffect">
                                  <p:stCondLst>
                                    <p:cond delay="0"/>
                                  </p:stCondLst>
                                  <p:endCondLst>
                                    <p:cond evt="onNext" delay="0">
                                      <p:tgtEl>
                                        <p:sldTgt/>
                                      </p:tgtEl>
                                    </p:cond>
                                  </p:endCondLst>
                                  <p:childTnLst>
                                    <p:set>
                                      <p:cBhvr>
                                        <p:cTn id="32" dur="indefinite"/>
                                        <p:tgtEl>
                                          <p:spTgt spid="5"/>
                                        </p:tgtEl>
                                        <p:attrNameLst>
                                          <p:attrName>fillcolor</p:attrName>
                                        </p:attrNameLst>
                                      </p:cBhvr>
                                      <p:to>
                                        <p:clrVal>
                                          <a:srgbClr val="FFCC66"/>
                                        </p:clrVal>
                                      </p:to>
                                    </p:set>
                                    <p:set>
                                      <p:cBhvr>
                                        <p:cTn id="33" dur="indefinite"/>
                                        <p:tgtEl>
                                          <p:spTgt spid="5"/>
                                        </p:tgtEl>
                                        <p:attrNameLst>
                                          <p:attrName>fill.type</p:attrName>
                                        </p:attrNameLst>
                                      </p:cBhvr>
                                      <p:to>
                                        <p:strVal val="solid"/>
                                      </p:to>
                                    </p:set>
                                    <p:set>
                                      <p:cBhvr>
                                        <p:cTn id="34" dur="indefinite"/>
                                        <p:tgtEl>
                                          <p:spTgt spid="5"/>
                                        </p:tgtEl>
                                        <p:attrNameLst>
                                          <p:attrName>fill.on</p:attrName>
                                        </p:attrNameLst>
                                      </p:cBhvr>
                                      <p:to>
                                        <p:strVal val="true"/>
                                      </p:to>
                                    </p:set>
                                  </p:childTnLst>
                                </p:cTn>
                              </p:par>
                              <p:par>
                                <p:cTn id="35" presetID="1" presetClass="exit" presetSubtype="0" fill="hold" grpId="1" nodeType="withEffect">
                                  <p:stCondLst>
                                    <p:cond delay="0"/>
                                  </p:stCondLst>
                                  <p:childTnLst>
                                    <p:set>
                                      <p:cBhvr>
                                        <p:cTn id="36" dur="1" fill="hold">
                                          <p:stCondLst>
                                            <p:cond delay="0"/>
                                          </p:stCondLst>
                                        </p:cTn>
                                        <p:tgtEl>
                                          <p:spTgt spid="4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mph" presetSubtype="1" nodeType="withEffect">
                                  <p:stCondLst>
                                    <p:cond delay="0"/>
                                  </p:stCondLst>
                                  <p:endCondLst>
                                    <p:cond evt="onNext" delay="0">
                                      <p:tgtEl>
                                        <p:sldTgt/>
                                      </p:tgtEl>
                                    </p:cond>
                                  </p:endCondLst>
                                  <p:childTnLst>
                                    <p:set>
                                      <p:cBhvr>
                                        <p:cTn id="42" dur="indefinite"/>
                                        <p:tgtEl>
                                          <p:spTgt spid="20"/>
                                        </p:tgtEl>
                                        <p:attrNameLst>
                                          <p:attrName>fillcolor</p:attrName>
                                        </p:attrNameLst>
                                      </p:cBhvr>
                                      <p:to>
                                        <p:clrVal>
                                          <a:srgbClr val="FFCC66"/>
                                        </p:clrVal>
                                      </p:to>
                                    </p:set>
                                    <p:set>
                                      <p:cBhvr>
                                        <p:cTn id="43" dur="indefinite"/>
                                        <p:tgtEl>
                                          <p:spTgt spid="20"/>
                                        </p:tgtEl>
                                        <p:attrNameLst>
                                          <p:attrName>fill.type</p:attrName>
                                        </p:attrNameLst>
                                      </p:cBhvr>
                                      <p:to>
                                        <p:strVal val="solid"/>
                                      </p:to>
                                    </p:set>
                                    <p:set>
                                      <p:cBhvr>
                                        <p:cTn id="44" dur="indefinite"/>
                                        <p:tgtEl>
                                          <p:spTgt spid="20"/>
                                        </p:tgtEl>
                                        <p:attrNameLst>
                                          <p:attrName>fill.on</p:attrName>
                                        </p:attrNameLst>
                                      </p:cBhvr>
                                      <p:to>
                                        <p:strVal val="true"/>
                                      </p:to>
                                    </p:set>
                                  </p:childTnLst>
                                </p:cTn>
                              </p:par>
                              <p:par>
                                <p:cTn id="45" presetID="1" presetClass="exit" presetSubtype="0" fill="hold" grpId="1" nodeType="withEffect">
                                  <p:stCondLst>
                                    <p:cond delay="0"/>
                                  </p:stCondLst>
                                  <p:childTnLst>
                                    <p:set>
                                      <p:cBhvr>
                                        <p:cTn id="46" dur="1" fill="hold">
                                          <p:stCondLst>
                                            <p:cond delay="0"/>
                                          </p:stCondLst>
                                        </p:cTn>
                                        <p:tgtEl>
                                          <p:spTgt spid="4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mph" presetSubtype="1" nodeType="withEffect">
                                  <p:stCondLst>
                                    <p:cond delay="0"/>
                                  </p:stCondLst>
                                  <p:endCondLst>
                                    <p:cond evt="onNext" delay="0">
                                      <p:tgtEl>
                                        <p:sldTgt/>
                                      </p:tgtEl>
                                    </p:cond>
                                  </p:endCondLst>
                                  <p:childTnLst>
                                    <p:set>
                                      <p:cBhvr>
                                        <p:cTn id="52" dur="indefinite"/>
                                        <p:tgtEl>
                                          <p:spTgt spid="6"/>
                                        </p:tgtEl>
                                        <p:attrNameLst>
                                          <p:attrName>fillcolor</p:attrName>
                                        </p:attrNameLst>
                                      </p:cBhvr>
                                      <p:to>
                                        <p:clrVal>
                                          <a:srgbClr val="FFCC66"/>
                                        </p:clrVal>
                                      </p:to>
                                    </p:set>
                                    <p:set>
                                      <p:cBhvr>
                                        <p:cTn id="53" dur="indefinite"/>
                                        <p:tgtEl>
                                          <p:spTgt spid="6"/>
                                        </p:tgtEl>
                                        <p:attrNameLst>
                                          <p:attrName>fill.type</p:attrName>
                                        </p:attrNameLst>
                                      </p:cBhvr>
                                      <p:to>
                                        <p:strVal val="solid"/>
                                      </p:to>
                                    </p:set>
                                    <p:set>
                                      <p:cBhvr>
                                        <p:cTn id="54" dur="indefinite"/>
                                        <p:tgtEl>
                                          <p:spTgt spid="6"/>
                                        </p:tgtEl>
                                        <p:attrNameLst>
                                          <p:attrName>fill.on</p:attrName>
                                        </p:attrNameLst>
                                      </p:cBhvr>
                                      <p:to>
                                        <p:strVal val="true"/>
                                      </p:to>
                                    </p:set>
                                  </p:childTnLst>
                                </p:cTn>
                              </p:par>
                              <p:par>
                                <p:cTn id="55" presetID="1" presetClass="exit" presetSubtype="0" fill="hold" grpId="1" nodeType="withEffect">
                                  <p:stCondLst>
                                    <p:cond delay="0"/>
                                  </p:stCondLst>
                                  <p:childTnLst>
                                    <p:set>
                                      <p:cBhvr>
                                        <p:cTn id="56" dur="1" fill="hold">
                                          <p:stCondLst>
                                            <p:cond delay="0"/>
                                          </p:stCondLst>
                                        </p:cTn>
                                        <p:tgtEl>
                                          <p:spTgt spid="2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mph" presetSubtype="1" nodeType="withEffect">
                                  <p:stCondLst>
                                    <p:cond delay="0"/>
                                  </p:stCondLst>
                                  <p:endCondLst>
                                    <p:cond evt="onNext" delay="0">
                                      <p:tgtEl>
                                        <p:sldTgt/>
                                      </p:tgtEl>
                                    </p:cond>
                                  </p:endCondLst>
                                  <p:childTnLst>
                                    <p:set>
                                      <p:cBhvr>
                                        <p:cTn id="62" dur="indefinite"/>
                                        <p:tgtEl>
                                          <p:spTgt spid="7"/>
                                        </p:tgtEl>
                                        <p:attrNameLst>
                                          <p:attrName>fillcolor</p:attrName>
                                        </p:attrNameLst>
                                      </p:cBhvr>
                                      <p:to>
                                        <p:clrVal>
                                          <a:srgbClr val="FFCC66"/>
                                        </p:clrVal>
                                      </p:to>
                                    </p:set>
                                    <p:set>
                                      <p:cBhvr>
                                        <p:cTn id="63" dur="indefinite"/>
                                        <p:tgtEl>
                                          <p:spTgt spid="7"/>
                                        </p:tgtEl>
                                        <p:attrNameLst>
                                          <p:attrName>fill.type</p:attrName>
                                        </p:attrNameLst>
                                      </p:cBhvr>
                                      <p:to>
                                        <p:strVal val="solid"/>
                                      </p:to>
                                    </p:set>
                                    <p:set>
                                      <p:cBhvr>
                                        <p:cTn id="64" dur="indefinite"/>
                                        <p:tgtEl>
                                          <p:spTgt spid="7"/>
                                        </p:tgtEl>
                                        <p:attrNameLst>
                                          <p:attrName>fill.on</p:attrName>
                                        </p:attrNameLst>
                                      </p:cBhvr>
                                      <p:to>
                                        <p:strVal val="true"/>
                                      </p:to>
                                    </p:set>
                                  </p:childTnLst>
                                </p:cTn>
                              </p:par>
                              <p:par>
                                <p:cTn id="65" presetID="1" presetClass="exit" presetSubtype="0" fill="hold" grpId="1" nodeType="withEffect">
                                  <p:stCondLst>
                                    <p:cond delay="0"/>
                                  </p:stCondLst>
                                  <p:childTnLst>
                                    <p:set>
                                      <p:cBhvr>
                                        <p:cTn id="66" dur="1" fill="hold">
                                          <p:stCondLst>
                                            <p:cond delay="0"/>
                                          </p:stCondLst>
                                        </p:cTn>
                                        <p:tgtEl>
                                          <p:spTgt spid="2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mph" presetSubtype="1" nodeType="withEffect">
                                  <p:stCondLst>
                                    <p:cond delay="0"/>
                                  </p:stCondLst>
                                  <p:endCondLst>
                                    <p:cond evt="onNext" delay="0">
                                      <p:tgtEl>
                                        <p:sldTgt/>
                                      </p:tgtEl>
                                    </p:cond>
                                  </p:endCondLst>
                                  <p:childTnLst>
                                    <p:set>
                                      <p:cBhvr>
                                        <p:cTn id="72" dur="indefinite"/>
                                        <p:tgtEl>
                                          <p:spTgt spid="8"/>
                                        </p:tgtEl>
                                        <p:attrNameLst>
                                          <p:attrName>fillcolor</p:attrName>
                                        </p:attrNameLst>
                                      </p:cBhvr>
                                      <p:to>
                                        <p:clrVal>
                                          <a:srgbClr val="FFCC66"/>
                                        </p:clrVal>
                                      </p:to>
                                    </p:set>
                                    <p:set>
                                      <p:cBhvr>
                                        <p:cTn id="73" dur="indefinite"/>
                                        <p:tgtEl>
                                          <p:spTgt spid="8"/>
                                        </p:tgtEl>
                                        <p:attrNameLst>
                                          <p:attrName>fill.type</p:attrName>
                                        </p:attrNameLst>
                                      </p:cBhvr>
                                      <p:to>
                                        <p:strVal val="solid"/>
                                      </p:to>
                                    </p:set>
                                    <p:set>
                                      <p:cBhvr>
                                        <p:cTn id="74" dur="indefinite"/>
                                        <p:tgtEl>
                                          <p:spTgt spid="8"/>
                                        </p:tgtEl>
                                        <p:attrNameLst>
                                          <p:attrName>fill.on</p:attrName>
                                        </p:attrNameLst>
                                      </p:cBhvr>
                                      <p:to>
                                        <p:strVal val="true"/>
                                      </p:to>
                                    </p:set>
                                  </p:childTnLst>
                                </p:cTn>
                              </p:par>
                              <p:par>
                                <p:cTn id="75" presetID="1" presetClass="exit" presetSubtype="0" fill="hold" grpId="1" nodeType="withEffect">
                                  <p:stCondLst>
                                    <p:cond delay="0"/>
                                  </p:stCondLst>
                                  <p:childTnLst>
                                    <p:set>
                                      <p:cBhvr>
                                        <p:cTn id="76"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25" grpId="0" animBg="1"/>
      <p:bldP spid="25" grpId="1" animBg="1"/>
      <p:bldP spid="26" grpId="0" animBg="1"/>
      <p:bldP spid="26" grpId="1" animBg="1"/>
      <p:bldP spid="47" grpId="0" animBg="1"/>
      <p:bldP spid="47" grpId="1" animBg="1"/>
      <p:bldP spid="27" grpId="0" animBg="1"/>
      <p:bldP spid="27" grpId="1" animBg="1"/>
      <p:bldP spid="49" grpId="0" animBg="1"/>
      <p:bldP spid="49" grpId="1" animBg="1"/>
      <p:bldP spid="28" grpId="0" animBg="1"/>
      <p:bldP spid="29" grpId="0" animBg="1"/>
      <p:bldP spid="29"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4.3|15.1|51.9"/>
</p:tagLst>
</file>

<file path=ppt/tags/tag2.xml><?xml version="1.0" encoding="utf-8"?>
<p:tagLst xmlns:a="http://schemas.openxmlformats.org/drawingml/2006/main" xmlns:r="http://schemas.openxmlformats.org/officeDocument/2006/relationships" xmlns:p="http://schemas.openxmlformats.org/presentationml/2006/main">
  <p:tag name="TIMING" val="|24.3|1.2|10.7|6.6"/>
</p:tagLst>
</file>

<file path=ppt/tags/tag3.xml><?xml version="1.0" encoding="utf-8"?>
<p:tagLst xmlns:a="http://schemas.openxmlformats.org/drawingml/2006/main" xmlns:r="http://schemas.openxmlformats.org/officeDocument/2006/relationships" xmlns:p="http://schemas.openxmlformats.org/presentationml/2006/main">
  <p:tag name="TIMING" val="|18.1|8.7|5.9|34.6"/>
</p:tagLst>
</file>

<file path=ppt/tags/tag4.xml><?xml version="1.0" encoding="utf-8"?>
<p:tagLst xmlns:a="http://schemas.openxmlformats.org/drawingml/2006/main" xmlns:r="http://schemas.openxmlformats.org/officeDocument/2006/relationships" xmlns:p="http://schemas.openxmlformats.org/presentationml/2006/main">
  <p:tag name="TIMING" val="|10.7|15.7|25.5|16.8|16.4|19.1|12.6|11.3"/>
</p:tagLst>
</file>

<file path=ppt/tags/tag5.xml><?xml version="1.0" encoding="utf-8"?>
<p:tagLst xmlns:a="http://schemas.openxmlformats.org/drawingml/2006/main" xmlns:r="http://schemas.openxmlformats.org/officeDocument/2006/relationships" xmlns:p="http://schemas.openxmlformats.org/presentationml/2006/main">
  <p:tag name="TIMING" val="|51.3|9.5|2.7|0.7|14.2|11.8|0.7"/>
</p:tagLst>
</file>

<file path=ppt/tags/tag6.xml><?xml version="1.0" encoding="utf-8"?>
<p:tagLst xmlns:a="http://schemas.openxmlformats.org/drawingml/2006/main" xmlns:r="http://schemas.openxmlformats.org/officeDocument/2006/relationships" xmlns:p="http://schemas.openxmlformats.org/presentationml/2006/main">
  <p:tag name="TIMING" val="|20.2|12.4|19.2|17.1|3.8|0.4|10.2"/>
</p:tagLst>
</file>

<file path=ppt/tags/tag7.xml><?xml version="1.0" encoding="utf-8"?>
<p:tagLst xmlns:a="http://schemas.openxmlformats.org/drawingml/2006/main" xmlns:r="http://schemas.openxmlformats.org/officeDocument/2006/relationships" xmlns:p="http://schemas.openxmlformats.org/presentationml/2006/main">
  <p:tag name="TIMING" val="|39.2"/>
</p:tagLst>
</file>

<file path=ppt/theme/theme1.xml><?xml version="1.0" encoding="utf-8"?>
<a:theme xmlns:a="http://schemas.openxmlformats.org/drawingml/2006/main" name="fank-cgo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2500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25000" smtClean="0">
            <a:ln>
              <a:noFill/>
            </a:ln>
            <a:solidFill>
              <a:schemeClr val="tx1"/>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fank-cgo08</Template>
  <TotalTime>3496</TotalTime>
  <Words>1614</Words>
  <Application>Microsoft Office PowerPoint</Application>
  <PresentationFormat>On-screen Show (4:3)</PresentationFormat>
  <Paragraphs>623</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fank-cgo08</vt:lpstr>
      <vt:lpstr>Flextream:  Adaptive Compilation of Streaming Applications for Heterogeneous Architectures</vt:lpstr>
      <vt:lpstr>Cores are the New Gates</vt:lpstr>
      <vt:lpstr>Streaming Computing Is Everywhere!</vt:lpstr>
      <vt:lpstr>StreamIt</vt:lpstr>
      <vt:lpstr>StreamIt Graph Tuning</vt:lpstr>
      <vt:lpstr>StreamIt Example</vt:lpstr>
      <vt:lpstr>What Are We Solving?</vt:lpstr>
      <vt:lpstr>Target Architecture</vt:lpstr>
      <vt:lpstr>Overview of Flextream</vt:lpstr>
      <vt:lpstr>MSL : Multi-Core Streaming Layer</vt:lpstr>
      <vt:lpstr>Overall Execution Flow</vt:lpstr>
      <vt:lpstr>Prepass Replication [static 1]</vt:lpstr>
      <vt:lpstr>Work Partitioning [static 2]</vt:lpstr>
      <vt:lpstr>Partition Refinement [dynamic 1]</vt:lpstr>
      <vt:lpstr>Partition Refinement Example</vt:lpstr>
      <vt:lpstr>Stage Assignment [dynamic 2]</vt:lpstr>
      <vt:lpstr>Stage Assignment Example</vt:lpstr>
      <vt:lpstr>Buffer Allocation [dynamic 3]</vt:lpstr>
      <vt:lpstr>Methodology</vt:lpstr>
      <vt:lpstr>Performance Comparison (DES)</vt:lpstr>
      <vt:lpstr>Performance Comparison</vt:lpstr>
      <vt:lpstr>Dynamic Approach Time Comparison</vt:lpstr>
      <vt:lpstr>Overhead Comparison</vt:lpstr>
      <vt:lpstr>Conclusion</vt:lpstr>
      <vt:lpstr>Overhead Comparison</vt:lpstr>
      <vt:lpstr>Prepass Replication</vt:lpstr>
      <vt:lpstr>Slide 27</vt:lpstr>
      <vt:lpstr>Outline</vt:lpstr>
      <vt:lpstr>Introduction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Flextream:  Adaptive Compilation of Streaming Applications for Heterogeneous Architectures</dc:title>
  <dc:creator>Amir</dc:creator>
  <cp:lastModifiedBy>Amir</cp:lastModifiedBy>
  <cp:revision>15</cp:revision>
  <dcterms:created xsi:type="dcterms:W3CDTF">2006-08-16T00:00:00Z</dcterms:created>
  <dcterms:modified xsi:type="dcterms:W3CDTF">2009-09-15T20:17:42Z</dcterms:modified>
</cp:coreProperties>
</file>