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59" r:id="rId3"/>
    <p:sldId id="260" r:id="rId4"/>
    <p:sldId id="269" r:id="rId5"/>
    <p:sldId id="280" r:id="rId6"/>
    <p:sldId id="281" r:id="rId7"/>
    <p:sldId id="261" r:id="rId8"/>
    <p:sldId id="288" r:id="rId9"/>
    <p:sldId id="293" r:id="rId10"/>
    <p:sldId id="270" r:id="rId11"/>
    <p:sldId id="262" r:id="rId12"/>
    <p:sldId id="263" r:id="rId13"/>
    <p:sldId id="264" r:id="rId14"/>
    <p:sldId id="289" r:id="rId15"/>
    <p:sldId id="290" r:id="rId16"/>
    <p:sldId id="265" r:id="rId17"/>
    <p:sldId id="266" r:id="rId18"/>
    <p:sldId id="267" r:id="rId19"/>
    <p:sldId id="273" r:id="rId20"/>
    <p:sldId id="275" r:id="rId21"/>
    <p:sldId id="268" r:id="rId22"/>
    <p:sldId id="274" r:id="rId23"/>
    <p:sldId id="283" r:id="rId24"/>
    <p:sldId id="278" r:id="rId25"/>
    <p:sldId id="286" r:id="rId26"/>
    <p:sldId id="287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FF66"/>
    <a:srgbClr val="CCFF99"/>
    <a:srgbClr val="C0DE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7" autoAdjust="0"/>
    <p:restoredTop sz="94660"/>
  </p:normalViewPr>
  <p:slideViewPr>
    <p:cSldViewPr>
      <p:cViewPr>
        <p:scale>
          <a:sx n="84" d="100"/>
          <a:sy n="84" d="100"/>
        </p:scale>
        <p:origin x="-6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hrzad\Documents\My%20Dropbox\Current%20Project\Prelim\GPU_CPU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user\Desktop\GPU%20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hrzad\Documents\My%20Dropbox\Current%20Project\Prelim\result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result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7"/>
  <c:chart>
    <c:plotArea>
      <c:layout>
        <c:manualLayout>
          <c:layoutTarget val="inner"/>
          <c:xMode val="edge"/>
          <c:yMode val="edge"/>
          <c:x val="0.1506128211246322"/>
          <c:y val="3.1013336170816582E-2"/>
          <c:w val="0.79902116402116397"/>
          <c:h val="0.87591040090576899"/>
        </c:manualLayout>
      </c:layout>
      <c:scatterChart>
        <c:scatterStyle val="smoothMarker"/>
        <c:ser>
          <c:idx val="0"/>
          <c:order val="0"/>
          <c:tx>
            <c:strRef>
              <c:f>Sheet1!$F$1</c:f>
              <c:strCache>
                <c:ptCount val="1"/>
                <c:pt idx="0">
                  <c:v>NVIDIA GPU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FF9966">
                    <a:lumMod val="75000"/>
                  </a:srgbClr>
                </a:solidFill>
              </a:ln>
            </c:spPr>
          </c:marker>
          <c:xVal>
            <c:numRef>
              <c:f>Sheet1!$C$2:$C$7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54</c:v>
                </c:pt>
                <c:pt idx="2">
                  <c:v>165</c:v>
                </c:pt>
                <c:pt idx="3">
                  <c:v>518</c:v>
                </c:pt>
                <c:pt idx="4">
                  <c:v>933</c:v>
                </c:pt>
                <c:pt idx="5">
                  <c:v>1344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INTEL CPU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Sheet1!$C$2:$C$7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14</c:v>
                </c:pt>
                <c:pt idx="2">
                  <c:v>23</c:v>
                </c:pt>
                <c:pt idx="3">
                  <c:v>43</c:v>
                </c:pt>
                <c:pt idx="4">
                  <c:v>48</c:v>
                </c:pt>
                <c:pt idx="5">
                  <c:v>54</c:v>
                </c:pt>
              </c:numCache>
            </c:numRef>
          </c:yVal>
          <c:smooth val="1"/>
        </c:ser>
        <c:axId val="58107776"/>
        <c:axId val="58555008"/>
      </c:scatterChart>
      <c:valAx>
        <c:axId val="58107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555008"/>
        <c:crosses val="autoZero"/>
        <c:crossBetween val="midCat"/>
      </c:valAx>
      <c:valAx>
        <c:axId val="58555008"/>
        <c:scaling>
          <c:orientation val="minMax"/>
          <c:max val="15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Theoretical GFLOPS/s</a:t>
                </a:r>
              </a:p>
            </c:rich>
          </c:tx>
          <c:layout>
            <c:manualLayout>
              <c:xMode val="edge"/>
              <c:yMode val="edge"/>
              <c:x val="2.5132227789708174E-2"/>
              <c:y val="0.1994796765269209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107776"/>
        <c:crosses val="autoZero"/>
        <c:crossBetween val="midCat"/>
        <c:majorUnit val="250"/>
        <c:minorUnit val="250"/>
      </c:valAx>
    </c:plotArea>
    <c:legend>
      <c:legendPos val="r"/>
      <c:layout>
        <c:manualLayout>
          <c:xMode val="edge"/>
          <c:yMode val="edge"/>
          <c:x val="0.1361958164320369"/>
          <c:y val="8.1137476058735891E-2"/>
          <c:w val="0.34510180545613567"/>
          <c:h val="0.2561828757891759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690507436570429"/>
          <c:y val="5.1400554097404488E-2"/>
          <c:w val="0.8708727034120799"/>
          <c:h val="0.83640874677899302"/>
        </c:manualLayout>
      </c:layout>
      <c:lineChart>
        <c:grouping val="standard"/>
        <c:ser>
          <c:idx val="1"/>
          <c:order val="0"/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"/>
            <c:showCatNam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64</c:v>
                </c:pt>
                <c:pt idx="1">
                  <c:v>48</c:v>
                </c:pt>
                <c:pt idx="2">
                  <c:v>32</c:v>
                </c:pt>
                <c:pt idx="3">
                  <c:v>16</c:v>
                </c:pt>
                <c:pt idx="4">
                  <c:v>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145</c:v>
                </c:pt>
                <c:pt idx="1">
                  <c:v>194</c:v>
                </c:pt>
                <c:pt idx="2">
                  <c:v>206</c:v>
                </c:pt>
                <c:pt idx="3">
                  <c:v>323</c:v>
                </c:pt>
                <c:pt idx="4">
                  <c:v>358</c:v>
                </c:pt>
              </c:numCache>
            </c:numRef>
          </c:val>
        </c:ser>
        <c:marker val="1"/>
        <c:axId val="66421888"/>
        <c:axId val="66437504"/>
      </c:lineChart>
      <c:catAx>
        <c:axId val="6642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dirty="0">
                    <a:latin typeface="+mn-lt"/>
                    <a:cs typeface="Times New Roman" pitchFamily="18" charset="0"/>
                  </a:rPr>
                  <a:t>Number</a:t>
                </a:r>
                <a:r>
                  <a:rPr lang="en-US" sz="1200" baseline="0" dirty="0">
                    <a:latin typeface="+mn-lt"/>
                    <a:cs typeface="Times New Roman" pitchFamily="18" charset="0"/>
                  </a:rPr>
                  <a:t> of Registers Per Thread </a:t>
                </a:r>
                <a:endParaRPr lang="en-US" sz="1200" dirty="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9011047482701097"/>
              <c:y val="0.90926218353972288"/>
            </c:manualLayout>
          </c:layout>
        </c:title>
        <c:numFmt formatCode="General" sourceLinked="1"/>
        <c:majorTickMark val="none"/>
        <c:tickLblPos val="none"/>
        <c:spPr>
          <a:ln w="19050">
            <a:solidFill>
              <a:schemeClr val="tx1"/>
            </a:solidFill>
          </a:ln>
        </c:spPr>
        <c:crossAx val="66437504"/>
        <c:crosses val="autoZero"/>
        <c:auto val="1"/>
        <c:lblAlgn val="ctr"/>
        <c:lblOffset val="100"/>
      </c:catAx>
      <c:valAx>
        <c:axId val="66437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>
                    <a:latin typeface="+mn-lt"/>
                    <a:cs typeface="Times New Roman" pitchFamily="18" charset="0"/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1.2956335003579101E-3"/>
              <c:y val="0.43805727090566243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6642188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8.359555522849399E-2"/>
          <c:y val="0.11558954315738865"/>
          <c:w val="0.89927048838521351"/>
          <c:h val="0.6302010224889365"/>
        </c:manualLayout>
      </c:layout>
      <c:barChart>
        <c:barDir val="col"/>
        <c:grouping val="clustered"/>
        <c:ser>
          <c:idx val="0"/>
          <c:order val="0"/>
          <c:tx>
            <c:strRef>
              <c:f>Result!$C$89</c:f>
              <c:strCache>
                <c:ptCount val="1"/>
                <c:pt idx="0">
                  <c:v>With Transfer</c:v>
                </c:pt>
              </c:strCache>
            </c:strRef>
          </c:tx>
          <c:spPr>
            <a:solidFill>
              <a:srgbClr val="99FF33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Result!$D$88:$O$88</c:f>
              <c:strCache>
                <c:ptCount val="12"/>
                <c:pt idx="0">
                  <c:v>DCT</c:v>
                </c:pt>
                <c:pt idx="1">
                  <c:v>FFT</c:v>
                </c:pt>
                <c:pt idx="2">
                  <c:v>Matrix Multiply</c:v>
                </c:pt>
                <c:pt idx="3">
                  <c:v>Matrix MultiplyBlock</c:v>
                </c:pt>
                <c:pt idx="4">
                  <c:v>Bitonic</c:v>
                </c:pt>
                <c:pt idx="5">
                  <c:v>Batcher</c:v>
                </c:pt>
                <c:pt idx="6">
                  <c:v>Radix</c:v>
                </c:pt>
                <c:pt idx="7">
                  <c:v>Merge Sort</c:v>
                </c:pt>
                <c:pt idx="8">
                  <c:v>Comparision Counting</c:v>
                </c:pt>
                <c:pt idx="9">
                  <c:v>Vector Add</c:v>
                </c:pt>
                <c:pt idx="10">
                  <c:v>Histogram</c:v>
                </c:pt>
                <c:pt idx="11">
                  <c:v>Average</c:v>
                </c:pt>
              </c:strCache>
            </c:strRef>
          </c:cat>
          <c:val>
            <c:numRef>
              <c:f>Result!$D$89:$O$89</c:f>
              <c:numCache>
                <c:formatCode>General</c:formatCode>
                <c:ptCount val="12"/>
                <c:pt idx="0">
                  <c:v>12.975890625419298</c:v>
                </c:pt>
                <c:pt idx="1">
                  <c:v>9.9033005030786292</c:v>
                </c:pt>
                <c:pt idx="2">
                  <c:v>15.149045609074999</c:v>
                </c:pt>
                <c:pt idx="3">
                  <c:v>7.1732361876330524</c:v>
                </c:pt>
                <c:pt idx="4">
                  <c:v>20.3270660984373</c:v>
                </c:pt>
                <c:pt idx="5">
                  <c:v>4.1242003738379331</c:v>
                </c:pt>
                <c:pt idx="6">
                  <c:v>7.0613882701829445</c:v>
                </c:pt>
                <c:pt idx="7">
                  <c:v>11.934812060238798</c:v>
                </c:pt>
                <c:pt idx="8">
                  <c:v>15.393120700245699</c:v>
                </c:pt>
                <c:pt idx="9">
                  <c:v>0.85396706927694077</c:v>
                </c:pt>
                <c:pt idx="10">
                  <c:v>4.9675445952293495</c:v>
                </c:pt>
                <c:pt idx="11">
                  <c:v>9.9875974629686297</c:v>
                </c:pt>
              </c:numCache>
            </c:numRef>
          </c:val>
        </c:ser>
        <c:ser>
          <c:idx val="1"/>
          <c:order val="1"/>
          <c:tx>
            <c:strRef>
              <c:f>Result!$C$90</c:f>
              <c:strCache>
                <c:ptCount val="1"/>
                <c:pt idx="0">
                  <c:v>Without Transfer</c:v>
                </c:pt>
              </c:strCache>
            </c:strRef>
          </c:tx>
          <c:spPr>
            <a:solidFill>
              <a:srgbClr val="0080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Result!$D$88:$O$88</c:f>
              <c:strCache>
                <c:ptCount val="12"/>
                <c:pt idx="0">
                  <c:v>DCT</c:v>
                </c:pt>
                <c:pt idx="1">
                  <c:v>FFT</c:v>
                </c:pt>
                <c:pt idx="2">
                  <c:v>Matrix Multiply</c:v>
                </c:pt>
                <c:pt idx="3">
                  <c:v>Matrix MultiplyBlock</c:v>
                </c:pt>
                <c:pt idx="4">
                  <c:v>Bitonic</c:v>
                </c:pt>
                <c:pt idx="5">
                  <c:v>Batcher</c:v>
                </c:pt>
                <c:pt idx="6">
                  <c:v>Radix</c:v>
                </c:pt>
                <c:pt idx="7">
                  <c:v>Merge Sort</c:v>
                </c:pt>
                <c:pt idx="8">
                  <c:v>Comparision Counting</c:v>
                </c:pt>
                <c:pt idx="9">
                  <c:v>Vector Add</c:v>
                </c:pt>
                <c:pt idx="10">
                  <c:v>Histogram</c:v>
                </c:pt>
                <c:pt idx="11">
                  <c:v>Average</c:v>
                </c:pt>
              </c:strCache>
            </c:strRef>
          </c:cat>
          <c:val>
            <c:numRef>
              <c:f>Result!$D$90:$O$90</c:f>
              <c:numCache>
                <c:formatCode>General</c:formatCode>
                <c:ptCount val="12"/>
                <c:pt idx="0">
                  <c:v>46.089370220229085</c:v>
                </c:pt>
                <c:pt idx="1">
                  <c:v>24.289801216834299</c:v>
                </c:pt>
                <c:pt idx="2">
                  <c:v>20.936343233011311</c:v>
                </c:pt>
                <c:pt idx="3">
                  <c:v>9.0555899261825488</c:v>
                </c:pt>
                <c:pt idx="4">
                  <c:v>27.677433661490635</c:v>
                </c:pt>
                <c:pt idx="5">
                  <c:v>8.4641271197726802</c:v>
                </c:pt>
                <c:pt idx="6">
                  <c:v>13.541378905543613</c:v>
                </c:pt>
                <c:pt idx="7">
                  <c:v>41.552441086252657</c:v>
                </c:pt>
                <c:pt idx="8">
                  <c:v>30.318962329520531</c:v>
                </c:pt>
                <c:pt idx="9">
                  <c:v>24.557441446903088</c:v>
                </c:pt>
                <c:pt idx="10">
                  <c:v>10.8174271475001</c:v>
                </c:pt>
                <c:pt idx="11">
                  <c:v>23.390937844840064</c:v>
                </c:pt>
              </c:numCache>
            </c:numRef>
          </c:val>
        </c:ser>
        <c:axId val="69669248"/>
        <c:axId val="69694976"/>
      </c:barChart>
      <c:catAx>
        <c:axId val="69669248"/>
        <c:scaling>
          <c:orientation val="minMax"/>
        </c:scaling>
        <c:axPos val="b"/>
        <c:tickLblPos val="nextTo"/>
        <c:txPr>
          <a:bodyPr rot="-3180000"/>
          <a:lstStyle/>
          <a:p>
            <a:pPr>
              <a:defRPr sz="1100"/>
            </a:pPr>
            <a:endParaRPr lang="en-US"/>
          </a:p>
        </c:txPr>
        <c:crossAx val="69694976"/>
        <c:crosses val="autoZero"/>
        <c:lblAlgn val="ctr"/>
        <c:lblOffset val="100"/>
      </c:catAx>
      <c:valAx>
        <c:axId val="69694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Speedup(X)</a:t>
                </a:r>
              </a:p>
            </c:rich>
          </c:tx>
          <c:layout/>
        </c:title>
        <c:numFmt formatCode="General" sourceLinked="1"/>
        <c:tickLblPos val="nextTo"/>
        <c:crossAx val="6966924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Result!$B$197</c:f>
              <c:strCache>
                <c:ptCount val="1"/>
                <c:pt idx="0">
                  <c:v>Shared/Global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Result!$C$196:$N$196</c:f>
              <c:strCache>
                <c:ptCount val="12"/>
                <c:pt idx="0">
                  <c:v>DCT</c:v>
                </c:pt>
                <c:pt idx="1">
                  <c:v>FFT</c:v>
                </c:pt>
                <c:pt idx="2">
                  <c:v>Matrix Multiply</c:v>
                </c:pt>
                <c:pt idx="3">
                  <c:v>Matrix MultiplyBlock</c:v>
                </c:pt>
                <c:pt idx="4">
                  <c:v>Bitonic</c:v>
                </c:pt>
                <c:pt idx="5">
                  <c:v>Batcher</c:v>
                </c:pt>
                <c:pt idx="6">
                  <c:v>Radix</c:v>
                </c:pt>
                <c:pt idx="7">
                  <c:v>Merge Sort</c:v>
                </c:pt>
                <c:pt idx="8">
                  <c:v>Comparision Counting</c:v>
                </c:pt>
                <c:pt idx="9">
                  <c:v>Vector Add</c:v>
                </c:pt>
                <c:pt idx="10">
                  <c:v>Histogram</c:v>
                </c:pt>
                <c:pt idx="11">
                  <c:v>Average</c:v>
                </c:pt>
              </c:strCache>
            </c:strRef>
          </c:cat>
          <c:val>
            <c:numRef>
              <c:f>Result!$C$197:$N$197</c:f>
              <c:numCache>
                <c:formatCode>General</c:formatCode>
                <c:ptCount val="12"/>
                <c:pt idx="0">
                  <c:v>2.7632741469123321</c:v>
                </c:pt>
                <c:pt idx="1">
                  <c:v>1.6766616579448768</c:v>
                </c:pt>
                <c:pt idx="2">
                  <c:v>2.26869289248368</c:v>
                </c:pt>
                <c:pt idx="3">
                  <c:v>3.1151375600324416</c:v>
                </c:pt>
                <c:pt idx="4">
                  <c:v>2.2786028574247701</c:v>
                </c:pt>
                <c:pt idx="5">
                  <c:v>1.1332427448977629</c:v>
                </c:pt>
                <c:pt idx="6">
                  <c:v>2.7492384283990701</c:v>
                </c:pt>
                <c:pt idx="7">
                  <c:v>2.7876580981384702</c:v>
                </c:pt>
                <c:pt idx="8">
                  <c:v>2.5365883071530049</c:v>
                </c:pt>
                <c:pt idx="9">
                  <c:v>1.2691724765080301</c:v>
                </c:pt>
                <c:pt idx="10">
                  <c:v>1.4101239883695198</c:v>
                </c:pt>
                <c:pt idx="11">
                  <c:v>2.1807630143876366</c:v>
                </c:pt>
              </c:numCache>
            </c:numRef>
          </c:val>
        </c:ser>
        <c:ser>
          <c:idx val="1"/>
          <c:order val="1"/>
          <c:tx>
            <c:strRef>
              <c:f>Result!$B$198</c:f>
              <c:strCache>
                <c:ptCount val="1"/>
                <c:pt idx="0">
                  <c:v>Prefetch/Unrolling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prstClr val="black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4"/>
            <c:spPr>
              <a:solidFill>
                <a:srgbClr val="0070C0"/>
              </a:solidFill>
              <a:ln w="25400">
                <a:solidFill>
                  <a:prstClr val="black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Result!$C$196:$N$196</c:f>
              <c:strCache>
                <c:ptCount val="12"/>
                <c:pt idx="0">
                  <c:v>DCT</c:v>
                </c:pt>
                <c:pt idx="1">
                  <c:v>FFT</c:v>
                </c:pt>
                <c:pt idx="2">
                  <c:v>Matrix Multiply</c:v>
                </c:pt>
                <c:pt idx="3">
                  <c:v>Matrix MultiplyBlock</c:v>
                </c:pt>
                <c:pt idx="4">
                  <c:v>Bitonic</c:v>
                </c:pt>
                <c:pt idx="5">
                  <c:v>Batcher</c:v>
                </c:pt>
                <c:pt idx="6">
                  <c:v>Radix</c:v>
                </c:pt>
                <c:pt idx="7">
                  <c:v>Merge Sort</c:v>
                </c:pt>
                <c:pt idx="8">
                  <c:v>Comparision Counting</c:v>
                </c:pt>
                <c:pt idx="9">
                  <c:v>Vector Add</c:v>
                </c:pt>
                <c:pt idx="10">
                  <c:v>Histogram</c:v>
                </c:pt>
                <c:pt idx="11">
                  <c:v>Average</c:v>
                </c:pt>
              </c:strCache>
            </c:strRef>
          </c:cat>
          <c:val>
            <c:numRef>
              <c:f>Result!$C$198:$N$198</c:f>
              <c:numCache>
                <c:formatCode>General</c:formatCode>
                <c:ptCount val="12"/>
                <c:pt idx="0">
                  <c:v>7.712906209058E-2</c:v>
                </c:pt>
                <c:pt idx="1">
                  <c:v>4.5163913934599981E-2</c:v>
                </c:pt>
                <c:pt idx="2">
                  <c:v>3.9182555672049986E-2</c:v>
                </c:pt>
                <c:pt idx="3">
                  <c:v>9.7379330585400034E-2</c:v>
                </c:pt>
                <c:pt idx="4">
                  <c:v>0.18266046583343032</c:v>
                </c:pt>
                <c:pt idx="5">
                  <c:v>9.7268915582100508E-3</c:v>
                </c:pt>
                <c:pt idx="6">
                  <c:v>0.26277826351673994</c:v>
                </c:pt>
                <c:pt idx="7">
                  <c:v>0.29035655642745067</c:v>
                </c:pt>
                <c:pt idx="8">
                  <c:v>8.9800303713690063E-2</c:v>
                </c:pt>
                <c:pt idx="9">
                  <c:v>0</c:v>
                </c:pt>
                <c:pt idx="10">
                  <c:v>1.0150113357598745E-3</c:v>
                </c:pt>
                <c:pt idx="11">
                  <c:v>9.9562941333446689E-2</c:v>
                </c:pt>
              </c:numCache>
            </c:numRef>
          </c:val>
        </c:ser>
        <c:ser>
          <c:idx val="2"/>
          <c:order val="2"/>
          <c:tx>
            <c:strRef>
              <c:f>Result!$B$199</c:f>
              <c:strCache>
                <c:ptCount val="1"/>
                <c:pt idx="0">
                  <c:v>Helper Threads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prstClr val="black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Result!$C$196:$N$196</c:f>
              <c:strCache>
                <c:ptCount val="12"/>
                <c:pt idx="0">
                  <c:v>DCT</c:v>
                </c:pt>
                <c:pt idx="1">
                  <c:v>FFT</c:v>
                </c:pt>
                <c:pt idx="2">
                  <c:v>Matrix Multiply</c:v>
                </c:pt>
                <c:pt idx="3">
                  <c:v>Matrix MultiplyBlock</c:v>
                </c:pt>
                <c:pt idx="4">
                  <c:v>Bitonic</c:v>
                </c:pt>
                <c:pt idx="5">
                  <c:v>Batcher</c:v>
                </c:pt>
                <c:pt idx="6">
                  <c:v>Radix</c:v>
                </c:pt>
                <c:pt idx="7">
                  <c:v>Merge Sort</c:v>
                </c:pt>
                <c:pt idx="8">
                  <c:v>Comparision Counting</c:v>
                </c:pt>
                <c:pt idx="9">
                  <c:v>Vector Add</c:v>
                </c:pt>
                <c:pt idx="10">
                  <c:v>Histogram</c:v>
                </c:pt>
                <c:pt idx="11">
                  <c:v>Average</c:v>
                </c:pt>
              </c:strCache>
            </c:strRef>
          </c:cat>
          <c:val>
            <c:numRef>
              <c:f>Result!$C$199:$N$199</c:f>
              <c:numCache>
                <c:formatCode>General</c:formatCode>
                <c:ptCount val="12"/>
                <c:pt idx="0">
                  <c:v>3.0840447761767495</c:v>
                </c:pt>
                <c:pt idx="1">
                  <c:v>0.29534669543817038</c:v>
                </c:pt>
                <c:pt idx="2">
                  <c:v>1.0490162310417201</c:v>
                </c:pt>
                <c:pt idx="3">
                  <c:v>0.16465533724433001</c:v>
                </c:pt>
                <c:pt idx="4">
                  <c:v>5.2464196079959904E-5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0.41755595491791381</c:v>
                </c:pt>
              </c:numCache>
            </c:numRef>
          </c:val>
        </c:ser>
        <c:ser>
          <c:idx val="3"/>
          <c:order val="3"/>
          <c:tx>
            <c:strRef>
              <c:f>Result!$B$200</c:f>
              <c:strCache>
                <c:ptCount val="1"/>
                <c:pt idx="0">
                  <c:v>Graph Restructuring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prstClr val="black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Result!$C$196:$N$196</c:f>
              <c:strCache>
                <c:ptCount val="12"/>
                <c:pt idx="0">
                  <c:v>DCT</c:v>
                </c:pt>
                <c:pt idx="1">
                  <c:v>FFT</c:v>
                </c:pt>
                <c:pt idx="2">
                  <c:v>Matrix Multiply</c:v>
                </c:pt>
                <c:pt idx="3">
                  <c:v>Matrix MultiplyBlock</c:v>
                </c:pt>
                <c:pt idx="4">
                  <c:v>Bitonic</c:v>
                </c:pt>
                <c:pt idx="5">
                  <c:v>Batcher</c:v>
                </c:pt>
                <c:pt idx="6">
                  <c:v>Radix</c:v>
                </c:pt>
                <c:pt idx="7">
                  <c:v>Merge Sort</c:v>
                </c:pt>
                <c:pt idx="8">
                  <c:v>Comparision Counting</c:v>
                </c:pt>
                <c:pt idx="9">
                  <c:v>Vector Add</c:v>
                </c:pt>
                <c:pt idx="10">
                  <c:v>Histogram</c:v>
                </c:pt>
                <c:pt idx="11">
                  <c:v>Average</c:v>
                </c:pt>
              </c:strCache>
            </c:strRef>
          </c:cat>
          <c:val>
            <c:numRef>
              <c:f>Result!$C$200:$N$200</c:f>
              <c:numCache>
                <c:formatCode>General</c:formatCode>
                <c:ptCount val="12"/>
                <c:pt idx="0">
                  <c:v>0</c:v>
                </c:pt>
                <c:pt idx="1">
                  <c:v>1.2597061954866478</c:v>
                </c:pt>
                <c:pt idx="2">
                  <c:v>0</c:v>
                </c:pt>
                <c:pt idx="3">
                  <c:v>2.3630551055956777</c:v>
                </c:pt>
                <c:pt idx="4">
                  <c:v>0.3490867642158621</c:v>
                </c:pt>
                <c:pt idx="5">
                  <c:v>0</c:v>
                </c:pt>
                <c:pt idx="6">
                  <c:v>0.45285547727856063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0.63280001950174181</c:v>
                </c:pt>
                <c:pt idx="11">
                  <c:v>0.45977305109804456</c:v>
                </c:pt>
              </c:numCache>
            </c:numRef>
          </c:val>
        </c:ser>
        <c:overlap val="100"/>
        <c:axId val="72537984"/>
        <c:axId val="73195904"/>
      </c:barChart>
      <c:catAx>
        <c:axId val="72537984"/>
        <c:scaling>
          <c:orientation val="minMax"/>
        </c:scaling>
        <c:axPos val="b"/>
        <c:tickLblPos val="nextTo"/>
        <c:txPr>
          <a:bodyPr rot="-3060000"/>
          <a:lstStyle/>
          <a:p>
            <a:pPr>
              <a:defRPr/>
            </a:pPr>
            <a:endParaRPr lang="en-US"/>
          </a:p>
        </c:txPr>
        <c:crossAx val="73195904"/>
        <c:crosses val="autoZero"/>
        <c:auto val="1"/>
        <c:lblAlgn val="ctr"/>
        <c:lblOffset val="100"/>
      </c:catAx>
      <c:valAx>
        <c:axId val="73195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>
                    <a:latin typeface="Arial Narrow" pitchFamily="34" charset="0"/>
                  </a:rPr>
                  <a:t>Speedup(X)</a:t>
                </a:r>
              </a:p>
            </c:rich>
          </c:tx>
          <c:layout/>
        </c:title>
        <c:numFmt formatCode="General" sourceLinked="1"/>
        <c:tickLblPos val="nextTo"/>
        <c:crossAx val="725379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0.60606</cdr:x>
      <cdr:y>0.08108</cdr:y>
    </cdr:from>
    <cdr:to>
      <cdr:x>0.81259</cdr:x>
      <cdr:y>0.1509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228600"/>
          <a:ext cx="1038680" cy="19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GeForce</a:t>
          </a:r>
          <a:r>
            <a:rPr lang="en-US" sz="1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GTX 480</a:t>
          </a:r>
        </a:p>
      </cdr:txBody>
    </cdr:sp>
  </cdr:relSizeAnchor>
  <cdr:relSizeAnchor xmlns:cdr="http://schemas.openxmlformats.org/drawingml/2006/chartDrawing">
    <cdr:from>
      <cdr:x>0.51515</cdr:x>
      <cdr:y>0.2973</cdr:y>
    </cdr:from>
    <cdr:to>
      <cdr:x>0.72167</cdr:x>
      <cdr:y>0.36712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90800" y="838200"/>
          <a:ext cx="1038631" cy="19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GeForce</a:t>
          </a:r>
          <a:r>
            <a:rPr lang="en-US" sz="1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GTX 280</a:t>
          </a:r>
        </a:p>
      </cdr:txBody>
    </cdr:sp>
  </cdr:relSizeAnchor>
  <cdr:relSizeAnchor xmlns:cdr="http://schemas.openxmlformats.org/drawingml/2006/chartDrawing">
    <cdr:from>
      <cdr:x>0.33333</cdr:x>
      <cdr:y>0.51351</cdr:y>
    </cdr:from>
    <cdr:to>
      <cdr:x>0.53986</cdr:x>
      <cdr:y>0.58333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76400" y="1447800"/>
          <a:ext cx="1038681" cy="19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GeForce</a:t>
          </a:r>
          <a:r>
            <a:rPr lang="en-US" sz="1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8800 GTX </a:t>
          </a:r>
        </a:p>
      </cdr:txBody>
    </cdr:sp>
  </cdr:relSizeAnchor>
  <cdr:relSizeAnchor xmlns:cdr="http://schemas.openxmlformats.org/drawingml/2006/chartDrawing">
    <cdr:from>
      <cdr:x>0.21212</cdr:x>
      <cdr:y>0.64865</cdr:y>
    </cdr:from>
    <cdr:to>
      <cdr:x>0.41864</cdr:x>
      <cdr:y>0.71847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66800" y="1828800"/>
          <a:ext cx="1038630" cy="19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GeForce</a:t>
          </a:r>
          <a:r>
            <a:rPr lang="en-US" sz="1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7800 GTX </a:t>
          </a:r>
        </a:p>
      </cdr:txBody>
    </cdr:sp>
  </cdr:relSizeAnchor>
  <cdr:relSizeAnchor xmlns:cdr="http://schemas.openxmlformats.org/drawingml/2006/chartDrawing">
    <cdr:from>
      <cdr:x>0.13636</cdr:x>
      <cdr:y>0.72973</cdr:y>
    </cdr:from>
    <cdr:to>
      <cdr:x>0.34288</cdr:x>
      <cdr:y>0.79955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85800" y="2057400"/>
          <a:ext cx="1038630" cy="19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GeForce</a:t>
          </a:r>
          <a:r>
            <a:rPr lang="en-US" sz="1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6800 Ultra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0.03367</cdr:y>
    </cdr:from>
    <cdr:to>
      <cdr:x>0.38889</cdr:x>
      <cdr:y>0.87548</cdr:y>
    </cdr:to>
    <cdr:sp macro="" textlink="">
      <cdr:nvSpPr>
        <cdr:cNvPr id="11" name="Rounded Rectangle 10"/>
        <cdr:cNvSpPr/>
      </cdr:nvSpPr>
      <cdr:spPr bwMode="auto">
        <a:xfrm xmlns:a="http://schemas.openxmlformats.org/drawingml/2006/main">
          <a:off x="465662" y="152400"/>
          <a:ext cx="1164176" cy="38100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8000"/>
          </a:solidFill>
          <a:prstDash val="dash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</cdr:x>
      <cdr:y>0.03367</cdr:y>
    </cdr:from>
    <cdr:to>
      <cdr:x>0.67778</cdr:x>
      <cdr:y>0.87548</cdr:y>
    </cdr:to>
    <cdr:sp macro="" textlink="">
      <cdr:nvSpPr>
        <cdr:cNvPr id="12" name="Rounded Rectangle 11"/>
        <cdr:cNvSpPr/>
      </cdr:nvSpPr>
      <cdr:spPr bwMode="auto">
        <a:xfrm xmlns:a="http://schemas.openxmlformats.org/drawingml/2006/main">
          <a:off x="1676400" y="152400"/>
          <a:ext cx="1164176" cy="38100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8000"/>
          </a:solidFill>
          <a:prstDash val="dash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0.69091</cdr:x>
      <cdr:y>0.03367</cdr:y>
    </cdr:from>
    <cdr:to>
      <cdr:x>0.96868</cdr:x>
      <cdr:y>0.87548</cdr:y>
    </cdr:to>
    <cdr:sp macro="" textlink="">
      <cdr:nvSpPr>
        <cdr:cNvPr id="13" name="Rounded Rectangle 12"/>
        <cdr:cNvSpPr/>
      </cdr:nvSpPr>
      <cdr:spPr bwMode="auto">
        <a:xfrm xmlns:a="http://schemas.openxmlformats.org/drawingml/2006/main">
          <a:off x="2895600" y="152400"/>
          <a:ext cx="1164134" cy="38100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8000"/>
          </a:solidFill>
          <a:prstDash val="dash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0.12727</cdr:x>
      <cdr:y>0.06734</cdr:y>
    </cdr:from>
    <cdr:to>
      <cdr:x>0.36364</cdr:x>
      <cdr:y>0.13469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33400" y="304800"/>
          <a:ext cx="990600" cy="3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i="1" dirty="0" smtClean="0"/>
            <a:t>High Performance</a:t>
          </a:r>
          <a:endParaRPr lang="en-US" sz="1100" i="1" dirty="0"/>
        </a:p>
      </cdr:txBody>
    </cdr:sp>
  </cdr:relSizeAnchor>
  <cdr:relSizeAnchor xmlns:cdr="http://schemas.openxmlformats.org/drawingml/2006/chartDrawing">
    <cdr:from>
      <cdr:x>0.46296</cdr:x>
      <cdr:y>0.06734</cdr:y>
    </cdr:from>
    <cdr:to>
      <cdr:x>0.60185</cdr:x>
      <cdr:y>0.13469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810000" y="3048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pPr algn="ctr"/>
          <a:r>
            <a:rPr lang="en-US" sz="1100" i="1" dirty="0" smtClean="0">
              <a:latin typeface="+mn-lt"/>
            </a:rPr>
            <a:t>Desktop</a:t>
          </a:r>
          <a:endParaRPr lang="en-US" sz="1100" i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0.74074</cdr:x>
      <cdr:y>0.06734</cdr:y>
    </cdr:from>
    <cdr:to>
      <cdr:x>0.87963</cdr:x>
      <cdr:y>0.13469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096000" y="3048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pPr algn="ctr"/>
          <a:r>
            <a:rPr lang="en-US" sz="1100" i="1" dirty="0" smtClean="0">
              <a:latin typeface="+mn-lt"/>
            </a:rPr>
            <a:t>Mobile</a:t>
          </a:r>
          <a:endParaRPr lang="en-US" sz="1100" i="1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5095-219B-4316-AD98-E5F71FC4A824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7B32-9F02-4F84-A6A7-28DE5711B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Higher FLOP per Watt and Higher</a:t>
            </a:r>
            <a:r>
              <a:rPr lang="en-US" baseline="0" dirty="0" smtClean="0"/>
              <a:t> FLOP per dollar</a:t>
            </a:r>
            <a:endParaRPr lang="en-US" dirty="0" smtClean="0"/>
          </a:p>
          <a:p>
            <a:r>
              <a:rPr lang="en-US" dirty="0" smtClean="0"/>
              <a:t>I7: 0.36 GFLOP/$</a:t>
            </a:r>
          </a:p>
          <a:p>
            <a:r>
              <a:rPr lang="en-US" dirty="0" smtClean="0"/>
              <a:t>GTX 285:</a:t>
            </a:r>
            <a:r>
              <a:rPr lang="en-US" baseline="0" dirty="0" smtClean="0"/>
              <a:t> 3.54 GFLOP/$</a:t>
            </a:r>
          </a:p>
          <a:p>
            <a:endParaRPr lang="en-US" baseline="0" dirty="0" smtClean="0"/>
          </a:p>
          <a:p>
            <a:r>
              <a:rPr lang="en-US" baseline="0" dirty="0" smtClean="0"/>
              <a:t>I7: 0.78 GFLOP/W</a:t>
            </a:r>
          </a:p>
          <a:p>
            <a:r>
              <a:rPr lang="en-US" baseline="0" dirty="0" smtClean="0"/>
              <a:t>GTX 285: 5.2 GFLOP/W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7FEF-8C6A-4B14-B0A0-F551E3210F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 programming encourages a style of programming that expresses the parallelism inherent in a program by decoupling computation and memory accesses [11][12]. The explicit parallelism and locality of data in a stream program makes it easier to compile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effciently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traditional compiler optimizations.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D9B2-5B36-4F75-B4AB-C4D3231AAE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7FEF-8C6A-4B14-B0A0-F551E3210F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Sequential work on traditional processors</a:t>
            </a:r>
          </a:p>
          <a:p>
            <a:pPr lvl="1"/>
            <a:r>
              <a:rPr lang="en-US" sz="2400" dirty="0" smtClean="0"/>
              <a:t>Parallelizable work on specialized computing engines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7B32-9F02-4F84-A6A7-28DE5711B6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pPr defTabSz="431800"/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D9B2-5B36-4F75-B4AB-C4D3231AAE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5563"/>
            <a:ext cx="2962275" cy="336550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67400" y="6376988"/>
            <a:ext cx="2666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900" b="1" baseline="0" dirty="0" smtClean="0">
                <a:solidFill>
                  <a:srgbClr val="0F0958"/>
                </a:solidFill>
                <a:latin typeface="Gill Sans" charset="0"/>
              </a:rPr>
              <a:t>University of Michigan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900" b="1" baseline="0" dirty="0" smtClean="0">
                <a:solidFill>
                  <a:srgbClr val="0F0958"/>
                </a:solidFill>
                <a:latin typeface="Gill Sans" charset="0"/>
              </a:rPr>
              <a:t>Electrical Engineering and Computer Science</a:t>
            </a:r>
            <a:endParaRPr lang="en-US" sz="900" b="1" baseline="0" dirty="0">
              <a:solidFill>
                <a:srgbClr val="0F0958"/>
              </a:solidFill>
              <a:latin typeface="Gill Sans" charset="0"/>
            </a:endParaRPr>
          </a:p>
        </p:txBody>
      </p:sp>
      <p:pic>
        <p:nvPicPr>
          <p:cNvPr id="10" name="Picture 10" descr="CSeal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8522525" y="6378762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 flipV="1">
            <a:off x="-152400" y="6300848"/>
            <a:ext cx="9296400" cy="45719"/>
          </a:xfrm>
          <a:prstGeom prst="roundRect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351916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D060D-10B7-43E3-812C-9177C95280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5563"/>
            <a:ext cx="2962275" cy="33655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0" y="6376988"/>
            <a:ext cx="2666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900" b="1" baseline="0" dirty="0" smtClean="0">
                <a:solidFill>
                  <a:srgbClr val="0F0958"/>
                </a:solidFill>
                <a:latin typeface="Gill Sans" charset="0"/>
              </a:rPr>
              <a:t>University of Michigan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900" b="1" baseline="0" dirty="0" smtClean="0">
                <a:solidFill>
                  <a:srgbClr val="0F0958"/>
                </a:solidFill>
                <a:latin typeface="Gill Sans" charset="0"/>
              </a:rPr>
              <a:t>Electrical Engineering and Computer Science</a:t>
            </a:r>
            <a:endParaRPr lang="en-US" sz="900" b="1" baseline="0" dirty="0">
              <a:solidFill>
                <a:srgbClr val="0F0958"/>
              </a:solidFill>
              <a:latin typeface="Gill Sans" charset="0"/>
            </a:endParaRPr>
          </a:p>
        </p:txBody>
      </p:sp>
      <p:pic>
        <p:nvPicPr>
          <p:cNvPr id="9" name="Picture 10" descr="CSeal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8522525" y="6378762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351916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D060D-10B7-43E3-812C-9177C95280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351916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D060D-10B7-43E3-812C-9177C95280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19160" y="6400800"/>
            <a:ext cx="2133600" cy="365125"/>
          </a:xfrm>
        </p:spPr>
        <p:txBody>
          <a:bodyPr/>
          <a:lstStyle/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-228600" y="140525"/>
            <a:ext cx="9144000" cy="914400"/>
          </a:xfrm>
          <a:prstGeom prst="round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405563"/>
            <a:ext cx="2962275" cy="336550"/>
          </a:xfrm>
          <a:prstGeom prst="rect">
            <a:avLst/>
          </a:prstGeom>
          <a:noFill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67400" y="6376988"/>
            <a:ext cx="2666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900" b="1" baseline="0" dirty="0" smtClean="0">
                <a:solidFill>
                  <a:srgbClr val="0F0958"/>
                </a:solidFill>
                <a:latin typeface="Gill Sans" charset="0"/>
              </a:rPr>
              <a:t>University of Michigan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900" b="1" baseline="0" dirty="0" smtClean="0">
                <a:solidFill>
                  <a:srgbClr val="0F0958"/>
                </a:solidFill>
                <a:latin typeface="Gill Sans" charset="0"/>
              </a:rPr>
              <a:t>Electrical Engineering and Computer Science</a:t>
            </a:r>
            <a:endParaRPr lang="en-US" sz="900" b="1" baseline="0" dirty="0">
              <a:solidFill>
                <a:srgbClr val="0F0958"/>
              </a:solidFill>
              <a:latin typeface="Gill Sans" charset="0"/>
            </a:endParaRPr>
          </a:p>
        </p:txBody>
      </p:sp>
      <p:pic>
        <p:nvPicPr>
          <p:cNvPr id="1034" name="Picture 10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522525" y="6378762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9CEB-8241-40F3-8F92-0514BE10AD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 flipV="1">
            <a:off x="-152400" y="6300848"/>
            <a:ext cx="9296400" cy="45719"/>
          </a:xfrm>
          <a:prstGeom prst="round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-228600" y="5029200"/>
            <a:ext cx="5638800" cy="914400"/>
          </a:xfrm>
          <a:prstGeom prst="round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baseline="-25000" smtClean="0">
              <a:latin typeface="Arial Narrow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-304800" y="1828800"/>
            <a:ext cx="8686800" cy="1447800"/>
          </a:xfrm>
          <a:prstGeom prst="round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-228600" y="5059180"/>
            <a:ext cx="5410200" cy="685800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20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Hormati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Mehrzad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Samadi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Mark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Woh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Trevor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Mudge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Scott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Mahlke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15254"/>
            <a:ext cx="8153400" cy="1989945"/>
          </a:xfrm>
        </p:spPr>
        <p:txBody>
          <a:bodyPr/>
          <a:lstStyle/>
          <a:p>
            <a:r>
              <a:rPr lang="en-US" dirty="0" smtClean="0"/>
              <a:t>Sponge: Portable Stream Programming on Graphics Engines</a:t>
            </a:r>
            <a:endParaRPr lang="en-US" dirty="0"/>
          </a:p>
        </p:txBody>
      </p:sp>
    </p:spTree>
  </p:cSld>
  <p:clrMapOvr>
    <a:masterClrMapping/>
  </p:clrMapOvr>
  <p:transition advTm="200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0"/>
            <a:ext cx="8686801" cy="1143000"/>
          </a:xfrm>
        </p:spPr>
        <p:txBody>
          <a:bodyPr/>
          <a:lstStyle/>
          <a:p>
            <a:r>
              <a:rPr lang="en-US" sz="3600" dirty="0" smtClean="0"/>
              <a:t>Streaming</a:t>
            </a:r>
            <a:endParaRPr lang="en-US" sz="360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953000" cy="4419599"/>
          </a:xfrm>
        </p:spPr>
        <p:txBody>
          <a:bodyPr/>
          <a:lstStyle/>
          <a:p>
            <a:r>
              <a:rPr lang="en-US" sz="2000" dirty="0" smtClean="0"/>
              <a:t>Higher-level of </a:t>
            </a:r>
            <a:r>
              <a:rPr lang="en-US" sz="2000" dirty="0" smtClean="0"/>
              <a:t>abstraction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Decoupling </a:t>
            </a:r>
            <a:r>
              <a:rPr lang="en-US" sz="2000" dirty="0" smtClean="0"/>
              <a:t>computation and memory accesses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Coarse grain exposed parallelism, exposed communication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Programmers can focus on the algorithms instead of low-level </a:t>
            </a:r>
            <a:r>
              <a:rPr lang="en-US" sz="2000" dirty="0" smtClean="0"/>
              <a:t>details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Streaming actors use buffers to communicate</a:t>
            </a:r>
          </a:p>
          <a:p>
            <a:endParaRPr lang="en-US" sz="2000" dirty="0" smtClean="0"/>
          </a:p>
          <a:p>
            <a:r>
              <a:rPr lang="en-US" sz="2000" dirty="0" smtClean="0"/>
              <a:t>A lot of recent works on extending portability of streaming applications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4800600" y="1447800"/>
            <a:ext cx="4191000" cy="4572000"/>
            <a:chOff x="3914" y="766"/>
            <a:chExt cx="3144" cy="35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5188" y="766"/>
              <a:ext cx="629" cy="5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A404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Actor 1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3914" y="2282"/>
              <a:ext cx="629" cy="5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A404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Actor 2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6429" y="2282"/>
              <a:ext cx="629" cy="5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A404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Actor 5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4768" y="1604"/>
              <a:ext cx="1458" cy="3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CC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Splitter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5590" y="2282"/>
              <a:ext cx="630" cy="5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A404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Actor 4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4752" y="2282"/>
              <a:ext cx="630" cy="5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A404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Actor 3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4787" y="3209"/>
              <a:ext cx="1379" cy="2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CC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Joiner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5164" y="3753"/>
              <a:ext cx="627" cy="5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A404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Actor 6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AutoShape 13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5340" y="1441"/>
              <a:ext cx="319" cy="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2" name="AutoShape 14"/>
            <p:cNvCxnSpPr>
              <a:cxnSpLocks noChangeShapeType="1"/>
              <a:stCxn id="19" idx="2"/>
              <a:endCxn id="20" idx="0"/>
            </p:cNvCxnSpPr>
            <p:nvPr/>
          </p:nvCxnSpPr>
          <p:spPr bwMode="auto">
            <a:xfrm rot="16200000" flipH="1">
              <a:off x="5314" y="3590"/>
              <a:ext cx="325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med" len="sm"/>
              <a:tailEnd type="triangle" w="lg" len="med"/>
            </a:ln>
          </p:spPr>
        </p:cxnSp>
        <p:cxnSp>
          <p:nvCxnSpPr>
            <p:cNvPr id="23" name="AutoShape 15"/>
            <p:cNvCxnSpPr>
              <a:cxnSpLocks noChangeShapeType="1"/>
              <a:stCxn id="16" idx="2"/>
              <a:endCxn id="14" idx="0"/>
            </p:cNvCxnSpPr>
            <p:nvPr/>
          </p:nvCxnSpPr>
          <p:spPr bwMode="auto">
            <a:xfrm rot="5400000">
              <a:off x="4674" y="1459"/>
              <a:ext cx="378" cy="1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4" name="AutoShape 16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 rot="5400000">
              <a:off x="5093" y="1878"/>
              <a:ext cx="378" cy="4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5" name="AutoShape 17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 rot="16200000" flipH="1">
              <a:off x="5512" y="1889"/>
              <a:ext cx="378" cy="40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6" name="AutoShape 18"/>
            <p:cNvCxnSpPr>
              <a:cxnSpLocks noChangeShapeType="1"/>
              <a:stCxn id="16" idx="2"/>
              <a:endCxn id="15" idx="0"/>
            </p:cNvCxnSpPr>
            <p:nvPr/>
          </p:nvCxnSpPr>
          <p:spPr bwMode="auto">
            <a:xfrm rot="16200000" flipH="1">
              <a:off x="5931" y="1470"/>
              <a:ext cx="378" cy="124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7" name="AutoShape 19"/>
            <p:cNvCxnSpPr>
              <a:cxnSpLocks noChangeShapeType="1"/>
              <a:stCxn id="14" idx="2"/>
              <a:endCxn id="19" idx="0"/>
            </p:cNvCxnSpPr>
            <p:nvPr/>
          </p:nvCxnSpPr>
          <p:spPr bwMode="auto">
            <a:xfrm rot="16200000" flipH="1">
              <a:off x="4648" y="2381"/>
              <a:ext cx="408" cy="12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8" name="AutoShape 20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rot="16200000" flipH="1">
              <a:off x="5068" y="2800"/>
              <a:ext cx="408" cy="4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29" name="AutoShape 21"/>
            <p:cNvCxnSpPr>
              <a:cxnSpLocks noChangeShapeType="1"/>
              <a:stCxn id="17" idx="2"/>
              <a:endCxn id="19" idx="0"/>
            </p:cNvCxnSpPr>
            <p:nvPr/>
          </p:nvCxnSpPr>
          <p:spPr bwMode="auto">
            <a:xfrm rot="5400000">
              <a:off x="5487" y="2791"/>
              <a:ext cx="408" cy="42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  <p:cxnSp>
          <p:nvCxnSpPr>
            <p:cNvPr id="30" name="AutoShape 22"/>
            <p:cNvCxnSpPr>
              <a:cxnSpLocks noChangeShapeType="1"/>
              <a:stCxn id="15" idx="2"/>
              <a:endCxn id="19" idx="0"/>
            </p:cNvCxnSpPr>
            <p:nvPr/>
          </p:nvCxnSpPr>
          <p:spPr bwMode="auto">
            <a:xfrm rot="5400000">
              <a:off x="5906" y="2372"/>
              <a:ext cx="408" cy="12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med"/>
            </a:ln>
          </p:spPr>
        </p:cxnSp>
      </p:grpSp>
    </p:spTree>
  </p:cSld>
  <p:clrMapOvr>
    <a:masterClrMapping/>
  </p:clrMapOvr>
  <p:transition advTm="637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-152400" y="1295400"/>
            <a:ext cx="5334000" cy="4525963"/>
          </a:xfrm>
        </p:spPr>
        <p:txBody>
          <a:bodyPr/>
          <a:lstStyle/>
          <a:p>
            <a:pPr lvl="1"/>
            <a:r>
              <a:rPr lang="en-US" dirty="0" smtClean="0">
                <a:latin typeface="+mn-lt"/>
              </a:rPr>
              <a:t>Generating optimized CUDA for a wide variety of GPU targets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Perform </a:t>
            </a:r>
            <a:r>
              <a:rPr lang="en-US" dirty="0" smtClean="0">
                <a:latin typeface="+mn-lt"/>
              </a:rPr>
              <a:t>an array </a:t>
            </a:r>
            <a:r>
              <a:rPr lang="en-US" dirty="0" smtClean="0">
                <a:latin typeface="+mn-lt"/>
              </a:rPr>
              <a:t>of optimizations </a:t>
            </a:r>
            <a:endParaRPr lang="en-US" dirty="0" smtClean="0">
              <a:latin typeface="+mn-lt"/>
            </a:endParaRP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+mn-lt"/>
              </a:rPr>
              <a:t>on </a:t>
            </a:r>
            <a:r>
              <a:rPr lang="en-US" dirty="0" smtClean="0">
                <a:latin typeface="+mn-lt"/>
              </a:rPr>
              <a:t>stream graphs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Optimizing and porting to different generations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Utilize memory hierarchy (registers, </a:t>
            </a:r>
            <a:r>
              <a:rPr lang="en-US" dirty="0" smtClean="0">
                <a:latin typeface="+mn-lt"/>
              </a:rPr>
              <a:t>shared </a:t>
            </a:r>
            <a:r>
              <a:rPr lang="en-US" dirty="0" smtClean="0">
                <a:latin typeface="+mn-lt"/>
              </a:rPr>
              <a:t>memory, </a:t>
            </a:r>
            <a:r>
              <a:rPr lang="en-US" dirty="0" err="1" smtClean="0">
                <a:latin typeface="+mn-lt"/>
              </a:rPr>
              <a:t>coallescing</a:t>
            </a:r>
            <a:r>
              <a:rPr lang="en-US" dirty="0" smtClean="0">
                <a:latin typeface="+mn-lt"/>
              </a:rPr>
              <a:t>)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Efficiently utilize streaming cores</a:t>
            </a:r>
          </a:p>
          <a:p>
            <a:pPr lvl="1"/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4876800" y="2057400"/>
            <a:ext cx="4343400" cy="3962400"/>
            <a:chOff x="1596090" y="1676400"/>
            <a:chExt cx="6015398" cy="4191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886433" y="5486400"/>
              <a:ext cx="2302922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952999" y="4953000"/>
              <a:ext cx="2302922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1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876798" y="3505200"/>
              <a:ext cx="2379124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05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876798" y="3048000"/>
              <a:ext cx="2379124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876798" y="2590800"/>
              <a:ext cx="2379124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596090" y="1676400"/>
              <a:ext cx="2623486" cy="762000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1" dirty="0" smtClean="0">
                  <a:latin typeface="Arial Narrow" pitchFamily="34" charset="0"/>
                </a:rPr>
                <a:t>Reorganization and Classification</a:t>
              </a:r>
              <a:endPara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677504" y="2819400"/>
              <a:ext cx="2437296" cy="762000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1" dirty="0" smtClean="0">
                  <a:latin typeface="Arial Narrow" pitchFamily="34" charset="0"/>
                </a:rPr>
                <a:t>Memory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1" dirty="0" smtClean="0">
                  <a:latin typeface="Arial Narrow" pitchFamily="34" charset="0"/>
                </a:rPr>
                <a:t>Layout</a:t>
              </a:r>
              <a:endPara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677504" y="3962400"/>
              <a:ext cx="2437296" cy="762000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b="1" dirty="0" smtClean="0">
                  <a:latin typeface="Arial Narrow" pitchFamily="34" charset="0"/>
                </a:rPr>
                <a:t>Graph</a:t>
              </a:r>
              <a:r>
                <a:rPr lang="en-US" b="1" baseline="-25000" dirty="0" smtClean="0">
                  <a:latin typeface="Arial Narrow" pitchFamily="34" charset="0"/>
                </a:rPr>
                <a:t> </a:t>
              </a:r>
              <a:endParaRPr lang="en-US" b="1" dirty="0" smtClean="0">
                <a:latin typeface="Arial Narrow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b="1" dirty="0" smtClean="0">
                  <a:latin typeface="Arial Narrow" pitchFamily="34" charset="0"/>
                </a:rPr>
                <a:t> Restructuring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677504" y="5105400"/>
              <a:ext cx="2437296" cy="762000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b="1" dirty="0" smtClean="0">
                  <a:latin typeface="Arial Narrow" pitchFamily="34" charset="0"/>
                </a:rPr>
                <a:t>Register 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b="1" dirty="0" smtClean="0">
                  <a:latin typeface="Arial Narrow" pitchFamily="34" charset="0"/>
                </a:rPr>
                <a:t>Optimization</a:t>
              </a:r>
            </a:p>
          </p:txBody>
        </p:sp>
        <p:cxnSp>
          <p:nvCxnSpPr>
            <p:cNvPr id="17" name="Straight Arrow Connector 16"/>
            <p:cNvCxnSpPr>
              <a:stCxn id="13" idx="2"/>
              <a:endCxn id="14" idx="0"/>
            </p:cNvCxnSpPr>
            <p:nvPr/>
          </p:nvCxnSpPr>
          <p:spPr bwMode="auto">
            <a:xfrm rot="5400000">
              <a:off x="2711493" y="2623059"/>
              <a:ext cx="381001" cy="1168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Straight Arrow Connector 17"/>
            <p:cNvCxnSpPr>
              <a:stCxn id="14" idx="2"/>
              <a:endCxn id="15" idx="0"/>
            </p:cNvCxnSpPr>
            <p:nvPr/>
          </p:nvCxnSpPr>
          <p:spPr bwMode="auto">
            <a:xfrm rot="5400000">
              <a:off x="2705652" y="3771739"/>
              <a:ext cx="381000" cy="19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Straight Arrow Connector 18"/>
            <p:cNvCxnSpPr>
              <a:stCxn id="15" idx="2"/>
              <a:endCxn id="16" idx="0"/>
            </p:cNvCxnSpPr>
            <p:nvPr/>
          </p:nvCxnSpPr>
          <p:spPr bwMode="auto">
            <a:xfrm rot="5400000">
              <a:off x="2705652" y="4914739"/>
              <a:ext cx="381000" cy="19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Elbow Connector 19"/>
            <p:cNvCxnSpPr>
              <a:stCxn id="15" idx="1"/>
              <a:endCxn id="13" idx="1"/>
            </p:cNvCxnSpPr>
            <p:nvPr/>
          </p:nvCxnSpPr>
          <p:spPr bwMode="auto">
            <a:xfrm rot="10800000">
              <a:off x="1596090" y="2057401"/>
              <a:ext cx="81413" cy="2286000"/>
            </a:xfrm>
            <a:prstGeom prst="bentConnector3">
              <a:avLst>
                <a:gd name="adj1" fmla="val 488881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Straight Arrow Connector 20"/>
            <p:cNvCxnSpPr>
              <a:stCxn id="14" idx="3"/>
            </p:cNvCxnSpPr>
            <p:nvPr/>
          </p:nvCxnSpPr>
          <p:spPr bwMode="auto">
            <a:xfrm flipV="1">
              <a:off x="4114800" y="2819400"/>
              <a:ext cx="68580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Straight Arrow Connector 21"/>
            <p:cNvCxnSpPr>
              <a:stCxn id="14" idx="3"/>
            </p:cNvCxnSpPr>
            <p:nvPr/>
          </p:nvCxnSpPr>
          <p:spPr bwMode="auto">
            <a:xfrm>
              <a:off x="4114800" y="32004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Straight Arrow Connector 22"/>
            <p:cNvCxnSpPr>
              <a:stCxn id="14" idx="3"/>
            </p:cNvCxnSpPr>
            <p:nvPr/>
          </p:nvCxnSpPr>
          <p:spPr bwMode="auto">
            <a:xfrm>
              <a:off x="4114800" y="3200400"/>
              <a:ext cx="68580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Straight Arrow Connector 23"/>
            <p:cNvCxnSpPr>
              <a:stCxn id="16" idx="3"/>
            </p:cNvCxnSpPr>
            <p:nvPr/>
          </p:nvCxnSpPr>
          <p:spPr bwMode="auto">
            <a:xfrm flipV="1">
              <a:off x="4114800" y="5181600"/>
              <a:ext cx="7620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Straight Arrow Connector 24"/>
            <p:cNvCxnSpPr>
              <a:stCxn id="16" idx="3"/>
            </p:cNvCxnSpPr>
            <p:nvPr/>
          </p:nvCxnSpPr>
          <p:spPr bwMode="auto">
            <a:xfrm>
              <a:off x="4114800" y="5486400"/>
              <a:ext cx="7620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6" name="TextBox 25"/>
            <p:cNvSpPr txBox="1"/>
            <p:nvPr/>
          </p:nvSpPr>
          <p:spPr>
            <a:xfrm>
              <a:off x="4846377" y="2631112"/>
              <a:ext cx="2448511" cy="3255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/>
                <a:t>Shared/Global Memory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3000" y="3048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Helper Threads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28655" y="3532794"/>
              <a:ext cx="2782833" cy="3255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/>
                <a:t>Bank Conflict Resolution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5486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Loop Unrolling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28656" y="4967068"/>
              <a:ext cx="2532799" cy="35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Software </a:t>
              </a:r>
              <a:r>
                <a:rPr lang="en-US" sz="1600" dirty="0" err="1" smtClean="0"/>
                <a:t>Prefetching</a:t>
              </a:r>
              <a:endParaRPr lang="en-US" sz="1600" dirty="0"/>
            </a:p>
          </p:txBody>
        </p:sp>
      </p:grpSp>
      <p:pic>
        <p:nvPicPr>
          <p:cNvPr id="34" name="Content Placeholder 6" descr="spongebobsmi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315200" y="1219200"/>
            <a:ext cx="1524000" cy="1524000"/>
          </a:xfrm>
        </p:spPr>
      </p:pic>
    </p:spTree>
  </p:cSld>
  <p:clrMapOvr>
    <a:masterClrMapping/>
  </p:clrMapOvr>
  <p:transition advTm="823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Performance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078468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- Memory bound Kernels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371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0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133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1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895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2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3657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3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4419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4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5181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5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5943600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6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6714744" y="1956221"/>
            <a:ext cx="762000" cy="2286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7144" y="19166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7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2115312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7400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0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2898648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0736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3657600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9688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2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4477512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9600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3</a:t>
            </a:r>
            <a:endParaRPr lang="en-US" sz="1400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5181600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23688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4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5925312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7400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5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6705600" y="2194036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47688" y="2145268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6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 bwMode="auto">
          <a:xfrm>
            <a:off x="7458456" y="2175748"/>
            <a:ext cx="3048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00544" y="2126980"/>
            <a:ext cx="438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7</a:t>
            </a:r>
            <a:endParaRPr lang="en-US" sz="1400" dirty="0"/>
          </a:p>
        </p:txBody>
      </p:sp>
      <p:cxnSp>
        <p:nvCxnSpPr>
          <p:cNvPr id="184" name="Straight Arrow Connector 183"/>
          <p:cNvCxnSpPr/>
          <p:nvPr/>
        </p:nvCxnSpPr>
        <p:spPr bwMode="auto">
          <a:xfrm>
            <a:off x="1371600" y="1764268"/>
            <a:ext cx="63246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86" name="TextBox 185"/>
          <p:cNvSpPr txBox="1"/>
          <p:nvPr/>
        </p:nvSpPr>
        <p:spPr>
          <a:xfrm>
            <a:off x="4114800" y="1307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≈ Memory Time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" y="3364468"/>
            <a:ext cx="291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- Computation bound Kernels</a:t>
            </a:r>
            <a:endParaRPr lang="en-US" sz="2000" dirty="0"/>
          </a:p>
        </p:txBody>
      </p:sp>
      <p:sp>
        <p:nvSpPr>
          <p:cNvPr id="71" name="Rounded Rectangle 70"/>
          <p:cNvSpPr/>
          <p:nvPr/>
        </p:nvSpPr>
        <p:spPr bwMode="auto">
          <a:xfrm>
            <a:off x="1447800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0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0</a:t>
            </a:r>
            <a:endParaRPr lang="en-US" sz="1400" dirty="0"/>
          </a:p>
        </p:txBody>
      </p:sp>
      <p:sp>
        <p:nvSpPr>
          <p:cNvPr id="133" name="Rounded Rectangle 132"/>
          <p:cNvSpPr/>
          <p:nvPr/>
        </p:nvSpPr>
        <p:spPr bwMode="auto">
          <a:xfrm>
            <a:off x="2057400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33600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1</a:t>
            </a:r>
            <a:endParaRPr lang="en-US" sz="1400" dirty="0"/>
          </a:p>
        </p:txBody>
      </p:sp>
      <p:sp>
        <p:nvSpPr>
          <p:cNvPr id="136" name="Rounded Rectangle 135"/>
          <p:cNvSpPr/>
          <p:nvPr/>
        </p:nvSpPr>
        <p:spPr bwMode="auto">
          <a:xfrm>
            <a:off x="3886200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62400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4</a:t>
            </a:r>
            <a:endParaRPr lang="en-US" sz="1400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4495800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572000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5</a:t>
            </a:r>
            <a:endParaRPr lang="en-US" sz="1400" dirty="0"/>
          </a:p>
        </p:txBody>
      </p:sp>
      <p:sp>
        <p:nvSpPr>
          <p:cNvPr id="142" name="Rounded Rectangle 141"/>
          <p:cNvSpPr/>
          <p:nvPr/>
        </p:nvSpPr>
        <p:spPr bwMode="auto">
          <a:xfrm>
            <a:off x="2667000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743200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2</a:t>
            </a:r>
            <a:endParaRPr lang="en-US" sz="1400" dirty="0"/>
          </a:p>
        </p:txBody>
      </p:sp>
      <p:sp>
        <p:nvSpPr>
          <p:cNvPr id="145" name="Rounded Rectangle 144"/>
          <p:cNvSpPr/>
          <p:nvPr/>
        </p:nvSpPr>
        <p:spPr bwMode="auto">
          <a:xfrm>
            <a:off x="3276600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352800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3</a:t>
            </a:r>
            <a:endParaRPr lang="en-US" sz="1400" dirty="0"/>
          </a:p>
        </p:txBody>
      </p:sp>
      <p:sp>
        <p:nvSpPr>
          <p:cNvPr id="148" name="Rounded Rectangle 147"/>
          <p:cNvSpPr/>
          <p:nvPr/>
        </p:nvSpPr>
        <p:spPr bwMode="auto">
          <a:xfrm>
            <a:off x="5114544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190744" y="4412981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6</a:t>
            </a:r>
            <a:endParaRPr lang="en-US" sz="1400" dirty="0"/>
          </a:p>
        </p:txBody>
      </p:sp>
      <p:sp>
        <p:nvSpPr>
          <p:cNvPr id="151" name="Rounded Rectangle 150"/>
          <p:cNvSpPr/>
          <p:nvPr/>
        </p:nvSpPr>
        <p:spPr bwMode="auto">
          <a:xfrm>
            <a:off x="5724144" y="4443656"/>
            <a:ext cx="609600" cy="2829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800344" y="4412981"/>
            <a:ext cx="60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 7</a:t>
            </a:r>
            <a:endParaRPr lang="en-US" sz="1400" dirty="0"/>
          </a:p>
        </p:txBody>
      </p:sp>
      <p:sp>
        <p:nvSpPr>
          <p:cNvPr id="160" name="Rounded Rectangle 159"/>
          <p:cNvSpPr/>
          <p:nvPr/>
        </p:nvSpPr>
        <p:spPr bwMode="auto">
          <a:xfrm>
            <a:off x="2048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00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0</a:t>
            </a:r>
            <a:endParaRPr lang="en-US" sz="1400" dirty="0"/>
          </a:p>
        </p:txBody>
      </p:sp>
      <p:sp>
        <p:nvSpPr>
          <p:cNvPr id="163" name="Rounded Rectangle 162"/>
          <p:cNvSpPr/>
          <p:nvPr/>
        </p:nvSpPr>
        <p:spPr bwMode="auto">
          <a:xfrm>
            <a:off x="2810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962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C1</a:t>
            </a:r>
            <a:endParaRPr lang="en-US" sz="1400" dirty="0"/>
          </a:p>
        </p:txBody>
      </p:sp>
      <p:sp>
        <p:nvSpPr>
          <p:cNvPr id="166" name="Rounded Rectangle 165"/>
          <p:cNvSpPr/>
          <p:nvPr/>
        </p:nvSpPr>
        <p:spPr bwMode="auto">
          <a:xfrm>
            <a:off x="3572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724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2</a:t>
            </a:r>
            <a:endParaRPr lang="en-US" sz="1400" dirty="0"/>
          </a:p>
        </p:txBody>
      </p:sp>
      <p:sp>
        <p:nvSpPr>
          <p:cNvPr id="169" name="Rounded Rectangle 168"/>
          <p:cNvSpPr/>
          <p:nvPr/>
        </p:nvSpPr>
        <p:spPr bwMode="auto">
          <a:xfrm>
            <a:off x="4334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486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3</a:t>
            </a:r>
            <a:endParaRPr lang="en-US" sz="1400" dirty="0"/>
          </a:p>
        </p:txBody>
      </p:sp>
      <p:sp>
        <p:nvSpPr>
          <p:cNvPr id="172" name="Rounded Rectangle 171"/>
          <p:cNvSpPr/>
          <p:nvPr/>
        </p:nvSpPr>
        <p:spPr bwMode="auto">
          <a:xfrm>
            <a:off x="5096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248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4</a:t>
            </a:r>
            <a:endParaRPr lang="en-US" sz="1400" dirty="0"/>
          </a:p>
        </p:txBody>
      </p:sp>
      <p:sp>
        <p:nvSpPr>
          <p:cNvPr id="175" name="Rounded Rectangle 174"/>
          <p:cNvSpPr/>
          <p:nvPr/>
        </p:nvSpPr>
        <p:spPr bwMode="auto">
          <a:xfrm>
            <a:off x="5858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010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5</a:t>
            </a:r>
            <a:endParaRPr lang="en-US" sz="1400" dirty="0"/>
          </a:p>
        </p:txBody>
      </p:sp>
      <p:sp>
        <p:nvSpPr>
          <p:cNvPr id="178" name="Rounded Rectangle 177"/>
          <p:cNvSpPr/>
          <p:nvPr/>
        </p:nvSpPr>
        <p:spPr bwMode="auto">
          <a:xfrm>
            <a:off x="6620256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772656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6</a:t>
            </a:r>
            <a:endParaRPr lang="en-US" sz="1400" dirty="0"/>
          </a:p>
        </p:txBody>
      </p:sp>
      <p:sp>
        <p:nvSpPr>
          <p:cNvPr id="181" name="Rounded Rectangle 180"/>
          <p:cNvSpPr/>
          <p:nvPr/>
        </p:nvSpPr>
        <p:spPr bwMode="auto">
          <a:xfrm>
            <a:off x="7391400" y="4739045"/>
            <a:ext cx="762000" cy="2286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543800" y="46994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7</a:t>
            </a:r>
            <a:endParaRPr lang="en-US" sz="1400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>
            <a:off x="1447800" y="4277280"/>
            <a:ext cx="67056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88" name="TextBox 187"/>
          <p:cNvSpPr txBox="1"/>
          <p:nvPr/>
        </p:nvSpPr>
        <p:spPr>
          <a:xfrm>
            <a:off x="4191000" y="386129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≈ Computation Time</a:t>
            </a:r>
            <a:endParaRPr lang="en-US" dirty="0"/>
          </a:p>
        </p:txBody>
      </p:sp>
      <p:sp>
        <p:nvSpPr>
          <p:cNvPr id="103" name="Rounded Rectangle 102"/>
          <p:cNvSpPr/>
          <p:nvPr/>
        </p:nvSpPr>
        <p:spPr bwMode="auto">
          <a:xfrm>
            <a:off x="368300" y="5386253"/>
            <a:ext cx="533400" cy="26524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kumimoji="0" lang="en-US" sz="180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TextBox 9"/>
          <p:cNvSpPr txBox="1"/>
          <p:nvPr/>
        </p:nvSpPr>
        <p:spPr>
          <a:xfrm>
            <a:off x="419100" y="5369123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106" name="Rounded Rectangle 105"/>
          <p:cNvSpPr/>
          <p:nvPr/>
        </p:nvSpPr>
        <p:spPr bwMode="auto">
          <a:xfrm>
            <a:off x="5035550" y="5420688"/>
            <a:ext cx="514350" cy="230812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85588" y="5372100"/>
            <a:ext cx="400812" cy="3048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990600" y="5345668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Instructions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5345668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 Instructions</a:t>
            </a:r>
            <a:endParaRPr lang="en-US" dirty="0"/>
          </a:p>
        </p:txBody>
      </p:sp>
    </p:spTree>
  </p:cSld>
  <p:clrMapOvr>
    <a:masterClrMapping/>
  </p:clrMapOvr>
  <p:transition advTm="2845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 Classification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High Traffic Actors(</a:t>
            </a:r>
            <a:r>
              <a:rPr lang="en-US" sz="2800" dirty="0" err="1" smtClean="0">
                <a:latin typeface="Arial" charset="0"/>
                <a:cs typeface="Arial" charset="0"/>
              </a:rPr>
              <a:t>HiT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 number of memory accesses per actor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Less number of threads with shared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Using shared memory </a:t>
            </a:r>
            <a:r>
              <a:rPr lang="en-US" sz="2400" dirty="0" smtClean="0">
                <a:latin typeface="Arial" charset="0"/>
                <a:cs typeface="Arial" charset="0"/>
              </a:rPr>
              <a:t>underutilizes </a:t>
            </a:r>
            <a:r>
              <a:rPr lang="en-US" sz="2400" dirty="0" smtClean="0">
                <a:latin typeface="Arial" charset="0"/>
                <a:cs typeface="Arial" charset="0"/>
              </a:rPr>
              <a:t>the processors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Low Traffic Actors(</a:t>
            </a:r>
            <a:r>
              <a:rPr lang="en-US" sz="2800" dirty="0" err="1" smtClean="0">
                <a:latin typeface="Arial" charset="0"/>
                <a:cs typeface="Arial" charset="0"/>
              </a:rPr>
              <a:t>LoT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Less number of memory accesses per actor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More number of threads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Using shared </a:t>
            </a:r>
            <a:r>
              <a:rPr lang="en-US" sz="2400" smtClean="0">
                <a:latin typeface="Arial" charset="0"/>
                <a:cs typeface="Arial" charset="0"/>
              </a:rPr>
              <a:t>memory </a:t>
            </a:r>
            <a:r>
              <a:rPr lang="en-US" sz="2400" smtClean="0">
                <a:latin typeface="Arial" charset="0"/>
                <a:cs typeface="Arial" charset="0"/>
              </a:rPr>
              <a:t>increases </a:t>
            </a:r>
            <a:r>
              <a:rPr lang="en-US" sz="2400" dirty="0" smtClean="0">
                <a:latin typeface="Arial" charset="0"/>
                <a:cs typeface="Arial" charset="0"/>
              </a:rPr>
              <a:t>the performance</a:t>
            </a:r>
          </a:p>
        </p:txBody>
      </p:sp>
    </p:spTree>
  </p:cSld>
  <p:clrMapOvr>
    <a:masterClrMapping/>
  </p:clrMapOvr>
  <p:transition advTm="3976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 bwMode="auto">
          <a:xfrm>
            <a:off x="3352800" y="45339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</a:t>
            </a:r>
            <a:r>
              <a:rPr lang="en-US" b="1" baseline="-25000" dirty="0" smtClean="0">
                <a:latin typeface="Arial Narrow" pitchFamily="34" charset="0"/>
              </a:rPr>
              <a:t>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4953000" y="45339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2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6477000" y="45339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3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45339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0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657348" y="5791169"/>
            <a:ext cx="6096000" cy="228600"/>
            <a:chOff x="1143000" y="1905000"/>
            <a:chExt cx="6096000" cy="15240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191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15</a:t>
                    </a:r>
                  </a:p>
                </p:txBody>
              </p:sp>
              <p:sp>
                <p:nvSpPr>
                  <p:cNvPr id="100" name="Rounded Rectangle 9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14</a:t>
                    </a:r>
                  </a:p>
                </p:txBody>
              </p:sp>
            </p:grpSp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7" name="Rounded Rectangle 9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13</a:t>
                    </a:r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12</a:t>
                    </a:r>
                  </a:p>
                </p:txBody>
              </p:sp>
            </p:grp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3" name="Rounded Rectangle 92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11</a:t>
                    </a:r>
                  </a:p>
                </p:txBody>
              </p:sp>
              <p:sp>
                <p:nvSpPr>
                  <p:cNvPr id="94" name="Rounded Rectangle 93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10</a:t>
                    </a:r>
                  </a:p>
                </p:txBody>
              </p:sp>
            </p:grpSp>
            <p:grpSp>
              <p:nvGrpSpPr>
                <p:cNvPr id="13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1" name="Rounded Rectangle 90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9</a:t>
                    </a:r>
                  </a:p>
                </p:txBody>
              </p:sp>
              <p:sp>
                <p:nvSpPr>
                  <p:cNvPr id="92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8</a:t>
                    </a:r>
                  </a:p>
                </p:txBody>
              </p:sp>
            </p:grpSp>
          </p:grp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143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6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85" name="Rounded Rectangle 84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7</a:t>
                    </a:r>
                  </a:p>
                </p:txBody>
              </p:sp>
              <p:sp>
                <p:nvSpPr>
                  <p:cNvPr id="86" name="Rounded Rectangle 8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6</a:t>
                    </a:r>
                  </a:p>
                </p:txBody>
              </p:sp>
            </p:grpSp>
            <p:grpSp>
              <p:nvGrpSpPr>
                <p:cNvPr id="21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83" name="Rounded Rectangle 82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5</a:t>
                    </a:r>
                  </a:p>
                </p:txBody>
              </p:sp>
              <p:sp>
                <p:nvSpPr>
                  <p:cNvPr id="84" name="Rounded Rectangle 83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4</a:t>
                    </a:r>
                  </a:p>
                </p:txBody>
              </p:sp>
            </p:grp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23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79" name="Rounded Rectangle 7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3</a:t>
                    </a:r>
                  </a:p>
                </p:txBody>
              </p:sp>
              <p:sp>
                <p:nvSpPr>
                  <p:cNvPr id="80" name="Rounded Rectangle 7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2</a:t>
                    </a:r>
                  </a:p>
                </p:txBody>
              </p:sp>
            </p:grpSp>
            <p:grpSp>
              <p:nvGrpSpPr>
                <p:cNvPr id="24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77" name="Rounded Rectangle 7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</a:t>
                    </a:r>
                  </a:p>
                </p:txBody>
              </p:sp>
              <p:sp>
                <p:nvSpPr>
                  <p:cNvPr id="78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0</a:t>
                    </a:r>
                  </a:p>
                </p:txBody>
              </p:sp>
            </p:grpSp>
          </p:grpSp>
        </p:grp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1619248" y="4190969"/>
            <a:ext cx="6096000" cy="228600"/>
            <a:chOff x="1143000" y="1905000"/>
            <a:chExt cx="6096000" cy="152400"/>
          </a:xfrm>
        </p:grpSpPr>
        <p:grpSp>
          <p:nvGrpSpPr>
            <p:cNvPr id="26" name="Group 21"/>
            <p:cNvGrpSpPr>
              <a:grpSpLocks/>
            </p:cNvGrpSpPr>
            <p:nvPr/>
          </p:nvGrpSpPr>
          <p:grpSpPr bwMode="auto">
            <a:xfrm>
              <a:off x="4191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74080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15</a:t>
                    </a: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14</a:t>
                    </a:r>
                  </a:p>
                </p:txBody>
              </p:sp>
            </p:grpSp>
            <p:grpSp>
              <p:nvGrpSpPr>
                <p:cNvPr id="174082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13</a:t>
                    </a: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12</a:t>
                    </a:r>
                  </a:p>
                </p:txBody>
              </p:sp>
            </p:grpSp>
          </p:grpSp>
          <p:grpSp>
            <p:nvGrpSpPr>
              <p:cNvPr id="174083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74084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9" name="Rounded Rectangle 2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11</a:t>
                    </a:r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10</a:t>
                    </a:r>
                  </a:p>
                </p:txBody>
              </p:sp>
            </p:grpSp>
            <p:grpSp>
              <p:nvGrpSpPr>
                <p:cNvPr id="174085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9</a:t>
                    </a:r>
                  </a:p>
                </p:txBody>
              </p:sp>
              <p:sp>
                <p:nvSpPr>
                  <p:cNvPr id="28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8</a:t>
                    </a:r>
                  </a:p>
                </p:txBody>
              </p:sp>
            </p:grpSp>
          </p:grpSp>
        </p:grpSp>
        <p:grpSp>
          <p:nvGrpSpPr>
            <p:cNvPr id="174086" name="Group 20"/>
            <p:cNvGrpSpPr>
              <a:grpSpLocks/>
            </p:cNvGrpSpPr>
            <p:nvPr/>
          </p:nvGrpSpPr>
          <p:grpSpPr bwMode="auto">
            <a:xfrm>
              <a:off x="1143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74087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74088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9" name="Rounded Rectangle 1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7</a:t>
                    </a:r>
                  </a:p>
                </p:txBody>
              </p:sp>
              <p:sp>
                <p:nvSpPr>
                  <p:cNvPr id="20" name="Rounded Rectangle 1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6</a:t>
                    </a:r>
                  </a:p>
                </p:txBody>
              </p:sp>
            </p:grpSp>
            <p:grpSp>
              <p:nvGrpSpPr>
                <p:cNvPr id="32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7" name="Rounded Rectangle 1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5</a:t>
                    </a:r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4</a:t>
                    </a:r>
                  </a:p>
                </p:txBody>
              </p:sp>
            </p:grpSp>
          </p:grpSp>
          <p:grpSp>
            <p:nvGrpSpPr>
              <p:cNvPr id="37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3</a:t>
                    </a:r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2</a:t>
                    </a:r>
                  </a:p>
                </p:txBody>
              </p:sp>
            </p:grpSp>
            <p:grpSp>
              <p:nvGrpSpPr>
                <p:cNvPr id="39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8" name="Rounded Rectangle 7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/>
                      <a:t>1</a:t>
                    </a:r>
                  </a:p>
                </p:txBody>
              </p:sp>
              <p:sp>
                <p:nvSpPr>
                  <p:cNvPr id="6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0" tIns="0" rIns="0" bIns="0" anchor="t" anchorCtr="1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 smtClean="0"/>
                      <a:t>0</a:t>
                    </a:r>
                    <a:endParaRPr lang="en-US" sz="1400" b="1" baseline="-25000" dirty="0"/>
                  </a:p>
                </p:txBody>
              </p:sp>
            </p:grpSp>
          </p:grpSp>
        </p:grpSp>
      </p:grpSp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Memory Accesses</a:t>
            </a:r>
          </a:p>
        </p:txBody>
      </p:sp>
      <p:sp>
        <p:nvSpPr>
          <p:cNvPr id="111" name="Flowchart: Alternate Process 110"/>
          <p:cNvSpPr/>
          <p:nvPr/>
        </p:nvSpPr>
        <p:spPr bwMode="auto">
          <a:xfrm>
            <a:off x="2114548" y="4953000"/>
            <a:ext cx="762000" cy="381031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grpSp>
        <p:nvGrpSpPr>
          <p:cNvPr id="40" name="Group 102"/>
          <p:cNvGrpSpPr>
            <a:grpSpLocks/>
          </p:cNvGrpSpPr>
          <p:nvPr/>
        </p:nvGrpSpPr>
        <p:grpSpPr bwMode="auto">
          <a:xfrm>
            <a:off x="1828800" y="4400562"/>
            <a:ext cx="5199063" cy="1390656"/>
            <a:chOff x="1092" y="2772"/>
            <a:chExt cx="3275" cy="876"/>
          </a:xfrm>
        </p:grpSpPr>
        <p:cxnSp>
          <p:nvCxnSpPr>
            <p:cNvPr id="174110" name="Straight Arrow Connector 112"/>
            <p:cNvCxnSpPr>
              <a:cxnSpLocks noChangeShapeType="1"/>
              <a:stCxn id="111" idx="2"/>
            </p:cNvCxnSpPr>
            <p:nvPr/>
          </p:nvCxnSpPr>
          <p:spPr bwMode="auto">
            <a:xfrm rot="5400000">
              <a:off x="1164" y="3288"/>
              <a:ext cx="276" cy="42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1" name="Straight Arrow Connector 148"/>
            <p:cNvCxnSpPr>
              <a:cxnSpLocks noChangeShapeType="1"/>
            </p:cNvCxnSpPr>
            <p:nvPr/>
          </p:nvCxnSpPr>
          <p:spPr bwMode="auto">
            <a:xfrm>
              <a:off x="2004" y="2784"/>
              <a:ext cx="384" cy="33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2" name="Straight Arrow Connector 149"/>
            <p:cNvCxnSpPr>
              <a:cxnSpLocks noChangeShapeType="1"/>
            </p:cNvCxnSpPr>
            <p:nvPr/>
          </p:nvCxnSpPr>
          <p:spPr bwMode="auto">
            <a:xfrm>
              <a:off x="3012" y="2784"/>
              <a:ext cx="384" cy="33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3" name="Straight Arrow Connector 150"/>
            <p:cNvCxnSpPr>
              <a:cxnSpLocks noChangeShapeType="1"/>
            </p:cNvCxnSpPr>
            <p:nvPr/>
          </p:nvCxnSpPr>
          <p:spPr bwMode="auto">
            <a:xfrm>
              <a:off x="3924" y="2784"/>
              <a:ext cx="443" cy="33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4" name="Straight Arrow Connector 152"/>
            <p:cNvCxnSpPr>
              <a:cxnSpLocks noChangeShapeType="1"/>
              <a:endCxn id="111" idx="0"/>
            </p:cNvCxnSpPr>
            <p:nvPr/>
          </p:nvCxnSpPr>
          <p:spPr bwMode="auto">
            <a:xfrm>
              <a:off x="1092" y="2772"/>
              <a:ext cx="420" cy="34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5" name="Straight Arrow Connector 153"/>
            <p:cNvCxnSpPr>
              <a:cxnSpLocks noChangeShapeType="1"/>
            </p:cNvCxnSpPr>
            <p:nvPr/>
          </p:nvCxnSpPr>
          <p:spPr bwMode="auto">
            <a:xfrm rot="5400000">
              <a:off x="2050" y="3310"/>
              <a:ext cx="341" cy="33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6" name="Straight Arrow Connector 154"/>
            <p:cNvCxnSpPr>
              <a:cxnSpLocks noChangeShapeType="1"/>
            </p:cNvCxnSpPr>
            <p:nvPr/>
          </p:nvCxnSpPr>
          <p:spPr bwMode="auto">
            <a:xfrm rot="10800000" flipV="1">
              <a:off x="3012" y="3312"/>
              <a:ext cx="384" cy="33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7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4002" y="3282"/>
              <a:ext cx="336" cy="39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1" name="Group 103"/>
          <p:cNvGrpSpPr>
            <a:grpSpLocks/>
          </p:cNvGrpSpPr>
          <p:nvPr/>
        </p:nvGrpSpPr>
        <p:grpSpPr bwMode="auto">
          <a:xfrm>
            <a:off x="2125663" y="4398958"/>
            <a:ext cx="4903786" cy="1393827"/>
            <a:chOff x="1284" y="2771"/>
            <a:chExt cx="3089" cy="878"/>
          </a:xfrm>
        </p:grpSpPr>
        <p:cxnSp>
          <p:nvCxnSpPr>
            <p:cNvPr id="174118" name="Straight Arrow Connector 157"/>
            <p:cNvCxnSpPr>
              <a:cxnSpLocks noChangeShapeType="1"/>
            </p:cNvCxnSpPr>
            <p:nvPr/>
          </p:nvCxnSpPr>
          <p:spPr bwMode="auto">
            <a:xfrm rot="16200000" flipH="1">
              <a:off x="2153" y="2875"/>
              <a:ext cx="331" cy="149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19" name="Straight Arrow Connector 159"/>
            <p:cNvCxnSpPr>
              <a:cxnSpLocks noChangeShapeType="1"/>
              <a:endCxn id="111" idx="0"/>
            </p:cNvCxnSpPr>
            <p:nvPr/>
          </p:nvCxnSpPr>
          <p:spPr bwMode="auto">
            <a:xfrm rot="16200000" flipH="1">
              <a:off x="1226" y="2829"/>
              <a:ext cx="349" cy="233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20" name="Straight Arrow Connector 163"/>
            <p:cNvCxnSpPr>
              <a:cxnSpLocks noChangeShapeType="1"/>
            </p:cNvCxnSpPr>
            <p:nvPr/>
          </p:nvCxnSpPr>
          <p:spPr bwMode="auto">
            <a:xfrm rot="16200000" flipH="1">
              <a:off x="3159" y="2877"/>
              <a:ext cx="336" cy="149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89" name="Straight Arrow Connector 164"/>
            <p:cNvCxnSpPr>
              <a:cxnSpLocks noChangeShapeType="1"/>
            </p:cNvCxnSpPr>
            <p:nvPr/>
          </p:nvCxnSpPr>
          <p:spPr bwMode="auto">
            <a:xfrm rot="16200000" flipH="1">
              <a:off x="4124" y="2872"/>
              <a:ext cx="337" cy="16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0" name="Straight Arrow Connector 166"/>
            <p:cNvCxnSpPr>
              <a:cxnSpLocks noChangeShapeType="1"/>
              <a:stCxn id="111" idx="2"/>
            </p:cNvCxnSpPr>
            <p:nvPr/>
          </p:nvCxnSpPr>
          <p:spPr bwMode="auto">
            <a:xfrm rot="5400000">
              <a:off x="1287" y="3406"/>
              <a:ext cx="276" cy="184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1" name="Straight Arrow Connector 168"/>
            <p:cNvCxnSpPr>
              <a:cxnSpLocks noChangeShapeType="1"/>
            </p:cNvCxnSpPr>
            <p:nvPr/>
          </p:nvCxnSpPr>
          <p:spPr bwMode="auto">
            <a:xfrm rot="5400000">
              <a:off x="2172" y="3427"/>
              <a:ext cx="341" cy="10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2" name="Straight Arrow Connector 170"/>
            <p:cNvCxnSpPr>
              <a:cxnSpLocks noChangeShapeType="1"/>
            </p:cNvCxnSpPr>
            <p:nvPr/>
          </p:nvCxnSpPr>
          <p:spPr bwMode="auto">
            <a:xfrm rot="5400000">
              <a:off x="3159" y="3406"/>
              <a:ext cx="336" cy="149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3" name="Straight Arrow Connector 172"/>
            <p:cNvCxnSpPr>
              <a:cxnSpLocks noChangeShapeType="1"/>
            </p:cNvCxnSpPr>
            <p:nvPr/>
          </p:nvCxnSpPr>
          <p:spPr bwMode="auto">
            <a:xfrm rot="5400000">
              <a:off x="4124" y="3400"/>
              <a:ext cx="336" cy="16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2" name="Group 104"/>
          <p:cNvGrpSpPr>
            <a:grpSpLocks/>
          </p:cNvGrpSpPr>
          <p:nvPr/>
        </p:nvGrpSpPr>
        <p:grpSpPr bwMode="auto">
          <a:xfrm>
            <a:off x="2495549" y="4410851"/>
            <a:ext cx="4667251" cy="1393834"/>
            <a:chOff x="1512" y="2771"/>
            <a:chExt cx="2940" cy="878"/>
          </a:xfrm>
        </p:grpSpPr>
        <p:cxnSp>
          <p:nvCxnSpPr>
            <p:cNvPr id="174094" name="Straight Arrow Connector 173"/>
            <p:cNvCxnSpPr>
              <a:cxnSpLocks noChangeShapeType="1"/>
              <a:endCxn id="111" idx="0"/>
            </p:cNvCxnSpPr>
            <p:nvPr/>
          </p:nvCxnSpPr>
          <p:spPr bwMode="auto">
            <a:xfrm rot="5400000">
              <a:off x="1360" y="2924"/>
              <a:ext cx="341" cy="3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5" name="Straight Arrow Connector 176"/>
            <p:cNvCxnSpPr>
              <a:cxnSpLocks noChangeShapeType="1"/>
            </p:cNvCxnSpPr>
            <p:nvPr/>
          </p:nvCxnSpPr>
          <p:spPr bwMode="auto">
            <a:xfrm rot="5400000">
              <a:off x="2283" y="2890"/>
              <a:ext cx="331" cy="12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6" name="Straight Arrow Connector 179"/>
            <p:cNvCxnSpPr>
              <a:cxnSpLocks noChangeShapeType="1"/>
            </p:cNvCxnSpPr>
            <p:nvPr/>
          </p:nvCxnSpPr>
          <p:spPr bwMode="auto">
            <a:xfrm rot="5400000">
              <a:off x="3264" y="2916"/>
              <a:ext cx="336" cy="72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7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4230" y="2921"/>
              <a:ext cx="336" cy="6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2" name="Straight Arrow Connector 197"/>
            <p:cNvCxnSpPr>
              <a:cxnSpLocks noChangeShapeType="1"/>
              <a:stCxn id="111" idx="2"/>
            </p:cNvCxnSpPr>
            <p:nvPr/>
          </p:nvCxnSpPr>
          <p:spPr bwMode="auto">
            <a:xfrm rot="16200000" flipH="1">
              <a:off x="1400" y="3464"/>
              <a:ext cx="283" cy="6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3" name="Straight Arrow Connector 200"/>
            <p:cNvCxnSpPr>
              <a:cxnSpLocks noChangeShapeType="1"/>
            </p:cNvCxnSpPr>
            <p:nvPr/>
          </p:nvCxnSpPr>
          <p:spPr bwMode="auto">
            <a:xfrm rot="16200000" flipH="1">
              <a:off x="2290" y="3405"/>
              <a:ext cx="341" cy="144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4" name="Straight Arrow Connector 202"/>
            <p:cNvCxnSpPr>
              <a:cxnSpLocks noChangeShapeType="1"/>
            </p:cNvCxnSpPr>
            <p:nvPr/>
          </p:nvCxnSpPr>
          <p:spPr bwMode="auto">
            <a:xfrm rot="16200000" flipH="1">
              <a:off x="3276" y="3425"/>
              <a:ext cx="336" cy="9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5" name="Straight Arrow Connector 204"/>
            <p:cNvCxnSpPr>
              <a:cxnSpLocks noChangeShapeType="1"/>
            </p:cNvCxnSpPr>
            <p:nvPr/>
          </p:nvCxnSpPr>
          <p:spPr bwMode="auto">
            <a:xfrm rot="16200000" flipH="1">
              <a:off x="4242" y="3438"/>
              <a:ext cx="336" cy="8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3" name="Group 105"/>
          <p:cNvGrpSpPr>
            <a:grpSpLocks/>
          </p:cNvGrpSpPr>
          <p:nvPr/>
        </p:nvGrpSpPr>
        <p:grpSpPr bwMode="auto">
          <a:xfrm>
            <a:off x="2495551" y="4400549"/>
            <a:ext cx="5048251" cy="1392242"/>
            <a:chOff x="1512" y="2772"/>
            <a:chExt cx="3180" cy="877"/>
          </a:xfrm>
        </p:grpSpPr>
        <p:cxnSp>
          <p:nvCxnSpPr>
            <p:cNvPr id="174098" name="Straight Arrow Connector 185"/>
            <p:cNvCxnSpPr>
              <a:cxnSpLocks noChangeShapeType="1"/>
              <a:endCxn id="111" idx="0"/>
            </p:cNvCxnSpPr>
            <p:nvPr/>
          </p:nvCxnSpPr>
          <p:spPr bwMode="auto">
            <a:xfrm rot="5400000">
              <a:off x="1476" y="2808"/>
              <a:ext cx="348" cy="27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9" name="Straight Arrow Connector 188"/>
            <p:cNvCxnSpPr>
              <a:cxnSpLocks noChangeShapeType="1"/>
            </p:cNvCxnSpPr>
            <p:nvPr/>
          </p:nvCxnSpPr>
          <p:spPr bwMode="auto">
            <a:xfrm rot="10800000" flipV="1">
              <a:off x="2388" y="2784"/>
              <a:ext cx="360" cy="33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0" name="Straight Arrow Connector 191"/>
            <p:cNvCxnSpPr>
              <a:cxnSpLocks noChangeShapeType="1"/>
            </p:cNvCxnSpPr>
            <p:nvPr/>
          </p:nvCxnSpPr>
          <p:spPr bwMode="auto">
            <a:xfrm rot="5400000">
              <a:off x="3384" y="2796"/>
              <a:ext cx="336" cy="312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1" name="Straight Arrow Connector 194"/>
            <p:cNvCxnSpPr>
              <a:cxnSpLocks noChangeShapeType="1"/>
            </p:cNvCxnSpPr>
            <p:nvPr/>
          </p:nvCxnSpPr>
          <p:spPr bwMode="auto">
            <a:xfrm rot="5400000">
              <a:off x="4350" y="2801"/>
              <a:ext cx="336" cy="30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6" name="Straight Arrow Connector 206"/>
            <p:cNvCxnSpPr>
              <a:cxnSpLocks noChangeShapeType="1"/>
              <a:stCxn id="111" idx="2"/>
            </p:cNvCxnSpPr>
            <p:nvPr/>
          </p:nvCxnSpPr>
          <p:spPr bwMode="auto">
            <a:xfrm rot="16200000" flipH="1">
              <a:off x="1524" y="3348"/>
              <a:ext cx="276" cy="30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7" name="Straight Arrow Connector 209"/>
            <p:cNvCxnSpPr>
              <a:cxnSpLocks noChangeShapeType="1"/>
            </p:cNvCxnSpPr>
            <p:nvPr/>
          </p:nvCxnSpPr>
          <p:spPr bwMode="auto">
            <a:xfrm rot="16200000" flipH="1">
              <a:off x="2409" y="3286"/>
              <a:ext cx="341" cy="383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8" name="Straight Arrow Connector 213"/>
            <p:cNvCxnSpPr>
              <a:cxnSpLocks noChangeShapeType="1"/>
            </p:cNvCxnSpPr>
            <p:nvPr/>
          </p:nvCxnSpPr>
          <p:spPr bwMode="auto">
            <a:xfrm rot="16200000" flipH="1">
              <a:off x="3396" y="3312"/>
              <a:ext cx="336" cy="33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109" name="Straight Arrow Connector 216"/>
            <p:cNvCxnSpPr>
              <a:cxnSpLocks noChangeShapeType="1"/>
            </p:cNvCxnSpPr>
            <p:nvPr/>
          </p:nvCxnSpPr>
          <p:spPr bwMode="auto">
            <a:xfrm rot="16200000" flipH="1">
              <a:off x="4362" y="3318"/>
              <a:ext cx="336" cy="32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74186" name="Text Box 106"/>
          <p:cNvSpPr txBox="1">
            <a:spLocks noChangeArrowheads="1"/>
          </p:cNvSpPr>
          <p:nvPr/>
        </p:nvSpPr>
        <p:spPr bwMode="auto">
          <a:xfrm>
            <a:off x="228600" y="4152900"/>
            <a:ext cx="1250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Global Memory</a:t>
            </a:r>
          </a:p>
        </p:txBody>
      </p:sp>
      <p:sp>
        <p:nvSpPr>
          <p:cNvPr id="174187" name="Text Box 107"/>
          <p:cNvSpPr txBox="1">
            <a:spLocks noChangeArrowheads="1"/>
          </p:cNvSpPr>
          <p:nvPr/>
        </p:nvSpPr>
        <p:spPr bwMode="auto">
          <a:xfrm>
            <a:off x="268286" y="5729257"/>
            <a:ext cx="1250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Global Memory</a:t>
            </a:r>
          </a:p>
        </p:txBody>
      </p:sp>
      <p:grpSp>
        <p:nvGrpSpPr>
          <p:cNvPr id="44" name="Group 165"/>
          <p:cNvGrpSpPr/>
          <p:nvPr/>
        </p:nvGrpSpPr>
        <p:grpSpPr>
          <a:xfrm>
            <a:off x="2371726" y="4190969"/>
            <a:ext cx="5005393" cy="1828808"/>
            <a:chOff x="2009778" y="2438400"/>
            <a:chExt cx="5005393" cy="1828808"/>
          </a:xfrm>
        </p:grpSpPr>
        <p:grpSp>
          <p:nvGrpSpPr>
            <p:cNvPr id="45" name="Group 151"/>
            <p:cNvGrpSpPr/>
            <p:nvPr/>
          </p:nvGrpSpPr>
          <p:grpSpPr>
            <a:xfrm>
              <a:off x="2047882" y="4038608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53" name="Rounded Rectangle 152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2</a:t>
                </a:r>
                <a:endParaRPr lang="en-US" sz="1400" b="1" baseline="-25000" dirty="0"/>
              </a:p>
            </p:txBody>
          </p:sp>
          <p:grpSp>
            <p:nvGrpSpPr>
              <p:cNvPr id="46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55" name="Rounded Rectangle 154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6</a:t>
                  </a:r>
                  <a:endParaRPr lang="en-US" sz="1400" b="1" baseline="-25000" dirty="0"/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10</a:t>
                  </a:r>
                  <a:endParaRPr lang="en-US" sz="1400" b="1" baseline="-25000" dirty="0"/>
                </a:p>
              </p:txBody>
            </p:sp>
            <p:sp>
              <p:nvSpPr>
                <p:cNvPr id="157" name="Rounded Rectangle 156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14</a:t>
                  </a:r>
                  <a:endParaRPr lang="en-US" sz="1400" b="1" baseline="-25000" dirty="0"/>
                </a:p>
              </p:txBody>
            </p:sp>
          </p:grpSp>
        </p:grpSp>
        <p:grpSp>
          <p:nvGrpSpPr>
            <p:cNvPr id="47" name="Group 124"/>
            <p:cNvGrpSpPr/>
            <p:nvPr/>
          </p:nvGrpSpPr>
          <p:grpSpPr>
            <a:xfrm>
              <a:off x="2009778" y="2438400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26" name="Rounded Rectangle 125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2</a:t>
                </a:r>
                <a:endParaRPr lang="en-US" sz="1400" b="1" baseline="-25000" dirty="0"/>
              </a:p>
            </p:txBody>
          </p:sp>
          <p:grpSp>
            <p:nvGrpSpPr>
              <p:cNvPr id="48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28" name="Rounded Rectangle 127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6</a:t>
                  </a:r>
                  <a:endParaRPr lang="en-US" sz="1400" b="1" baseline="-25000" dirty="0"/>
                </a:p>
              </p:txBody>
            </p:sp>
            <p:sp>
              <p:nvSpPr>
                <p:cNvPr id="129" name="Rounded Rectangle 128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10</a:t>
                  </a:r>
                  <a:endParaRPr lang="en-US" sz="1400" b="1" baseline="-25000" dirty="0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14</a:t>
                  </a:r>
                  <a:endParaRPr lang="en-US" sz="1400" b="1" baseline="-25000" dirty="0"/>
                </a:p>
              </p:txBody>
            </p:sp>
          </p:grpSp>
        </p:grpSp>
      </p:grpSp>
      <p:grpSp>
        <p:nvGrpSpPr>
          <p:cNvPr id="49" name="Group 164"/>
          <p:cNvGrpSpPr/>
          <p:nvPr/>
        </p:nvGrpSpPr>
        <p:grpSpPr>
          <a:xfrm>
            <a:off x="1990726" y="4190969"/>
            <a:ext cx="5005393" cy="1828808"/>
            <a:chOff x="1628778" y="2438400"/>
            <a:chExt cx="5005393" cy="1828808"/>
          </a:xfrm>
        </p:grpSpPr>
        <p:grpSp>
          <p:nvGrpSpPr>
            <p:cNvPr id="50" name="Group 118"/>
            <p:cNvGrpSpPr/>
            <p:nvPr/>
          </p:nvGrpSpPr>
          <p:grpSpPr>
            <a:xfrm>
              <a:off x="1628778" y="2438400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20" name="Rounded Rectangle 119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1</a:t>
                </a:r>
                <a:endParaRPr lang="en-US" sz="1400" b="1" baseline="-25000" dirty="0"/>
              </a:p>
            </p:txBody>
          </p:sp>
          <p:grpSp>
            <p:nvGrpSpPr>
              <p:cNvPr id="51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22" name="Rounded Rectangle 121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5</a:t>
                  </a:r>
                  <a:endParaRPr lang="en-US" sz="1400" b="1" baseline="-25000" dirty="0"/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9</a:t>
                  </a:r>
                  <a:endParaRPr lang="en-US" sz="1400" b="1" baseline="-25000" dirty="0"/>
                </a:p>
              </p:txBody>
            </p:sp>
            <p:sp>
              <p:nvSpPr>
                <p:cNvPr id="124" name="Rounded Rectangle 123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13</a:t>
                  </a:r>
                  <a:endParaRPr lang="en-US" sz="1400" b="1" baseline="-25000" dirty="0"/>
                </a:p>
              </p:txBody>
            </p:sp>
          </p:grpSp>
        </p:grpSp>
        <p:grpSp>
          <p:nvGrpSpPr>
            <p:cNvPr id="52" name="Group 136"/>
            <p:cNvGrpSpPr/>
            <p:nvPr/>
          </p:nvGrpSpPr>
          <p:grpSpPr>
            <a:xfrm>
              <a:off x="1666882" y="4038608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1</a:t>
                </a:r>
                <a:endParaRPr lang="en-US" sz="1400" b="1" baseline="-25000" dirty="0"/>
              </a:p>
            </p:txBody>
          </p:sp>
          <p:grpSp>
            <p:nvGrpSpPr>
              <p:cNvPr id="53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40" name="Rounded Rectangle 139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5</a:t>
                  </a:r>
                  <a:endParaRPr lang="en-US" sz="1400" b="1" baseline="-25000" dirty="0"/>
                </a:p>
              </p:txBody>
            </p:sp>
            <p:sp>
              <p:nvSpPr>
                <p:cNvPr id="141" name="Rounded Rectangle 140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9</a:t>
                  </a:r>
                  <a:endParaRPr lang="en-US" sz="1400" b="1" baseline="-25000" dirty="0"/>
                </a:p>
              </p:txBody>
            </p:sp>
            <p:sp>
              <p:nvSpPr>
                <p:cNvPr id="142" name="Rounded Rectangle 141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13</a:t>
                  </a:r>
                  <a:endParaRPr lang="en-US" sz="1400" b="1" baseline="-25000" dirty="0"/>
                </a:p>
              </p:txBody>
            </p:sp>
          </p:grpSp>
        </p:grpSp>
      </p:grpSp>
      <p:grpSp>
        <p:nvGrpSpPr>
          <p:cNvPr id="54" name="Group 163"/>
          <p:cNvGrpSpPr/>
          <p:nvPr/>
        </p:nvGrpSpPr>
        <p:grpSpPr>
          <a:xfrm>
            <a:off x="1619244" y="4190969"/>
            <a:ext cx="5005393" cy="1828808"/>
            <a:chOff x="1257296" y="2438400"/>
            <a:chExt cx="5005393" cy="1828808"/>
          </a:xfrm>
        </p:grpSpPr>
        <p:grpSp>
          <p:nvGrpSpPr>
            <p:cNvPr id="55" name="Group 117"/>
            <p:cNvGrpSpPr/>
            <p:nvPr/>
          </p:nvGrpSpPr>
          <p:grpSpPr>
            <a:xfrm>
              <a:off x="1257296" y="2438400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08" name="Rounded Rectangle 107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0</a:t>
                </a:r>
                <a:endParaRPr lang="en-US" sz="1400" b="1" baseline="-25000" dirty="0"/>
              </a:p>
            </p:txBody>
          </p:sp>
          <p:grpSp>
            <p:nvGrpSpPr>
              <p:cNvPr id="56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10" name="Rounded Rectangle 109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4</a:t>
                  </a:r>
                  <a:endParaRPr lang="en-US" sz="1400" b="1" baseline="-25000" dirty="0"/>
                </a:p>
              </p:txBody>
            </p:sp>
            <p:sp>
              <p:nvSpPr>
                <p:cNvPr id="112" name="Rounded Rectangle 111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8</a:t>
                  </a:r>
                  <a:endParaRPr lang="en-US" sz="1400" b="1" baseline="-25000" dirty="0"/>
                </a:p>
              </p:txBody>
            </p:sp>
            <p:sp>
              <p:nvSpPr>
                <p:cNvPr id="113" name="Rounded Rectangle 112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12</a:t>
                  </a:r>
                  <a:endParaRPr lang="en-US" sz="1400" b="1" baseline="-25000" dirty="0"/>
                </a:p>
              </p:txBody>
            </p:sp>
          </p:grpSp>
        </p:grpSp>
        <p:grpSp>
          <p:nvGrpSpPr>
            <p:cNvPr id="57" name="Group 142"/>
            <p:cNvGrpSpPr/>
            <p:nvPr/>
          </p:nvGrpSpPr>
          <p:grpSpPr>
            <a:xfrm>
              <a:off x="1295400" y="4038608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44" name="Rounded Rectangle 143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0</a:t>
                </a:r>
                <a:endParaRPr lang="en-US" sz="1400" b="1" baseline="-25000" dirty="0"/>
              </a:p>
            </p:txBody>
          </p:sp>
          <p:grpSp>
            <p:nvGrpSpPr>
              <p:cNvPr id="58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49" name="Rounded Rectangle 148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4</a:t>
                  </a:r>
                  <a:endParaRPr lang="en-US" sz="1400" b="1" baseline="-25000" dirty="0"/>
                </a:p>
              </p:txBody>
            </p:sp>
            <p:sp>
              <p:nvSpPr>
                <p:cNvPr id="150" name="Rounded Rectangle 149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8</a:t>
                  </a:r>
                  <a:endParaRPr lang="en-US" sz="1400" b="1" baseline="-25000" dirty="0"/>
                </a:p>
              </p:txBody>
            </p:sp>
            <p:sp>
              <p:nvSpPr>
                <p:cNvPr id="151" name="Rounded Rectangle 150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12</a:t>
                  </a:r>
                  <a:endParaRPr lang="en-US" sz="1400" b="1" baseline="-25000" dirty="0"/>
                </a:p>
              </p:txBody>
            </p:sp>
          </p:grpSp>
        </p:grpSp>
      </p:grpSp>
      <p:grpSp>
        <p:nvGrpSpPr>
          <p:cNvPr id="59" name="Group 166"/>
          <p:cNvGrpSpPr/>
          <p:nvPr/>
        </p:nvGrpSpPr>
        <p:grpSpPr>
          <a:xfrm>
            <a:off x="2767007" y="4186206"/>
            <a:ext cx="5005393" cy="1833563"/>
            <a:chOff x="2405059" y="2433637"/>
            <a:chExt cx="5005393" cy="1833563"/>
          </a:xfrm>
        </p:grpSpPr>
        <p:grpSp>
          <p:nvGrpSpPr>
            <p:cNvPr id="60" name="Group 130"/>
            <p:cNvGrpSpPr/>
            <p:nvPr/>
          </p:nvGrpSpPr>
          <p:grpSpPr>
            <a:xfrm>
              <a:off x="2405059" y="2433637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32" name="Rounded Rectangle 131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3</a:t>
                </a:r>
                <a:endParaRPr lang="en-US" sz="1400" b="1" baseline="-25000" dirty="0"/>
              </a:p>
            </p:txBody>
          </p:sp>
          <p:grpSp>
            <p:nvGrpSpPr>
              <p:cNvPr id="61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7</a:t>
                  </a:r>
                  <a:endParaRPr lang="en-US" sz="1400" b="1" baseline="-25000" dirty="0"/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11</a:t>
                  </a:r>
                  <a:endParaRPr lang="en-US" sz="1400" b="1" baseline="-25000" dirty="0"/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15</a:t>
                  </a:r>
                  <a:endParaRPr lang="en-US" sz="1400" b="1" baseline="-25000" dirty="0"/>
                </a:p>
              </p:txBody>
            </p:sp>
          </p:grpSp>
        </p:grpSp>
        <p:grpSp>
          <p:nvGrpSpPr>
            <p:cNvPr id="62" name="Group 157"/>
            <p:cNvGrpSpPr/>
            <p:nvPr/>
          </p:nvGrpSpPr>
          <p:grpSpPr>
            <a:xfrm>
              <a:off x="2443163" y="4038600"/>
              <a:ext cx="4967289" cy="228600"/>
              <a:chOff x="1257296" y="2438400"/>
              <a:chExt cx="4967289" cy="228600"/>
            </a:xfrm>
            <a:solidFill>
              <a:srgbClr val="FF0000"/>
            </a:solidFill>
          </p:grpSpPr>
          <p:sp>
            <p:nvSpPr>
              <p:cNvPr id="159" name="Rounded Rectangle 158"/>
              <p:cNvSpPr/>
              <p:nvPr/>
            </p:nvSpPr>
            <p:spPr bwMode="auto">
              <a:xfrm>
                <a:off x="1257296" y="2438400"/>
                <a:ext cx="381000" cy="2286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anchor="t" anchorCtr="1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/>
                  <a:t>3</a:t>
                </a:r>
                <a:endParaRPr lang="en-US" sz="1400" b="1" baseline="-25000" dirty="0"/>
              </a:p>
            </p:txBody>
          </p:sp>
          <p:grpSp>
            <p:nvGrpSpPr>
              <p:cNvPr id="63" name="Group 113"/>
              <p:cNvGrpSpPr/>
              <p:nvPr/>
            </p:nvGrpSpPr>
            <p:grpSpPr>
              <a:xfrm>
                <a:off x="2795585" y="2438400"/>
                <a:ext cx="3429000" cy="228600"/>
                <a:chOff x="2795585" y="2438400"/>
                <a:chExt cx="3429000" cy="228600"/>
              </a:xfrm>
              <a:grpFill/>
            </p:grpSpPr>
            <p:sp>
              <p:nvSpPr>
                <p:cNvPr id="161" name="Rounded Rectangle 160"/>
                <p:cNvSpPr/>
                <p:nvPr/>
              </p:nvSpPr>
              <p:spPr bwMode="auto">
                <a:xfrm>
                  <a:off x="2795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7</a:t>
                  </a:r>
                  <a:endParaRPr lang="en-US" sz="1400" b="1" baseline="-25000" dirty="0"/>
                </a:p>
              </p:txBody>
            </p:sp>
            <p:sp>
              <p:nvSpPr>
                <p:cNvPr id="162" name="Rounded Rectangle 161"/>
                <p:cNvSpPr/>
                <p:nvPr/>
              </p:nvSpPr>
              <p:spPr bwMode="auto">
                <a:xfrm>
                  <a:off x="4305304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11</a:t>
                  </a:r>
                  <a:endParaRPr lang="en-US" sz="1400" b="1" baseline="-25000" dirty="0"/>
                </a:p>
              </p:txBody>
            </p:sp>
            <p:sp>
              <p:nvSpPr>
                <p:cNvPr id="163" name="Rounded Rectangle 162"/>
                <p:cNvSpPr/>
                <p:nvPr/>
              </p:nvSpPr>
              <p:spPr bwMode="auto">
                <a:xfrm>
                  <a:off x="5843585" y="2438400"/>
                  <a:ext cx="381000" cy="2286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t" anchorCtr="1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baseline="-25000" dirty="0" smtClean="0"/>
                    <a:t>15</a:t>
                  </a:r>
                  <a:endParaRPr lang="en-US" sz="1400" b="1" baseline="-25000" dirty="0"/>
                </a:p>
              </p:txBody>
            </p:sp>
          </p:grpSp>
        </p:grpSp>
      </p:grpSp>
      <p:sp>
        <p:nvSpPr>
          <p:cNvPr id="168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8153400" cy="2362200"/>
          </a:xfrm>
        </p:spPr>
        <p:txBody>
          <a:bodyPr/>
          <a:lstStyle/>
          <a:p>
            <a:r>
              <a:rPr lang="en-US" sz="2400" dirty="0" smtClean="0">
                <a:latin typeface="+mn-lt"/>
                <a:cs typeface="Arial" charset="0"/>
              </a:rPr>
              <a:t>Large access </a:t>
            </a:r>
            <a:r>
              <a:rPr lang="en-US" sz="2400" dirty="0" smtClean="0">
                <a:latin typeface="+mn-lt"/>
                <a:cs typeface="Arial" charset="0"/>
              </a:rPr>
              <a:t>latency</a:t>
            </a:r>
            <a:endParaRPr lang="en-US" sz="2400" dirty="0" smtClean="0">
              <a:latin typeface="+mn-lt"/>
              <a:cs typeface="Arial" charset="0"/>
            </a:endParaRPr>
          </a:p>
          <a:p>
            <a:endParaRPr lang="en-US" sz="2400" dirty="0" smtClean="0">
              <a:latin typeface="+mn-lt"/>
              <a:cs typeface="Arial" charset="0"/>
            </a:endParaRPr>
          </a:p>
          <a:p>
            <a:r>
              <a:rPr lang="en-US" sz="2400" dirty="0" smtClean="0">
                <a:latin typeface="+mn-lt"/>
                <a:cs typeface="Arial" charset="0"/>
              </a:rPr>
              <a:t>Not access the words in sequence</a:t>
            </a:r>
          </a:p>
          <a:p>
            <a:endParaRPr lang="en-US" sz="2400" dirty="0" smtClean="0">
              <a:latin typeface="+mn-lt"/>
              <a:cs typeface="Arial" charset="0"/>
            </a:endParaRPr>
          </a:p>
          <a:p>
            <a:r>
              <a:rPr lang="en-US" sz="2400" dirty="0" smtClean="0">
                <a:latin typeface="+mn-lt"/>
                <a:cs typeface="Arial" charset="0"/>
              </a:rPr>
              <a:t>No coalescing</a:t>
            </a:r>
          </a:p>
        </p:txBody>
      </p:sp>
      <p:sp>
        <p:nvSpPr>
          <p:cNvPr id="174" name="Flowchart: Alternate Process 173"/>
          <p:cNvSpPr/>
          <p:nvPr/>
        </p:nvSpPr>
        <p:spPr bwMode="auto">
          <a:xfrm>
            <a:off x="3505200" y="4953000"/>
            <a:ext cx="762000" cy="381031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sp>
        <p:nvSpPr>
          <p:cNvPr id="175" name="Flowchart: Alternate Process 174"/>
          <p:cNvSpPr/>
          <p:nvPr/>
        </p:nvSpPr>
        <p:spPr bwMode="auto">
          <a:xfrm>
            <a:off x="5105400" y="4953000"/>
            <a:ext cx="762000" cy="381031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sp>
        <p:nvSpPr>
          <p:cNvPr id="176" name="Flowchart: Alternate Process 175"/>
          <p:cNvSpPr/>
          <p:nvPr/>
        </p:nvSpPr>
        <p:spPr bwMode="auto">
          <a:xfrm>
            <a:off x="6629400" y="4953000"/>
            <a:ext cx="762000" cy="381031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248400" y="3429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A[</a:t>
            </a:r>
            <a:r>
              <a:rPr lang="en-US" sz="1400" b="1" i="1" dirty="0" err="1" smtClean="0"/>
              <a:t>i</a:t>
            </a:r>
            <a:r>
              <a:rPr lang="en-US" sz="1400" b="1" i="1" dirty="0" smtClean="0"/>
              <a:t>, j] </a:t>
            </a:r>
            <a:r>
              <a:rPr lang="en-US" sz="1400" b="1" i="1" dirty="0" smtClean="0">
                <a:sym typeface="Wingdings" pitchFamily="2" charset="2"/>
              </a:rPr>
              <a:t> Actor A has </a:t>
            </a:r>
            <a:r>
              <a:rPr lang="en-US" sz="1400" b="1" i="1" dirty="0" err="1" smtClean="0">
                <a:sym typeface="Wingdings" pitchFamily="2" charset="2"/>
              </a:rPr>
              <a:t>i</a:t>
            </a:r>
            <a:r>
              <a:rPr lang="en-US" sz="1400" b="1" i="1" dirty="0" smtClean="0">
                <a:sym typeface="Wingdings" pitchFamily="2" charset="2"/>
              </a:rPr>
              <a:t> pops and </a:t>
            </a:r>
            <a:r>
              <a:rPr lang="en-US" sz="1400" b="1" i="1" dirty="0" smtClean="0">
                <a:sym typeface="Wingdings" pitchFamily="2" charset="2"/>
              </a:rPr>
              <a:t>j pushes</a:t>
            </a:r>
            <a:endParaRPr lang="en-US" sz="1400" i="1" dirty="0"/>
          </a:p>
        </p:txBody>
      </p:sp>
    </p:spTree>
    <p:custDataLst>
      <p:tags r:id="rId1"/>
    </p:custDataLst>
  </p:cSld>
  <p:clrMapOvr>
    <a:masterClrMapping/>
  </p:clrMapOvr>
  <p:transition advTm="63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53"/>
          <p:cNvSpPr/>
          <p:nvPr/>
        </p:nvSpPr>
        <p:spPr bwMode="auto">
          <a:xfrm>
            <a:off x="6324600" y="2125026"/>
            <a:ext cx="1462087" cy="336137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3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4815840" y="2142173"/>
            <a:ext cx="1462087" cy="3344227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2</a:t>
            </a:r>
          </a:p>
        </p:txBody>
      </p:sp>
      <p:sp>
        <p:nvSpPr>
          <p:cNvPr id="252" name="Rectangle 251"/>
          <p:cNvSpPr/>
          <p:nvPr/>
        </p:nvSpPr>
        <p:spPr bwMode="auto">
          <a:xfrm>
            <a:off x="3299460" y="2133600"/>
            <a:ext cx="1462087" cy="33528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1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791653" y="2133600"/>
            <a:ext cx="1462087" cy="33528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0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ln w="19050"/>
        </p:spPr>
        <p:txBody>
          <a:bodyPr/>
          <a:lstStyle/>
          <a:p>
            <a:r>
              <a:rPr lang="en-US" dirty="0" smtClean="0"/>
              <a:t>Shared </a:t>
            </a:r>
            <a:r>
              <a:rPr lang="en-US" dirty="0"/>
              <a:t>Memory</a:t>
            </a:r>
            <a:endParaRPr lang="en-US" dirty="0" smtClean="0"/>
          </a:p>
        </p:txBody>
      </p:sp>
      <p:grpSp>
        <p:nvGrpSpPr>
          <p:cNvPr id="180321" name="Group 36"/>
          <p:cNvGrpSpPr>
            <a:grpSpLocks/>
          </p:cNvGrpSpPr>
          <p:nvPr/>
        </p:nvGrpSpPr>
        <p:grpSpPr bwMode="auto">
          <a:xfrm>
            <a:off x="1638300" y="2895600"/>
            <a:ext cx="6096000" cy="152400"/>
            <a:chOff x="1143000" y="1905000"/>
            <a:chExt cx="6096000" cy="152400"/>
          </a:xfrm>
        </p:grpSpPr>
        <p:grpSp>
          <p:nvGrpSpPr>
            <p:cNvPr id="180332" name="Group 21"/>
            <p:cNvGrpSpPr>
              <a:grpSpLocks/>
            </p:cNvGrpSpPr>
            <p:nvPr/>
          </p:nvGrpSpPr>
          <p:grpSpPr bwMode="auto">
            <a:xfrm>
              <a:off x="4191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80333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34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" name="Rounded 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3" name="Rounded 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14</a:t>
                    </a:r>
                  </a:p>
                </p:txBody>
              </p:sp>
            </p:grpSp>
            <p:grpSp>
              <p:nvGrpSpPr>
                <p:cNvPr id="180335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4" name="Rounded 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13</a:t>
                    </a:r>
                  </a:p>
                </p:txBody>
              </p:sp>
              <p:sp>
                <p:nvSpPr>
                  <p:cNvPr id="5" name="Rounded 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12</a:t>
                    </a:r>
                  </a:p>
                </p:txBody>
              </p:sp>
            </p:grpSp>
          </p:grpSp>
          <p:grpSp>
            <p:nvGrpSpPr>
              <p:cNvPr id="180338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41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7" name="Rounded 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9" name="Rounded 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180342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0" name="Rounded 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13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8</a:t>
                    </a:r>
                  </a:p>
                </p:txBody>
              </p:sp>
            </p:grpSp>
          </p:grpSp>
        </p:grpSp>
        <p:grpSp>
          <p:nvGrpSpPr>
            <p:cNvPr id="180345" name="Group 20"/>
            <p:cNvGrpSpPr>
              <a:grpSpLocks/>
            </p:cNvGrpSpPr>
            <p:nvPr/>
          </p:nvGrpSpPr>
          <p:grpSpPr bwMode="auto">
            <a:xfrm>
              <a:off x="1143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80348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49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4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7</a:t>
                    </a:r>
                  </a:p>
                </p:txBody>
              </p:sp>
              <p:sp>
                <p:nvSpPr>
                  <p:cNvPr id="15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180350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6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21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37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2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23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39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4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5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0</a:t>
                    </a:r>
                  </a:p>
                </p:txBody>
              </p:sp>
            </p:grpSp>
          </p:grpSp>
        </p:grpSp>
      </p:grpSp>
      <p:grpSp>
        <p:nvGrpSpPr>
          <p:cNvPr id="40" name="Group 69"/>
          <p:cNvGrpSpPr>
            <a:grpSpLocks/>
          </p:cNvGrpSpPr>
          <p:nvPr/>
        </p:nvGrpSpPr>
        <p:grpSpPr bwMode="auto">
          <a:xfrm>
            <a:off x="1676400" y="4419600"/>
            <a:ext cx="6096000" cy="152400"/>
            <a:chOff x="1143000" y="1905000"/>
            <a:chExt cx="6096000" cy="152400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4191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42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43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9" name="Rounded 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100" name="Rounded 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14</a:t>
                    </a:r>
                  </a:p>
                </p:txBody>
              </p:sp>
            </p:grpSp>
            <p:grpSp>
              <p:nvGrpSpPr>
                <p:cNvPr id="44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7" name="Rounded 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13</a:t>
                    </a:r>
                  </a:p>
                </p:txBody>
              </p:sp>
              <p:sp>
                <p:nvSpPr>
                  <p:cNvPr id="98" name="Rounded 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12</a:t>
                    </a:r>
                  </a:p>
                </p:txBody>
              </p:sp>
            </p:grpSp>
          </p:grpSp>
          <p:grpSp>
            <p:nvGrpSpPr>
              <p:cNvPr id="45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3" name="Rounded 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94" name="Rounded 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47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91" name="Rounded 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92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8</a:t>
                    </a:r>
                  </a:p>
                </p:txBody>
              </p:sp>
            </p:grpSp>
          </p:grpSp>
        </p:grp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1143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49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50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85" name="Rounded 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7</a:t>
                    </a:r>
                  </a:p>
                </p:txBody>
              </p:sp>
              <p:sp>
                <p:nvSpPr>
                  <p:cNvPr id="86" name="Rounded 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51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83" name="Rounded 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84" name="Rounded 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52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53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79" name="Rounded 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80" name="Rounded 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54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77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78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FF33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0</a:t>
                    </a:r>
                  </a:p>
                </p:txBody>
              </p:sp>
            </p:grpSp>
          </p:grpSp>
        </p:grpSp>
      </p:grpSp>
      <p:sp>
        <p:nvSpPr>
          <p:cNvPr id="111" name="Flowchart: Alternate Process 110"/>
          <p:cNvSpPr/>
          <p:nvPr/>
        </p:nvSpPr>
        <p:spPr bwMode="auto">
          <a:xfrm>
            <a:off x="2171700" y="3505200"/>
            <a:ext cx="685800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sp>
        <p:nvSpPr>
          <p:cNvPr id="145" name="Flowchart: Alternate Process 144"/>
          <p:cNvSpPr/>
          <p:nvPr/>
        </p:nvSpPr>
        <p:spPr bwMode="auto">
          <a:xfrm>
            <a:off x="3619500" y="3489326"/>
            <a:ext cx="685800" cy="473074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sp>
        <p:nvSpPr>
          <p:cNvPr id="146" name="Flowchart: Alternate Process 145"/>
          <p:cNvSpPr/>
          <p:nvPr/>
        </p:nvSpPr>
        <p:spPr bwMode="auto">
          <a:xfrm>
            <a:off x="5219700" y="3505200"/>
            <a:ext cx="685800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sp>
        <p:nvSpPr>
          <p:cNvPr id="147" name="Flowchart: Alternate Process 146"/>
          <p:cNvSpPr/>
          <p:nvPr/>
        </p:nvSpPr>
        <p:spPr bwMode="auto">
          <a:xfrm>
            <a:off x="6713538" y="3505200"/>
            <a:ext cx="685800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baseline="-25000" dirty="0" smtClean="0"/>
              <a:t>A[4,4]</a:t>
            </a:r>
            <a:endParaRPr lang="en-US" sz="2000" b="1" baseline="-25000" dirty="0"/>
          </a:p>
        </p:txBody>
      </p:sp>
      <p:grpSp>
        <p:nvGrpSpPr>
          <p:cNvPr id="55" name="Group 223"/>
          <p:cNvGrpSpPr>
            <a:grpSpLocks/>
          </p:cNvGrpSpPr>
          <p:nvPr/>
        </p:nvGrpSpPr>
        <p:grpSpPr bwMode="auto">
          <a:xfrm>
            <a:off x="1866900" y="3048001"/>
            <a:ext cx="5715000" cy="1373188"/>
            <a:chOff x="1176" y="1920"/>
            <a:chExt cx="3600" cy="865"/>
          </a:xfrm>
        </p:grpSpPr>
        <p:grpSp>
          <p:nvGrpSpPr>
            <p:cNvPr id="56" name="Group 70"/>
            <p:cNvGrpSpPr>
              <a:grpSpLocks/>
            </p:cNvGrpSpPr>
            <p:nvPr/>
          </p:nvGrpSpPr>
          <p:grpSpPr bwMode="auto">
            <a:xfrm>
              <a:off x="1176" y="1920"/>
              <a:ext cx="3269" cy="865"/>
              <a:chOff x="864" y="1680"/>
              <a:chExt cx="3269" cy="865"/>
            </a:xfrm>
          </p:grpSpPr>
          <p:cxnSp>
            <p:nvCxnSpPr>
              <p:cNvPr id="180295" name="Straight Arrow Connector 112"/>
              <p:cNvCxnSpPr>
                <a:cxnSpLocks noChangeShapeType="1"/>
                <a:stCxn id="111" idx="2"/>
              </p:cNvCxnSpPr>
              <p:nvPr/>
            </p:nvCxnSpPr>
            <p:spPr bwMode="auto">
              <a:xfrm rot="5400000">
                <a:off x="924" y="2196"/>
                <a:ext cx="288" cy="40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296" name="Straight Arrow Connector 148"/>
              <p:cNvCxnSpPr>
                <a:cxnSpLocks noChangeShapeType="1"/>
                <a:endCxn id="145" idx="0"/>
              </p:cNvCxnSpPr>
              <p:nvPr/>
            </p:nvCxnSpPr>
            <p:spPr bwMode="auto">
              <a:xfrm>
                <a:off x="1776" y="1680"/>
                <a:ext cx="408" cy="27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297" name="Straight Arrow Connector 149"/>
              <p:cNvCxnSpPr>
                <a:cxnSpLocks noChangeShapeType="1"/>
                <a:endCxn id="146" idx="0"/>
              </p:cNvCxnSpPr>
              <p:nvPr/>
            </p:nvCxnSpPr>
            <p:spPr bwMode="auto">
              <a:xfrm>
                <a:off x="2784" y="1680"/>
                <a:ext cx="408" cy="2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298" name="Straight Arrow Connector 150"/>
              <p:cNvCxnSpPr>
                <a:cxnSpLocks noChangeShapeType="1"/>
                <a:endCxn id="147" idx="0"/>
              </p:cNvCxnSpPr>
              <p:nvPr/>
            </p:nvCxnSpPr>
            <p:spPr bwMode="auto">
              <a:xfrm>
                <a:off x="3696" y="1680"/>
                <a:ext cx="437" cy="2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299" name="Straight Arrow Connector 152"/>
              <p:cNvCxnSpPr>
                <a:cxnSpLocks noChangeShapeType="1"/>
                <a:endCxn id="111" idx="0"/>
              </p:cNvCxnSpPr>
              <p:nvPr/>
            </p:nvCxnSpPr>
            <p:spPr bwMode="auto">
              <a:xfrm>
                <a:off x="864" y="1680"/>
                <a:ext cx="408" cy="2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0" name="Straight Arrow Connector 153"/>
              <p:cNvCxnSpPr>
                <a:cxnSpLocks noChangeShapeType="1"/>
                <a:stCxn id="145" idx="2"/>
              </p:cNvCxnSpPr>
              <p:nvPr/>
            </p:nvCxnSpPr>
            <p:spPr bwMode="auto">
              <a:xfrm rot="5400000">
                <a:off x="1860" y="2220"/>
                <a:ext cx="288" cy="359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1" name="Straight Arrow Connector 154"/>
              <p:cNvCxnSpPr>
                <a:cxnSpLocks noChangeShapeType="1"/>
                <a:stCxn id="146" idx="2"/>
              </p:cNvCxnSpPr>
              <p:nvPr/>
            </p:nvCxnSpPr>
            <p:spPr bwMode="auto">
              <a:xfrm rot="5400000">
                <a:off x="2844" y="2196"/>
                <a:ext cx="288" cy="40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2" name="Straight Arrow Connector 155"/>
              <p:cNvCxnSpPr>
                <a:cxnSpLocks noChangeShapeType="1"/>
                <a:stCxn id="147" idx="2"/>
              </p:cNvCxnSpPr>
              <p:nvPr/>
            </p:nvCxnSpPr>
            <p:spPr bwMode="auto">
              <a:xfrm rot="5400000">
                <a:off x="3795" y="2206"/>
                <a:ext cx="288" cy="389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57" name="Group 79"/>
            <p:cNvGrpSpPr>
              <a:grpSpLocks/>
            </p:cNvGrpSpPr>
            <p:nvPr/>
          </p:nvGrpSpPr>
          <p:grpSpPr bwMode="auto">
            <a:xfrm>
              <a:off x="1344" y="1920"/>
              <a:ext cx="3100" cy="864"/>
              <a:chOff x="1056" y="1680"/>
              <a:chExt cx="3100" cy="864"/>
            </a:xfrm>
          </p:grpSpPr>
          <p:cxnSp>
            <p:nvCxnSpPr>
              <p:cNvPr id="180304" name="Straight Arrow Connector 157"/>
              <p:cNvCxnSpPr>
                <a:cxnSpLocks noChangeShapeType="1"/>
                <a:endCxn id="145" idx="0"/>
              </p:cNvCxnSpPr>
              <p:nvPr/>
            </p:nvCxnSpPr>
            <p:spPr bwMode="auto">
              <a:xfrm rot="16200000" flipH="1">
                <a:off x="1973" y="1722"/>
                <a:ext cx="278" cy="193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5" name="Straight Arrow Connector 159"/>
              <p:cNvCxnSpPr>
                <a:cxnSpLocks noChangeShapeType="1"/>
                <a:endCxn id="111" idx="0"/>
              </p:cNvCxnSpPr>
              <p:nvPr/>
            </p:nvCxnSpPr>
            <p:spPr bwMode="auto">
              <a:xfrm rot="16200000" flipH="1">
                <a:off x="1032" y="1704"/>
                <a:ext cx="288" cy="24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6" name="Straight Arrow Connector 163"/>
              <p:cNvCxnSpPr>
                <a:cxnSpLocks noChangeShapeType="1"/>
                <a:endCxn id="146" idx="0"/>
              </p:cNvCxnSpPr>
              <p:nvPr/>
            </p:nvCxnSpPr>
            <p:spPr bwMode="auto">
              <a:xfrm rot="16200000" flipH="1">
                <a:off x="2976" y="1728"/>
                <a:ext cx="288" cy="19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7" name="Straight Arrow Connector 164"/>
              <p:cNvCxnSpPr>
                <a:cxnSpLocks noChangeShapeType="1"/>
                <a:endCxn id="147" idx="0"/>
              </p:cNvCxnSpPr>
              <p:nvPr/>
            </p:nvCxnSpPr>
            <p:spPr bwMode="auto">
              <a:xfrm rot="16200000" flipH="1">
                <a:off x="3926" y="1737"/>
                <a:ext cx="288" cy="173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8" name="Straight Arrow Connector 166"/>
              <p:cNvCxnSpPr>
                <a:cxnSpLocks noChangeShapeType="1"/>
                <a:stCxn id="111" idx="2"/>
              </p:cNvCxnSpPr>
              <p:nvPr/>
            </p:nvCxnSpPr>
            <p:spPr bwMode="auto">
              <a:xfrm rot="5400000">
                <a:off x="1056" y="2304"/>
                <a:ext cx="288" cy="19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09" name="Straight Arrow Connector 168"/>
              <p:cNvCxnSpPr>
                <a:cxnSpLocks noChangeShapeType="1"/>
                <a:stCxn id="145" idx="2"/>
              </p:cNvCxnSpPr>
              <p:nvPr/>
            </p:nvCxnSpPr>
            <p:spPr bwMode="auto">
              <a:xfrm rot="5400000">
                <a:off x="1993" y="2328"/>
                <a:ext cx="288" cy="143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10" name="Straight Arrow Connector 170"/>
              <p:cNvCxnSpPr>
                <a:cxnSpLocks noChangeShapeType="1"/>
                <a:stCxn id="146" idx="2"/>
              </p:cNvCxnSpPr>
              <p:nvPr/>
            </p:nvCxnSpPr>
            <p:spPr bwMode="auto">
              <a:xfrm rot="5400000">
                <a:off x="2976" y="2304"/>
                <a:ext cx="288" cy="19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11" name="Straight Arrow Connector 172"/>
              <p:cNvCxnSpPr>
                <a:cxnSpLocks noChangeShapeType="1"/>
                <a:stCxn id="147" idx="2"/>
              </p:cNvCxnSpPr>
              <p:nvPr/>
            </p:nvCxnSpPr>
            <p:spPr bwMode="auto">
              <a:xfrm rot="5400000">
                <a:off x="3926" y="2313"/>
                <a:ext cx="288" cy="173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180313" name="Straight Arrow Connector 173"/>
            <p:cNvCxnSpPr>
              <a:cxnSpLocks noChangeShapeType="1"/>
              <a:endCxn id="111" idx="0"/>
            </p:cNvCxnSpPr>
            <p:nvPr/>
          </p:nvCxnSpPr>
          <p:spPr bwMode="auto">
            <a:xfrm rot="5400000">
              <a:off x="1464" y="2040"/>
              <a:ext cx="288" cy="4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14" name="Straight Arrow Connector 176"/>
            <p:cNvCxnSpPr>
              <a:cxnSpLocks noChangeShapeType="1"/>
              <a:endCxn id="145" idx="0"/>
            </p:cNvCxnSpPr>
            <p:nvPr/>
          </p:nvCxnSpPr>
          <p:spPr bwMode="auto">
            <a:xfrm rot="5400000">
              <a:off x="2406" y="2011"/>
              <a:ext cx="277" cy="9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15" name="Straight Arrow Connector 179"/>
            <p:cNvCxnSpPr>
              <a:cxnSpLocks noChangeShapeType="1"/>
              <a:endCxn id="146" idx="0"/>
            </p:cNvCxnSpPr>
            <p:nvPr/>
          </p:nvCxnSpPr>
          <p:spPr bwMode="auto">
            <a:xfrm rot="5400000">
              <a:off x="3384" y="2040"/>
              <a:ext cx="288" cy="4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16" name="Straight Arrow Connector 182"/>
            <p:cNvCxnSpPr>
              <a:cxnSpLocks noChangeShapeType="1"/>
              <a:endCxn id="147" idx="0"/>
            </p:cNvCxnSpPr>
            <p:nvPr/>
          </p:nvCxnSpPr>
          <p:spPr bwMode="auto">
            <a:xfrm rot="5400000">
              <a:off x="4335" y="2030"/>
              <a:ext cx="288" cy="6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17" name="Straight Arrow Connector 197"/>
            <p:cNvCxnSpPr>
              <a:cxnSpLocks noChangeShapeType="1"/>
              <a:stCxn id="111" idx="2"/>
            </p:cNvCxnSpPr>
            <p:nvPr/>
          </p:nvCxnSpPr>
          <p:spPr bwMode="auto">
            <a:xfrm rot="16200000" flipH="1">
              <a:off x="1476" y="2604"/>
              <a:ext cx="288" cy="7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18" name="Straight Arrow Connector 200"/>
            <p:cNvCxnSpPr>
              <a:cxnSpLocks noChangeShapeType="1"/>
              <a:stCxn id="145" idx="2"/>
            </p:cNvCxnSpPr>
            <p:nvPr/>
          </p:nvCxnSpPr>
          <p:spPr bwMode="auto">
            <a:xfrm rot="16200000" flipH="1">
              <a:off x="2412" y="2580"/>
              <a:ext cx="288" cy="12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19" name="Straight Arrow Connector 202"/>
            <p:cNvCxnSpPr>
              <a:cxnSpLocks noChangeShapeType="1"/>
              <a:stCxn id="146" idx="2"/>
            </p:cNvCxnSpPr>
            <p:nvPr/>
          </p:nvCxnSpPr>
          <p:spPr bwMode="auto">
            <a:xfrm rot="16200000" flipH="1">
              <a:off x="3396" y="2604"/>
              <a:ext cx="288" cy="7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320" name="Straight Arrow Connector 204"/>
            <p:cNvCxnSpPr>
              <a:cxnSpLocks noChangeShapeType="1"/>
              <a:stCxn id="147" idx="2"/>
            </p:cNvCxnSpPr>
            <p:nvPr/>
          </p:nvCxnSpPr>
          <p:spPr bwMode="auto">
            <a:xfrm rot="16200000" flipH="1">
              <a:off x="4346" y="2595"/>
              <a:ext cx="289" cy="9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58" name="Group 97"/>
            <p:cNvGrpSpPr>
              <a:grpSpLocks/>
            </p:cNvGrpSpPr>
            <p:nvPr/>
          </p:nvGrpSpPr>
          <p:grpSpPr bwMode="auto">
            <a:xfrm>
              <a:off x="1584" y="1920"/>
              <a:ext cx="3192" cy="865"/>
              <a:chOff x="1272" y="1680"/>
              <a:chExt cx="3192" cy="865"/>
            </a:xfrm>
          </p:grpSpPr>
          <p:cxnSp>
            <p:nvCxnSpPr>
              <p:cNvPr id="180322" name="Straight Arrow Connector 185"/>
              <p:cNvCxnSpPr>
                <a:cxnSpLocks noChangeShapeType="1"/>
                <a:endCxn id="111" idx="0"/>
              </p:cNvCxnSpPr>
              <p:nvPr/>
            </p:nvCxnSpPr>
            <p:spPr bwMode="auto">
              <a:xfrm rot="10800000" flipV="1">
                <a:off x="1272" y="1680"/>
                <a:ext cx="288" cy="2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3" name="Straight Arrow Connector 188"/>
              <p:cNvCxnSpPr>
                <a:cxnSpLocks noChangeShapeType="1"/>
                <a:endCxn id="145" idx="0"/>
              </p:cNvCxnSpPr>
              <p:nvPr/>
            </p:nvCxnSpPr>
            <p:spPr bwMode="auto">
              <a:xfrm rot="10800000" flipV="1">
                <a:off x="2184" y="1681"/>
                <a:ext cx="336" cy="277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4" name="Straight Arrow Connector 191"/>
              <p:cNvCxnSpPr>
                <a:cxnSpLocks noChangeShapeType="1"/>
                <a:endCxn id="146" idx="0"/>
              </p:cNvCxnSpPr>
              <p:nvPr/>
            </p:nvCxnSpPr>
            <p:spPr bwMode="auto">
              <a:xfrm rot="10800000" flipV="1">
                <a:off x="3192" y="1680"/>
                <a:ext cx="288" cy="2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5" name="Straight Arrow Connector 194"/>
              <p:cNvCxnSpPr>
                <a:cxnSpLocks noChangeShapeType="1"/>
                <a:endCxn id="147" idx="0"/>
              </p:cNvCxnSpPr>
              <p:nvPr/>
            </p:nvCxnSpPr>
            <p:spPr bwMode="auto">
              <a:xfrm rot="10800000" flipV="1">
                <a:off x="4133" y="1680"/>
                <a:ext cx="307" cy="2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6" name="Straight Arrow Connector 206"/>
              <p:cNvCxnSpPr>
                <a:cxnSpLocks noChangeShapeType="1"/>
                <a:stCxn id="111" idx="2"/>
              </p:cNvCxnSpPr>
              <p:nvPr/>
            </p:nvCxnSpPr>
            <p:spPr bwMode="auto">
              <a:xfrm rot="16200000" flipH="1">
                <a:off x="1284" y="2244"/>
                <a:ext cx="288" cy="31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7" name="Straight Arrow Connector 209"/>
              <p:cNvCxnSpPr>
                <a:cxnSpLocks noChangeShapeType="1"/>
                <a:stCxn id="145" idx="2"/>
              </p:cNvCxnSpPr>
              <p:nvPr/>
            </p:nvCxnSpPr>
            <p:spPr bwMode="auto">
              <a:xfrm rot="16200000" flipH="1">
                <a:off x="2219" y="2221"/>
                <a:ext cx="289" cy="359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8" name="Straight Arrow Connector 213"/>
              <p:cNvCxnSpPr>
                <a:cxnSpLocks noChangeShapeType="1"/>
                <a:stCxn id="146" idx="2"/>
              </p:cNvCxnSpPr>
              <p:nvPr/>
            </p:nvCxnSpPr>
            <p:spPr bwMode="auto">
              <a:xfrm rot="16200000" flipH="1">
                <a:off x="3204" y="2244"/>
                <a:ext cx="288" cy="31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0329" name="Straight Arrow Connector 216"/>
              <p:cNvCxnSpPr>
                <a:cxnSpLocks noChangeShapeType="1"/>
                <a:stCxn id="147" idx="2"/>
              </p:cNvCxnSpPr>
              <p:nvPr/>
            </p:nvCxnSpPr>
            <p:spPr bwMode="auto">
              <a:xfrm rot="16200000" flipH="1">
                <a:off x="4155" y="2234"/>
                <a:ext cx="288" cy="331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180330" name="Text Box 106"/>
          <p:cNvSpPr txBox="1">
            <a:spLocks noChangeArrowheads="1"/>
          </p:cNvSpPr>
          <p:nvPr/>
        </p:nvSpPr>
        <p:spPr bwMode="auto">
          <a:xfrm>
            <a:off x="249238" y="2806700"/>
            <a:ext cx="14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Shared Memory</a:t>
            </a:r>
          </a:p>
        </p:txBody>
      </p:sp>
      <p:sp>
        <p:nvSpPr>
          <p:cNvPr id="180331" name="Text Box 107"/>
          <p:cNvSpPr txBox="1">
            <a:spLocks noChangeArrowheads="1"/>
          </p:cNvSpPr>
          <p:nvPr/>
        </p:nvSpPr>
        <p:spPr bwMode="auto">
          <a:xfrm>
            <a:off x="228600" y="4329113"/>
            <a:ext cx="14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Shared Memory</a:t>
            </a:r>
          </a:p>
        </p:txBody>
      </p:sp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676400" y="5562600"/>
            <a:ext cx="6096000" cy="152400"/>
            <a:chOff x="1143000" y="1905000"/>
            <a:chExt cx="6096000" cy="152400"/>
          </a:xfrm>
        </p:grpSpPr>
        <p:grpSp>
          <p:nvGrpSpPr>
            <p:cNvPr id="60" name="Group 21"/>
            <p:cNvGrpSpPr>
              <a:grpSpLocks/>
            </p:cNvGrpSpPr>
            <p:nvPr/>
          </p:nvGrpSpPr>
          <p:grpSpPr bwMode="auto">
            <a:xfrm>
              <a:off x="4191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61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62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6" name="Rounded Rectangle 34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31" name="Rounded Rectangle 3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14</a:t>
                    </a:r>
                  </a:p>
                </p:txBody>
              </p:sp>
            </p:grpSp>
            <p:grpSp>
              <p:nvGrpSpPr>
                <p:cNvPr id="63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36" name="Rounded Rectangle 32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13</a:t>
                    </a:r>
                  </a:p>
                </p:txBody>
              </p:sp>
              <p:sp>
                <p:nvSpPr>
                  <p:cNvPr id="180337" name="Rounded Rectangle 33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12</a:t>
                    </a:r>
                  </a:p>
                </p:txBody>
              </p:sp>
            </p:grpSp>
          </p:grpSp>
          <p:grpSp>
            <p:nvGrpSpPr>
              <p:cNvPr id="180353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56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39" name="Rounded Rectangle 2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180340" name="Rounded Rectangle 2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180357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43" name="Rounded Rectangle 2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180344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8</a:t>
                    </a:r>
                  </a:p>
                </p:txBody>
              </p:sp>
            </p:grpSp>
          </p:grpSp>
        </p:grpSp>
        <p:grpSp>
          <p:nvGrpSpPr>
            <p:cNvPr id="180360" name="Group 20"/>
            <p:cNvGrpSpPr>
              <a:grpSpLocks/>
            </p:cNvGrpSpPr>
            <p:nvPr/>
          </p:nvGrpSpPr>
          <p:grpSpPr bwMode="auto">
            <a:xfrm>
              <a:off x="1143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80363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64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46" name="Rounded Rectangle 1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7</a:t>
                    </a:r>
                  </a:p>
                </p:txBody>
              </p:sp>
              <p:sp>
                <p:nvSpPr>
                  <p:cNvPr id="180347" name="Rounded Rectangle 1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180365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51" name="Rounded Rectangle 1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180352" name="Rounded Rectangle 17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180366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69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54" name="Rounded Rectangle 10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180355" name="Rounded Rectangle 11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80372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80358" name="Rounded Rectangle 7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80359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latin typeface="Arial Narrow" pitchFamily="34" charset="0"/>
                      </a:rPr>
                      <a:t>0</a:t>
                    </a:r>
                  </a:p>
                </p:txBody>
              </p:sp>
            </p:grpSp>
          </p:grpSp>
        </p:grpSp>
      </p:grpSp>
      <p:grpSp>
        <p:nvGrpSpPr>
          <p:cNvPr id="180373" name="Group 36"/>
          <p:cNvGrpSpPr>
            <a:grpSpLocks/>
          </p:cNvGrpSpPr>
          <p:nvPr/>
        </p:nvGrpSpPr>
        <p:grpSpPr bwMode="auto">
          <a:xfrm>
            <a:off x="1639888" y="1752600"/>
            <a:ext cx="6096000" cy="152400"/>
            <a:chOff x="1143000" y="1905000"/>
            <a:chExt cx="6096000" cy="152400"/>
          </a:xfrm>
        </p:grpSpPr>
        <p:grpSp>
          <p:nvGrpSpPr>
            <p:cNvPr id="180376" name="Group 21"/>
            <p:cNvGrpSpPr>
              <a:grpSpLocks/>
            </p:cNvGrpSpPr>
            <p:nvPr/>
          </p:nvGrpSpPr>
          <p:grpSpPr bwMode="auto">
            <a:xfrm>
              <a:off x="4191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80377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78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14</a:t>
                    </a:r>
                  </a:p>
                </p:txBody>
              </p:sp>
            </p:grpSp>
            <p:grpSp>
              <p:nvGrpSpPr>
                <p:cNvPr id="180379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13</a:t>
                    </a: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12</a:t>
                    </a:r>
                  </a:p>
                </p:txBody>
              </p:sp>
            </p:grpSp>
          </p:grpSp>
          <p:grpSp>
            <p:nvGrpSpPr>
              <p:cNvPr id="180380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81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9" name="Rounded Rectangle 2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11</a:t>
                    </a:r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180382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28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8</a:t>
                    </a:r>
                  </a:p>
                </p:txBody>
              </p:sp>
            </p:grpSp>
          </p:grpSp>
        </p:grpSp>
        <p:grpSp>
          <p:nvGrpSpPr>
            <p:cNvPr id="180383" name="Group 20"/>
            <p:cNvGrpSpPr>
              <a:grpSpLocks/>
            </p:cNvGrpSpPr>
            <p:nvPr/>
          </p:nvGrpSpPr>
          <p:grpSpPr bwMode="auto">
            <a:xfrm>
              <a:off x="1143000" y="1905000"/>
              <a:ext cx="3048000" cy="152400"/>
              <a:chOff x="1143000" y="1905000"/>
              <a:chExt cx="3048000" cy="152400"/>
            </a:xfrm>
          </p:grpSpPr>
          <p:grpSp>
            <p:nvGrpSpPr>
              <p:cNvPr id="180384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85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9" name="Rounded Rectangle 18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20" name="Rounded Rectangle 19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180386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7" name="Rounded Rectangle 16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180387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</p:grpSpPr>
            <p:grpSp>
              <p:nvGrpSpPr>
                <p:cNvPr id="180388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80389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</p:grpSpPr>
              <p:sp>
                <p:nvSpPr>
                  <p:cNvPr id="8" name="Rounded Rectangle 7"/>
                  <p:cNvSpPr/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6" name="Rounded Rectangle 5"/>
                  <p:cNvSpPr/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/>
                  </a:prstGeom>
                  <a:solidFill>
                    <a:srgbClr val="FF9933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b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600" b="1" baseline="-25000" dirty="0">
                        <a:cs typeface="Times New Roman" pitchFamily="18" charset="0"/>
                      </a:rPr>
                      <a:t>0</a:t>
                    </a:r>
                  </a:p>
                </p:txBody>
              </p:sp>
            </p:grpSp>
          </p:grpSp>
        </p:grpSp>
      </p:grpSp>
      <p:sp>
        <p:nvSpPr>
          <p:cNvPr id="180361" name="Flowchart: Alternate Process 110"/>
          <p:cNvSpPr/>
          <p:nvPr/>
        </p:nvSpPr>
        <p:spPr bwMode="auto">
          <a:xfrm>
            <a:off x="2133600" y="2209800"/>
            <a:ext cx="706438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/>
            <a:r>
              <a:rPr lang="en-US" sz="1600" b="1" baseline="-25000" dirty="0">
                <a:latin typeface="Arial Narrow" pitchFamily="34" charset="0"/>
              </a:rPr>
              <a:t>Global To Shared</a:t>
            </a:r>
          </a:p>
        </p:txBody>
      </p:sp>
      <p:sp>
        <p:nvSpPr>
          <p:cNvPr id="180367" name="Flowchart: Alternate Process 110"/>
          <p:cNvSpPr/>
          <p:nvPr/>
        </p:nvSpPr>
        <p:spPr bwMode="auto">
          <a:xfrm>
            <a:off x="3581400" y="2209800"/>
            <a:ext cx="706438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 smtClean="0">
                <a:latin typeface="Arial Narrow" pitchFamily="34" charset="0"/>
              </a:rPr>
              <a:t>Global To Shared</a:t>
            </a:r>
            <a:endParaRPr lang="en-US" sz="1600" b="1" baseline="-25000" dirty="0">
              <a:latin typeface="Arial Narrow" pitchFamily="34" charset="0"/>
            </a:endParaRPr>
          </a:p>
        </p:txBody>
      </p:sp>
      <p:sp>
        <p:nvSpPr>
          <p:cNvPr id="180370" name="Flowchart: Alternate Process 110"/>
          <p:cNvSpPr/>
          <p:nvPr/>
        </p:nvSpPr>
        <p:spPr bwMode="auto">
          <a:xfrm>
            <a:off x="5181600" y="2209800"/>
            <a:ext cx="706438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>
                <a:latin typeface="Arial Narrow" pitchFamily="34" charset="0"/>
              </a:rPr>
              <a:t>Global To Shared</a:t>
            </a:r>
          </a:p>
        </p:txBody>
      </p:sp>
      <p:sp>
        <p:nvSpPr>
          <p:cNvPr id="180374" name="Flowchart: Alternate Process 110"/>
          <p:cNvSpPr/>
          <p:nvPr/>
        </p:nvSpPr>
        <p:spPr bwMode="auto">
          <a:xfrm>
            <a:off x="6705600" y="2209800"/>
            <a:ext cx="706438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>
                <a:latin typeface="Arial Narrow" pitchFamily="34" charset="0"/>
              </a:rPr>
              <a:t>Global To Shared</a:t>
            </a:r>
          </a:p>
        </p:txBody>
      </p:sp>
      <p:grpSp>
        <p:nvGrpSpPr>
          <p:cNvPr id="180390" name="Group 193"/>
          <p:cNvGrpSpPr>
            <a:grpSpLocks/>
          </p:cNvGrpSpPr>
          <p:nvPr/>
        </p:nvGrpSpPr>
        <p:grpSpPr bwMode="auto">
          <a:xfrm>
            <a:off x="1827213" y="1905003"/>
            <a:ext cx="5230813" cy="992188"/>
            <a:chOff x="1151" y="3600"/>
            <a:chExt cx="3295" cy="625"/>
          </a:xfrm>
        </p:grpSpPr>
        <p:cxnSp>
          <p:nvCxnSpPr>
            <p:cNvPr id="180407" name="Straight Arrow Connector 112"/>
            <p:cNvCxnSpPr>
              <a:cxnSpLocks noChangeShapeType="1"/>
              <a:stCxn id="180361" idx="2"/>
              <a:endCxn id="25" idx="0"/>
            </p:cNvCxnSpPr>
            <p:nvPr/>
          </p:nvCxnSpPr>
          <p:spPr bwMode="auto">
            <a:xfrm rot="5400000">
              <a:off x="1287" y="3945"/>
              <a:ext cx="144" cy="41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08" name="Straight Arrow Connector 148"/>
            <p:cNvCxnSpPr>
              <a:cxnSpLocks noChangeShapeType="1"/>
              <a:stCxn id="8" idx="2"/>
              <a:endCxn id="180367" idx="0"/>
            </p:cNvCxnSpPr>
            <p:nvPr/>
          </p:nvCxnSpPr>
          <p:spPr bwMode="auto">
            <a:xfrm rot="16200000" flipH="1">
              <a:off x="1840" y="3153"/>
              <a:ext cx="192" cy="108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09" name="Straight Arrow Connector 149"/>
            <p:cNvCxnSpPr>
              <a:cxnSpLocks noChangeShapeType="1"/>
              <a:stCxn id="12" idx="2"/>
              <a:endCxn id="180370" idx="0"/>
            </p:cNvCxnSpPr>
            <p:nvPr/>
          </p:nvCxnSpPr>
          <p:spPr bwMode="auto">
            <a:xfrm rot="16200000" flipH="1">
              <a:off x="2464" y="2769"/>
              <a:ext cx="192" cy="185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0" name="Straight Arrow Connector 150"/>
            <p:cNvCxnSpPr>
              <a:cxnSpLocks noChangeShapeType="1"/>
              <a:stCxn id="11" idx="2"/>
              <a:endCxn id="180374" idx="0"/>
            </p:cNvCxnSpPr>
            <p:nvPr/>
          </p:nvCxnSpPr>
          <p:spPr bwMode="auto">
            <a:xfrm rot="16200000" flipH="1">
              <a:off x="3064" y="2409"/>
              <a:ext cx="192" cy="257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1" name="Straight Arrow Connector 152"/>
            <p:cNvCxnSpPr>
              <a:cxnSpLocks noChangeShapeType="1"/>
              <a:stCxn id="6" idx="2"/>
              <a:endCxn id="180361" idx="0"/>
            </p:cNvCxnSpPr>
            <p:nvPr/>
          </p:nvCxnSpPr>
          <p:spPr bwMode="auto">
            <a:xfrm rot="16200000" flipH="1">
              <a:off x="1264" y="3489"/>
              <a:ext cx="192" cy="41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2" name="Straight Arrow Connector 153"/>
            <p:cNvCxnSpPr>
              <a:cxnSpLocks noChangeShapeType="1"/>
              <a:stCxn id="180367" idx="2"/>
            </p:cNvCxnSpPr>
            <p:nvPr/>
          </p:nvCxnSpPr>
          <p:spPr bwMode="auto">
            <a:xfrm rot="5400000">
              <a:off x="1869" y="3603"/>
              <a:ext cx="133" cy="10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3" name="Straight Arrow Connector 154"/>
            <p:cNvCxnSpPr>
              <a:cxnSpLocks noChangeShapeType="1"/>
              <a:stCxn id="180370" idx="2"/>
            </p:cNvCxnSpPr>
            <p:nvPr/>
          </p:nvCxnSpPr>
          <p:spPr bwMode="auto">
            <a:xfrm rot="5400000">
              <a:off x="2613" y="3339"/>
              <a:ext cx="133" cy="161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4" name="Straight Arrow Connector 155"/>
            <p:cNvCxnSpPr>
              <a:cxnSpLocks noChangeShapeType="1"/>
              <a:stCxn id="180374" idx="2"/>
            </p:cNvCxnSpPr>
            <p:nvPr/>
          </p:nvCxnSpPr>
          <p:spPr bwMode="auto">
            <a:xfrm rot="5400000">
              <a:off x="3213" y="2979"/>
              <a:ext cx="132" cy="23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1" name="Group 204"/>
          <p:cNvGrpSpPr>
            <a:grpSpLocks/>
          </p:cNvGrpSpPr>
          <p:nvPr/>
        </p:nvGrpSpPr>
        <p:grpSpPr bwMode="auto">
          <a:xfrm>
            <a:off x="2486026" y="1905001"/>
            <a:ext cx="4572001" cy="992188"/>
            <a:chOff x="1555" y="1200"/>
            <a:chExt cx="2880" cy="625"/>
          </a:xfrm>
        </p:grpSpPr>
        <p:cxnSp>
          <p:nvCxnSpPr>
            <p:cNvPr id="180415" name="Straight Arrow Connector 152"/>
            <p:cNvCxnSpPr>
              <a:cxnSpLocks noChangeShapeType="1"/>
              <a:stCxn id="18" idx="2"/>
              <a:endCxn id="180361" idx="0"/>
            </p:cNvCxnSpPr>
            <p:nvPr/>
          </p:nvCxnSpPr>
          <p:spPr bwMode="auto">
            <a:xfrm rot="5400000">
              <a:off x="1733" y="1023"/>
              <a:ext cx="192" cy="54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8" name="Straight Arrow Connector 152"/>
            <p:cNvCxnSpPr>
              <a:cxnSpLocks noChangeShapeType="1"/>
              <a:stCxn id="17" idx="2"/>
              <a:endCxn id="180367" idx="0"/>
            </p:cNvCxnSpPr>
            <p:nvPr/>
          </p:nvCxnSpPr>
          <p:spPr bwMode="auto">
            <a:xfrm rot="16200000" flipH="1">
              <a:off x="2309" y="1233"/>
              <a:ext cx="192" cy="1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19" name="Straight Arrow Connector 152"/>
            <p:cNvCxnSpPr>
              <a:cxnSpLocks noChangeShapeType="1"/>
              <a:stCxn id="20" idx="2"/>
              <a:endCxn id="180370" idx="0"/>
            </p:cNvCxnSpPr>
            <p:nvPr/>
          </p:nvCxnSpPr>
          <p:spPr bwMode="auto">
            <a:xfrm rot="16200000" flipH="1">
              <a:off x="2933" y="849"/>
              <a:ext cx="192" cy="89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22" name="Straight Arrow Connector 152"/>
            <p:cNvCxnSpPr>
              <a:cxnSpLocks noChangeShapeType="1"/>
              <a:stCxn id="19" idx="2"/>
              <a:endCxn id="180374" idx="0"/>
            </p:cNvCxnSpPr>
            <p:nvPr/>
          </p:nvCxnSpPr>
          <p:spPr bwMode="auto">
            <a:xfrm rot="16200000" flipH="1">
              <a:off x="3533" y="489"/>
              <a:ext cx="192" cy="161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23" name="Straight Arrow Connector 152"/>
            <p:cNvCxnSpPr>
              <a:cxnSpLocks noChangeShapeType="1"/>
              <a:stCxn id="180361" idx="2"/>
              <a:endCxn id="21" idx="0"/>
            </p:cNvCxnSpPr>
            <p:nvPr/>
          </p:nvCxnSpPr>
          <p:spPr bwMode="auto">
            <a:xfrm rot="16200000" flipH="1">
              <a:off x="1756" y="1479"/>
              <a:ext cx="144" cy="54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24" name="Straight Arrow Connector 152"/>
            <p:cNvCxnSpPr>
              <a:cxnSpLocks noChangeShapeType="1"/>
              <a:stCxn id="180367" idx="2"/>
              <a:endCxn id="16" idx="0"/>
            </p:cNvCxnSpPr>
            <p:nvPr/>
          </p:nvCxnSpPr>
          <p:spPr bwMode="auto">
            <a:xfrm rot="5400000">
              <a:off x="2332" y="1689"/>
              <a:ext cx="144" cy="12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25" name="Straight Arrow Connector 152"/>
            <p:cNvCxnSpPr>
              <a:cxnSpLocks noChangeShapeType="1"/>
              <a:stCxn id="180370" idx="2"/>
            </p:cNvCxnSpPr>
            <p:nvPr/>
          </p:nvCxnSpPr>
          <p:spPr bwMode="auto">
            <a:xfrm rot="5400000">
              <a:off x="2958" y="1307"/>
              <a:ext cx="144" cy="89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26" name="Straight Arrow Connector 152"/>
            <p:cNvCxnSpPr>
              <a:cxnSpLocks noChangeShapeType="1"/>
              <a:stCxn id="180374" idx="2"/>
            </p:cNvCxnSpPr>
            <p:nvPr/>
          </p:nvCxnSpPr>
          <p:spPr bwMode="auto">
            <a:xfrm rot="5400000">
              <a:off x="3558" y="947"/>
              <a:ext cx="144" cy="161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2" name="Group 213"/>
          <p:cNvGrpSpPr>
            <a:grpSpLocks/>
          </p:cNvGrpSpPr>
          <p:nvPr/>
        </p:nvGrpSpPr>
        <p:grpSpPr bwMode="auto">
          <a:xfrm>
            <a:off x="2487612" y="1905000"/>
            <a:ext cx="4572001" cy="990600"/>
            <a:chOff x="1567" y="1206"/>
            <a:chExt cx="2880" cy="624"/>
          </a:xfrm>
        </p:grpSpPr>
        <p:cxnSp>
          <p:nvCxnSpPr>
            <p:cNvPr id="180429" name="Straight Arrow Connector 173"/>
            <p:cNvCxnSpPr>
              <a:cxnSpLocks noChangeShapeType="1"/>
              <a:stCxn id="28" idx="2"/>
              <a:endCxn id="180361" idx="0"/>
            </p:cNvCxnSpPr>
            <p:nvPr/>
          </p:nvCxnSpPr>
          <p:spPr bwMode="auto">
            <a:xfrm rot="5400000">
              <a:off x="2224" y="549"/>
              <a:ext cx="192" cy="150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0" name="Straight Arrow Connector 176"/>
            <p:cNvCxnSpPr>
              <a:cxnSpLocks noChangeShapeType="1"/>
              <a:stCxn id="27" idx="2"/>
              <a:endCxn id="180367" idx="0"/>
            </p:cNvCxnSpPr>
            <p:nvPr/>
          </p:nvCxnSpPr>
          <p:spPr bwMode="auto">
            <a:xfrm rot="5400000">
              <a:off x="2800" y="885"/>
              <a:ext cx="192" cy="83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1" name="Straight Arrow Connector 179"/>
            <p:cNvCxnSpPr>
              <a:cxnSpLocks noChangeShapeType="1"/>
              <a:stCxn id="30" idx="2"/>
              <a:endCxn id="180370" idx="0"/>
            </p:cNvCxnSpPr>
            <p:nvPr/>
          </p:nvCxnSpPr>
          <p:spPr bwMode="auto">
            <a:xfrm rot="5400000">
              <a:off x="3424" y="1269"/>
              <a:ext cx="192" cy="6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2" name="Straight Arrow Connector 182"/>
            <p:cNvCxnSpPr>
              <a:cxnSpLocks noChangeShapeType="1"/>
              <a:stCxn id="29" idx="2"/>
              <a:endCxn id="180374" idx="0"/>
            </p:cNvCxnSpPr>
            <p:nvPr/>
          </p:nvCxnSpPr>
          <p:spPr bwMode="auto">
            <a:xfrm rot="16200000" flipH="1">
              <a:off x="4024" y="975"/>
              <a:ext cx="192" cy="65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3" name="Straight Arrow Connector 197"/>
            <p:cNvCxnSpPr>
              <a:cxnSpLocks noChangeShapeType="1"/>
              <a:stCxn id="180361" idx="2"/>
            </p:cNvCxnSpPr>
            <p:nvPr/>
          </p:nvCxnSpPr>
          <p:spPr bwMode="auto">
            <a:xfrm rot="16200000" flipH="1">
              <a:off x="2248" y="1005"/>
              <a:ext cx="144" cy="150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4" name="Straight Arrow Connector 200"/>
            <p:cNvCxnSpPr>
              <a:cxnSpLocks noChangeShapeType="1"/>
              <a:stCxn id="180367" idx="2"/>
            </p:cNvCxnSpPr>
            <p:nvPr/>
          </p:nvCxnSpPr>
          <p:spPr bwMode="auto">
            <a:xfrm rot="16200000" flipH="1">
              <a:off x="2829" y="1335"/>
              <a:ext cx="131" cy="83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5" name="Straight Arrow Connector 202"/>
            <p:cNvCxnSpPr>
              <a:cxnSpLocks noChangeShapeType="1"/>
              <a:stCxn id="180370" idx="2"/>
              <a:endCxn id="9" idx="0"/>
            </p:cNvCxnSpPr>
            <p:nvPr/>
          </p:nvCxnSpPr>
          <p:spPr bwMode="auto">
            <a:xfrm rot="16200000" flipH="1">
              <a:off x="3447" y="1725"/>
              <a:ext cx="144" cy="6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6" name="Straight Arrow Connector 204"/>
            <p:cNvCxnSpPr>
              <a:cxnSpLocks noChangeShapeType="1"/>
              <a:stCxn id="180374" idx="2"/>
            </p:cNvCxnSpPr>
            <p:nvPr/>
          </p:nvCxnSpPr>
          <p:spPr bwMode="auto">
            <a:xfrm rot="5400000">
              <a:off x="4053" y="1425"/>
              <a:ext cx="133" cy="65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3" name="Group 222"/>
          <p:cNvGrpSpPr>
            <a:grpSpLocks/>
          </p:cNvGrpSpPr>
          <p:nvPr/>
        </p:nvGrpSpPr>
        <p:grpSpPr bwMode="auto">
          <a:xfrm>
            <a:off x="2486026" y="1905002"/>
            <a:ext cx="5059364" cy="990601"/>
            <a:chOff x="1555" y="1200"/>
            <a:chExt cx="3187" cy="624"/>
          </a:xfrm>
        </p:grpSpPr>
        <p:cxnSp>
          <p:nvCxnSpPr>
            <p:cNvPr id="180438" name="Straight Arrow Connector 173"/>
            <p:cNvCxnSpPr>
              <a:cxnSpLocks noChangeShapeType="1"/>
              <a:stCxn id="34" idx="2"/>
              <a:endCxn id="180361" idx="0"/>
            </p:cNvCxnSpPr>
            <p:nvPr/>
          </p:nvCxnSpPr>
          <p:spPr bwMode="auto">
            <a:xfrm rot="5400000">
              <a:off x="2693" y="63"/>
              <a:ext cx="192" cy="246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39" name="Straight Arrow Connector 173"/>
            <p:cNvCxnSpPr>
              <a:cxnSpLocks noChangeShapeType="1"/>
              <a:stCxn id="33" idx="2"/>
              <a:endCxn id="180367" idx="0"/>
            </p:cNvCxnSpPr>
            <p:nvPr/>
          </p:nvCxnSpPr>
          <p:spPr bwMode="auto">
            <a:xfrm rot="5400000">
              <a:off x="3269" y="399"/>
              <a:ext cx="192" cy="179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40" name="Straight Arrow Connector 173"/>
            <p:cNvCxnSpPr>
              <a:cxnSpLocks noChangeShapeType="1"/>
              <a:stCxn id="36" idx="2"/>
              <a:endCxn id="180370" idx="0"/>
            </p:cNvCxnSpPr>
            <p:nvPr/>
          </p:nvCxnSpPr>
          <p:spPr bwMode="auto">
            <a:xfrm rot="5400000">
              <a:off x="3893" y="783"/>
              <a:ext cx="192" cy="102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41" name="Straight Arrow Connector 173"/>
            <p:cNvCxnSpPr>
              <a:cxnSpLocks noChangeShapeType="1"/>
              <a:stCxn id="35" idx="2"/>
              <a:endCxn id="180374" idx="0"/>
            </p:cNvCxnSpPr>
            <p:nvPr/>
          </p:nvCxnSpPr>
          <p:spPr bwMode="auto">
            <a:xfrm rot="5400000">
              <a:off x="4493" y="1143"/>
              <a:ext cx="192" cy="30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42" name="Straight Arrow Connector 173"/>
            <p:cNvCxnSpPr>
              <a:cxnSpLocks noChangeShapeType="1"/>
              <a:stCxn id="180374" idx="2"/>
              <a:endCxn id="2" idx="0"/>
            </p:cNvCxnSpPr>
            <p:nvPr/>
          </p:nvCxnSpPr>
          <p:spPr bwMode="auto">
            <a:xfrm rot="16200000" flipH="1">
              <a:off x="4516" y="1599"/>
              <a:ext cx="144" cy="30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43" name="Straight Arrow Connector 173"/>
            <p:cNvCxnSpPr>
              <a:cxnSpLocks noChangeShapeType="1"/>
              <a:stCxn id="180370" idx="2"/>
              <a:endCxn id="3" idx="0"/>
            </p:cNvCxnSpPr>
            <p:nvPr/>
          </p:nvCxnSpPr>
          <p:spPr bwMode="auto">
            <a:xfrm rot="16200000" flipH="1">
              <a:off x="3916" y="1239"/>
              <a:ext cx="144" cy="10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44" name="Straight Arrow Connector 173"/>
            <p:cNvCxnSpPr>
              <a:cxnSpLocks noChangeShapeType="1"/>
              <a:stCxn id="180367" idx="2"/>
            </p:cNvCxnSpPr>
            <p:nvPr/>
          </p:nvCxnSpPr>
          <p:spPr bwMode="auto">
            <a:xfrm rot="16200000" flipH="1">
              <a:off x="3301" y="847"/>
              <a:ext cx="138" cy="180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45" name="Straight Arrow Connector 173"/>
            <p:cNvCxnSpPr>
              <a:cxnSpLocks noChangeShapeType="1"/>
              <a:stCxn id="180361" idx="2"/>
            </p:cNvCxnSpPr>
            <p:nvPr/>
          </p:nvCxnSpPr>
          <p:spPr bwMode="auto">
            <a:xfrm rot="16200000" flipH="1">
              <a:off x="2725" y="511"/>
              <a:ext cx="138" cy="247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4" name="Group 269"/>
          <p:cNvGrpSpPr>
            <a:grpSpLocks/>
          </p:cNvGrpSpPr>
          <p:nvPr/>
        </p:nvGrpSpPr>
        <p:grpSpPr bwMode="auto">
          <a:xfrm>
            <a:off x="1836738" y="4572003"/>
            <a:ext cx="5203825" cy="973138"/>
            <a:chOff x="1152" y="3600"/>
            <a:chExt cx="3278" cy="613"/>
          </a:xfrm>
        </p:grpSpPr>
        <p:cxnSp>
          <p:nvCxnSpPr>
            <p:cNvPr id="180494" name="Straight Arrow Connector 112"/>
            <p:cNvCxnSpPr>
              <a:cxnSpLocks noChangeShapeType="1"/>
              <a:stCxn id="180362" idx="2"/>
            </p:cNvCxnSpPr>
            <p:nvPr/>
          </p:nvCxnSpPr>
          <p:spPr bwMode="auto">
            <a:xfrm rot="5400000">
              <a:off x="1263" y="3921"/>
              <a:ext cx="181" cy="40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95" name="Straight Arrow Connector 148"/>
            <p:cNvCxnSpPr>
              <a:cxnSpLocks noChangeShapeType="1"/>
              <a:endCxn id="180368" idx="0"/>
            </p:cNvCxnSpPr>
            <p:nvPr/>
          </p:nvCxnSpPr>
          <p:spPr bwMode="auto">
            <a:xfrm>
              <a:off x="1393" y="3600"/>
              <a:ext cx="1074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96" name="Straight Arrow Connector 149"/>
            <p:cNvCxnSpPr>
              <a:cxnSpLocks noChangeShapeType="1"/>
              <a:endCxn id="180371" idx="0"/>
            </p:cNvCxnSpPr>
            <p:nvPr/>
          </p:nvCxnSpPr>
          <p:spPr bwMode="auto">
            <a:xfrm>
              <a:off x="1633" y="3600"/>
              <a:ext cx="184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97" name="Straight Arrow Connector 150"/>
            <p:cNvCxnSpPr>
              <a:cxnSpLocks noChangeShapeType="1"/>
              <a:endCxn id="180375" idx="0"/>
            </p:cNvCxnSpPr>
            <p:nvPr/>
          </p:nvCxnSpPr>
          <p:spPr bwMode="auto">
            <a:xfrm>
              <a:off x="1873" y="3600"/>
              <a:ext cx="2557" cy="1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98" name="Straight Arrow Connector 152"/>
            <p:cNvCxnSpPr>
              <a:cxnSpLocks noChangeShapeType="1"/>
              <a:endCxn id="180362" idx="0"/>
            </p:cNvCxnSpPr>
            <p:nvPr/>
          </p:nvCxnSpPr>
          <p:spPr bwMode="auto">
            <a:xfrm>
              <a:off x="1153" y="3600"/>
              <a:ext cx="40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499" name="Straight Arrow Connector 153"/>
            <p:cNvCxnSpPr>
              <a:cxnSpLocks noChangeShapeType="1"/>
            </p:cNvCxnSpPr>
            <p:nvPr/>
          </p:nvCxnSpPr>
          <p:spPr bwMode="auto">
            <a:xfrm flipH="1">
              <a:off x="1392" y="3978"/>
              <a:ext cx="1104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0" name="Straight Arrow Connector 154"/>
            <p:cNvCxnSpPr>
              <a:cxnSpLocks noChangeShapeType="1"/>
            </p:cNvCxnSpPr>
            <p:nvPr/>
          </p:nvCxnSpPr>
          <p:spPr bwMode="auto">
            <a:xfrm flipH="1">
              <a:off x="1872" y="3978"/>
              <a:ext cx="1632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1" name="Straight Arrow Connector 155"/>
            <p:cNvCxnSpPr>
              <a:cxnSpLocks noChangeShapeType="1"/>
            </p:cNvCxnSpPr>
            <p:nvPr/>
          </p:nvCxnSpPr>
          <p:spPr bwMode="auto">
            <a:xfrm flipH="1">
              <a:off x="2112" y="3978"/>
              <a:ext cx="2304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5" name="Group 278"/>
          <p:cNvGrpSpPr>
            <a:grpSpLocks/>
          </p:cNvGrpSpPr>
          <p:nvPr/>
        </p:nvGrpSpPr>
        <p:grpSpPr bwMode="auto">
          <a:xfrm>
            <a:off x="2476501" y="4591050"/>
            <a:ext cx="4618038" cy="971550"/>
            <a:chOff x="1544" y="1212"/>
            <a:chExt cx="2909" cy="612"/>
          </a:xfrm>
        </p:grpSpPr>
        <p:cxnSp>
          <p:nvCxnSpPr>
            <p:cNvPr id="180503" name="Straight Arrow Connector 152"/>
            <p:cNvCxnSpPr>
              <a:cxnSpLocks noChangeShapeType="1"/>
              <a:endCxn id="180362" idx="0"/>
            </p:cNvCxnSpPr>
            <p:nvPr/>
          </p:nvCxnSpPr>
          <p:spPr bwMode="auto">
            <a:xfrm rot="10800000" flipV="1">
              <a:off x="1544" y="1212"/>
              <a:ext cx="562" cy="13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4" name="Straight Arrow Connector 152"/>
            <p:cNvCxnSpPr>
              <a:cxnSpLocks noChangeShapeType="1"/>
              <a:endCxn id="180368" idx="0"/>
            </p:cNvCxnSpPr>
            <p:nvPr/>
          </p:nvCxnSpPr>
          <p:spPr bwMode="auto">
            <a:xfrm rot="16200000" flipH="1">
              <a:off x="2335" y="1223"/>
              <a:ext cx="132" cy="11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5" name="Straight Arrow Connector 152"/>
            <p:cNvCxnSpPr>
              <a:cxnSpLocks noChangeShapeType="1"/>
              <a:endCxn id="180371" idx="0"/>
            </p:cNvCxnSpPr>
            <p:nvPr/>
          </p:nvCxnSpPr>
          <p:spPr bwMode="auto">
            <a:xfrm>
              <a:off x="2586" y="1212"/>
              <a:ext cx="878" cy="13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6" name="Straight Arrow Connector 152"/>
            <p:cNvCxnSpPr>
              <a:cxnSpLocks noChangeShapeType="1"/>
              <a:endCxn id="180375" idx="0"/>
            </p:cNvCxnSpPr>
            <p:nvPr/>
          </p:nvCxnSpPr>
          <p:spPr bwMode="auto">
            <a:xfrm>
              <a:off x="2826" y="1212"/>
              <a:ext cx="1593" cy="12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7" name="Straight Arrow Connector 152"/>
            <p:cNvCxnSpPr>
              <a:cxnSpLocks noChangeShapeType="1"/>
            </p:cNvCxnSpPr>
            <p:nvPr/>
          </p:nvCxnSpPr>
          <p:spPr bwMode="auto">
            <a:xfrm>
              <a:off x="1573" y="1584"/>
              <a:ext cx="532" cy="2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8" name="Straight Arrow Connector 152"/>
            <p:cNvCxnSpPr>
              <a:cxnSpLocks noChangeShapeType="1"/>
            </p:cNvCxnSpPr>
            <p:nvPr/>
          </p:nvCxnSpPr>
          <p:spPr bwMode="auto">
            <a:xfrm flipH="1">
              <a:off x="2345" y="1584"/>
              <a:ext cx="140" cy="2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09" name="Straight Arrow Connector 152"/>
            <p:cNvCxnSpPr>
              <a:cxnSpLocks noChangeShapeType="1"/>
            </p:cNvCxnSpPr>
            <p:nvPr/>
          </p:nvCxnSpPr>
          <p:spPr bwMode="auto">
            <a:xfrm flipH="1">
              <a:off x="2585" y="1584"/>
              <a:ext cx="908" cy="2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0" name="Straight Arrow Connector 152"/>
            <p:cNvCxnSpPr>
              <a:cxnSpLocks noChangeShapeType="1"/>
            </p:cNvCxnSpPr>
            <p:nvPr/>
          </p:nvCxnSpPr>
          <p:spPr bwMode="auto">
            <a:xfrm flipH="1">
              <a:off x="2825" y="1584"/>
              <a:ext cx="1628" cy="2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6" name="Group 287"/>
          <p:cNvGrpSpPr>
            <a:grpSpLocks/>
          </p:cNvGrpSpPr>
          <p:nvPr/>
        </p:nvGrpSpPr>
        <p:grpSpPr bwMode="auto">
          <a:xfrm>
            <a:off x="2446338" y="4572000"/>
            <a:ext cx="4630737" cy="971550"/>
            <a:chOff x="1536" y="1206"/>
            <a:chExt cx="2917" cy="612"/>
          </a:xfrm>
        </p:grpSpPr>
        <p:cxnSp>
          <p:nvCxnSpPr>
            <p:cNvPr id="180512" name="Straight Arrow Connector 173"/>
            <p:cNvCxnSpPr>
              <a:cxnSpLocks noChangeShapeType="1"/>
              <a:endCxn id="180362" idx="0"/>
            </p:cNvCxnSpPr>
            <p:nvPr/>
          </p:nvCxnSpPr>
          <p:spPr bwMode="auto">
            <a:xfrm rot="10800000" flipV="1">
              <a:off x="1555" y="1206"/>
              <a:ext cx="1518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3" name="Straight Arrow Connector 176"/>
            <p:cNvCxnSpPr>
              <a:cxnSpLocks noChangeShapeType="1"/>
              <a:endCxn id="180368" idx="0"/>
            </p:cNvCxnSpPr>
            <p:nvPr/>
          </p:nvCxnSpPr>
          <p:spPr bwMode="auto">
            <a:xfrm rot="10800000" flipV="1">
              <a:off x="2467" y="1206"/>
              <a:ext cx="846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4" name="Straight Arrow Connector 179"/>
            <p:cNvCxnSpPr>
              <a:cxnSpLocks noChangeShapeType="1"/>
              <a:endCxn id="180371" idx="0"/>
            </p:cNvCxnSpPr>
            <p:nvPr/>
          </p:nvCxnSpPr>
          <p:spPr bwMode="auto">
            <a:xfrm rot="5400000">
              <a:off x="3442" y="1239"/>
              <a:ext cx="144" cy="7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5" name="Straight Arrow Connector 182"/>
            <p:cNvCxnSpPr>
              <a:cxnSpLocks noChangeShapeType="1"/>
              <a:endCxn id="180375" idx="0"/>
            </p:cNvCxnSpPr>
            <p:nvPr/>
          </p:nvCxnSpPr>
          <p:spPr bwMode="auto">
            <a:xfrm>
              <a:off x="3793" y="1206"/>
              <a:ext cx="637" cy="1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6" name="Straight Arrow Connector 197"/>
            <p:cNvCxnSpPr>
              <a:cxnSpLocks noChangeShapeType="1"/>
            </p:cNvCxnSpPr>
            <p:nvPr/>
          </p:nvCxnSpPr>
          <p:spPr bwMode="auto">
            <a:xfrm>
              <a:off x="1536" y="1584"/>
              <a:ext cx="1536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7" name="Straight Arrow Connector 200"/>
            <p:cNvCxnSpPr>
              <a:cxnSpLocks noChangeShapeType="1"/>
            </p:cNvCxnSpPr>
            <p:nvPr/>
          </p:nvCxnSpPr>
          <p:spPr bwMode="auto">
            <a:xfrm>
              <a:off x="2496" y="1584"/>
              <a:ext cx="816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8" name="Straight Arrow Connector 202"/>
            <p:cNvCxnSpPr>
              <a:cxnSpLocks noChangeShapeType="1"/>
            </p:cNvCxnSpPr>
            <p:nvPr/>
          </p:nvCxnSpPr>
          <p:spPr bwMode="auto">
            <a:xfrm>
              <a:off x="3504" y="1584"/>
              <a:ext cx="48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19" name="Straight Arrow Connector 204"/>
            <p:cNvCxnSpPr>
              <a:cxnSpLocks noChangeShapeType="1"/>
            </p:cNvCxnSpPr>
            <p:nvPr/>
          </p:nvCxnSpPr>
          <p:spPr bwMode="auto">
            <a:xfrm flipH="1">
              <a:off x="3792" y="1584"/>
              <a:ext cx="661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0397" name="Group 296"/>
          <p:cNvGrpSpPr>
            <a:grpSpLocks/>
          </p:cNvGrpSpPr>
          <p:nvPr/>
        </p:nvGrpSpPr>
        <p:grpSpPr bwMode="auto">
          <a:xfrm>
            <a:off x="2476500" y="4572000"/>
            <a:ext cx="5111749" cy="990600"/>
            <a:chOff x="1544" y="1200"/>
            <a:chExt cx="3220" cy="624"/>
          </a:xfrm>
        </p:grpSpPr>
        <p:cxnSp>
          <p:nvCxnSpPr>
            <p:cNvPr id="180521" name="Straight Arrow Connector 173"/>
            <p:cNvCxnSpPr>
              <a:cxnSpLocks noChangeShapeType="1"/>
              <a:endCxn id="180362" idx="0"/>
            </p:cNvCxnSpPr>
            <p:nvPr/>
          </p:nvCxnSpPr>
          <p:spPr bwMode="auto">
            <a:xfrm rot="10800000" flipV="1">
              <a:off x="1544" y="1200"/>
              <a:ext cx="2488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2" name="Straight Arrow Connector 173"/>
            <p:cNvCxnSpPr>
              <a:cxnSpLocks noChangeShapeType="1"/>
              <a:endCxn id="180368" idx="0"/>
            </p:cNvCxnSpPr>
            <p:nvPr/>
          </p:nvCxnSpPr>
          <p:spPr bwMode="auto">
            <a:xfrm rot="10800000" flipV="1">
              <a:off x="2456" y="1206"/>
              <a:ext cx="1817" cy="13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3" name="Straight Arrow Connector 173"/>
            <p:cNvCxnSpPr>
              <a:cxnSpLocks noChangeShapeType="1"/>
              <a:endCxn id="180371" idx="0"/>
            </p:cNvCxnSpPr>
            <p:nvPr/>
          </p:nvCxnSpPr>
          <p:spPr bwMode="auto">
            <a:xfrm rot="10800000" flipV="1">
              <a:off x="3464" y="1206"/>
              <a:ext cx="1049" cy="13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4" name="Straight Arrow Connector 173"/>
            <p:cNvCxnSpPr>
              <a:cxnSpLocks noChangeShapeType="1"/>
              <a:endCxn id="180375" idx="0"/>
            </p:cNvCxnSpPr>
            <p:nvPr/>
          </p:nvCxnSpPr>
          <p:spPr bwMode="auto">
            <a:xfrm rot="10800000" flipV="1">
              <a:off x="4419" y="1200"/>
              <a:ext cx="345" cy="1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5" name="Straight Arrow Connector 173"/>
            <p:cNvCxnSpPr>
              <a:cxnSpLocks noChangeShapeType="1"/>
            </p:cNvCxnSpPr>
            <p:nvPr/>
          </p:nvCxnSpPr>
          <p:spPr bwMode="auto">
            <a:xfrm>
              <a:off x="4453" y="1584"/>
              <a:ext cx="299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6" name="Straight Arrow Connector 173"/>
            <p:cNvCxnSpPr>
              <a:cxnSpLocks noChangeShapeType="1"/>
            </p:cNvCxnSpPr>
            <p:nvPr/>
          </p:nvCxnSpPr>
          <p:spPr bwMode="auto">
            <a:xfrm>
              <a:off x="3493" y="1584"/>
              <a:ext cx="1019" cy="2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7" name="Straight Arrow Connector 173"/>
            <p:cNvCxnSpPr>
              <a:cxnSpLocks noChangeShapeType="1"/>
            </p:cNvCxnSpPr>
            <p:nvPr/>
          </p:nvCxnSpPr>
          <p:spPr bwMode="auto">
            <a:xfrm>
              <a:off x="2485" y="1584"/>
              <a:ext cx="1787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0528" name="Straight Arrow Connector 173"/>
            <p:cNvCxnSpPr>
              <a:cxnSpLocks noChangeShapeType="1"/>
            </p:cNvCxnSpPr>
            <p:nvPr/>
          </p:nvCxnSpPr>
          <p:spPr bwMode="auto">
            <a:xfrm>
              <a:off x="1584" y="1584"/>
              <a:ext cx="2448" cy="2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80529" name="Text Box 305"/>
          <p:cNvSpPr txBox="1">
            <a:spLocks noChangeArrowheads="1"/>
          </p:cNvSpPr>
          <p:nvPr/>
        </p:nvSpPr>
        <p:spPr bwMode="auto">
          <a:xfrm>
            <a:off x="254000" y="5462588"/>
            <a:ext cx="1406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Global Memory</a:t>
            </a:r>
          </a:p>
        </p:txBody>
      </p:sp>
      <p:sp>
        <p:nvSpPr>
          <p:cNvPr id="180530" name="Text Box 306"/>
          <p:cNvSpPr txBox="1">
            <a:spLocks noChangeArrowheads="1"/>
          </p:cNvSpPr>
          <p:nvPr/>
        </p:nvSpPr>
        <p:spPr bwMode="auto">
          <a:xfrm>
            <a:off x="271463" y="1676400"/>
            <a:ext cx="1250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Global Memory</a:t>
            </a:r>
          </a:p>
        </p:txBody>
      </p:sp>
      <p:grpSp>
        <p:nvGrpSpPr>
          <p:cNvPr id="180398" name="Group 395"/>
          <p:cNvGrpSpPr/>
          <p:nvPr/>
        </p:nvGrpSpPr>
        <p:grpSpPr>
          <a:xfrm>
            <a:off x="1643059" y="1757363"/>
            <a:ext cx="1528763" cy="1295392"/>
            <a:chOff x="1643059" y="1757363"/>
            <a:chExt cx="1528763" cy="1295392"/>
          </a:xfrm>
        </p:grpSpPr>
        <p:grpSp>
          <p:nvGrpSpPr>
            <p:cNvPr id="180399" name="Group 314"/>
            <p:cNvGrpSpPr/>
            <p:nvPr/>
          </p:nvGrpSpPr>
          <p:grpSpPr>
            <a:xfrm>
              <a:off x="1647822" y="1757363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11" name="Rounded Rectangle 310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3</a:t>
                </a:r>
              </a:p>
            </p:txBody>
          </p:sp>
          <p:sp>
            <p:nvSpPr>
              <p:cNvPr id="312" name="Rounded Rectangle 311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313" name="Rounded Rectangle 312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314" name="Rounded Rectangle 313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0</a:t>
                </a:r>
              </a:p>
            </p:txBody>
          </p:sp>
        </p:grpSp>
        <p:grpSp>
          <p:nvGrpSpPr>
            <p:cNvPr id="180400" name="Group 330"/>
            <p:cNvGrpSpPr/>
            <p:nvPr/>
          </p:nvGrpSpPr>
          <p:grpSpPr>
            <a:xfrm>
              <a:off x="1643059" y="2900355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32" name="Rounded Rectangle 33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3</a:t>
                </a:r>
              </a:p>
            </p:txBody>
          </p:sp>
          <p:sp>
            <p:nvSpPr>
              <p:cNvPr id="333" name="Rounded Rectangle 33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334" name="Rounded Rectangle 33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335" name="Rounded Rectangle 33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0</a:t>
                </a:r>
              </a:p>
            </p:txBody>
          </p:sp>
        </p:grpSp>
      </p:grpSp>
      <p:grpSp>
        <p:nvGrpSpPr>
          <p:cNvPr id="180401" name="Group 396"/>
          <p:cNvGrpSpPr/>
          <p:nvPr/>
        </p:nvGrpSpPr>
        <p:grpSpPr>
          <a:xfrm>
            <a:off x="3171822" y="1752600"/>
            <a:ext cx="1524000" cy="1295400"/>
            <a:chOff x="3171822" y="1752600"/>
            <a:chExt cx="1524000" cy="1295400"/>
          </a:xfrm>
        </p:grpSpPr>
        <p:grpSp>
          <p:nvGrpSpPr>
            <p:cNvPr id="180402" name="Group 315"/>
            <p:cNvGrpSpPr/>
            <p:nvPr/>
          </p:nvGrpSpPr>
          <p:grpSpPr>
            <a:xfrm>
              <a:off x="3171822" y="1752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17" name="Rounded Rectangle 31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7</a:t>
                </a:r>
              </a:p>
            </p:txBody>
          </p:sp>
          <p:sp>
            <p:nvSpPr>
              <p:cNvPr id="318" name="Rounded Rectangle 31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6</a:t>
                </a:r>
              </a:p>
            </p:txBody>
          </p:sp>
          <p:sp>
            <p:nvSpPr>
              <p:cNvPr id="319" name="Rounded Rectangle 31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5</a:t>
                </a:r>
              </a:p>
            </p:txBody>
          </p:sp>
          <p:sp>
            <p:nvSpPr>
              <p:cNvPr id="320" name="Rounded Rectangle 31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4</a:t>
                </a:r>
              </a:p>
            </p:txBody>
          </p:sp>
        </p:grpSp>
        <p:grpSp>
          <p:nvGrpSpPr>
            <p:cNvPr id="180403" name="Group 340"/>
            <p:cNvGrpSpPr/>
            <p:nvPr/>
          </p:nvGrpSpPr>
          <p:grpSpPr>
            <a:xfrm>
              <a:off x="3171822" y="2895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42" name="Rounded Rectangle 34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7</a:t>
                </a:r>
              </a:p>
            </p:txBody>
          </p:sp>
          <p:sp>
            <p:nvSpPr>
              <p:cNvPr id="343" name="Rounded Rectangle 34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6</a:t>
                </a:r>
              </a:p>
            </p:txBody>
          </p:sp>
          <p:sp>
            <p:nvSpPr>
              <p:cNvPr id="344" name="Rounded Rectangle 34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5</a:t>
                </a:r>
              </a:p>
            </p:txBody>
          </p:sp>
          <p:sp>
            <p:nvSpPr>
              <p:cNvPr id="345" name="Rounded Rectangle 34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4</a:t>
                </a:r>
              </a:p>
            </p:txBody>
          </p:sp>
        </p:grpSp>
      </p:grpSp>
      <p:grpSp>
        <p:nvGrpSpPr>
          <p:cNvPr id="180404" name="Group 397"/>
          <p:cNvGrpSpPr/>
          <p:nvPr/>
        </p:nvGrpSpPr>
        <p:grpSpPr>
          <a:xfrm>
            <a:off x="4686304" y="1752600"/>
            <a:ext cx="1533510" cy="1295400"/>
            <a:chOff x="4686304" y="1752600"/>
            <a:chExt cx="1533510" cy="1295400"/>
          </a:xfrm>
        </p:grpSpPr>
        <p:grpSp>
          <p:nvGrpSpPr>
            <p:cNvPr id="180405" name="Group 320"/>
            <p:cNvGrpSpPr/>
            <p:nvPr/>
          </p:nvGrpSpPr>
          <p:grpSpPr>
            <a:xfrm>
              <a:off x="4686304" y="1752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22" name="Rounded Rectangle 32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11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23" name="Rounded Rectangle 32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10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24" name="Rounded Rectangle 32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9</a:t>
                </a:r>
              </a:p>
            </p:txBody>
          </p:sp>
          <p:sp>
            <p:nvSpPr>
              <p:cNvPr id="325" name="Rounded Rectangle 32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8</a:t>
                </a:r>
              </a:p>
            </p:txBody>
          </p:sp>
        </p:grpSp>
        <p:grpSp>
          <p:nvGrpSpPr>
            <p:cNvPr id="180406" name="Group 345"/>
            <p:cNvGrpSpPr/>
            <p:nvPr/>
          </p:nvGrpSpPr>
          <p:grpSpPr>
            <a:xfrm>
              <a:off x="4695814" y="2895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47" name="Rounded Rectangle 34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11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10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49" name="Rounded Rectangle 34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9</a:t>
                </a:r>
              </a:p>
            </p:txBody>
          </p:sp>
          <p:sp>
            <p:nvSpPr>
              <p:cNvPr id="350" name="Rounded Rectangle 34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8</a:t>
                </a:r>
              </a:p>
            </p:txBody>
          </p:sp>
        </p:grpSp>
      </p:grpSp>
      <p:grpSp>
        <p:nvGrpSpPr>
          <p:cNvPr id="64" name="Group 398"/>
          <p:cNvGrpSpPr/>
          <p:nvPr/>
        </p:nvGrpSpPr>
        <p:grpSpPr>
          <a:xfrm>
            <a:off x="6215067" y="1752600"/>
            <a:ext cx="1533518" cy="1295400"/>
            <a:chOff x="6215067" y="1752600"/>
            <a:chExt cx="1533518" cy="1295400"/>
          </a:xfrm>
        </p:grpSpPr>
        <p:grpSp>
          <p:nvGrpSpPr>
            <p:cNvPr id="65" name="Group 325"/>
            <p:cNvGrpSpPr/>
            <p:nvPr/>
          </p:nvGrpSpPr>
          <p:grpSpPr>
            <a:xfrm>
              <a:off x="6224585" y="1752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27" name="Rounded Rectangle 32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15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28" name="Rounded Rectangle 32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14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13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30" name="Rounded Rectangle 32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12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</p:grpSp>
        <p:grpSp>
          <p:nvGrpSpPr>
            <p:cNvPr id="66" name="Group 350"/>
            <p:cNvGrpSpPr/>
            <p:nvPr/>
          </p:nvGrpSpPr>
          <p:grpSpPr>
            <a:xfrm>
              <a:off x="6215067" y="2895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52" name="Rounded Rectangle 35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15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53" name="Rounded Rectangle 35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14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54" name="Rounded Rectangle 35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13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55" name="Rounded Rectangle 35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12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67" name="Group 399"/>
          <p:cNvGrpSpPr/>
          <p:nvPr/>
        </p:nvGrpSpPr>
        <p:grpSpPr>
          <a:xfrm>
            <a:off x="1685924" y="4419600"/>
            <a:ext cx="1524000" cy="1295400"/>
            <a:chOff x="1685924" y="4419600"/>
            <a:chExt cx="1524000" cy="1295400"/>
          </a:xfrm>
        </p:grpSpPr>
        <p:grpSp>
          <p:nvGrpSpPr>
            <p:cNvPr id="68" name="Group 355"/>
            <p:cNvGrpSpPr/>
            <p:nvPr/>
          </p:nvGrpSpPr>
          <p:grpSpPr>
            <a:xfrm>
              <a:off x="1685924" y="4419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57" name="Rounded Rectangle 35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3</a:t>
                </a:r>
              </a:p>
            </p:txBody>
          </p:sp>
          <p:sp>
            <p:nvSpPr>
              <p:cNvPr id="358" name="Rounded Rectangle 35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359" name="Rounded Rectangle 35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360" name="Rounded Rectangle 35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0</a:t>
                </a:r>
              </a:p>
            </p:txBody>
          </p:sp>
        </p:grpSp>
        <p:grpSp>
          <p:nvGrpSpPr>
            <p:cNvPr id="69" name="Group 375"/>
            <p:cNvGrpSpPr/>
            <p:nvPr/>
          </p:nvGrpSpPr>
          <p:grpSpPr>
            <a:xfrm>
              <a:off x="1685924" y="5562600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77" name="Rounded Rectangle 37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3</a:t>
                </a:r>
              </a:p>
            </p:txBody>
          </p:sp>
          <p:sp>
            <p:nvSpPr>
              <p:cNvPr id="378" name="Rounded Rectangle 37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379" name="Rounded Rectangle 37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380" name="Rounded Rectangle 37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0</a:t>
                </a:r>
              </a:p>
            </p:txBody>
          </p:sp>
        </p:grpSp>
      </p:grpSp>
      <p:grpSp>
        <p:nvGrpSpPr>
          <p:cNvPr id="70" name="Group 400"/>
          <p:cNvGrpSpPr/>
          <p:nvPr/>
        </p:nvGrpSpPr>
        <p:grpSpPr>
          <a:xfrm>
            <a:off x="3209924" y="4414837"/>
            <a:ext cx="1524000" cy="1295400"/>
            <a:chOff x="3209924" y="4414837"/>
            <a:chExt cx="1524000" cy="1295400"/>
          </a:xfrm>
        </p:grpSpPr>
        <p:grpSp>
          <p:nvGrpSpPr>
            <p:cNvPr id="71" name="Group 360"/>
            <p:cNvGrpSpPr/>
            <p:nvPr/>
          </p:nvGrpSpPr>
          <p:grpSpPr>
            <a:xfrm>
              <a:off x="3209924" y="4414837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62" name="Rounded Rectangle 36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7</a:t>
                </a:r>
              </a:p>
            </p:txBody>
          </p:sp>
          <p:sp>
            <p:nvSpPr>
              <p:cNvPr id="363" name="Rounded Rectangle 36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6</a:t>
                </a:r>
              </a:p>
            </p:txBody>
          </p:sp>
          <p:sp>
            <p:nvSpPr>
              <p:cNvPr id="364" name="Rounded Rectangle 36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5</a:t>
                </a:r>
              </a:p>
            </p:txBody>
          </p:sp>
          <p:sp>
            <p:nvSpPr>
              <p:cNvPr id="365" name="Rounded Rectangle 36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4</a:t>
                </a:r>
              </a:p>
            </p:txBody>
          </p:sp>
        </p:grpSp>
        <p:grpSp>
          <p:nvGrpSpPr>
            <p:cNvPr id="72" name="Group 380"/>
            <p:cNvGrpSpPr/>
            <p:nvPr/>
          </p:nvGrpSpPr>
          <p:grpSpPr>
            <a:xfrm>
              <a:off x="3209924" y="5557837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82" name="Rounded Rectangle 38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7</a:t>
                </a:r>
              </a:p>
            </p:txBody>
          </p:sp>
          <p:sp>
            <p:nvSpPr>
              <p:cNvPr id="383" name="Rounded Rectangle 38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6</a:t>
                </a:r>
              </a:p>
            </p:txBody>
          </p:sp>
          <p:sp>
            <p:nvSpPr>
              <p:cNvPr id="384" name="Rounded Rectangle 38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5</a:t>
                </a:r>
              </a:p>
            </p:txBody>
          </p:sp>
          <p:sp>
            <p:nvSpPr>
              <p:cNvPr id="385" name="Rounded Rectangle 38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4</a:t>
                </a:r>
              </a:p>
            </p:txBody>
          </p:sp>
        </p:grpSp>
      </p:grpSp>
      <p:grpSp>
        <p:nvGrpSpPr>
          <p:cNvPr id="73" name="Group 401"/>
          <p:cNvGrpSpPr/>
          <p:nvPr/>
        </p:nvGrpSpPr>
        <p:grpSpPr>
          <a:xfrm>
            <a:off x="4724406" y="4414837"/>
            <a:ext cx="1524000" cy="1295400"/>
            <a:chOff x="4724406" y="4414837"/>
            <a:chExt cx="1524000" cy="1295400"/>
          </a:xfrm>
        </p:grpSpPr>
        <p:grpSp>
          <p:nvGrpSpPr>
            <p:cNvPr id="74" name="Group 365"/>
            <p:cNvGrpSpPr/>
            <p:nvPr/>
          </p:nvGrpSpPr>
          <p:grpSpPr>
            <a:xfrm>
              <a:off x="4724406" y="4414837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67" name="Rounded Rectangle 36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11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68" name="Rounded Rectangle 36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10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69" name="Rounded Rectangle 36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9</a:t>
                </a:r>
              </a:p>
            </p:txBody>
          </p:sp>
          <p:sp>
            <p:nvSpPr>
              <p:cNvPr id="370" name="Rounded Rectangle 36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8</a:t>
                </a:r>
              </a:p>
            </p:txBody>
          </p:sp>
        </p:grpSp>
        <p:grpSp>
          <p:nvGrpSpPr>
            <p:cNvPr id="75" name="Group 385"/>
            <p:cNvGrpSpPr/>
            <p:nvPr/>
          </p:nvGrpSpPr>
          <p:grpSpPr>
            <a:xfrm>
              <a:off x="4724406" y="5557837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87" name="Rounded Rectangle 386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11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88" name="Rounded Rectangle 387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10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89" name="Rounded Rectangle 388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9</a:t>
                </a:r>
              </a:p>
            </p:txBody>
          </p:sp>
          <p:sp>
            <p:nvSpPr>
              <p:cNvPr id="390" name="Rounded Rectangle 389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>
                    <a:latin typeface="Arial Narrow" pitchFamily="34" charset="0"/>
                  </a:rPr>
                  <a:t>8</a:t>
                </a:r>
              </a:p>
            </p:txBody>
          </p:sp>
        </p:grpSp>
      </p:grpSp>
      <p:grpSp>
        <p:nvGrpSpPr>
          <p:cNvPr id="76" name="Group 402"/>
          <p:cNvGrpSpPr/>
          <p:nvPr/>
        </p:nvGrpSpPr>
        <p:grpSpPr>
          <a:xfrm>
            <a:off x="6262687" y="4414837"/>
            <a:ext cx="1524000" cy="1295400"/>
            <a:chOff x="6262687" y="4414837"/>
            <a:chExt cx="1524000" cy="1295400"/>
          </a:xfrm>
        </p:grpSpPr>
        <p:grpSp>
          <p:nvGrpSpPr>
            <p:cNvPr id="81" name="Group 370"/>
            <p:cNvGrpSpPr/>
            <p:nvPr/>
          </p:nvGrpSpPr>
          <p:grpSpPr>
            <a:xfrm>
              <a:off x="6262687" y="4414837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72" name="Rounded Rectangle 37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15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73" name="Rounded Rectangle 37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14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74" name="Rounded Rectangle 37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13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75" name="Rounded Rectangle 37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12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</p:grpSp>
        <p:grpSp>
          <p:nvGrpSpPr>
            <p:cNvPr id="82" name="Group 390"/>
            <p:cNvGrpSpPr/>
            <p:nvPr/>
          </p:nvGrpSpPr>
          <p:grpSpPr>
            <a:xfrm>
              <a:off x="6262687" y="5557837"/>
              <a:ext cx="1524000" cy="152400"/>
              <a:chOff x="1792288" y="1295400"/>
              <a:chExt cx="1524000" cy="152400"/>
            </a:xfrm>
            <a:solidFill>
              <a:srgbClr val="FF0000"/>
            </a:solidFill>
          </p:grpSpPr>
          <p:sp>
            <p:nvSpPr>
              <p:cNvPr id="392" name="Rounded Rectangle 391"/>
              <p:cNvSpPr/>
              <p:nvPr/>
            </p:nvSpPr>
            <p:spPr bwMode="auto">
              <a:xfrm>
                <a:off x="2935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15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93" name="Rounded Rectangle 392"/>
              <p:cNvSpPr/>
              <p:nvPr/>
            </p:nvSpPr>
            <p:spPr bwMode="auto">
              <a:xfrm>
                <a:off x="2554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14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94" name="Rounded Rectangle 393"/>
              <p:cNvSpPr/>
              <p:nvPr/>
            </p:nvSpPr>
            <p:spPr bwMode="auto">
              <a:xfrm>
                <a:off x="2173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13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  <p:sp>
            <p:nvSpPr>
              <p:cNvPr id="395" name="Rounded Rectangle 394"/>
              <p:cNvSpPr/>
              <p:nvPr/>
            </p:nvSpPr>
            <p:spPr bwMode="auto">
              <a:xfrm>
                <a:off x="1792288" y="1295400"/>
                <a:ext cx="381000" cy="152400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b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600" b="1" baseline="-25000" dirty="0" smtClean="0">
                    <a:latin typeface="Arial Narrow" pitchFamily="34" charset="0"/>
                  </a:rPr>
                  <a:t>12</a:t>
                </a:r>
                <a:endParaRPr lang="en-US" sz="1600" b="1" baseline="-250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40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85800" y="7391400"/>
            <a:ext cx="7315200" cy="4267199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First bring the data into shared memory with coalescing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Each filter brings data for other filters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Satisfies coalescing constraints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After data is in the shared memory, then each filter accesses its own memory.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Improve bandwidth and performance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180362" name="Flowchart: Alternate Process 110"/>
          <p:cNvSpPr/>
          <p:nvPr/>
        </p:nvSpPr>
        <p:spPr bwMode="auto">
          <a:xfrm>
            <a:off x="2133600" y="4800600"/>
            <a:ext cx="685800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>
                <a:latin typeface="Arial Narrow" pitchFamily="34" charset="0"/>
              </a:rPr>
              <a:t>Shared to Global</a:t>
            </a:r>
          </a:p>
        </p:txBody>
      </p:sp>
      <p:sp>
        <p:nvSpPr>
          <p:cNvPr id="180368" name="Flowchart: Alternate Process 110"/>
          <p:cNvSpPr/>
          <p:nvPr/>
        </p:nvSpPr>
        <p:spPr bwMode="auto">
          <a:xfrm>
            <a:off x="3581400" y="4800600"/>
            <a:ext cx="685800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>
                <a:latin typeface="Arial Narrow" pitchFamily="34" charset="0"/>
              </a:rPr>
              <a:t>Shared to Global</a:t>
            </a:r>
          </a:p>
        </p:txBody>
      </p:sp>
      <p:sp>
        <p:nvSpPr>
          <p:cNvPr id="180371" name="Flowchart: Alternate Process 110"/>
          <p:cNvSpPr/>
          <p:nvPr/>
        </p:nvSpPr>
        <p:spPr bwMode="auto">
          <a:xfrm>
            <a:off x="5181600" y="4800600"/>
            <a:ext cx="685800" cy="457200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>
                <a:latin typeface="Arial Narrow" pitchFamily="34" charset="0"/>
              </a:rPr>
              <a:t>Shared to Global</a:t>
            </a:r>
          </a:p>
        </p:txBody>
      </p:sp>
      <p:sp>
        <p:nvSpPr>
          <p:cNvPr id="180375" name="Flowchart: Alternate Process 110"/>
          <p:cNvSpPr/>
          <p:nvPr/>
        </p:nvSpPr>
        <p:spPr bwMode="auto">
          <a:xfrm>
            <a:off x="6697663" y="4784725"/>
            <a:ext cx="685800" cy="473076"/>
          </a:xfrm>
          <a:prstGeom prst="flowChartAlternateProcess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1600" b="1" baseline="-25000" dirty="0">
                <a:latin typeface="Arial Narrow" pitchFamily="34" charset="0"/>
              </a:rPr>
              <a:t>Shared to Global</a:t>
            </a:r>
          </a:p>
        </p:txBody>
      </p:sp>
    </p:spTree>
    <p:custDataLst>
      <p:tags r:id="rId1"/>
    </p:custDataLst>
  </p:cSld>
  <p:clrMapOvr>
    <a:masterClrMapping/>
  </p:clrMapOvr>
  <p:transition advTm="55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Shared Memory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Shared memory is 100x faster than global memory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Coalesce all global memory accesses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Number of threads is limited by size of the shared memory.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944256" y="1371600"/>
          <a:ext cx="5066023" cy="4800600"/>
        </p:xfrm>
        <a:graphic>
          <a:graphicData uri="http://schemas.openxmlformats.org/presentationml/2006/ole">
            <p:oleObj spid="_x0000_s1027" name="Visio" r:id="rId4" imgW="3223716" imgH="3137093" progId="Visio.Drawing.11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267200" y="1371600"/>
          <a:ext cx="4542779" cy="4343400"/>
        </p:xfrm>
        <a:graphic>
          <a:graphicData uri="http://schemas.openxmlformats.org/presentationml/2006/ole">
            <p:oleObj spid="_x0000_s1026" name="Visio" r:id="rId5" imgW="2851739" imgH="2275750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31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4495800" y="1670050"/>
          <a:ext cx="4419600" cy="4502150"/>
        </p:xfrm>
        <a:graphic>
          <a:graphicData uri="http://schemas.openxmlformats.org/presentationml/2006/ole">
            <p:oleObj spid="_x0000_s2050" name="Visio" r:id="rId4" imgW="3427817" imgH="3292718" progId="Visio.Drawing.11">
              <p:embed/>
            </p:oleObj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Helper Threads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Shared memory limits the number of threads.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Underutilized processors can fetch data.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All the helper threads are in one warp. (no control flow divergence)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4343400" y="1524000"/>
          <a:ext cx="4543425" cy="4343400"/>
        </p:xfrm>
        <a:graphic>
          <a:graphicData uri="http://schemas.openxmlformats.org/presentationml/2006/ole">
            <p:oleObj spid="_x0000_s2051" name="Visio" r:id="rId5" imgW="2851739" imgH="2275750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77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953000" y="1214064"/>
          <a:ext cx="3581400" cy="4958136"/>
        </p:xfrm>
        <a:graphic>
          <a:graphicData uri="http://schemas.openxmlformats.org/presentationml/2006/ole">
            <p:oleObj spid="_x0000_s3074" name="Visio" r:id="rId4" imgW="3606237" imgH="4234575" progId="Visio.Drawing.11">
              <p:embed/>
            </p:oleObj>
          </a:graphicData>
        </a:graphic>
      </p:graphicFrame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Prefetch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295400"/>
            <a:ext cx="4343400" cy="4525963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Better register utilization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Data for iteration </a:t>
            </a:r>
            <a:r>
              <a:rPr lang="en-US" sz="2400" i="1" u="sng" dirty="0" smtClean="0">
                <a:latin typeface="Arial" charset="0"/>
                <a:cs typeface="Arial" charset="0"/>
              </a:rPr>
              <a:t>i+1</a:t>
            </a:r>
            <a:r>
              <a:rPr lang="en-US" sz="2400" dirty="0" smtClean="0">
                <a:latin typeface="Arial" charset="0"/>
                <a:cs typeface="Arial" charset="0"/>
              </a:rPr>
              <a:t> is moved to registers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Data for iteration </a:t>
            </a:r>
            <a:r>
              <a:rPr lang="en-US" sz="2400" i="1" u="sng" dirty="0" err="1" smtClean="0">
                <a:latin typeface="Arial" charset="0"/>
                <a:cs typeface="Arial" charset="0"/>
              </a:rPr>
              <a:t>i</a:t>
            </a:r>
            <a:r>
              <a:rPr lang="en-US" sz="2400" dirty="0" smtClean="0">
                <a:latin typeface="Arial" charset="0"/>
                <a:cs typeface="Arial" charset="0"/>
              </a:rPr>
              <a:t> is moved from register to shared memory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Allows the GPU to overlap instructions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638800" y="1447800"/>
            <a:ext cx="2514600" cy="609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19800" y="2286000"/>
            <a:ext cx="2514600" cy="609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9800" y="3119064"/>
            <a:ext cx="2514600" cy="84333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19800" y="3962400"/>
            <a:ext cx="2514600" cy="106166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4078288" y="1143000"/>
          <a:ext cx="5065712" cy="4800600"/>
        </p:xfrm>
        <a:graphic>
          <a:graphicData uri="http://schemas.openxmlformats.org/presentationml/2006/ole">
            <p:oleObj spid="_x0000_s3075" name="Visio" r:id="rId5" imgW="3223867" imgH="3137170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60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572000" cy="4525963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Similar </a:t>
            </a:r>
            <a:r>
              <a:rPr lang="en-US" sz="2400" dirty="0" smtClean="0">
                <a:latin typeface="Arial" charset="0"/>
                <a:cs typeface="Arial" charset="0"/>
              </a:rPr>
              <a:t>to traditional unrolling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Allows the GPU to overlap </a:t>
            </a:r>
            <a:r>
              <a:rPr lang="en-US" sz="2400" dirty="0" smtClean="0">
                <a:latin typeface="Arial" charset="0"/>
                <a:cs typeface="Arial" charset="0"/>
              </a:rPr>
              <a:t>instructions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Better </a:t>
            </a:r>
            <a:r>
              <a:rPr lang="en-US" sz="2400" dirty="0" smtClean="0">
                <a:latin typeface="Arial" charset="0"/>
                <a:cs typeface="Arial" charset="0"/>
              </a:rPr>
              <a:t>register </a:t>
            </a:r>
            <a:r>
              <a:rPr lang="en-US" sz="2400" dirty="0" smtClean="0">
                <a:latin typeface="Arial" charset="0"/>
                <a:cs typeface="Arial" charset="0"/>
              </a:rPr>
              <a:t>utilization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Less loop control overhead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Can also be applied to memory transfer loops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800600" y="1219200"/>
          <a:ext cx="3657600" cy="5014738"/>
        </p:xfrm>
        <a:graphic>
          <a:graphicData uri="http://schemas.openxmlformats.org/presentationml/2006/ole">
            <p:oleObj spid="_x0000_s5122" name="Visio" r:id="rId3" imgW="3547575" imgH="5423110" progId="Visio.Drawing.11">
              <p:embed/>
            </p:oleObj>
          </a:graphicData>
        </a:graphic>
      </p:graphicFrame>
    </p:spTree>
  </p:cSld>
  <p:clrMapOvr>
    <a:masterClrMapping/>
  </p:clrMapOvr>
  <p:transition advTm="221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GPUs?</a:t>
            </a:r>
            <a:endParaRPr lang="en-US" dirty="0"/>
          </a:p>
        </p:txBody>
      </p:sp>
      <p:pic>
        <p:nvPicPr>
          <p:cNvPr id="4" name="Content Placeholder 3" descr="sonypsphone0213x-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219200"/>
            <a:ext cx="1973815" cy="1828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76350"/>
            <a:ext cx="487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ym typeface="Wingdings" pitchFamily="2" charset="2"/>
              </a:rPr>
              <a:t>Every mobile and desktop system will have one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Affordable and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high performance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Over-provisioned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Programmable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971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Sony PlayStation Phone</a:t>
            </a:r>
            <a:endParaRPr lang="en-US" sz="1400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810000" y="3276600"/>
          <a:ext cx="5029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4798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benchmarks from the StreamIt Suite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3GHz Intel Core 2 Duo CPU with 6GB RAM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Nvidia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Geforce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GTX 285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4191000"/>
          <a:ext cx="7543800" cy="11711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1761"/>
                <a:gridCol w="1917014"/>
                <a:gridCol w="2130013"/>
                <a:gridCol w="1775012"/>
              </a:tblGrid>
              <a:tr h="624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Stream</a:t>
                      </a:r>
                    </a:p>
                    <a:p>
                      <a:pPr algn="ctr"/>
                      <a:r>
                        <a:rPr lang="en-US" dirty="0" smtClean="0"/>
                        <a:t>Processors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Processor</a:t>
                      </a:r>
                    </a:p>
                    <a:p>
                      <a:pPr algn="ctr"/>
                      <a:r>
                        <a:rPr lang="en-US" dirty="0" smtClean="0"/>
                        <a:t> clock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Bandwidth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67"/>
                    </a:solidFill>
                  </a:tcPr>
                </a:tc>
              </a:tr>
              <a:tr h="5311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1476 MHz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2GB DDR3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159.0 GB/s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31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(Baseline CPU)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598543"/>
          <a:ext cx="8153400" cy="449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10286" y="407950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696"/>
                </a:solidFill>
              </a:rPr>
              <a:t>10</a:t>
            </a:r>
            <a:endParaRPr lang="en-US" b="1" dirty="0">
              <a:solidFill>
                <a:srgbClr val="0056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4596" y="328480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4A067"/>
                </a:solidFill>
              </a:rPr>
              <a:t>24</a:t>
            </a:r>
            <a:endParaRPr lang="en-US" b="1" dirty="0">
              <a:solidFill>
                <a:srgbClr val="14A06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1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(Baseline GPU)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24000"/>
          <a:ext cx="8381999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32800" y="4508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6228"/>
                </a:solidFill>
              </a:rPr>
              <a:t>64%</a:t>
            </a:r>
            <a:endParaRPr lang="en-US" b="1" dirty="0">
              <a:solidFill>
                <a:srgbClr val="4F622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2800" y="39243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2800" y="3681186"/>
            <a:ext cx="5645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D9B00"/>
                </a:solidFill>
              </a:rPr>
              <a:t>16%</a:t>
            </a:r>
            <a:endParaRPr lang="en-US" b="1" dirty="0">
              <a:solidFill>
                <a:srgbClr val="FD9B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2800" y="337923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16%</a:t>
            </a:r>
            <a:endParaRPr lang="en-US" b="1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Future systems will be heterogeneous</a:t>
            </a:r>
          </a:p>
          <a:p>
            <a:endParaRPr lang="en-US" sz="2400" dirty="0" smtClean="0"/>
          </a:p>
          <a:p>
            <a:r>
              <a:rPr lang="en-US" sz="2400" dirty="0" smtClean="0"/>
              <a:t>GPUs are important part of such systems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Programming complexity is a significant challenge</a:t>
            </a:r>
          </a:p>
          <a:p>
            <a:endParaRPr lang="en-US" sz="2400" dirty="0" smtClean="0"/>
          </a:p>
          <a:p>
            <a:r>
              <a:rPr lang="en-US" sz="2400" dirty="0" smtClean="0"/>
              <a:t>Sponge automatically creates optimized CUDA code for a wide variety of GPU targets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Provide portability by performing an array of optimizations on stream graphs</a:t>
            </a:r>
          </a:p>
          <a:p>
            <a:endParaRPr lang="en-US" sz="24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700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Spatial Intermediate Representation</a:t>
            </a:r>
          </a:p>
        </p:txBody>
      </p:sp>
      <p:sp>
        <p:nvSpPr>
          <p:cNvPr id="8195" name="Rectangle 28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4648200" cy="5791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/>
              <a:t>StreamIt</a:t>
            </a:r>
            <a:endParaRPr lang="en-US" sz="2400" dirty="0" smtClean="0"/>
          </a:p>
          <a:p>
            <a:r>
              <a:rPr lang="en-US" sz="2400" dirty="0" smtClean="0"/>
              <a:t>Main Constructs:</a:t>
            </a:r>
          </a:p>
          <a:p>
            <a:pPr lvl="1"/>
            <a:r>
              <a:rPr lang="en-US" sz="1400" dirty="0" smtClean="0">
                <a:ea typeface="+mn-ea"/>
              </a:rPr>
              <a:t>Filter </a:t>
            </a:r>
            <a:r>
              <a:rPr lang="en-US" sz="1400" dirty="0" smtClean="0">
                <a:ea typeface="+mn-ea"/>
                <a:sym typeface="Wingdings" pitchFamily="2" charset="2"/>
              </a:rPr>
              <a:t> Encapsulate computation.</a:t>
            </a:r>
          </a:p>
          <a:p>
            <a:pPr lvl="1"/>
            <a:r>
              <a:rPr lang="en-US" sz="1800" dirty="0" smtClean="0">
                <a:ea typeface="+mn-ea"/>
              </a:rPr>
              <a:t>Pipeline </a:t>
            </a:r>
            <a:r>
              <a:rPr lang="en-US" sz="1800" dirty="0" smtClean="0">
                <a:ea typeface="+mn-ea"/>
                <a:sym typeface="Wingdings" pitchFamily="2" charset="2"/>
              </a:rPr>
              <a:t> Expressing pipeline parallelism.</a:t>
            </a:r>
          </a:p>
          <a:p>
            <a:pPr lvl="1"/>
            <a:r>
              <a:rPr lang="en-US" sz="1800" dirty="0" err="1" smtClean="0">
                <a:ea typeface="+mn-ea"/>
              </a:rPr>
              <a:t>Splitjoin</a:t>
            </a:r>
            <a:r>
              <a:rPr lang="en-US" sz="1800" dirty="0" smtClean="0">
                <a:ea typeface="+mn-ea"/>
              </a:rPr>
              <a:t>  </a:t>
            </a:r>
            <a:r>
              <a:rPr lang="en-US" sz="1800" dirty="0" smtClean="0">
                <a:ea typeface="+mn-ea"/>
                <a:sym typeface="Wingdings" pitchFamily="2" charset="2"/>
              </a:rPr>
              <a:t> Expressing task-level parallelism.</a:t>
            </a:r>
          </a:p>
          <a:p>
            <a:pPr lvl="1"/>
            <a:r>
              <a:rPr lang="en-US" sz="1800" dirty="0" smtClean="0">
                <a:ea typeface="+mn-ea"/>
                <a:sym typeface="Wingdings" pitchFamily="2" charset="2"/>
              </a:rPr>
              <a:t>Other constructs not relevant here</a:t>
            </a:r>
            <a:endParaRPr lang="en-US" dirty="0" smtClean="0"/>
          </a:p>
          <a:p>
            <a:r>
              <a:rPr lang="en-US" sz="2400" dirty="0" smtClean="0"/>
              <a:t>Exposes different types of parallelism</a:t>
            </a:r>
          </a:p>
          <a:p>
            <a:pPr lvl="1"/>
            <a:r>
              <a:rPr lang="en-US" dirty="0" err="1" smtClean="0"/>
              <a:t>Composable</a:t>
            </a:r>
            <a:r>
              <a:rPr lang="en-US" dirty="0" smtClean="0"/>
              <a:t>, hierarchical</a:t>
            </a:r>
            <a:endParaRPr lang="en-US" sz="1600" dirty="0" smtClean="0"/>
          </a:p>
          <a:p>
            <a:r>
              <a:rPr lang="en-US" sz="2400" dirty="0" smtClean="0"/>
              <a:t>Stateful and stateless filters</a:t>
            </a:r>
            <a:endParaRPr lang="en-US" sz="1800" dirty="0" smtClean="0">
              <a:ea typeface="+mn-ea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6602413" y="2259013"/>
            <a:ext cx="1169987" cy="255587"/>
            <a:chOff x="4292" y="883"/>
            <a:chExt cx="1184" cy="25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8224" name="AutoShape 211"/>
            <p:cNvCxnSpPr>
              <a:cxnSpLocks noChangeShapeType="1"/>
              <a:stCxn id="8225" idx="3"/>
            </p:cNvCxnSpPr>
            <p:nvPr/>
          </p:nvCxnSpPr>
          <p:spPr bwMode="auto">
            <a:xfrm>
              <a:off x="5256" y="1010"/>
              <a:ext cx="220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25" name="AutoShape 212"/>
            <p:cNvSpPr>
              <a:spLocks noChangeArrowheads="1"/>
            </p:cNvSpPr>
            <p:nvPr/>
          </p:nvSpPr>
          <p:spPr bwMode="auto">
            <a:xfrm>
              <a:off x="4520" y="883"/>
              <a:ext cx="724" cy="253"/>
            </a:xfrm>
            <a:prstGeom prst="flowChartAlternateProcess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1600" b="1"/>
            </a:p>
          </p:txBody>
        </p:sp>
        <p:cxnSp>
          <p:nvCxnSpPr>
            <p:cNvPr id="8226" name="AutoShape 213"/>
            <p:cNvCxnSpPr>
              <a:cxnSpLocks noChangeShapeType="1"/>
              <a:endCxn id="8225" idx="1"/>
            </p:cNvCxnSpPr>
            <p:nvPr/>
          </p:nvCxnSpPr>
          <p:spPr bwMode="auto">
            <a:xfrm>
              <a:off x="4292" y="1010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214"/>
          <p:cNvGrpSpPr>
            <a:grpSpLocks/>
          </p:cNvGrpSpPr>
          <p:nvPr/>
        </p:nvGrpSpPr>
        <p:grpSpPr bwMode="auto">
          <a:xfrm>
            <a:off x="5867400" y="3268663"/>
            <a:ext cx="2487613" cy="465137"/>
            <a:chOff x="3873" y="1299"/>
            <a:chExt cx="1610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8216" name="AutoShape 215"/>
            <p:cNvCxnSpPr>
              <a:cxnSpLocks noChangeShapeType="1"/>
              <a:endCxn id="8219" idx="1"/>
            </p:cNvCxnSpPr>
            <p:nvPr/>
          </p:nvCxnSpPr>
          <p:spPr bwMode="auto">
            <a:xfrm>
              <a:off x="3873" y="1463"/>
              <a:ext cx="25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17" name="AutoShape 216"/>
            <p:cNvSpPr>
              <a:spLocks noChangeArrowheads="1"/>
            </p:cNvSpPr>
            <p:nvPr/>
          </p:nvSpPr>
          <p:spPr bwMode="auto">
            <a:xfrm>
              <a:off x="4031" y="1299"/>
              <a:ext cx="1338" cy="336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AutoShape 217"/>
            <p:cNvSpPr>
              <a:spLocks noChangeArrowheads="1"/>
            </p:cNvSpPr>
            <p:nvPr/>
          </p:nvSpPr>
          <p:spPr bwMode="auto">
            <a:xfrm>
              <a:off x="4997" y="1357"/>
              <a:ext cx="278" cy="21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sp>
          <p:nvSpPr>
            <p:cNvPr id="8219" name="AutoShape 218"/>
            <p:cNvSpPr>
              <a:spLocks noChangeArrowheads="1"/>
            </p:cNvSpPr>
            <p:nvPr/>
          </p:nvSpPr>
          <p:spPr bwMode="auto">
            <a:xfrm>
              <a:off x="4136" y="1357"/>
              <a:ext cx="279" cy="21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sp>
          <p:nvSpPr>
            <p:cNvPr id="8220" name="AutoShape 219"/>
            <p:cNvSpPr>
              <a:spLocks noChangeArrowheads="1"/>
            </p:cNvSpPr>
            <p:nvPr/>
          </p:nvSpPr>
          <p:spPr bwMode="auto">
            <a:xfrm>
              <a:off x="4566" y="1357"/>
              <a:ext cx="279" cy="21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cxnSp>
          <p:nvCxnSpPr>
            <p:cNvPr id="8221" name="AutoShape 220"/>
            <p:cNvCxnSpPr>
              <a:cxnSpLocks noChangeShapeType="1"/>
              <a:stCxn id="8218" idx="3"/>
            </p:cNvCxnSpPr>
            <p:nvPr/>
          </p:nvCxnSpPr>
          <p:spPr bwMode="auto">
            <a:xfrm>
              <a:off x="5287" y="1463"/>
              <a:ext cx="19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2" name="AutoShape 221"/>
            <p:cNvCxnSpPr>
              <a:cxnSpLocks noChangeShapeType="1"/>
              <a:stCxn id="8220" idx="3"/>
              <a:endCxn id="8218" idx="1"/>
            </p:cNvCxnSpPr>
            <p:nvPr/>
          </p:nvCxnSpPr>
          <p:spPr bwMode="auto">
            <a:xfrm>
              <a:off x="4857" y="1463"/>
              <a:ext cx="12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3" name="AutoShape 222"/>
            <p:cNvCxnSpPr>
              <a:cxnSpLocks noChangeShapeType="1"/>
              <a:stCxn id="8219" idx="3"/>
              <a:endCxn id="8220" idx="1"/>
            </p:cNvCxnSpPr>
            <p:nvPr/>
          </p:nvCxnSpPr>
          <p:spPr bwMode="auto">
            <a:xfrm>
              <a:off x="4427" y="1463"/>
              <a:ext cx="12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8198" name="Text Box 225"/>
          <p:cNvSpPr txBox="1">
            <a:spLocks noChangeArrowheads="1"/>
          </p:cNvSpPr>
          <p:nvPr/>
        </p:nvSpPr>
        <p:spPr bwMode="auto">
          <a:xfrm>
            <a:off x="6096000" y="2940050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/>
              <a:t>pipeline</a:t>
            </a:r>
          </a:p>
        </p:txBody>
      </p:sp>
      <p:sp>
        <p:nvSpPr>
          <p:cNvPr id="8199" name="Rectangle 226"/>
          <p:cNvSpPr>
            <a:spLocks noChangeArrowheads="1"/>
          </p:cNvSpPr>
          <p:nvPr/>
        </p:nvSpPr>
        <p:spPr bwMode="auto">
          <a:xfrm>
            <a:off x="6705600" y="1938338"/>
            <a:ext cx="627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/>
              <a:t>filter</a:t>
            </a:r>
          </a:p>
        </p:txBody>
      </p:sp>
      <p:sp>
        <p:nvSpPr>
          <p:cNvPr id="8200" name="Text Box 251"/>
          <p:cNvSpPr txBox="1">
            <a:spLocks noChangeArrowheads="1"/>
          </p:cNvSpPr>
          <p:nvPr/>
        </p:nvSpPr>
        <p:spPr bwMode="auto">
          <a:xfrm>
            <a:off x="5768975" y="4108450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/>
              <a:t>splitjoin</a:t>
            </a:r>
          </a:p>
        </p:txBody>
      </p:sp>
      <p:grpSp>
        <p:nvGrpSpPr>
          <p:cNvPr id="4" name="Group 256"/>
          <p:cNvGrpSpPr>
            <a:grpSpLocks/>
          </p:cNvGrpSpPr>
          <p:nvPr/>
        </p:nvGrpSpPr>
        <p:grpSpPr bwMode="auto">
          <a:xfrm>
            <a:off x="5761038" y="4441825"/>
            <a:ext cx="3001962" cy="1273175"/>
            <a:chOff x="3025" y="1653"/>
            <a:chExt cx="2505" cy="10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02" name="AutoShape 228"/>
            <p:cNvSpPr>
              <a:spLocks noChangeArrowheads="1"/>
            </p:cNvSpPr>
            <p:nvPr/>
          </p:nvSpPr>
          <p:spPr bwMode="auto">
            <a:xfrm>
              <a:off x="4705" y="2068"/>
              <a:ext cx="617" cy="211"/>
            </a:xfrm>
            <a:prstGeom prst="flowChartAlternateProcess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1600"/>
            </a:p>
          </p:txBody>
        </p:sp>
        <p:sp>
          <p:nvSpPr>
            <p:cNvPr id="8203" name="AutoShape 229"/>
            <p:cNvSpPr>
              <a:spLocks noChangeArrowheads="1"/>
            </p:cNvSpPr>
            <p:nvPr/>
          </p:nvSpPr>
          <p:spPr bwMode="auto">
            <a:xfrm>
              <a:off x="4152" y="2403"/>
              <a:ext cx="279" cy="21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sp>
          <p:nvSpPr>
            <p:cNvPr id="8204" name="AutoShape 230"/>
            <p:cNvSpPr>
              <a:spLocks noChangeArrowheads="1"/>
            </p:cNvSpPr>
            <p:nvPr/>
          </p:nvSpPr>
          <p:spPr bwMode="auto">
            <a:xfrm>
              <a:off x="4154" y="2068"/>
              <a:ext cx="279" cy="21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cxnSp>
          <p:nvCxnSpPr>
            <p:cNvPr id="8205" name="AutoShape 231"/>
            <p:cNvCxnSpPr>
              <a:cxnSpLocks noChangeShapeType="1"/>
              <a:stCxn id="8202" idx="3"/>
            </p:cNvCxnSpPr>
            <p:nvPr/>
          </p:nvCxnSpPr>
          <p:spPr bwMode="auto">
            <a:xfrm>
              <a:off x="5334" y="2174"/>
              <a:ext cx="19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06" name="AutoShape 232"/>
            <p:cNvCxnSpPr>
              <a:cxnSpLocks noChangeShapeType="1"/>
              <a:stCxn id="8204" idx="3"/>
              <a:endCxn id="8202" idx="1"/>
            </p:cNvCxnSpPr>
            <p:nvPr/>
          </p:nvCxnSpPr>
          <p:spPr bwMode="auto">
            <a:xfrm>
              <a:off x="4445" y="2174"/>
              <a:ext cx="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07" name="AutoShape 233"/>
            <p:cNvSpPr>
              <a:spLocks noChangeArrowheads="1"/>
            </p:cNvSpPr>
            <p:nvPr/>
          </p:nvSpPr>
          <p:spPr bwMode="auto">
            <a:xfrm>
              <a:off x="4145" y="1724"/>
              <a:ext cx="279" cy="21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sp>
          <p:nvSpPr>
            <p:cNvPr id="8208" name="AutoShape 234"/>
            <p:cNvSpPr>
              <a:spLocks noChangeArrowheads="1"/>
            </p:cNvSpPr>
            <p:nvPr/>
          </p:nvSpPr>
          <p:spPr bwMode="auto">
            <a:xfrm>
              <a:off x="3267" y="2067"/>
              <a:ext cx="590" cy="214"/>
            </a:xfrm>
            <a:prstGeom prst="flowChartAlternateProcess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1600"/>
            </a:p>
          </p:txBody>
        </p:sp>
        <p:cxnSp>
          <p:nvCxnSpPr>
            <p:cNvPr id="8209" name="AutoShape 235"/>
            <p:cNvCxnSpPr>
              <a:cxnSpLocks noChangeShapeType="1"/>
              <a:endCxn id="8208" idx="1"/>
            </p:cNvCxnSpPr>
            <p:nvPr/>
          </p:nvCxnSpPr>
          <p:spPr bwMode="auto">
            <a:xfrm>
              <a:off x="3025" y="2173"/>
              <a:ext cx="23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10" name="AutoShape 236"/>
            <p:cNvCxnSpPr>
              <a:cxnSpLocks noChangeShapeType="1"/>
              <a:stCxn id="8208" idx="3"/>
              <a:endCxn id="8204" idx="1"/>
            </p:cNvCxnSpPr>
            <p:nvPr/>
          </p:nvCxnSpPr>
          <p:spPr bwMode="auto">
            <a:xfrm>
              <a:off x="3869" y="2174"/>
              <a:ext cx="2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11" name="AutoShape 238"/>
            <p:cNvSpPr>
              <a:spLocks noChangeArrowheads="1"/>
            </p:cNvSpPr>
            <p:nvPr/>
          </p:nvSpPr>
          <p:spPr bwMode="auto">
            <a:xfrm>
              <a:off x="3131" y="1653"/>
              <a:ext cx="2305" cy="1031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000" b="1"/>
            </a:p>
          </p:txBody>
        </p:sp>
        <p:sp>
          <p:nvSpPr>
            <p:cNvPr id="8212" name="Line 252"/>
            <p:cNvSpPr>
              <a:spLocks noChangeShapeType="1"/>
            </p:cNvSpPr>
            <p:nvPr/>
          </p:nvSpPr>
          <p:spPr bwMode="auto">
            <a:xfrm>
              <a:off x="4434" y="1812"/>
              <a:ext cx="26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53"/>
            <p:cNvSpPr>
              <a:spLocks noChangeShapeType="1"/>
            </p:cNvSpPr>
            <p:nvPr/>
          </p:nvSpPr>
          <p:spPr bwMode="auto">
            <a:xfrm flipV="1">
              <a:off x="4443" y="2265"/>
              <a:ext cx="25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54"/>
            <p:cNvSpPr>
              <a:spLocks noChangeShapeType="1"/>
            </p:cNvSpPr>
            <p:nvPr/>
          </p:nvSpPr>
          <p:spPr bwMode="auto">
            <a:xfrm flipV="1">
              <a:off x="3872" y="1822"/>
              <a:ext cx="248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55"/>
            <p:cNvSpPr>
              <a:spLocks noChangeShapeType="1"/>
            </p:cNvSpPr>
            <p:nvPr/>
          </p:nvSpPr>
          <p:spPr bwMode="auto">
            <a:xfrm>
              <a:off x="3871" y="2265"/>
              <a:ext cx="26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Tm="8558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Optimization Space</a:t>
            </a:r>
            <a:endParaRPr lang="en-US" dirty="0"/>
          </a:p>
        </p:txBody>
      </p:sp>
      <p:pic>
        <p:nvPicPr>
          <p:cNvPr id="4" name="Content Placeholder 3" descr="prunn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12837"/>
            <a:ext cx="9369847" cy="5059363"/>
          </a:xfrm>
        </p:spPr>
      </p:pic>
      <p:sp>
        <p:nvSpPr>
          <p:cNvPr id="12" name="TextBox 11"/>
          <p:cNvSpPr txBox="1"/>
          <p:nvPr/>
        </p:nvSpPr>
        <p:spPr>
          <a:xfrm>
            <a:off x="7239000" y="586740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Ryoo</a:t>
            </a:r>
            <a:r>
              <a:rPr lang="en-US" dirty="0" smtClean="0"/>
              <a:t> , CGO ’08]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>
            <a:off x="1016000" y="4546600"/>
            <a:ext cx="9144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1028700" y="4419600"/>
            <a:ext cx="15240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1676400" y="3924300"/>
            <a:ext cx="12954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2209800" y="4229100"/>
            <a:ext cx="137160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2997200" y="3683000"/>
            <a:ext cx="1727200" cy="1231900"/>
          </a:xfrm>
          <a:custGeom>
            <a:avLst/>
            <a:gdLst>
              <a:gd name="connsiteX0" fmla="*/ 0 w 1727200"/>
              <a:gd name="connsiteY0" fmla="*/ 0 h 1231900"/>
              <a:gd name="connsiteX1" fmla="*/ 838200 w 1727200"/>
              <a:gd name="connsiteY1" fmla="*/ 838200 h 1231900"/>
              <a:gd name="connsiteX2" fmla="*/ 1727200 w 1727200"/>
              <a:gd name="connsiteY2" fmla="*/ 1231900 h 1231900"/>
              <a:gd name="connsiteX3" fmla="*/ 1727200 w 1727200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1231900">
                <a:moveTo>
                  <a:pt x="0" y="0"/>
                </a:moveTo>
                <a:cubicBezTo>
                  <a:pt x="275166" y="316441"/>
                  <a:pt x="550333" y="632883"/>
                  <a:pt x="838200" y="838200"/>
                </a:cubicBezTo>
                <a:cubicBezTo>
                  <a:pt x="1126067" y="1043517"/>
                  <a:pt x="1727200" y="1231900"/>
                  <a:pt x="1727200" y="1231900"/>
                </a:cubicBezTo>
                <a:lnTo>
                  <a:pt x="1727200" y="123190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438400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 Optimization Space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8194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908 Configurations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1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/>
          <p:cNvSpPr/>
          <p:nvPr/>
        </p:nvSpPr>
        <p:spPr bwMode="auto">
          <a:xfrm>
            <a:off x="4540827" y="3993573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1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6705600" y="3993573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2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286000" y="3993573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Conflict</a:t>
            </a:r>
            <a:endParaRPr lang="en-US" dirty="0"/>
          </a:p>
        </p:txBody>
      </p:sp>
      <p:grpSp>
        <p:nvGrpSpPr>
          <p:cNvPr id="3" name="Group 255"/>
          <p:cNvGrpSpPr/>
          <p:nvPr/>
        </p:nvGrpSpPr>
        <p:grpSpPr>
          <a:xfrm>
            <a:off x="1821180" y="3581400"/>
            <a:ext cx="6713220" cy="296863"/>
            <a:chOff x="1638300" y="2895600"/>
            <a:chExt cx="9159240" cy="152400"/>
          </a:xfrm>
          <a:solidFill>
            <a:srgbClr val="FFC000"/>
          </a:solidFill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7749540" y="2895600"/>
              <a:ext cx="3048000" cy="152400"/>
              <a:chOff x="1143000" y="1905000"/>
              <a:chExt cx="3048000" cy="152400"/>
            </a:xfrm>
            <a:grpFill/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  <a:grpFill/>
            </p:grpSpPr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225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226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223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224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  <a:grpFill/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219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220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1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217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18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</p:grpSp>
          </p:grp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1638300" y="2895600"/>
              <a:ext cx="6096000" cy="152400"/>
              <a:chOff x="1143000" y="1905000"/>
              <a:chExt cx="6096000" cy="152400"/>
            </a:xfrm>
            <a:grpFill/>
          </p:grpSpPr>
          <p:grpSp>
            <p:nvGrpSpPr>
              <p:cNvPr id="14" name="Group 21"/>
              <p:cNvGrpSpPr>
                <a:grpSpLocks/>
              </p:cNvGrpSpPr>
              <p:nvPr/>
            </p:nvGrpSpPr>
            <p:grpSpPr bwMode="auto">
              <a:xfrm>
                <a:off x="4191000" y="1905000"/>
                <a:ext cx="3048000" cy="152400"/>
                <a:chOff x="1143000" y="1905000"/>
                <a:chExt cx="3048000" cy="152400"/>
              </a:xfrm>
              <a:grpFill/>
            </p:grpSpPr>
            <p:grpSp>
              <p:nvGrpSpPr>
                <p:cNvPr id="15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35" name="Rounded 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136" name="Rounded 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p:txBody>
                </p:sp>
              </p:grpSp>
              <p:grpSp>
                <p:nvGrpSpPr>
                  <p:cNvPr id="1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33" name="Rounded 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134" name="Rounded 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p:txBody>
                </p:sp>
              </p:grpSp>
            </p:grpSp>
            <p:grpSp>
              <p:nvGrpSpPr>
                <p:cNvPr id="19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29" name="Rounded 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30" name="Rounded 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p:txBody>
                </p:sp>
              </p:grpSp>
              <p:grpSp>
                <p:nvGrpSpPr>
                  <p:cNvPr id="2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27" name="Rounded 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128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p:txBody>
                </p:sp>
              </p:grpSp>
            </p:grpSp>
          </p:grp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3048000" cy="152400"/>
                <a:chOff x="1143000" y="1905000"/>
                <a:chExt cx="3048000" cy="152400"/>
              </a:xfrm>
              <a:grpFill/>
            </p:grpSpPr>
            <p:grpSp>
              <p:nvGrpSpPr>
                <p:cNvPr id="23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21" name="Rounded 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22" name="Rounded 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2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19" name="Rounded 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20" name="Rounded 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p:txBody>
                </p:sp>
              </p:grp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15" name="Rounded 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16" name="Rounded 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2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113" name="Rounded 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14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p:txBody>
                </p:sp>
              </p:grpSp>
            </p:grpSp>
          </p:grpSp>
        </p:grpSp>
      </p:grpSp>
      <p:sp>
        <p:nvSpPr>
          <p:cNvPr id="168" name="Flowchart: Alternate Process 167"/>
          <p:cNvSpPr/>
          <p:nvPr/>
        </p:nvSpPr>
        <p:spPr bwMode="auto">
          <a:xfrm>
            <a:off x="2514600" y="4411663"/>
            <a:ext cx="792480" cy="30480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A[8,8]</a:t>
            </a:r>
            <a:endParaRPr lang="en-US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Flowchart: Alternate Process 169"/>
          <p:cNvSpPr/>
          <p:nvPr/>
        </p:nvSpPr>
        <p:spPr bwMode="auto">
          <a:xfrm>
            <a:off x="4724400" y="4404520"/>
            <a:ext cx="754380" cy="30480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A[8,8]</a:t>
            </a:r>
            <a:endParaRPr lang="en-US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Flowchart: Alternate Process 170"/>
          <p:cNvSpPr/>
          <p:nvPr/>
        </p:nvSpPr>
        <p:spPr bwMode="auto">
          <a:xfrm>
            <a:off x="7010400" y="4411663"/>
            <a:ext cx="730577" cy="30480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A[8,8]</a:t>
            </a:r>
            <a:endParaRPr lang="en-US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 Box 106"/>
          <p:cNvSpPr txBox="1">
            <a:spLocks noChangeArrowheads="1"/>
          </p:cNvSpPr>
          <p:nvPr/>
        </p:nvSpPr>
        <p:spPr bwMode="auto">
          <a:xfrm>
            <a:off x="381000" y="3581400"/>
            <a:ext cx="14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Shared Memory</a:t>
            </a:r>
          </a:p>
        </p:txBody>
      </p:sp>
      <p:sp>
        <p:nvSpPr>
          <p:cNvPr id="209" name="Text Box 107"/>
          <p:cNvSpPr txBox="1">
            <a:spLocks noChangeArrowheads="1"/>
          </p:cNvSpPr>
          <p:nvPr/>
        </p:nvSpPr>
        <p:spPr bwMode="auto">
          <a:xfrm>
            <a:off x="381000" y="5245298"/>
            <a:ext cx="14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Shared Memory</a:t>
            </a:r>
          </a:p>
        </p:txBody>
      </p:sp>
      <p:grpSp>
        <p:nvGrpSpPr>
          <p:cNvPr id="29" name="Group 273"/>
          <p:cNvGrpSpPr/>
          <p:nvPr/>
        </p:nvGrpSpPr>
        <p:grpSpPr>
          <a:xfrm>
            <a:off x="1804038" y="5249862"/>
            <a:ext cx="6713220" cy="312737"/>
            <a:chOff x="1638300" y="2895600"/>
            <a:chExt cx="9159240" cy="152400"/>
          </a:xfrm>
          <a:solidFill>
            <a:srgbClr val="FFC000"/>
          </a:solidFill>
        </p:grpSpPr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7749540" y="2895600"/>
              <a:ext cx="3048000" cy="152400"/>
              <a:chOff x="1143000" y="1905000"/>
              <a:chExt cx="3048000" cy="152400"/>
            </a:xfrm>
            <a:grpFill/>
          </p:grpSpPr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  <a:grpFill/>
            </p:grpSpPr>
            <p:grpSp>
              <p:nvGrpSpPr>
                <p:cNvPr id="227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9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320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228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7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18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229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  <a:grpFill/>
            </p:grpSpPr>
            <p:grpSp>
              <p:nvGrpSpPr>
                <p:cNvPr id="230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3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14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231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1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12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</p:grpSp>
          </p:grpSp>
        </p:grpSp>
        <p:grpSp>
          <p:nvGrpSpPr>
            <p:cNvPr id="232" name="Group 36"/>
            <p:cNvGrpSpPr>
              <a:grpSpLocks/>
            </p:cNvGrpSpPr>
            <p:nvPr/>
          </p:nvGrpSpPr>
          <p:grpSpPr bwMode="auto">
            <a:xfrm>
              <a:off x="1638300" y="2895600"/>
              <a:ext cx="6096000" cy="152400"/>
              <a:chOff x="1143000" y="1905000"/>
              <a:chExt cx="6096000" cy="152400"/>
            </a:xfrm>
            <a:grpFill/>
          </p:grpSpPr>
          <p:grpSp>
            <p:nvGrpSpPr>
              <p:cNvPr id="233" name="Group 21"/>
              <p:cNvGrpSpPr>
                <a:grpSpLocks/>
              </p:cNvGrpSpPr>
              <p:nvPr/>
            </p:nvGrpSpPr>
            <p:grpSpPr bwMode="auto">
              <a:xfrm>
                <a:off x="4191000" y="1905000"/>
                <a:ext cx="3048000" cy="152400"/>
                <a:chOff x="1143000" y="1905000"/>
                <a:chExt cx="3048000" cy="152400"/>
              </a:xfrm>
              <a:grpFill/>
            </p:grpSpPr>
            <p:grpSp>
              <p:nvGrpSpPr>
                <p:cNvPr id="234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3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305" name="Rounded 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306" name="Rounded 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p:txBody>
                </p:sp>
              </p:grpSp>
              <p:grpSp>
                <p:nvGrpSpPr>
                  <p:cNvPr id="2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303" name="Rounded 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304" name="Rounded 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p:txBody>
                </p:sp>
              </p:grpSp>
            </p:grpSp>
            <p:grpSp>
              <p:nvGrpSpPr>
                <p:cNvPr id="237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3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99" name="Rounded 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300" name="Rounded 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p:txBody>
                </p:sp>
              </p:grpSp>
              <p:grpSp>
                <p:nvGrpSpPr>
                  <p:cNvPr id="23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97" name="Rounded 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298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p:txBody>
                </p:sp>
              </p:grpSp>
            </p:grpSp>
          </p:grpSp>
          <p:grpSp>
            <p:nvGrpSpPr>
              <p:cNvPr id="240" name="Group 20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3048000" cy="152400"/>
                <a:chOff x="1143000" y="1905000"/>
                <a:chExt cx="3048000" cy="152400"/>
              </a:xfrm>
              <a:grpFill/>
            </p:grpSpPr>
            <p:grpSp>
              <p:nvGrpSpPr>
                <p:cNvPr id="241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4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91" name="Rounded 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292" name="Rounded 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24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89" name="Rounded 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290" name="Rounded 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p:txBody>
                </p:sp>
              </p:grpSp>
            </p:grpSp>
            <p:grpSp>
              <p:nvGrpSpPr>
                <p:cNvPr id="244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4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85" name="Rounded 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86" name="Rounded 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24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83" name="Rounded 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84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p:txBody>
                </p:sp>
              </p:grpSp>
            </p:grpSp>
          </p:grpSp>
        </p:grpSp>
      </p:grpSp>
      <p:sp>
        <p:nvSpPr>
          <p:cNvPr id="9" name="Cloud 8"/>
          <p:cNvSpPr/>
          <p:nvPr/>
        </p:nvSpPr>
        <p:spPr bwMode="auto">
          <a:xfrm>
            <a:off x="3610411" y="1973263"/>
            <a:ext cx="1571189" cy="914400"/>
          </a:xfrm>
          <a:prstGeom prst="cloud">
            <a:avLst/>
          </a:prstGeom>
          <a:solidFill>
            <a:schemeClr val="accent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Conflict</a:t>
            </a:r>
          </a:p>
        </p:txBody>
      </p:sp>
      <p:grpSp>
        <p:nvGrpSpPr>
          <p:cNvPr id="247" name="Group 227"/>
          <p:cNvGrpSpPr/>
          <p:nvPr/>
        </p:nvGrpSpPr>
        <p:grpSpPr>
          <a:xfrm>
            <a:off x="1943666" y="2430462"/>
            <a:ext cx="5432024" cy="2819400"/>
            <a:chOff x="1943666" y="2430462"/>
            <a:chExt cx="5432024" cy="2819400"/>
          </a:xfrm>
        </p:grpSpPr>
        <p:grpSp>
          <p:nvGrpSpPr>
            <p:cNvPr id="248" name="Group 4"/>
            <p:cNvGrpSpPr/>
            <p:nvPr/>
          </p:nvGrpSpPr>
          <p:grpSpPr>
            <a:xfrm>
              <a:off x="1943666" y="3878263"/>
              <a:ext cx="5432024" cy="1371599"/>
              <a:chOff x="1769957" y="3040857"/>
              <a:chExt cx="5432024" cy="1371599"/>
            </a:xfrm>
          </p:grpSpPr>
          <p:cxnSp>
            <p:nvCxnSpPr>
              <p:cNvPr id="321" name="Straight Arrow Connector 152"/>
              <p:cNvCxnSpPr>
                <a:cxnSpLocks noChangeShapeType="1"/>
              </p:cNvCxnSpPr>
              <p:nvPr/>
            </p:nvCxnSpPr>
            <p:spPr bwMode="auto">
              <a:xfrm>
                <a:off x="1773116" y="3040857"/>
                <a:ext cx="1008184" cy="533400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3" name="Straight Arrow Connector 152"/>
              <p:cNvCxnSpPr>
                <a:cxnSpLocks noChangeShapeType="1"/>
                <a:endCxn id="170" idx="0"/>
              </p:cNvCxnSpPr>
              <p:nvPr/>
            </p:nvCxnSpPr>
            <p:spPr bwMode="auto">
              <a:xfrm>
                <a:off x="4011943" y="3040857"/>
                <a:ext cx="915938" cy="526257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6" name="Straight Arrow Connector 152"/>
              <p:cNvCxnSpPr>
                <a:cxnSpLocks noChangeShapeType="1"/>
                <a:endCxn id="171" idx="0"/>
              </p:cNvCxnSpPr>
              <p:nvPr/>
            </p:nvCxnSpPr>
            <p:spPr bwMode="auto">
              <a:xfrm>
                <a:off x="6239987" y="3040857"/>
                <a:ext cx="961993" cy="533400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7" name="Straight Arrow Connector 152"/>
              <p:cNvCxnSpPr>
                <a:cxnSpLocks noChangeShapeType="1"/>
                <a:stCxn id="168" idx="2"/>
                <a:endCxn id="284" idx="0"/>
              </p:cNvCxnSpPr>
              <p:nvPr/>
            </p:nvCxnSpPr>
            <p:spPr bwMode="auto">
              <a:xfrm rot="5400000">
                <a:off x="1986845" y="3662169"/>
                <a:ext cx="533399" cy="967175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9" name="Straight Arrow Connector 152"/>
              <p:cNvCxnSpPr>
                <a:cxnSpLocks noChangeShapeType="1"/>
                <a:stCxn id="170" idx="2"/>
              </p:cNvCxnSpPr>
              <p:nvPr/>
            </p:nvCxnSpPr>
            <p:spPr bwMode="auto">
              <a:xfrm rot="5400000">
                <a:off x="4181648" y="3659079"/>
                <a:ext cx="533399" cy="959068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0" name="Straight Arrow Connector 152"/>
              <p:cNvCxnSpPr>
                <a:cxnSpLocks noChangeShapeType="1"/>
                <a:stCxn id="171" idx="2"/>
              </p:cNvCxnSpPr>
              <p:nvPr/>
            </p:nvCxnSpPr>
            <p:spPr bwMode="auto">
              <a:xfrm rot="5400000">
                <a:off x="6451798" y="3661083"/>
                <a:ext cx="532209" cy="968156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49" name="Group 30"/>
            <p:cNvGrpSpPr/>
            <p:nvPr/>
          </p:nvGrpSpPr>
          <p:grpSpPr>
            <a:xfrm>
              <a:off x="1960807" y="2430462"/>
              <a:ext cx="4479203" cy="1150938"/>
              <a:chOff x="1777927" y="1600199"/>
              <a:chExt cx="4479203" cy="1150938"/>
            </a:xfrm>
          </p:grpSpPr>
          <p:cxnSp>
            <p:nvCxnSpPr>
              <p:cNvPr id="12" name="Elbow Connector 11"/>
              <p:cNvCxnSpPr>
                <a:stCxn id="9" idx="0"/>
                <a:endCxn id="218" idx="0"/>
              </p:cNvCxnSpPr>
              <p:nvPr/>
            </p:nvCxnSpPr>
            <p:spPr bwMode="auto">
              <a:xfrm>
                <a:off x="4997411" y="1600200"/>
                <a:ext cx="1259719" cy="1150937"/>
              </a:xfrm>
              <a:prstGeom prst="bentConnector2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" name="Elbow Connector 15"/>
              <p:cNvCxnSpPr>
                <a:stCxn id="9" idx="2"/>
                <a:endCxn id="114" idx="0"/>
              </p:cNvCxnSpPr>
              <p:nvPr/>
            </p:nvCxnSpPr>
            <p:spPr bwMode="auto">
              <a:xfrm rot="10800000" flipV="1">
                <a:off x="1777927" y="1600199"/>
                <a:ext cx="1654478" cy="1150937"/>
              </a:xfrm>
              <a:prstGeom prst="bentConnector2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grpSp>
        <p:nvGrpSpPr>
          <p:cNvPr id="250" name="Group 228"/>
          <p:cNvGrpSpPr/>
          <p:nvPr/>
        </p:nvGrpSpPr>
        <p:grpSpPr>
          <a:xfrm>
            <a:off x="2237199" y="2430462"/>
            <a:ext cx="5138491" cy="2821783"/>
            <a:chOff x="2237199" y="2430462"/>
            <a:chExt cx="5138491" cy="2821783"/>
          </a:xfrm>
        </p:grpSpPr>
        <p:grpSp>
          <p:nvGrpSpPr>
            <p:cNvPr id="251" name="Group 5"/>
            <p:cNvGrpSpPr/>
            <p:nvPr/>
          </p:nvGrpSpPr>
          <p:grpSpPr>
            <a:xfrm>
              <a:off x="2237199" y="3873500"/>
              <a:ext cx="5138491" cy="1378745"/>
              <a:chOff x="2040042" y="3039665"/>
              <a:chExt cx="5138491" cy="1378745"/>
            </a:xfrm>
          </p:grpSpPr>
          <p:cxnSp>
            <p:nvCxnSpPr>
              <p:cNvPr id="334" name="Straight Arrow Connector 152"/>
              <p:cNvCxnSpPr>
                <a:cxnSpLocks noChangeShapeType="1"/>
                <a:endCxn id="168" idx="0"/>
              </p:cNvCxnSpPr>
              <p:nvPr/>
            </p:nvCxnSpPr>
            <p:spPr bwMode="auto">
              <a:xfrm>
                <a:off x="2061941" y="3040857"/>
                <a:ext cx="651742" cy="536971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5" name="Straight Arrow Connector 152"/>
              <p:cNvCxnSpPr>
                <a:cxnSpLocks noChangeShapeType="1"/>
                <a:endCxn id="170" idx="0"/>
              </p:cNvCxnSpPr>
              <p:nvPr/>
            </p:nvCxnSpPr>
            <p:spPr bwMode="auto">
              <a:xfrm>
                <a:off x="4274682" y="3039665"/>
                <a:ext cx="629751" cy="531020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6" name="Straight Arrow Connector 152"/>
              <p:cNvCxnSpPr>
                <a:cxnSpLocks noChangeShapeType="1"/>
                <a:endCxn id="171" idx="0"/>
              </p:cNvCxnSpPr>
              <p:nvPr/>
            </p:nvCxnSpPr>
            <p:spPr bwMode="auto">
              <a:xfrm>
                <a:off x="6505055" y="3039665"/>
                <a:ext cx="673477" cy="538163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7" name="Straight Arrow Connector 152"/>
              <p:cNvCxnSpPr>
                <a:cxnSpLocks noChangeShapeType="1"/>
                <a:stCxn id="168" idx="2"/>
              </p:cNvCxnSpPr>
              <p:nvPr/>
            </p:nvCxnSpPr>
            <p:spPr bwMode="auto">
              <a:xfrm rot="5400000">
                <a:off x="2108971" y="3813698"/>
                <a:ext cx="535783" cy="673642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8" name="Straight Arrow Connector 152"/>
              <p:cNvCxnSpPr>
                <a:cxnSpLocks noChangeShapeType="1"/>
                <a:stCxn id="170" idx="2"/>
              </p:cNvCxnSpPr>
              <p:nvPr/>
            </p:nvCxnSpPr>
            <p:spPr bwMode="auto">
              <a:xfrm rot="5400000">
                <a:off x="4316327" y="3823159"/>
                <a:ext cx="535781" cy="640432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9" name="Straight Arrow Connector 152"/>
              <p:cNvCxnSpPr>
                <a:cxnSpLocks noChangeShapeType="1"/>
                <a:stCxn id="171" idx="2"/>
                <a:endCxn id="311" idx="0"/>
              </p:cNvCxnSpPr>
              <p:nvPr/>
            </p:nvCxnSpPr>
            <p:spPr bwMode="auto">
              <a:xfrm rot="5400000">
                <a:off x="6575049" y="3812543"/>
                <a:ext cx="533399" cy="673568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52" name="Group 29"/>
            <p:cNvGrpSpPr/>
            <p:nvPr/>
          </p:nvGrpSpPr>
          <p:grpSpPr>
            <a:xfrm>
              <a:off x="2240061" y="2430462"/>
              <a:ext cx="4479202" cy="1150938"/>
              <a:chOff x="2057181" y="1600199"/>
              <a:chExt cx="4479202" cy="1150938"/>
            </a:xfrm>
          </p:grpSpPr>
          <p:cxnSp>
            <p:nvCxnSpPr>
              <p:cNvPr id="139" name="Elbow Connector 138"/>
              <p:cNvCxnSpPr>
                <a:stCxn id="9" idx="0"/>
                <a:endCxn id="217" idx="0"/>
              </p:cNvCxnSpPr>
              <p:nvPr/>
            </p:nvCxnSpPr>
            <p:spPr bwMode="auto">
              <a:xfrm>
                <a:off x="4997411" y="1600200"/>
                <a:ext cx="1538972" cy="1150937"/>
              </a:xfrm>
              <a:prstGeom prst="bentConnector2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0" name="Elbow Connector 139"/>
              <p:cNvCxnSpPr>
                <a:stCxn id="9" idx="2"/>
                <a:endCxn id="113" idx="0"/>
              </p:cNvCxnSpPr>
              <p:nvPr/>
            </p:nvCxnSpPr>
            <p:spPr bwMode="auto">
              <a:xfrm rot="10800000" flipV="1">
                <a:off x="2057181" y="1600199"/>
                <a:ext cx="1375225" cy="1150937"/>
              </a:xfrm>
              <a:prstGeom prst="bentConnector2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grpSp>
        <p:nvGrpSpPr>
          <p:cNvPr id="253" name="Group 229"/>
          <p:cNvGrpSpPr/>
          <p:nvPr/>
        </p:nvGrpSpPr>
        <p:grpSpPr>
          <a:xfrm>
            <a:off x="2502171" y="2430462"/>
            <a:ext cx="4873519" cy="2828926"/>
            <a:chOff x="2502171" y="2430462"/>
            <a:chExt cx="4873519" cy="2828926"/>
          </a:xfrm>
        </p:grpSpPr>
        <p:grpSp>
          <p:nvGrpSpPr>
            <p:cNvPr id="254" name="Group 367"/>
            <p:cNvGrpSpPr/>
            <p:nvPr/>
          </p:nvGrpSpPr>
          <p:grpSpPr>
            <a:xfrm>
              <a:off x="2502171" y="3869927"/>
              <a:ext cx="4873519" cy="1389461"/>
              <a:chOff x="2319291" y="3039664"/>
              <a:chExt cx="4873519" cy="1389461"/>
            </a:xfrm>
          </p:grpSpPr>
          <p:cxnSp>
            <p:nvCxnSpPr>
              <p:cNvPr id="352" name="Straight Arrow Connector 152"/>
              <p:cNvCxnSpPr>
                <a:cxnSpLocks noChangeShapeType="1"/>
                <a:endCxn id="168" idx="0"/>
              </p:cNvCxnSpPr>
              <p:nvPr/>
            </p:nvCxnSpPr>
            <p:spPr bwMode="auto">
              <a:xfrm rot="16200000" flipH="1">
                <a:off x="2261600" y="3115040"/>
                <a:ext cx="533400" cy="399320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54" name="Straight Arrow Connector 152"/>
              <p:cNvCxnSpPr>
                <a:cxnSpLocks noChangeShapeType="1"/>
                <a:stCxn id="168" idx="2"/>
                <a:endCxn id="286" idx="0"/>
              </p:cNvCxnSpPr>
              <p:nvPr/>
            </p:nvCxnSpPr>
            <p:spPr bwMode="auto">
              <a:xfrm rot="5400000">
                <a:off x="2256926" y="3948564"/>
                <a:ext cx="533399" cy="408670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56" name="Straight Arrow Connector 152"/>
              <p:cNvCxnSpPr>
                <a:cxnSpLocks noChangeShapeType="1"/>
                <a:endCxn id="170" idx="0"/>
              </p:cNvCxnSpPr>
              <p:nvPr/>
            </p:nvCxnSpPr>
            <p:spPr bwMode="auto">
              <a:xfrm rot="16200000" flipH="1">
                <a:off x="4467459" y="3123006"/>
                <a:ext cx="530426" cy="372075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58" name="Straight Arrow Connector 152"/>
              <p:cNvCxnSpPr>
                <a:cxnSpLocks noChangeShapeType="1"/>
                <a:endCxn id="171" idx="0"/>
              </p:cNvCxnSpPr>
              <p:nvPr/>
            </p:nvCxnSpPr>
            <p:spPr bwMode="auto">
              <a:xfrm rot="16200000" flipH="1">
                <a:off x="6729953" y="3118543"/>
                <a:ext cx="541735" cy="383977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64" name="Straight Arrow Connector 152"/>
              <p:cNvCxnSpPr>
                <a:cxnSpLocks noChangeShapeType="1"/>
              </p:cNvCxnSpPr>
              <p:nvPr/>
            </p:nvCxnSpPr>
            <p:spPr bwMode="auto">
              <a:xfrm flipH="1">
                <a:off x="4519699" y="3886200"/>
                <a:ext cx="452485" cy="542925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65" name="Straight Arrow Connector 152"/>
              <p:cNvCxnSpPr>
                <a:cxnSpLocks noChangeShapeType="1"/>
                <a:stCxn id="171" idx="2"/>
              </p:cNvCxnSpPr>
              <p:nvPr/>
            </p:nvCxnSpPr>
            <p:spPr bwMode="auto">
              <a:xfrm rot="5400000">
                <a:off x="6712441" y="3948756"/>
                <a:ext cx="542925" cy="417813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55" name="Group 28"/>
            <p:cNvGrpSpPr/>
            <p:nvPr/>
          </p:nvGrpSpPr>
          <p:grpSpPr>
            <a:xfrm>
              <a:off x="2519313" y="2430462"/>
              <a:ext cx="4479202" cy="1150938"/>
              <a:chOff x="2336433" y="1600199"/>
              <a:chExt cx="4479202" cy="1150938"/>
            </a:xfrm>
          </p:grpSpPr>
          <p:cxnSp>
            <p:nvCxnSpPr>
              <p:cNvPr id="147" name="Elbow Connector 146"/>
              <p:cNvCxnSpPr>
                <a:stCxn id="9" idx="0"/>
                <a:endCxn id="220" idx="0"/>
              </p:cNvCxnSpPr>
              <p:nvPr/>
            </p:nvCxnSpPr>
            <p:spPr bwMode="auto">
              <a:xfrm>
                <a:off x="4997411" y="1600200"/>
                <a:ext cx="1818224" cy="1150937"/>
              </a:xfrm>
              <a:prstGeom prst="bentConnector2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2" name="Elbow Connector 151"/>
              <p:cNvCxnSpPr>
                <a:stCxn id="9" idx="2"/>
                <a:endCxn id="116" idx="0"/>
              </p:cNvCxnSpPr>
              <p:nvPr/>
            </p:nvCxnSpPr>
            <p:spPr bwMode="auto">
              <a:xfrm rot="10800000" flipV="1">
                <a:off x="2336433" y="1600199"/>
                <a:ext cx="1095973" cy="1150937"/>
              </a:xfrm>
              <a:prstGeom prst="bentConnector2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grpSp>
        <p:nvGrpSpPr>
          <p:cNvPr id="256" name="Group 165"/>
          <p:cNvGrpSpPr/>
          <p:nvPr/>
        </p:nvGrpSpPr>
        <p:grpSpPr>
          <a:xfrm>
            <a:off x="1800222" y="3576637"/>
            <a:ext cx="4781553" cy="1974852"/>
            <a:chOff x="1800222" y="3576637"/>
            <a:chExt cx="4781553" cy="1974852"/>
          </a:xfrm>
          <a:solidFill>
            <a:schemeClr val="accent2">
              <a:lumMod val="75000"/>
            </a:schemeClr>
          </a:solidFill>
        </p:grpSpPr>
        <p:grpSp>
          <p:nvGrpSpPr>
            <p:cNvPr id="257" name="Group 142"/>
            <p:cNvGrpSpPr/>
            <p:nvPr/>
          </p:nvGrpSpPr>
          <p:grpSpPr>
            <a:xfrm>
              <a:off x="1816247" y="3576637"/>
              <a:ext cx="4765528" cy="301626"/>
              <a:chOff x="1816247" y="3576637"/>
              <a:chExt cx="4765528" cy="301626"/>
            </a:xfrm>
            <a:grpFill/>
          </p:grpSpPr>
          <p:sp>
            <p:nvSpPr>
              <p:cNvPr id="137" name="Rounded Rectangle 5"/>
              <p:cNvSpPr>
                <a:spLocks noChangeArrowheads="1"/>
              </p:cNvSpPr>
              <p:nvPr/>
            </p:nvSpPr>
            <p:spPr bwMode="auto">
              <a:xfrm>
                <a:off x="1816247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41" name="Rounded Rectangle 5"/>
              <p:cNvSpPr>
                <a:spLocks noChangeArrowheads="1"/>
              </p:cNvSpPr>
              <p:nvPr/>
            </p:nvSpPr>
            <p:spPr bwMode="auto">
              <a:xfrm>
                <a:off x="4059384" y="35766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142" name="Rounded Rectangle 5"/>
              <p:cNvSpPr>
                <a:spLocks noChangeArrowheads="1"/>
              </p:cNvSpPr>
              <p:nvPr/>
            </p:nvSpPr>
            <p:spPr bwMode="auto">
              <a:xfrm>
                <a:off x="6302522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258" name="Group 153"/>
            <p:cNvGrpSpPr/>
            <p:nvPr/>
          </p:nvGrpSpPr>
          <p:grpSpPr>
            <a:xfrm>
              <a:off x="1800222" y="5249863"/>
              <a:ext cx="4765528" cy="301626"/>
              <a:chOff x="1816247" y="3576637"/>
              <a:chExt cx="4765528" cy="301626"/>
            </a:xfrm>
            <a:grpFill/>
          </p:grpSpPr>
          <p:sp>
            <p:nvSpPr>
              <p:cNvPr id="155" name="Rounded Rectangle 5"/>
              <p:cNvSpPr>
                <a:spLocks noChangeArrowheads="1"/>
              </p:cNvSpPr>
              <p:nvPr/>
            </p:nvSpPr>
            <p:spPr bwMode="auto">
              <a:xfrm>
                <a:off x="1816247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56" name="Rounded Rectangle 5"/>
              <p:cNvSpPr>
                <a:spLocks noChangeArrowheads="1"/>
              </p:cNvSpPr>
              <p:nvPr/>
            </p:nvSpPr>
            <p:spPr bwMode="auto">
              <a:xfrm>
                <a:off x="4059384" y="35766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157" name="Rounded Rectangle 5"/>
              <p:cNvSpPr>
                <a:spLocks noChangeArrowheads="1"/>
              </p:cNvSpPr>
              <p:nvPr/>
            </p:nvSpPr>
            <p:spPr bwMode="auto">
              <a:xfrm>
                <a:off x="6302522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</p:grpSp>
      <p:grpSp>
        <p:nvGrpSpPr>
          <p:cNvPr id="259" name="Group 166"/>
          <p:cNvGrpSpPr/>
          <p:nvPr/>
        </p:nvGrpSpPr>
        <p:grpSpPr>
          <a:xfrm>
            <a:off x="2085965" y="3575048"/>
            <a:ext cx="4781553" cy="1974852"/>
            <a:chOff x="2085965" y="3575048"/>
            <a:chExt cx="4781553" cy="1974852"/>
          </a:xfrm>
          <a:solidFill>
            <a:schemeClr val="accent2">
              <a:lumMod val="75000"/>
            </a:schemeClr>
          </a:solidFill>
        </p:grpSpPr>
        <p:grpSp>
          <p:nvGrpSpPr>
            <p:cNvPr id="260" name="Group 143"/>
            <p:cNvGrpSpPr/>
            <p:nvPr/>
          </p:nvGrpSpPr>
          <p:grpSpPr>
            <a:xfrm>
              <a:off x="2101990" y="3575048"/>
              <a:ext cx="4765528" cy="301626"/>
              <a:chOff x="1816247" y="3576637"/>
              <a:chExt cx="4765528" cy="301626"/>
            </a:xfrm>
            <a:grpFill/>
          </p:grpSpPr>
          <p:sp>
            <p:nvSpPr>
              <p:cNvPr id="145" name="Rounded Rectangle 5"/>
              <p:cNvSpPr>
                <a:spLocks noChangeArrowheads="1"/>
              </p:cNvSpPr>
              <p:nvPr/>
            </p:nvSpPr>
            <p:spPr bwMode="auto">
              <a:xfrm>
                <a:off x="1816247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Rounded Rectangle 5"/>
              <p:cNvSpPr>
                <a:spLocks noChangeArrowheads="1"/>
              </p:cNvSpPr>
              <p:nvPr/>
            </p:nvSpPr>
            <p:spPr bwMode="auto">
              <a:xfrm>
                <a:off x="4059384" y="35766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ounded Rectangle 5"/>
              <p:cNvSpPr>
                <a:spLocks noChangeArrowheads="1"/>
              </p:cNvSpPr>
              <p:nvPr/>
            </p:nvSpPr>
            <p:spPr bwMode="auto">
              <a:xfrm>
                <a:off x="6302522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61" name="Group 157"/>
            <p:cNvGrpSpPr/>
            <p:nvPr/>
          </p:nvGrpSpPr>
          <p:grpSpPr>
            <a:xfrm>
              <a:off x="2085965" y="5248274"/>
              <a:ext cx="4765528" cy="301626"/>
              <a:chOff x="1816247" y="3576637"/>
              <a:chExt cx="4765528" cy="301626"/>
            </a:xfrm>
            <a:grpFill/>
          </p:grpSpPr>
          <p:sp>
            <p:nvSpPr>
              <p:cNvPr id="159" name="Rounded Rectangle 5"/>
              <p:cNvSpPr>
                <a:spLocks noChangeArrowheads="1"/>
              </p:cNvSpPr>
              <p:nvPr/>
            </p:nvSpPr>
            <p:spPr bwMode="auto">
              <a:xfrm>
                <a:off x="1816247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ounded Rectangle 5"/>
              <p:cNvSpPr>
                <a:spLocks noChangeArrowheads="1"/>
              </p:cNvSpPr>
              <p:nvPr/>
            </p:nvSpPr>
            <p:spPr bwMode="auto">
              <a:xfrm>
                <a:off x="4059384" y="35766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Rounded Rectangle 5"/>
              <p:cNvSpPr>
                <a:spLocks noChangeArrowheads="1"/>
              </p:cNvSpPr>
              <p:nvPr/>
            </p:nvSpPr>
            <p:spPr bwMode="auto">
              <a:xfrm>
                <a:off x="6302522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262" name="Group 168"/>
          <p:cNvGrpSpPr/>
          <p:nvPr/>
        </p:nvGrpSpPr>
        <p:grpSpPr>
          <a:xfrm>
            <a:off x="2360464" y="3570285"/>
            <a:ext cx="4781553" cy="1974852"/>
            <a:chOff x="2360464" y="3570285"/>
            <a:chExt cx="4781553" cy="1974852"/>
          </a:xfrm>
          <a:solidFill>
            <a:schemeClr val="accent2">
              <a:lumMod val="75000"/>
            </a:schemeClr>
          </a:solidFill>
        </p:grpSpPr>
        <p:grpSp>
          <p:nvGrpSpPr>
            <p:cNvPr id="263" name="Group 148"/>
            <p:cNvGrpSpPr/>
            <p:nvPr/>
          </p:nvGrpSpPr>
          <p:grpSpPr>
            <a:xfrm>
              <a:off x="2376489" y="3570285"/>
              <a:ext cx="4765528" cy="301626"/>
              <a:chOff x="1816247" y="3576637"/>
              <a:chExt cx="4765528" cy="301626"/>
            </a:xfrm>
            <a:grpFill/>
          </p:grpSpPr>
          <p:sp>
            <p:nvSpPr>
              <p:cNvPr id="150" name="Rounded Rectangle 5"/>
              <p:cNvSpPr>
                <a:spLocks noChangeArrowheads="1"/>
              </p:cNvSpPr>
              <p:nvPr/>
            </p:nvSpPr>
            <p:spPr bwMode="auto">
              <a:xfrm>
                <a:off x="1816247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Rounded Rectangle 5"/>
              <p:cNvSpPr>
                <a:spLocks noChangeArrowheads="1"/>
              </p:cNvSpPr>
              <p:nvPr/>
            </p:nvSpPr>
            <p:spPr bwMode="auto">
              <a:xfrm>
                <a:off x="4059384" y="35766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" name="Rounded Rectangle 5"/>
              <p:cNvSpPr>
                <a:spLocks noChangeArrowheads="1"/>
              </p:cNvSpPr>
              <p:nvPr/>
            </p:nvSpPr>
            <p:spPr bwMode="auto">
              <a:xfrm>
                <a:off x="6302522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4" name="Group 161"/>
            <p:cNvGrpSpPr/>
            <p:nvPr/>
          </p:nvGrpSpPr>
          <p:grpSpPr>
            <a:xfrm>
              <a:off x="2360464" y="5243511"/>
              <a:ext cx="4765528" cy="301626"/>
              <a:chOff x="1816247" y="3576637"/>
              <a:chExt cx="4765528" cy="301626"/>
            </a:xfrm>
            <a:grpFill/>
          </p:grpSpPr>
          <p:sp>
            <p:nvSpPr>
              <p:cNvPr id="163" name="Rounded Rectangle 5"/>
              <p:cNvSpPr>
                <a:spLocks noChangeArrowheads="1"/>
              </p:cNvSpPr>
              <p:nvPr/>
            </p:nvSpPr>
            <p:spPr bwMode="auto">
              <a:xfrm>
                <a:off x="1816247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Rounded Rectangle 5"/>
              <p:cNvSpPr>
                <a:spLocks noChangeArrowheads="1"/>
              </p:cNvSpPr>
              <p:nvPr/>
            </p:nvSpPr>
            <p:spPr bwMode="auto">
              <a:xfrm>
                <a:off x="4059384" y="35766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Rounded Rectangle 5"/>
              <p:cNvSpPr>
                <a:spLocks noChangeArrowheads="1"/>
              </p:cNvSpPr>
              <p:nvPr/>
            </p:nvSpPr>
            <p:spPr bwMode="auto">
              <a:xfrm>
                <a:off x="6302522" y="35814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7" name="Footer Placeholder 166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fld id="{F8D82F7E-ECD1-42F5-8AC4-96E5B1526DE4}" type="slidenum">
              <a:rPr lang="en-US" smtClean="0"/>
              <a:pPr/>
              <a:t>27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971800" y="5791200"/>
            <a:ext cx="422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data = buffer[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BaseAddress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s *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ThreadId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46602583"/>
      </p:ext>
    </p:extLst>
  </p:cSld>
  <p:clrMapOvr>
    <a:masterClrMapping/>
  </p:clrMapOvr>
  <p:transition advTm="62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 bwMode="auto">
          <a:xfrm>
            <a:off x="7188200" y="31496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2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572000" y="31623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1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162300"/>
            <a:ext cx="1143000" cy="1143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Thread 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Bank Conflict</a:t>
            </a:r>
            <a:endParaRPr lang="en-US" dirty="0"/>
          </a:p>
        </p:txBody>
      </p:sp>
      <p:grpSp>
        <p:nvGrpSpPr>
          <p:cNvPr id="3" name="Group 255"/>
          <p:cNvGrpSpPr/>
          <p:nvPr/>
        </p:nvGrpSpPr>
        <p:grpSpPr>
          <a:xfrm>
            <a:off x="1638300" y="2743200"/>
            <a:ext cx="6713223" cy="304800"/>
            <a:chOff x="1638300" y="2895600"/>
            <a:chExt cx="9159244" cy="152400"/>
          </a:xfrm>
          <a:solidFill>
            <a:srgbClr val="FFC000"/>
          </a:solidFill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7749540" y="2895600"/>
              <a:ext cx="3048004" cy="152400"/>
              <a:chOff x="1143000" y="1905000"/>
              <a:chExt cx="3048004" cy="152400"/>
            </a:xfrm>
            <a:grpFill/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4" cy="152400"/>
                <a:chOff x="1143000" y="1905000"/>
                <a:chExt cx="1524004" cy="152400"/>
              </a:xfrm>
              <a:grpFill/>
            </p:grpSpPr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905003" y="1905000"/>
                  <a:ext cx="762001" cy="152400"/>
                  <a:chOff x="1143003" y="1905000"/>
                  <a:chExt cx="762001" cy="152400"/>
                </a:xfrm>
                <a:grpFill/>
              </p:grpSpPr>
              <p:sp>
                <p:nvSpPr>
                  <p:cNvPr id="225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3" y="1905000"/>
                    <a:ext cx="381001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226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3" y="1905000"/>
                    <a:ext cx="381001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3" cy="152400"/>
                  <a:chOff x="1143000" y="1905000"/>
                  <a:chExt cx="762003" cy="152400"/>
                </a:xfrm>
                <a:grpFill/>
              </p:grpSpPr>
              <p:sp>
                <p:nvSpPr>
                  <p:cNvPr id="223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2" y="1905000"/>
                    <a:ext cx="381001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224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2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4" cy="152400"/>
                <a:chOff x="1143000" y="1905000"/>
                <a:chExt cx="1524004" cy="152400"/>
              </a:xfrm>
              <a:grpFill/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1905002" y="1905000"/>
                  <a:ext cx="762002" cy="152400"/>
                  <a:chOff x="1143002" y="1905000"/>
                  <a:chExt cx="762002" cy="152400"/>
                </a:xfrm>
                <a:grpFill/>
              </p:grpSpPr>
              <p:sp>
                <p:nvSpPr>
                  <p:cNvPr id="219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24002" y="1905000"/>
                    <a:ext cx="381002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220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143002" y="1905000"/>
                    <a:ext cx="381001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2" cy="152400"/>
                  <a:chOff x="1143000" y="1905000"/>
                  <a:chExt cx="762002" cy="152400"/>
                </a:xfrm>
                <a:grpFill/>
              </p:grpSpPr>
              <p:sp>
                <p:nvSpPr>
                  <p:cNvPr id="217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4001" y="1905000"/>
                    <a:ext cx="381001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18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2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</p:grpSp>
          </p:grp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1638300" y="2895600"/>
              <a:ext cx="6096006" cy="152400"/>
              <a:chOff x="1143000" y="1905000"/>
              <a:chExt cx="6096006" cy="152400"/>
            </a:xfrm>
            <a:grpFill/>
          </p:grpSpPr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4191001" y="1905000"/>
                <a:ext cx="3048005" cy="152400"/>
                <a:chOff x="1143001" y="1905000"/>
                <a:chExt cx="3048005" cy="152400"/>
              </a:xfrm>
              <a:grpFill/>
            </p:grpSpPr>
            <p:grpSp>
              <p:nvGrpSpPr>
                <p:cNvPr id="13" name="Group 13"/>
                <p:cNvGrpSpPr>
                  <a:grpSpLocks/>
                </p:cNvGrpSpPr>
                <p:nvPr/>
              </p:nvGrpSpPr>
              <p:grpSpPr bwMode="auto">
                <a:xfrm>
                  <a:off x="2667001" y="1905000"/>
                  <a:ext cx="1524005" cy="152400"/>
                  <a:chOff x="1143001" y="1905000"/>
                  <a:chExt cx="1524005" cy="152400"/>
                </a:xfrm>
                <a:grpFill/>
              </p:grpSpPr>
              <p:grpSp>
                <p:nvGrpSpPr>
                  <p:cNvPr id="1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2" y="1905000"/>
                    <a:ext cx="762004" cy="152400"/>
                    <a:chOff x="1143002" y="1905000"/>
                    <a:chExt cx="762004" cy="152400"/>
                  </a:xfrm>
                  <a:grpFill/>
                </p:grpSpPr>
                <p:sp>
                  <p:nvSpPr>
                    <p:cNvPr id="135" name="Rounded 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4" y="1905000"/>
                      <a:ext cx="381002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136" name="Rounded 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2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p:txBody>
                </p:sp>
              </p:grpSp>
              <p:grpSp>
                <p:nvGrpSpPr>
                  <p:cNvPr id="1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1" y="1905000"/>
                    <a:ext cx="762004" cy="152400"/>
                    <a:chOff x="1143001" y="1905000"/>
                    <a:chExt cx="762004" cy="152400"/>
                  </a:xfrm>
                  <a:grpFill/>
                </p:grpSpPr>
                <p:sp>
                  <p:nvSpPr>
                    <p:cNvPr id="133" name="Rounded 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3" y="1905000"/>
                      <a:ext cx="381002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134" name="Rounded 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1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p:txBody>
                </p:sp>
              </p:grpSp>
            </p:grpSp>
            <p:grpSp>
              <p:nvGrpSpPr>
                <p:cNvPr id="16" name="Group 12"/>
                <p:cNvGrpSpPr>
                  <a:grpSpLocks/>
                </p:cNvGrpSpPr>
                <p:nvPr/>
              </p:nvGrpSpPr>
              <p:grpSpPr bwMode="auto">
                <a:xfrm>
                  <a:off x="1143001" y="1905000"/>
                  <a:ext cx="1524003" cy="152400"/>
                  <a:chOff x="1143001" y="1905000"/>
                  <a:chExt cx="1524003" cy="152400"/>
                </a:xfrm>
                <a:grpFill/>
              </p:grpSpPr>
              <p:grpSp>
                <p:nvGrpSpPr>
                  <p:cNvPr id="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1" y="1905000"/>
                    <a:ext cx="762003" cy="152400"/>
                    <a:chOff x="1143001" y="1905000"/>
                    <a:chExt cx="762003" cy="152400"/>
                  </a:xfrm>
                  <a:grpFill/>
                </p:grpSpPr>
                <p:sp>
                  <p:nvSpPr>
                    <p:cNvPr id="129" name="Rounded 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3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30" name="Rounded 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1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p:txBody>
                </p:sp>
              </p:grpSp>
              <p:grpSp>
                <p:nvGrpSpPr>
                  <p:cNvPr id="1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1" y="1905000"/>
                    <a:ext cx="762002" cy="152400"/>
                    <a:chOff x="1143001" y="1905000"/>
                    <a:chExt cx="762002" cy="152400"/>
                  </a:xfrm>
                  <a:grpFill/>
                </p:grpSpPr>
                <p:sp>
                  <p:nvSpPr>
                    <p:cNvPr id="127" name="Rounded 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2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128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1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2">
                        <a:lumMod val="60000"/>
                        <a:lumOff val="40000"/>
                      </a:schemeClr>
                    </a:solidFill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p:txBody>
                </p:sp>
              </p:grpSp>
            </p:grpSp>
          </p:grpSp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3048004" cy="152400"/>
                <a:chOff x="1143000" y="1905000"/>
                <a:chExt cx="3048004" cy="152400"/>
              </a:xfrm>
              <a:grpFill/>
            </p:grpSpPr>
            <p:grpSp>
              <p:nvGrpSpPr>
                <p:cNvPr id="20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4" cy="152400"/>
                  <a:chOff x="1143000" y="1905000"/>
                  <a:chExt cx="1524004" cy="152400"/>
                </a:xfrm>
                <a:grpFill/>
              </p:grpSpPr>
              <p:grpSp>
                <p:nvGrpSpPr>
                  <p:cNvPr id="2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3" y="1905000"/>
                    <a:ext cx="762001" cy="152400"/>
                    <a:chOff x="1143003" y="1905000"/>
                    <a:chExt cx="762001" cy="152400"/>
                  </a:xfrm>
                  <a:grpFill/>
                </p:grpSpPr>
                <p:sp>
                  <p:nvSpPr>
                    <p:cNvPr id="121" name="Rounded 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3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22" name="Rounded 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3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2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3" cy="152400"/>
                    <a:chOff x="1143000" y="1905000"/>
                    <a:chExt cx="762003" cy="152400"/>
                  </a:xfrm>
                  <a:grpFill/>
                </p:grpSpPr>
                <p:sp>
                  <p:nvSpPr>
                    <p:cNvPr id="119" name="Rounded 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2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20" name="Rounded 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2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p:txBody>
                </p:sp>
              </p:grpSp>
            </p:grpSp>
            <p:grpSp>
              <p:nvGrpSpPr>
                <p:cNvPr id="23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4" cy="152400"/>
                  <a:chOff x="1143000" y="1905000"/>
                  <a:chExt cx="1524004" cy="152400"/>
                </a:xfrm>
                <a:grpFill/>
              </p:grpSpPr>
              <p:grpSp>
                <p:nvGrpSpPr>
                  <p:cNvPr id="2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2" y="1905000"/>
                    <a:ext cx="762002" cy="152400"/>
                    <a:chOff x="1143002" y="1905000"/>
                    <a:chExt cx="762002" cy="152400"/>
                  </a:xfrm>
                  <a:grpFill/>
                </p:grpSpPr>
                <p:sp>
                  <p:nvSpPr>
                    <p:cNvPr id="115" name="Rounded 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2" y="1905000"/>
                      <a:ext cx="381002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16" name="Rounded 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2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2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2" cy="152400"/>
                    <a:chOff x="1143000" y="1905000"/>
                    <a:chExt cx="762002" cy="152400"/>
                  </a:xfrm>
                  <a:grpFill/>
                </p:grpSpPr>
                <p:sp>
                  <p:nvSpPr>
                    <p:cNvPr id="113" name="Rounded 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1" y="1905000"/>
                      <a:ext cx="381001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14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2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p:txBody>
                </p:sp>
              </p:grpSp>
            </p:grpSp>
          </p:grpSp>
        </p:grpSp>
      </p:grpSp>
      <p:sp>
        <p:nvSpPr>
          <p:cNvPr id="168" name="Flowchart: Alternate Process 167"/>
          <p:cNvSpPr/>
          <p:nvPr/>
        </p:nvSpPr>
        <p:spPr bwMode="auto">
          <a:xfrm>
            <a:off x="2362200" y="3581400"/>
            <a:ext cx="762000" cy="30480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A[8,8]</a:t>
            </a:r>
            <a:endParaRPr lang="en-US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Flowchart: Alternate Process 169"/>
          <p:cNvSpPr/>
          <p:nvPr/>
        </p:nvSpPr>
        <p:spPr bwMode="auto">
          <a:xfrm>
            <a:off x="4800600" y="3574257"/>
            <a:ext cx="762000" cy="30480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A[8,8]</a:t>
            </a:r>
            <a:endParaRPr lang="en-US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Flowchart: Alternate Process 170"/>
          <p:cNvSpPr/>
          <p:nvPr/>
        </p:nvSpPr>
        <p:spPr bwMode="auto">
          <a:xfrm>
            <a:off x="7391400" y="3581400"/>
            <a:ext cx="762000" cy="30480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1"/>
          <a:lstStyle/>
          <a:p>
            <a:pPr algn="ctr">
              <a:spcBef>
                <a:spcPct val="20000"/>
              </a:spcBef>
            </a:pPr>
            <a:r>
              <a:rPr lang="en-US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A[8,8]</a:t>
            </a:r>
            <a:endParaRPr lang="en-US" sz="20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 Box 106"/>
          <p:cNvSpPr txBox="1">
            <a:spLocks noChangeArrowheads="1"/>
          </p:cNvSpPr>
          <p:nvPr/>
        </p:nvSpPr>
        <p:spPr bwMode="auto">
          <a:xfrm>
            <a:off x="228600" y="2743200"/>
            <a:ext cx="14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Shared Memory</a:t>
            </a:r>
          </a:p>
        </p:txBody>
      </p:sp>
      <p:sp>
        <p:nvSpPr>
          <p:cNvPr id="209" name="Text Box 107"/>
          <p:cNvSpPr txBox="1">
            <a:spLocks noChangeArrowheads="1"/>
          </p:cNvSpPr>
          <p:nvPr/>
        </p:nvSpPr>
        <p:spPr bwMode="auto">
          <a:xfrm>
            <a:off x="204959" y="4376738"/>
            <a:ext cx="14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Shared Memory</a:t>
            </a:r>
          </a:p>
        </p:txBody>
      </p:sp>
      <p:grpSp>
        <p:nvGrpSpPr>
          <p:cNvPr id="26" name="Group 273"/>
          <p:cNvGrpSpPr/>
          <p:nvPr/>
        </p:nvGrpSpPr>
        <p:grpSpPr>
          <a:xfrm>
            <a:off x="1621158" y="4419600"/>
            <a:ext cx="6713220" cy="304800"/>
            <a:chOff x="1638300" y="2895600"/>
            <a:chExt cx="9159240" cy="152400"/>
          </a:xfrm>
          <a:solidFill>
            <a:srgbClr val="FFC000"/>
          </a:solidFill>
        </p:grpSpPr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7749540" y="2895600"/>
              <a:ext cx="3048000" cy="152400"/>
              <a:chOff x="1143000" y="1905000"/>
              <a:chExt cx="3048000" cy="152400"/>
            </a:xfrm>
            <a:grpFill/>
          </p:grpSpPr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>
                <a:off x="2667000" y="1905000"/>
                <a:ext cx="1524000" cy="152400"/>
                <a:chOff x="1143000" y="1905000"/>
                <a:chExt cx="1524000" cy="152400"/>
              </a:xfrm>
              <a:grpFill/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9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320" name="Rounded 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30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7" name="Rounded 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18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31" name="Group 12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1524000" cy="152400"/>
                <a:chOff x="1143000" y="1905000"/>
                <a:chExt cx="1524000" cy="152400"/>
              </a:xfrm>
              <a:grpFill/>
            </p:grpSpPr>
            <p:grpSp>
              <p:nvGrpSpPr>
                <p:cNvPr id="227" name="Group 9"/>
                <p:cNvGrpSpPr>
                  <a:grpSpLocks/>
                </p:cNvGrpSpPr>
                <p:nvPr/>
              </p:nvGrpSpPr>
              <p:grpSpPr bwMode="auto">
                <a:xfrm>
                  <a:off x="1905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3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14" name="Rounded 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228" name="Group 8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762000" cy="152400"/>
                  <a:chOff x="1143000" y="1905000"/>
                  <a:chExt cx="762000" cy="152400"/>
                </a:xfrm>
                <a:grpFill/>
              </p:grpSpPr>
              <p:sp>
                <p:nvSpPr>
                  <p:cNvPr id="311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3">
                      <a:lumMod val="65000"/>
                    </a:schemeClr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12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05000"/>
                    <a:ext cx="381000" cy="1524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wrap="none" lIns="0" tIns="0" rIns="0" bIns="0" anchor="t"/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</p:grpSp>
          </p:grpSp>
        </p:grpSp>
        <p:grpSp>
          <p:nvGrpSpPr>
            <p:cNvPr id="229" name="Group 36"/>
            <p:cNvGrpSpPr>
              <a:grpSpLocks/>
            </p:cNvGrpSpPr>
            <p:nvPr/>
          </p:nvGrpSpPr>
          <p:grpSpPr bwMode="auto">
            <a:xfrm>
              <a:off x="1638300" y="2895600"/>
              <a:ext cx="6096000" cy="152400"/>
              <a:chOff x="1143000" y="1905000"/>
              <a:chExt cx="6096000" cy="152400"/>
            </a:xfrm>
            <a:grpFill/>
          </p:grpSpPr>
          <p:grpSp>
            <p:nvGrpSpPr>
              <p:cNvPr id="230" name="Group 21"/>
              <p:cNvGrpSpPr>
                <a:grpSpLocks/>
              </p:cNvGrpSpPr>
              <p:nvPr/>
            </p:nvGrpSpPr>
            <p:grpSpPr bwMode="auto">
              <a:xfrm>
                <a:off x="4191000" y="1905000"/>
                <a:ext cx="3048000" cy="152400"/>
                <a:chOff x="1143000" y="1905000"/>
                <a:chExt cx="3048000" cy="152400"/>
              </a:xfrm>
              <a:grpFill/>
            </p:grpSpPr>
            <p:grpSp>
              <p:nvGrpSpPr>
                <p:cNvPr id="231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3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305" name="Rounded 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306" name="Rounded 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p:txBody>
                </p:sp>
              </p:grpSp>
              <p:grpSp>
                <p:nvGrpSpPr>
                  <p:cNvPr id="23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303" name="Rounded 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304" name="Rounded 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p:txBody>
                </p:sp>
              </p:grpSp>
            </p:grpSp>
            <p:grpSp>
              <p:nvGrpSpPr>
                <p:cNvPr id="234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3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99" name="Rounded 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300" name="Rounded 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p:txBody>
                </p:sp>
              </p:grpSp>
              <p:grpSp>
                <p:nvGrpSpPr>
                  <p:cNvPr id="2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97" name="Rounded 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298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>
                        <a:lumMod val="65000"/>
                      </a:schemeClr>
                    </a:solidFill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p:txBody>
                </p:sp>
              </p:grpSp>
            </p:grpSp>
          </p:grpSp>
          <p:grpSp>
            <p:nvGrpSpPr>
              <p:cNvPr id="237" name="Group 20"/>
              <p:cNvGrpSpPr>
                <a:grpSpLocks/>
              </p:cNvGrpSpPr>
              <p:nvPr/>
            </p:nvGrpSpPr>
            <p:grpSpPr bwMode="auto">
              <a:xfrm>
                <a:off x="1143000" y="1905000"/>
                <a:ext cx="3048000" cy="152400"/>
                <a:chOff x="1143000" y="1905000"/>
                <a:chExt cx="3048000" cy="152400"/>
              </a:xfrm>
              <a:grpFill/>
            </p:grpSpPr>
            <p:grpSp>
              <p:nvGrpSpPr>
                <p:cNvPr id="238" name="Group 13"/>
                <p:cNvGrpSpPr>
                  <a:grpSpLocks/>
                </p:cNvGrpSpPr>
                <p:nvPr/>
              </p:nvGrpSpPr>
              <p:grpSpPr bwMode="auto">
                <a:xfrm>
                  <a:off x="2667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3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91" name="Rounded 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292" name="Rounded 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24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89" name="Rounded 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290" name="Rounded 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p:txBody>
                </p:sp>
              </p:grpSp>
            </p:grpSp>
            <p:grpSp>
              <p:nvGrpSpPr>
                <p:cNvPr id="241" name="Group 12"/>
                <p:cNvGrpSpPr>
                  <a:grpSpLocks/>
                </p:cNvGrpSpPr>
                <p:nvPr/>
              </p:nvGrpSpPr>
              <p:grpSpPr bwMode="auto">
                <a:xfrm>
                  <a:off x="1143000" y="1905000"/>
                  <a:ext cx="1524000" cy="152400"/>
                  <a:chOff x="1143000" y="1905000"/>
                  <a:chExt cx="1524000" cy="152400"/>
                </a:xfrm>
                <a:grpFill/>
              </p:grpSpPr>
              <p:grpSp>
                <p:nvGrpSpPr>
                  <p:cNvPr id="24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05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85" name="Rounded 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86" name="Rounded 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24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43000" y="1905000"/>
                    <a:ext cx="762000" cy="152400"/>
                    <a:chOff x="1143000" y="1905000"/>
                    <a:chExt cx="762000" cy="152400"/>
                  </a:xfrm>
                  <a:grpFill/>
                </p:grpSpPr>
                <p:sp>
                  <p:nvSpPr>
                    <p:cNvPr id="283" name="Rounded 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84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000" y="1905000"/>
                      <a:ext cx="381000" cy="15240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19050" algn="ctr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>
                      <a:outerShdw dist="38100" dir="8100000" algn="tr" rotWithShape="0">
                        <a:srgbClr val="000000">
                          <a:alpha val="39999"/>
                        </a:srgbClr>
                      </a:outerShdw>
                    </a:effectLst>
                  </p:spPr>
                  <p:txBody>
                    <a:bodyPr wrap="none" lIns="0" tIns="0" rIns="0" bIns="0" anchor="t"/>
                    <a:lstStyle/>
                    <a:p>
                      <a:pPr algn="ctr">
                        <a:spcBef>
                          <a:spcPct val="20000"/>
                        </a:spcBef>
                        <a:defRPr/>
                      </a:pP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44" name="Group 4"/>
          <p:cNvGrpSpPr/>
          <p:nvPr/>
        </p:nvGrpSpPr>
        <p:grpSpPr>
          <a:xfrm>
            <a:off x="1760785" y="3048000"/>
            <a:ext cx="6011615" cy="1371601"/>
            <a:chOff x="1769956" y="3040857"/>
            <a:chExt cx="6011615" cy="1371601"/>
          </a:xfrm>
        </p:grpSpPr>
        <p:cxnSp>
          <p:nvCxnSpPr>
            <p:cNvPr id="321" name="Straight Arrow Connector 152"/>
            <p:cNvCxnSpPr>
              <a:cxnSpLocks noChangeShapeType="1"/>
            </p:cNvCxnSpPr>
            <p:nvPr/>
          </p:nvCxnSpPr>
          <p:spPr bwMode="auto">
            <a:xfrm>
              <a:off x="1773116" y="3040857"/>
              <a:ext cx="1008184" cy="53340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3" name="Straight Arrow Connector 152"/>
            <p:cNvCxnSpPr>
              <a:cxnSpLocks noChangeShapeType="1"/>
              <a:endCxn id="170" idx="0"/>
            </p:cNvCxnSpPr>
            <p:nvPr/>
          </p:nvCxnSpPr>
          <p:spPr bwMode="auto">
            <a:xfrm>
              <a:off x="4278643" y="3040857"/>
              <a:ext cx="912128" cy="526257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6" name="Straight Arrow Connector 152"/>
            <p:cNvCxnSpPr>
              <a:cxnSpLocks noChangeShapeType="1"/>
              <a:endCxn id="171" idx="0"/>
            </p:cNvCxnSpPr>
            <p:nvPr/>
          </p:nvCxnSpPr>
          <p:spPr bwMode="auto">
            <a:xfrm>
              <a:off x="6849587" y="3040857"/>
              <a:ext cx="931984" cy="53340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7" name="Straight Arrow Connector 152"/>
            <p:cNvCxnSpPr>
              <a:cxnSpLocks noChangeShapeType="1"/>
              <a:stCxn id="168" idx="2"/>
              <a:endCxn id="284" idx="0"/>
            </p:cNvCxnSpPr>
            <p:nvPr/>
          </p:nvCxnSpPr>
          <p:spPr bwMode="auto">
            <a:xfrm rot="5400000">
              <a:off x="1994464" y="3654550"/>
              <a:ext cx="533400" cy="98241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9" name="Straight Arrow Connector 152"/>
            <p:cNvCxnSpPr>
              <a:cxnSpLocks noChangeShapeType="1"/>
              <a:stCxn id="170" idx="2"/>
            </p:cNvCxnSpPr>
            <p:nvPr/>
          </p:nvCxnSpPr>
          <p:spPr bwMode="auto">
            <a:xfrm rot="5400000">
              <a:off x="4446443" y="3660984"/>
              <a:ext cx="533399" cy="95525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0" name="Straight Arrow Connector 152"/>
            <p:cNvCxnSpPr>
              <a:cxnSpLocks noChangeShapeType="1"/>
              <a:stCxn id="171" idx="2"/>
              <a:endCxn id="313" idx="0"/>
            </p:cNvCxnSpPr>
            <p:nvPr/>
          </p:nvCxnSpPr>
          <p:spPr bwMode="auto">
            <a:xfrm rot="5400000">
              <a:off x="7167544" y="3798430"/>
              <a:ext cx="533400" cy="694654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45" name="Group 5"/>
          <p:cNvGrpSpPr/>
          <p:nvPr/>
        </p:nvGrpSpPr>
        <p:grpSpPr>
          <a:xfrm>
            <a:off x="2054317" y="3043237"/>
            <a:ext cx="5718083" cy="1378745"/>
            <a:chOff x="2040040" y="3039665"/>
            <a:chExt cx="5718083" cy="1378745"/>
          </a:xfrm>
        </p:grpSpPr>
        <p:cxnSp>
          <p:nvCxnSpPr>
            <p:cNvPr id="334" name="Straight Arrow Connector 152"/>
            <p:cNvCxnSpPr>
              <a:cxnSpLocks noChangeShapeType="1"/>
              <a:endCxn id="168" idx="0"/>
            </p:cNvCxnSpPr>
            <p:nvPr/>
          </p:nvCxnSpPr>
          <p:spPr bwMode="auto">
            <a:xfrm>
              <a:off x="2061941" y="3040857"/>
              <a:ext cx="666982" cy="53697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5" name="Straight Arrow Connector 152"/>
            <p:cNvCxnSpPr>
              <a:cxnSpLocks noChangeShapeType="1"/>
              <a:endCxn id="170" idx="0"/>
            </p:cNvCxnSpPr>
            <p:nvPr/>
          </p:nvCxnSpPr>
          <p:spPr bwMode="auto">
            <a:xfrm>
              <a:off x="4541382" y="3039665"/>
              <a:ext cx="625941" cy="53102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6" name="Straight Arrow Connector 152"/>
            <p:cNvCxnSpPr>
              <a:cxnSpLocks noChangeShapeType="1"/>
              <a:endCxn id="171" idx="0"/>
            </p:cNvCxnSpPr>
            <p:nvPr/>
          </p:nvCxnSpPr>
          <p:spPr bwMode="auto">
            <a:xfrm>
              <a:off x="7100358" y="3039665"/>
              <a:ext cx="657765" cy="538163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7" name="Straight Arrow Connector 152"/>
            <p:cNvCxnSpPr>
              <a:cxnSpLocks noChangeShapeType="1"/>
              <a:stCxn id="168" idx="2"/>
            </p:cNvCxnSpPr>
            <p:nvPr/>
          </p:nvCxnSpPr>
          <p:spPr bwMode="auto">
            <a:xfrm rot="5400000">
              <a:off x="2116590" y="3806077"/>
              <a:ext cx="535783" cy="688884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" name="Straight Arrow Connector 152"/>
            <p:cNvCxnSpPr>
              <a:cxnSpLocks noChangeShapeType="1"/>
              <a:stCxn id="170" idx="2"/>
            </p:cNvCxnSpPr>
            <p:nvPr/>
          </p:nvCxnSpPr>
          <p:spPr bwMode="auto">
            <a:xfrm rot="5400000">
              <a:off x="4581122" y="3825064"/>
              <a:ext cx="535781" cy="636622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9" name="Straight Arrow Connector 152"/>
            <p:cNvCxnSpPr>
              <a:cxnSpLocks noChangeShapeType="1"/>
              <a:stCxn id="171" idx="2"/>
              <a:endCxn id="314" idx="0"/>
            </p:cNvCxnSpPr>
            <p:nvPr/>
          </p:nvCxnSpPr>
          <p:spPr bwMode="auto">
            <a:xfrm rot="5400000">
              <a:off x="7004470" y="3662375"/>
              <a:ext cx="533400" cy="973907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46" name="Group 367"/>
          <p:cNvGrpSpPr/>
          <p:nvPr/>
        </p:nvGrpSpPr>
        <p:grpSpPr>
          <a:xfrm>
            <a:off x="2319291" y="3039664"/>
            <a:ext cx="5453110" cy="1389461"/>
            <a:chOff x="2319291" y="3039664"/>
            <a:chExt cx="5453110" cy="1389461"/>
          </a:xfrm>
        </p:grpSpPr>
        <p:cxnSp>
          <p:nvCxnSpPr>
            <p:cNvPr id="352" name="Straight Arrow Connector 152"/>
            <p:cNvCxnSpPr>
              <a:cxnSpLocks noChangeShapeType="1"/>
              <a:endCxn id="168" idx="0"/>
            </p:cNvCxnSpPr>
            <p:nvPr/>
          </p:nvCxnSpPr>
          <p:spPr bwMode="auto">
            <a:xfrm rot="16200000" flipH="1">
              <a:off x="2269220" y="3107420"/>
              <a:ext cx="533400" cy="41456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4" name="Straight Arrow Connector 152"/>
            <p:cNvCxnSpPr>
              <a:cxnSpLocks noChangeShapeType="1"/>
              <a:endCxn id="286" idx="0"/>
            </p:cNvCxnSpPr>
            <p:nvPr/>
          </p:nvCxnSpPr>
          <p:spPr bwMode="auto">
            <a:xfrm rot="5400000">
              <a:off x="2274071" y="3921894"/>
              <a:ext cx="542925" cy="45248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6" name="Straight Arrow Connector 152"/>
            <p:cNvCxnSpPr>
              <a:cxnSpLocks noChangeShapeType="1"/>
              <a:endCxn id="170" idx="0"/>
            </p:cNvCxnSpPr>
            <p:nvPr/>
          </p:nvCxnSpPr>
          <p:spPr bwMode="auto">
            <a:xfrm rot="16200000" flipH="1">
              <a:off x="4732254" y="3124911"/>
              <a:ext cx="530426" cy="368265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8" name="Straight Arrow Connector 152"/>
            <p:cNvCxnSpPr>
              <a:cxnSpLocks noChangeShapeType="1"/>
              <a:endCxn id="171" idx="0"/>
            </p:cNvCxnSpPr>
            <p:nvPr/>
          </p:nvCxnSpPr>
          <p:spPr bwMode="auto">
            <a:xfrm rot="16200000" flipH="1">
              <a:off x="7311033" y="3120032"/>
              <a:ext cx="541735" cy="38100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4" name="Straight Arrow Connector 152"/>
            <p:cNvCxnSpPr>
              <a:cxnSpLocks noChangeShapeType="1"/>
              <a:stCxn id="170" idx="2"/>
            </p:cNvCxnSpPr>
            <p:nvPr/>
          </p:nvCxnSpPr>
          <p:spPr bwMode="auto">
            <a:xfrm rot="5400000">
              <a:off x="4718424" y="3965949"/>
              <a:ext cx="550068" cy="376284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5" name="Straight Arrow Connector 152"/>
            <p:cNvCxnSpPr>
              <a:cxnSpLocks noChangeShapeType="1"/>
              <a:stCxn id="171" idx="2"/>
            </p:cNvCxnSpPr>
            <p:nvPr/>
          </p:nvCxnSpPr>
          <p:spPr bwMode="auto">
            <a:xfrm rot="5400000">
              <a:off x="7312797" y="3969521"/>
              <a:ext cx="542924" cy="376283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47" name="Group 186"/>
          <p:cNvGrpSpPr/>
          <p:nvPr/>
        </p:nvGrpSpPr>
        <p:grpSpPr>
          <a:xfrm>
            <a:off x="1620975" y="2738437"/>
            <a:ext cx="5351321" cy="1981200"/>
            <a:chOff x="1620975" y="2738437"/>
            <a:chExt cx="5351321" cy="1981200"/>
          </a:xfrm>
          <a:solidFill>
            <a:schemeClr val="accent2">
              <a:lumMod val="75000"/>
            </a:schemeClr>
          </a:solidFill>
        </p:grpSpPr>
        <p:grpSp>
          <p:nvGrpSpPr>
            <p:cNvPr id="248" name="Group 162"/>
            <p:cNvGrpSpPr/>
            <p:nvPr/>
          </p:nvGrpSpPr>
          <p:grpSpPr>
            <a:xfrm>
              <a:off x="1635272" y="2738437"/>
              <a:ext cx="5337024" cy="301626"/>
              <a:chOff x="1635272" y="2738437"/>
              <a:chExt cx="5337024" cy="301626"/>
            </a:xfrm>
            <a:grpFill/>
          </p:grpSpPr>
          <p:sp>
            <p:nvSpPr>
              <p:cNvPr id="137" name="Rounded Rectangle 5"/>
              <p:cNvSpPr>
                <a:spLocks noChangeArrowheads="1"/>
              </p:cNvSpPr>
              <p:nvPr/>
            </p:nvSpPr>
            <p:spPr bwMode="auto">
              <a:xfrm>
                <a:off x="1635272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38" name="Rounded Rectangle 5"/>
              <p:cNvSpPr>
                <a:spLocks noChangeArrowheads="1"/>
              </p:cNvSpPr>
              <p:nvPr/>
            </p:nvSpPr>
            <p:spPr bwMode="auto">
              <a:xfrm>
                <a:off x="4143378" y="27384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Rounded Rectangle 5"/>
              <p:cNvSpPr>
                <a:spLocks noChangeArrowheads="1"/>
              </p:cNvSpPr>
              <p:nvPr/>
            </p:nvSpPr>
            <p:spPr bwMode="auto">
              <a:xfrm>
                <a:off x="6693043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49" name="Group 174"/>
            <p:cNvGrpSpPr/>
            <p:nvPr/>
          </p:nvGrpSpPr>
          <p:grpSpPr>
            <a:xfrm>
              <a:off x="1620975" y="4418011"/>
              <a:ext cx="5337024" cy="301626"/>
              <a:chOff x="1635272" y="2738437"/>
              <a:chExt cx="5337024" cy="301626"/>
            </a:xfrm>
            <a:grpFill/>
          </p:grpSpPr>
          <p:sp>
            <p:nvSpPr>
              <p:cNvPr id="176" name="Rounded Rectangle 5"/>
              <p:cNvSpPr>
                <a:spLocks noChangeArrowheads="1"/>
              </p:cNvSpPr>
              <p:nvPr/>
            </p:nvSpPr>
            <p:spPr bwMode="auto">
              <a:xfrm>
                <a:off x="1635272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77" name="Rounded Rectangle 5"/>
              <p:cNvSpPr>
                <a:spLocks noChangeArrowheads="1"/>
              </p:cNvSpPr>
              <p:nvPr/>
            </p:nvSpPr>
            <p:spPr bwMode="auto">
              <a:xfrm>
                <a:off x="4143378" y="27384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ounded Rectangle 5"/>
              <p:cNvSpPr>
                <a:spLocks noChangeArrowheads="1"/>
              </p:cNvSpPr>
              <p:nvPr/>
            </p:nvSpPr>
            <p:spPr bwMode="auto">
              <a:xfrm>
                <a:off x="6693043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grpSp>
        <p:nvGrpSpPr>
          <p:cNvPr id="250" name="Group 187"/>
          <p:cNvGrpSpPr/>
          <p:nvPr/>
        </p:nvGrpSpPr>
        <p:grpSpPr>
          <a:xfrm>
            <a:off x="1906723" y="2738437"/>
            <a:ext cx="5351321" cy="1981200"/>
            <a:chOff x="1906723" y="2738437"/>
            <a:chExt cx="5351321" cy="1981200"/>
          </a:xfrm>
          <a:solidFill>
            <a:schemeClr val="accent2">
              <a:lumMod val="75000"/>
            </a:schemeClr>
          </a:solidFill>
        </p:grpSpPr>
        <p:grpSp>
          <p:nvGrpSpPr>
            <p:cNvPr id="251" name="Group 163"/>
            <p:cNvGrpSpPr/>
            <p:nvPr/>
          </p:nvGrpSpPr>
          <p:grpSpPr>
            <a:xfrm>
              <a:off x="1921020" y="2738437"/>
              <a:ext cx="5337024" cy="301626"/>
              <a:chOff x="1635272" y="2738437"/>
              <a:chExt cx="5337024" cy="301626"/>
            </a:xfrm>
            <a:grpFill/>
          </p:grpSpPr>
          <p:sp>
            <p:nvSpPr>
              <p:cNvPr id="165" name="Rounded Rectangle 5"/>
              <p:cNvSpPr>
                <a:spLocks noChangeArrowheads="1"/>
              </p:cNvSpPr>
              <p:nvPr/>
            </p:nvSpPr>
            <p:spPr bwMode="auto">
              <a:xfrm>
                <a:off x="1635272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66" name="Rounded Rectangle 5"/>
              <p:cNvSpPr>
                <a:spLocks noChangeArrowheads="1"/>
              </p:cNvSpPr>
              <p:nvPr/>
            </p:nvSpPr>
            <p:spPr bwMode="auto">
              <a:xfrm>
                <a:off x="4143378" y="27384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Rounded Rectangle 5"/>
              <p:cNvSpPr>
                <a:spLocks noChangeArrowheads="1"/>
              </p:cNvSpPr>
              <p:nvPr/>
            </p:nvSpPr>
            <p:spPr bwMode="auto">
              <a:xfrm>
                <a:off x="6693043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2" name="Group 178"/>
            <p:cNvGrpSpPr/>
            <p:nvPr/>
          </p:nvGrpSpPr>
          <p:grpSpPr>
            <a:xfrm>
              <a:off x="1906723" y="4418011"/>
              <a:ext cx="5337024" cy="301626"/>
              <a:chOff x="1635272" y="2738437"/>
              <a:chExt cx="5337024" cy="301626"/>
            </a:xfrm>
            <a:grpFill/>
          </p:grpSpPr>
          <p:sp>
            <p:nvSpPr>
              <p:cNvPr id="180" name="Rounded Rectangle 5"/>
              <p:cNvSpPr>
                <a:spLocks noChangeArrowheads="1"/>
              </p:cNvSpPr>
              <p:nvPr/>
            </p:nvSpPr>
            <p:spPr bwMode="auto">
              <a:xfrm>
                <a:off x="1635272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81" name="Rounded Rectangle 5"/>
              <p:cNvSpPr>
                <a:spLocks noChangeArrowheads="1"/>
              </p:cNvSpPr>
              <p:nvPr/>
            </p:nvSpPr>
            <p:spPr bwMode="auto">
              <a:xfrm>
                <a:off x="4143378" y="27384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" name="Rounded Rectangle 5"/>
              <p:cNvSpPr>
                <a:spLocks noChangeArrowheads="1"/>
              </p:cNvSpPr>
              <p:nvPr/>
            </p:nvSpPr>
            <p:spPr bwMode="auto">
              <a:xfrm>
                <a:off x="6693043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3" name="Group 188"/>
          <p:cNvGrpSpPr/>
          <p:nvPr/>
        </p:nvGrpSpPr>
        <p:grpSpPr>
          <a:xfrm>
            <a:off x="2182953" y="2736848"/>
            <a:ext cx="5351321" cy="1981200"/>
            <a:chOff x="2182953" y="2736848"/>
            <a:chExt cx="5351321" cy="1981200"/>
          </a:xfrm>
          <a:solidFill>
            <a:schemeClr val="accent2">
              <a:lumMod val="75000"/>
            </a:schemeClr>
          </a:solidFill>
        </p:grpSpPr>
        <p:grpSp>
          <p:nvGrpSpPr>
            <p:cNvPr id="254" name="Group 168"/>
            <p:cNvGrpSpPr/>
            <p:nvPr/>
          </p:nvGrpSpPr>
          <p:grpSpPr>
            <a:xfrm>
              <a:off x="2197250" y="2736848"/>
              <a:ext cx="5337024" cy="301626"/>
              <a:chOff x="1635272" y="2738437"/>
              <a:chExt cx="5337024" cy="301626"/>
            </a:xfrm>
            <a:grpFill/>
          </p:grpSpPr>
          <p:sp>
            <p:nvSpPr>
              <p:cNvPr id="172" name="Rounded Rectangle 5"/>
              <p:cNvSpPr>
                <a:spLocks noChangeArrowheads="1"/>
              </p:cNvSpPr>
              <p:nvPr/>
            </p:nvSpPr>
            <p:spPr bwMode="auto">
              <a:xfrm>
                <a:off x="1635272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73" name="Rounded Rectangle 5"/>
              <p:cNvSpPr>
                <a:spLocks noChangeArrowheads="1"/>
              </p:cNvSpPr>
              <p:nvPr/>
            </p:nvSpPr>
            <p:spPr bwMode="auto">
              <a:xfrm>
                <a:off x="4143378" y="27384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" name="Rounded Rectangle 5"/>
              <p:cNvSpPr>
                <a:spLocks noChangeArrowheads="1"/>
              </p:cNvSpPr>
              <p:nvPr/>
            </p:nvSpPr>
            <p:spPr bwMode="auto">
              <a:xfrm>
                <a:off x="6693043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5" name="Group 182"/>
            <p:cNvGrpSpPr/>
            <p:nvPr/>
          </p:nvGrpSpPr>
          <p:grpSpPr>
            <a:xfrm>
              <a:off x="2182953" y="4416422"/>
              <a:ext cx="5337024" cy="301626"/>
              <a:chOff x="1635272" y="2738437"/>
              <a:chExt cx="5337024" cy="301626"/>
            </a:xfrm>
            <a:grpFill/>
          </p:grpSpPr>
          <p:sp>
            <p:nvSpPr>
              <p:cNvPr id="184" name="Rounded Rectangle 5"/>
              <p:cNvSpPr>
                <a:spLocks noChangeArrowheads="1"/>
              </p:cNvSpPr>
              <p:nvPr/>
            </p:nvSpPr>
            <p:spPr bwMode="auto">
              <a:xfrm>
                <a:off x="1635272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85" name="Rounded Rectangle 5"/>
              <p:cNvSpPr>
                <a:spLocks noChangeArrowheads="1"/>
              </p:cNvSpPr>
              <p:nvPr/>
            </p:nvSpPr>
            <p:spPr bwMode="auto">
              <a:xfrm>
                <a:off x="4143378" y="2738437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6" name="Rounded Rectangle 5"/>
              <p:cNvSpPr>
                <a:spLocks noChangeArrowheads="1"/>
              </p:cNvSpPr>
              <p:nvPr/>
            </p:nvSpPr>
            <p:spPr bwMode="auto">
              <a:xfrm>
                <a:off x="6693043" y="2743200"/>
                <a:ext cx="279253" cy="296863"/>
              </a:xfrm>
              <a:prstGeom prst="roundRect">
                <a:avLst>
                  <a:gd name="adj" fmla="val 16667"/>
                </a:avLst>
              </a:prstGeom>
              <a:grp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lIns="0" tIns="0" rIns="0" bIns="0" anchor="t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1" name="Footer Placeholder 150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fld id="{F8D82F7E-ECD1-42F5-8AC4-96E5B1526DE4}" type="slidenum">
              <a:rPr lang="en-US" smtClean="0"/>
              <a:pPr/>
              <a:t>28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895600" y="4953000"/>
            <a:ext cx="422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data = buffer[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BaseAddress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s *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ThreadId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447800" y="1752600"/>
            <a:ext cx="6172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GCD( # of bank, s)</a:t>
            </a:r>
            <a:r>
              <a:rPr lang="en-US" dirty="0" smtClean="0"/>
              <a:t> is 1 there will be no bank conflict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must be odd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48224618"/>
      </p:ext>
    </p:extLst>
  </p:cSld>
  <p:clrMapOvr>
    <a:masterClrMapping/>
  </p:clrMapOvr>
  <p:transition advTm="71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0"/>
          <p:cNvCxnSpPr/>
          <p:nvPr/>
        </p:nvCxnSpPr>
        <p:spPr bwMode="auto">
          <a:xfrm>
            <a:off x="6400800" y="17526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153" name="Straight Connector 152"/>
          <p:cNvCxnSpPr/>
          <p:nvPr/>
        </p:nvCxnSpPr>
        <p:spPr bwMode="auto">
          <a:xfrm rot="16200000" flipH="1">
            <a:off x="6248400" y="3124200"/>
            <a:ext cx="1295400" cy="990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Architecture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1724022"/>
            <a:ext cx="6858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67000" y="1978267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67000" y="2330620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67000" y="2509840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362200" y="1978267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62200" y="2155810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330620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62200" y="2509840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667000" y="2155810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62200" y="1800222"/>
            <a:ext cx="533400" cy="152400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364581" y="2688423"/>
            <a:ext cx="5334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1731590"/>
            <a:ext cx="56867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Shared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4585" y="2595555"/>
            <a:ext cx="49247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err="1" smtClean="0">
                <a:solidFill>
                  <a:schemeClr val="bg1"/>
                </a:solidFill>
                <a:cs typeface="Times New Roman" pitchFamily="18" charset="0"/>
              </a:rPr>
              <a:t>Regs</a:t>
            </a:r>
            <a:endParaRPr lang="en-US" sz="1400" b="1" baseline="-25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30" y="1885948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4611" y="1893089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2081207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2076444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2252994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2255036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2424442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000" y="2436016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4267200" y="2209800"/>
            <a:ext cx="1066800" cy="228600"/>
            <a:chOff x="4876800" y="2209800"/>
            <a:chExt cx="1066800" cy="228600"/>
          </a:xfrm>
        </p:grpSpPr>
        <p:sp>
          <p:nvSpPr>
            <p:cNvPr id="28" name="Oval 27"/>
            <p:cNvSpPr/>
            <p:nvPr/>
          </p:nvSpPr>
          <p:spPr bwMode="auto">
            <a:xfrm>
              <a:off x="4876800" y="2209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295900" y="2209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715000" y="2209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2209800" y="3657600"/>
            <a:ext cx="4495800" cy="4572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>
            <a:off x="3257550" y="3286125"/>
            <a:ext cx="686594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5695950" y="3286125"/>
            <a:ext cx="686594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Straight Arrow Connector 35"/>
          <p:cNvCxnSpPr/>
          <p:nvPr/>
        </p:nvCxnSpPr>
        <p:spPr bwMode="auto">
          <a:xfrm rot="5400000">
            <a:off x="4229100" y="4429610"/>
            <a:ext cx="534194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37" name="TextBox 36"/>
          <p:cNvSpPr txBox="1"/>
          <p:nvPr/>
        </p:nvSpPr>
        <p:spPr>
          <a:xfrm>
            <a:off x="3305175" y="369570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Interconnection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Network</a:t>
            </a:r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457200" y="1676400"/>
            <a:ext cx="1447800" cy="42672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CPU</a:t>
            </a:r>
            <a:endParaRPr lang="en-US" b="1" dirty="0">
              <a:cs typeface="Times New Roman" pitchFamily="18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 bwMode="auto">
          <a:xfrm rot="5400000">
            <a:off x="2299491" y="3300411"/>
            <a:ext cx="686594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17" name="TextBox 116"/>
          <p:cNvSpPr txBox="1"/>
          <p:nvPr/>
        </p:nvSpPr>
        <p:spPr>
          <a:xfrm>
            <a:off x="2271711" y="1478156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SM 0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30995" y="1478156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SM 1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69395" y="147815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SM 29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912964" y="2362200"/>
            <a:ext cx="914400" cy="381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37209" y="239547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912964" y="4796347"/>
            <a:ext cx="914400" cy="381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33746" y="4784972"/>
            <a:ext cx="8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 bwMode="auto">
          <a:xfrm rot="5400000">
            <a:off x="-617964" y="3809206"/>
            <a:ext cx="27432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27" name="TextBox 126"/>
          <p:cNvSpPr txBox="1"/>
          <p:nvPr/>
        </p:nvSpPr>
        <p:spPr>
          <a:xfrm rot="16200000">
            <a:off x="277636" y="2553182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9" name="Rounded Rectangle 128"/>
          <p:cNvSpPr/>
          <p:nvPr/>
        </p:nvSpPr>
        <p:spPr bwMode="auto">
          <a:xfrm>
            <a:off x="7315200" y="1782612"/>
            <a:ext cx="1295400" cy="25607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8034867" y="2316624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8034867" y="3056701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8034867" y="3433132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7459133" y="2316624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59133" y="2689533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459133" y="3056701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59133" y="3433132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8034867" y="2689533"/>
            <a:ext cx="431800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463631" y="3808224"/>
            <a:ext cx="1007533" cy="3200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531100" y="2286000"/>
            <a:ext cx="24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128000" y="2286000"/>
            <a:ext cx="440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522633" y="2685238"/>
            <a:ext cx="249767" cy="28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140700" y="2692401"/>
            <a:ext cx="31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531100" y="30607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140700" y="3060701"/>
            <a:ext cx="24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522633" y="3431563"/>
            <a:ext cx="440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153400" y="342900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3200400" y="1709058"/>
            <a:ext cx="6858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3581400" y="1963303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3581400" y="231565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3581400" y="249487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 bwMode="auto">
          <a:xfrm>
            <a:off x="3276600" y="1963303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3276600" y="214084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3276600" y="231565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3276600" y="249487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3581400" y="214084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4" name="Rounded Rectangle 163"/>
          <p:cNvSpPr/>
          <p:nvPr/>
        </p:nvSpPr>
        <p:spPr bwMode="auto">
          <a:xfrm>
            <a:off x="3276600" y="1785258"/>
            <a:ext cx="533400" cy="152400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5" name="Rounded Rectangle 164"/>
          <p:cNvSpPr/>
          <p:nvPr/>
        </p:nvSpPr>
        <p:spPr bwMode="auto">
          <a:xfrm>
            <a:off x="3278981" y="2673459"/>
            <a:ext cx="5334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76600" y="1717942"/>
            <a:ext cx="56867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Shared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328985" y="2580591"/>
            <a:ext cx="49247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err="1" smtClean="0">
                <a:solidFill>
                  <a:schemeClr val="bg1"/>
                </a:solidFill>
                <a:cs typeface="Times New Roman" pitchFamily="18" charset="0"/>
              </a:rPr>
              <a:t>Regs</a:t>
            </a:r>
            <a:endParaRPr lang="en-US" sz="1400" b="1" baseline="-25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271830" y="1870984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579011" y="1878125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76600" y="2066243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581400" y="2061480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276600" y="2238030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581400" y="2240072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276600" y="2409478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581400" y="2421052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77" name="Rounded Rectangle 176"/>
          <p:cNvSpPr/>
          <p:nvPr/>
        </p:nvSpPr>
        <p:spPr bwMode="auto">
          <a:xfrm>
            <a:off x="5638800" y="1709058"/>
            <a:ext cx="6858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78" name="Rounded Rectangle 177"/>
          <p:cNvSpPr/>
          <p:nvPr/>
        </p:nvSpPr>
        <p:spPr bwMode="auto">
          <a:xfrm>
            <a:off x="6019800" y="1963303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6019800" y="231565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0" name="Rounded Rectangle 179"/>
          <p:cNvSpPr/>
          <p:nvPr/>
        </p:nvSpPr>
        <p:spPr bwMode="auto">
          <a:xfrm>
            <a:off x="6019800" y="249487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1" name="Rounded Rectangle 180"/>
          <p:cNvSpPr/>
          <p:nvPr/>
        </p:nvSpPr>
        <p:spPr bwMode="auto">
          <a:xfrm>
            <a:off x="5715000" y="1963303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2" name="Rounded Rectangle 181"/>
          <p:cNvSpPr/>
          <p:nvPr/>
        </p:nvSpPr>
        <p:spPr bwMode="auto">
          <a:xfrm>
            <a:off x="5715000" y="214084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3" name="Rounded Rectangle 182"/>
          <p:cNvSpPr/>
          <p:nvPr/>
        </p:nvSpPr>
        <p:spPr bwMode="auto">
          <a:xfrm>
            <a:off x="5715000" y="231565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4" name="Rounded Rectangle 183"/>
          <p:cNvSpPr/>
          <p:nvPr/>
        </p:nvSpPr>
        <p:spPr bwMode="auto">
          <a:xfrm>
            <a:off x="5715000" y="249487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 bwMode="auto">
          <a:xfrm>
            <a:off x="6019800" y="2140846"/>
            <a:ext cx="2286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6" name="Rounded Rectangle 185"/>
          <p:cNvSpPr/>
          <p:nvPr/>
        </p:nvSpPr>
        <p:spPr bwMode="auto">
          <a:xfrm>
            <a:off x="5715000" y="1785258"/>
            <a:ext cx="533400" cy="152400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7" name="Rounded Rectangle 186"/>
          <p:cNvSpPr/>
          <p:nvPr/>
        </p:nvSpPr>
        <p:spPr bwMode="auto">
          <a:xfrm>
            <a:off x="5717381" y="2673459"/>
            <a:ext cx="533400" cy="152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715000" y="1707112"/>
            <a:ext cx="56867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Shared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767385" y="2580591"/>
            <a:ext cx="49247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err="1" smtClean="0">
                <a:solidFill>
                  <a:schemeClr val="bg1"/>
                </a:solidFill>
                <a:cs typeface="Times New Roman" pitchFamily="18" charset="0"/>
              </a:rPr>
              <a:t>Regs</a:t>
            </a:r>
            <a:endParaRPr lang="en-US" sz="1400" b="1" baseline="-25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710230" y="1870984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017411" y="1878125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715000" y="2066243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019800" y="2061480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715000" y="2238030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019800" y="2240072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715000" y="2409478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019800" y="2421052"/>
            <a:ext cx="23337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-25000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620000" y="37846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Registers</a:t>
            </a: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209800" y="4724400"/>
            <a:ext cx="4572000" cy="1066800"/>
          </a:xfrm>
          <a:prstGeom prst="roundRect">
            <a:avLst/>
          </a:prstGeom>
          <a:solidFill>
            <a:srgbClr val="C0DEA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effectLst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7457803" y="1938606"/>
            <a:ext cx="1007533" cy="320098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7056" y="5103420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Global Memory (Device Memory)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391400" y="190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chemeClr val="bg1"/>
                </a:solidFill>
                <a:cs typeface="Times New Roman" pitchFamily="18" charset="0"/>
              </a:rPr>
              <a:t>Shared Memory </a:t>
            </a:r>
          </a:p>
        </p:txBody>
      </p:sp>
    </p:spTree>
  </p:cSld>
  <p:clrMapOvr>
    <a:masterClrMapping/>
  </p:clrMapOvr>
  <p:transition advTm="498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Programming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3505200" y="1066800"/>
          <a:ext cx="5105400" cy="5165466"/>
        </p:xfrm>
        <a:graphic>
          <a:graphicData uri="http://schemas.openxmlformats.org/presentationml/2006/ole">
            <p:oleObj spid="_x0000_s4099" name="Visio" r:id="rId3" imgW="4700853" imgH="4611451" progId="Visio.Drawing.11">
              <p:embed/>
            </p:oleObj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5240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Threads </a:t>
            </a: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Blocks </a:t>
            </a: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the threads run one kernel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lang="en-US" kern="0" dirty="0" smtClean="0"/>
              <a:t>Registers private to each thread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lang="en-US" kern="0" dirty="0" smtClean="0"/>
              <a:t>Registers spill to local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lang="en-US" kern="0" dirty="0" smtClean="0"/>
              <a:t>S</a:t>
            </a: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hared memory shared between threads of a block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memory </a:t>
            </a:r>
            <a:r>
              <a:rPr lang="en-US" kern="0" dirty="0" smtClean="0"/>
              <a:t>shared between all blocks</a:t>
            </a:r>
            <a:endParaRPr kumimoji="0" lang="en-US" b="0" i="0" u="none" strike="noStrike" kern="0" cap="none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490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91"/>
          <p:cNvGrpSpPr/>
          <p:nvPr/>
        </p:nvGrpSpPr>
        <p:grpSpPr>
          <a:xfrm>
            <a:off x="1707569" y="4080164"/>
            <a:ext cx="5638800" cy="2092036"/>
            <a:chOff x="1707569" y="4080164"/>
            <a:chExt cx="5638800" cy="2092036"/>
          </a:xfrm>
        </p:grpSpPr>
        <p:sp>
          <p:nvSpPr>
            <p:cNvPr id="462" name="Rounded Rectangle 461"/>
            <p:cNvSpPr/>
            <p:nvPr/>
          </p:nvSpPr>
          <p:spPr bwMode="auto">
            <a:xfrm>
              <a:off x="1707569" y="4114800"/>
              <a:ext cx="5638800" cy="2057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75" name="TextBox 1274"/>
            <p:cNvSpPr txBox="1"/>
            <p:nvPr/>
          </p:nvSpPr>
          <p:spPr>
            <a:xfrm>
              <a:off x="1818407" y="408016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ysClr val="windowText" lastClr="000000"/>
                  </a:solidFill>
                </a:rPr>
                <a:t>Grid 1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8" name="Oval 1467"/>
            <p:cNvSpPr/>
            <p:nvPr/>
          </p:nvSpPr>
          <p:spPr bwMode="auto">
            <a:xfrm>
              <a:off x="5517569" y="5105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69" name="Oval 1468"/>
            <p:cNvSpPr/>
            <p:nvPr/>
          </p:nvSpPr>
          <p:spPr bwMode="auto">
            <a:xfrm>
              <a:off x="5784269" y="5105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70" name="Oval 1469"/>
            <p:cNvSpPr/>
            <p:nvPr/>
          </p:nvSpPr>
          <p:spPr bwMode="auto">
            <a:xfrm>
              <a:off x="6050969" y="5105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Execution Model</a:t>
            </a:r>
            <a:endParaRPr lang="en-US" dirty="0"/>
          </a:p>
        </p:txBody>
      </p:sp>
      <p:grpSp>
        <p:nvGrpSpPr>
          <p:cNvPr id="5" name="Group 902"/>
          <p:cNvGrpSpPr/>
          <p:nvPr/>
        </p:nvGrpSpPr>
        <p:grpSpPr>
          <a:xfrm>
            <a:off x="1936169" y="4395355"/>
            <a:ext cx="838200" cy="1627908"/>
            <a:chOff x="4495800" y="1752600"/>
            <a:chExt cx="838200" cy="1627908"/>
          </a:xfrm>
        </p:grpSpPr>
        <p:grpSp>
          <p:nvGrpSpPr>
            <p:cNvPr id="6" name="Group 1679"/>
            <p:cNvGrpSpPr/>
            <p:nvPr/>
          </p:nvGrpSpPr>
          <p:grpSpPr>
            <a:xfrm>
              <a:off x="4495800" y="1752600"/>
              <a:ext cx="838200" cy="381000"/>
              <a:chOff x="4495800" y="1752600"/>
              <a:chExt cx="838200" cy="381000"/>
            </a:xfrm>
          </p:grpSpPr>
          <p:sp>
            <p:nvSpPr>
              <p:cNvPr id="974" name="Rounded Rectangle 973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7" name="Group 918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976" name="Freeform 975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7" name="Freeform 976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8" name="Freeform 977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9" name="Freeform 978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0" name="Freeform 979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1" name="Freeform 980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2" name="Freeform 981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3" name="Freeform 982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8" name="Group 909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993" name="Oval 992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94" name="Oval 993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95" name="Oval 994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985" name="Freeform 984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6" name="Freeform 985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7" name="Freeform 986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8" name="Freeform 987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9" name="Freeform 988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0" name="Freeform 989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1" name="Freeform 990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2" name="Freeform 991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9" name="Group 1680"/>
            <p:cNvGrpSpPr/>
            <p:nvPr/>
          </p:nvGrpSpPr>
          <p:grpSpPr>
            <a:xfrm>
              <a:off x="4495800" y="2168236"/>
              <a:ext cx="838200" cy="381000"/>
              <a:chOff x="4495800" y="1752600"/>
              <a:chExt cx="838200" cy="381000"/>
            </a:xfrm>
          </p:grpSpPr>
          <p:sp>
            <p:nvSpPr>
              <p:cNvPr id="952" name="Rounded Rectangle 951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0" name="Group 1682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954" name="Freeform 953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5" name="Freeform 954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6" name="Freeform 955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7" name="Freeform 956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8" name="Freeform 957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9" name="Freeform 958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0" name="Freeform 959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1" name="Freeform 960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1" name="Group 1691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971" name="Oval 970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72" name="Oval 971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73" name="Oval 972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963" name="Freeform 962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4" name="Freeform 963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5" name="Freeform 964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6" name="Freeform 965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7" name="Freeform 966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8" name="Freeform 967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9" name="Freeform 968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0" name="Freeform 969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2" name="Group 1703"/>
            <p:cNvGrpSpPr/>
            <p:nvPr/>
          </p:nvGrpSpPr>
          <p:grpSpPr>
            <a:xfrm>
              <a:off x="4495800" y="2583872"/>
              <a:ext cx="838200" cy="381000"/>
              <a:chOff x="4495800" y="1752600"/>
              <a:chExt cx="838200" cy="381000"/>
            </a:xfrm>
          </p:grpSpPr>
          <p:sp>
            <p:nvSpPr>
              <p:cNvPr id="930" name="Rounded Rectangle 929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3" name="Group 1705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932" name="Freeform 931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3" name="Freeform 932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4" name="Freeform 933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5" name="Freeform 934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6" name="Freeform 935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7" name="Freeform 936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8" name="Freeform 937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9" name="Freeform 938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4" name="Group 1714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949" name="Oval 948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50" name="Oval 949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51" name="Oval 950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941" name="Freeform 940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2" name="Freeform 941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3" name="Freeform 942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4" name="Freeform 943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5" name="Freeform 944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6" name="Freeform 945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7" name="Freeform 946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8" name="Freeform 947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5" name="Group 1726"/>
            <p:cNvGrpSpPr/>
            <p:nvPr/>
          </p:nvGrpSpPr>
          <p:grpSpPr>
            <a:xfrm>
              <a:off x="4495800" y="2999508"/>
              <a:ext cx="838200" cy="381000"/>
              <a:chOff x="4495800" y="1752600"/>
              <a:chExt cx="838200" cy="381000"/>
            </a:xfrm>
          </p:grpSpPr>
          <p:sp>
            <p:nvSpPr>
              <p:cNvPr id="908" name="Rounded Rectangle 907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6" name="Group 1728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910" name="Freeform 909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1" name="Freeform 910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2" name="Freeform 911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3" name="Freeform 912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4" name="Freeform 913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5" name="Freeform 914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6" name="Freeform 915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7" name="Freeform 916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7" name="Group 1737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927" name="Oval 926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28" name="Oval 927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929" name="Oval 928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919" name="Freeform 918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0" name="Freeform 919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1" name="Freeform 920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2" name="Freeform 921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3" name="Freeform 922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4" name="Freeform 923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5" name="Freeform 924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6" name="Freeform 925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18" name="Group 995"/>
          <p:cNvGrpSpPr/>
          <p:nvPr/>
        </p:nvGrpSpPr>
        <p:grpSpPr>
          <a:xfrm>
            <a:off x="2826323" y="4395355"/>
            <a:ext cx="838200" cy="1627908"/>
            <a:chOff x="4495800" y="1752600"/>
            <a:chExt cx="838200" cy="1627908"/>
          </a:xfrm>
        </p:grpSpPr>
        <p:grpSp>
          <p:nvGrpSpPr>
            <p:cNvPr id="19" name="Group 1751"/>
            <p:cNvGrpSpPr/>
            <p:nvPr/>
          </p:nvGrpSpPr>
          <p:grpSpPr>
            <a:xfrm>
              <a:off x="4495800" y="1752600"/>
              <a:ext cx="838200" cy="381000"/>
              <a:chOff x="4495800" y="1752600"/>
              <a:chExt cx="838200" cy="381000"/>
            </a:xfrm>
          </p:grpSpPr>
          <p:sp>
            <p:nvSpPr>
              <p:cNvPr id="1067" name="Rounded Rectangle 1066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0" name="Group 1822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069" name="Freeform 1068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0" name="Freeform 1069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1" name="Freeform 1070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2" name="Freeform 1071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3" name="Freeform 1072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4" name="Freeform 1073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5" name="Freeform 1074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6" name="Freeform 1075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21" name="Group 1831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086" name="Oval 1085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87" name="Oval 1086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88" name="Oval 1087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078" name="Freeform 1077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9" name="Freeform 1078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0" name="Freeform 1079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1" name="Freeform 1080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2" name="Freeform 1081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3" name="Freeform 1082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4" name="Freeform 1083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5" name="Freeform 1084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22" name="Group 1752"/>
            <p:cNvGrpSpPr/>
            <p:nvPr/>
          </p:nvGrpSpPr>
          <p:grpSpPr>
            <a:xfrm>
              <a:off x="4495800" y="2168236"/>
              <a:ext cx="838200" cy="381000"/>
              <a:chOff x="4495800" y="1752600"/>
              <a:chExt cx="838200" cy="381000"/>
            </a:xfrm>
          </p:grpSpPr>
          <p:sp>
            <p:nvSpPr>
              <p:cNvPr id="1045" name="Rounded Rectangle 1044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3" name="Group 1800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047" name="Freeform 1046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8" name="Freeform 1047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9" name="Freeform 1048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0" name="Freeform 1049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1" name="Freeform 1050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2" name="Freeform 1051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3" name="Freeform 1052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4" name="Freeform 1053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24" name="Group 1809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064" name="Oval 1063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65" name="Oval 1064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66" name="Oval 1065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056" name="Freeform 1055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7" name="Freeform 1056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8" name="Freeform 1057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9" name="Freeform 1058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0" name="Freeform 1059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1" name="Freeform 1060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2" name="Freeform 1061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3" name="Freeform 1062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25" name="Group 1753"/>
            <p:cNvGrpSpPr/>
            <p:nvPr/>
          </p:nvGrpSpPr>
          <p:grpSpPr>
            <a:xfrm>
              <a:off x="4495800" y="2583872"/>
              <a:ext cx="838200" cy="381000"/>
              <a:chOff x="4495800" y="1752600"/>
              <a:chExt cx="838200" cy="381000"/>
            </a:xfrm>
          </p:grpSpPr>
          <p:sp>
            <p:nvSpPr>
              <p:cNvPr id="1023" name="Rounded Rectangle 1022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6" name="Group 1778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025" name="Freeform 1024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6" name="Freeform 1025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7" name="Freeform 1026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8" name="Freeform 1027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9" name="Freeform 1028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0" name="Freeform 1029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1" name="Freeform 1030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2" name="Freeform 1031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27" name="Group 1787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042" name="Oval 1041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43" name="Oval 1042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44" name="Oval 1043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034" name="Freeform 1033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5" name="Freeform 1034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6" name="Freeform 1035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7" name="Freeform 1036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8" name="Freeform 1037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9" name="Freeform 1038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0" name="Freeform 1039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1" name="Freeform 1040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28" name="Group 1754"/>
            <p:cNvGrpSpPr/>
            <p:nvPr/>
          </p:nvGrpSpPr>
          <p:grpSpPr>
            <a:xfrm>
              <a:off x="4495800" y="2999508"/>
              <a:ext cx="838200" cy="381000"/>
              <a:chOff x="4495800" y="1752600"/>
              <a:chExt cx="838200" cy="381000"/>
            </a:xfrm>
          </p:grpSpPr>
          <p:sp>
            <p:nvSpPr>
              <p:cNvPr id="1001" name="Rounded Rectangle 1000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9" name="Group 1756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003" name="Freeform 1002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4" name="Freeform 1003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5" name="Freeform 1004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6" name="Freeform 1005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7" name="Freeform 1006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8" name="Freeform 1007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9" name="Freeform 1008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0" name="Freeform 1009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30" name="Group 1765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020" name="Oval 1019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21" name="Oval 1020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022" name="Oval 1021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012" name="Freeform 1011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3" name="Freeform 1012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4" name="Freeform 1013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5" name="Freeform 1014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6" name="Freeform 1015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7" name="Freeform 1016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8" name="Freeform 1017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9" name="Freeform 1018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31" name="Group 1088"/>
          <p:cNvGrpSpPr/>
          <p:nvPr/>
        </p:nvGrpSpPr>
        <p:grpSpPr>
          <a:xfrm>
            <a:off x="3716477" y="4395355"/>
            <a:ext cx="838200" cy="1627908"/>
            <a:chOff x="4495800" y="1752600"/>
            <a:chExt cx="838200" cy="1627908"/>
          </a:xfrm>
        </p:grpSpPr>
        <p:grpSp>
          <p:nvGrpSpPr>
            <p:cNvPr id="896" name="Group 1844"/>
            <p:cNvGrpSpPr/>
            <p:nvPr/>
          </p:nvGrpSpPr>
          <p:grpSpPr>
            <a:xfrm>
              <a:off x="4495800" y="1752600"/>
              <a:ext cx="838200" cy="381000"/>
              <a:chOff x="4495800" y="1752600"/>
              <a:chExt cx="838200" cy="381000"/>
            </a:xfrm>
          </p:grpSpPr>
          <p:sp>
            <p:nvSpPr>
              <p:cNvPr id="1160" name="Rounded Rectangle 1159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897" name="Group 1915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162" name="Freeform 1161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3" name="Freeform 1162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4" name="Freeform 1163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5" name="Freeform 1164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6" name="Freeform 1165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898" name="Group 1924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179" name="Oval 1178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80" name="Oval 1179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81" name="Oval 1180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171" name="Freeform 1170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2" name="Freeform 1171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3" name="Freeform 1172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4" name="Freeform 1173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5" name="Freeform 1174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6" name="Freeform 1175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7" name="Freeform 1176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8" name="Freeform 1177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899" name="Group 1845"/>
            <p:cNvGrpSpPr/>
            <p:nvPr/>
          </p:nvGrpSpPr>
          <p:grpSpPr>
            <a:xfrm>
              <a:off x="4495800" y="2168236"/>
              <a:ext cx="838200" cy="381000"/>
              <a:chOff x="4495800" y="1752600"/>
              <a:chExt cx="838200" cy="381000"/>
            </a:xfrm>
          </p:grpSpPr>
          <p:sp>
            <p:nvSpPr>
              <p:cNvPr id="1138" name="Rounded Rectangle 1137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900" name="Group 1893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140" name="Freeform 1139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4" name="Freeform 1143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5" name="Freeform 1144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6" name="Freeform 1145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7" name="Freeform 1146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901" name="Group 1902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157" name="Oval 1156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58" name="Oval 1157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59" name="Oval 1158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149" name="Freeform 1148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3" name="Freeform 1152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4" name="Freeform 1153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5" name="Freeform 1154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6" name="Freeform 1155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902" name="Group 1846"/>
            <p:cNvGrpSpPr/>
            <p:nvPr/>
          </p:nvGrpSpPr>
          <p:grpSpPr>
            <a:xfrm>
              <a:off x="4495800" y="2583872"/>
              <a:ext cx="838200" cy="381000"/>
              <a:chOff x="4495800" y="1752600"/>
              <a:chExt cx="838200" cy="381000"/>
            </a:xfrm>
          </p:grpSpPr>
          <p:sp>
            <p:nvSpPr>
              <p:cNvPr id="1116" name="Rounded Rectangle 1115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903" name="Group 1871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118" name="Freeform 1117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9" name="Freeform 1118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0" name="Freeform 1119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1" name="Freeform 1120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2" name="Freeform 1121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3" name="Freeform 1122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4" name="Freeform 1123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5" name="Freeform 1124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904" name="Group 1880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135" name="Oval 1134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36" name="Oval 1135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37" name="Oval 1136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127" name="Freeform 1126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8" name="Freeform 1127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9" name="Freeform 1128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0" name="Freeform 1129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905" name="Group 1847"/>
            <p:cNvGrpSpPr/>
            <p:nvPr/>
          </p:nvGrpSpPr>
          <p:grpSpPr>
            <a:xfrm>
              <a:off x="4495800" y="2999508"/>
              <a:ext cx="838200" cy="381000"/>
              <a:chOff x="4495800" y="1752600"/>
              <a:chExt cx="838200" cy="381000"/>
            </a:xfrm>
          </p:grpSpPr>
          <p:sp>
            <p:nvSpPr>
              <p:cNvPr id="1094" name="Rounded Rectangle 1093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906" name="Group 1849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096" name="Freeform 1095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7" name="Freeform 1096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8" name="Freeform 1097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9" name="Freeform 1098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0" name="Freeform 1099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1" name="Freeform 1100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2" name="Freeform 1101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3" name="Freeform 1102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907" name="Group 1858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113" name="Oval 1112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14" name="Oval 1113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115" name="Oval 1114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105" name="Freeform 1104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6" name="Freeform 1105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7" name="Freeform 1106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8" name="Freeform 1107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9" name="Freeform 1108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0" name="Freeform 1109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1" name="Freeform 1110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2" name="Freeform 1111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909" name="Group 1181"/>
          <p:cNvGrpSpPr/>
          <p:nvPr/>
        </p:nvGrpSpPr>
        <p:grpSpPr>
          <a:xfrm>
            <a:off x="4606630" y="4395355"/>
            <a:ext cx="838200" cy="1627908"/>
            <a:chOff x="4495800" y="1752600"/>
            <a:chExt cx="838200" cy="1627908"/>
          </a:xfrm>
        </p:grpSpPr>
        <p:grpSp>
          <p:nvGrpSpPr>
            <p:cNvPr id="918" name="Group 1937"/>
            <p:cNvGrpSpPr/>
            <p:nvPr/>
          </p:nvGrpSpPr>
          <p:grpSpPr>
            <a:xfrm>
              <a:off x="4495800" y="1752600"/>
              <a:ext cx="838200" cy="381000"/>
              <a:chOff x="4495800" y="1752600"/>
              <a:chExt cx="838200" cy="381000"/>
            </a:xfrm>
          </p:grpSpPr>
          <p:sp>
            <p:nvSpPr>
              <p:cNvPr id="1253" name="Rounded Rectangle 1252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60" name="Group 2008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255" name="Freeform 1254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6" name="Freeform 1255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7" name="Freeform 1256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8" name="Freeform 1257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9" name="Freeform 1258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0" name="Freeform 1259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1" name="Freeform 1260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2" name="Freeform 1261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61" name="Group 2017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272" name="Oval 1271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73" name="Oval 1272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74" name="Oval 1273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264" name="Freeform 1263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5" name="Freeform 1264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6" name="Freeform 1265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7" name="Freeform 1266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8" name="Freeform 1267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9" name="Freeform 1268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0" name="Freeform 1269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1" name="Freeform 1270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62" name="Group 1938"/>
            <p:cNvGrpSpPr/>
            <p:nvPr/>
          </p:nvGrpSpPr>
          <p:grpSpPr>
            <a:xfrm>
              <a:off x="4495800" y="2168236"/>
              <a:ext cx="838200" cy="381000"/>
              <a:chOff x="4495800" y="1752600"/>
              <a:chExt cx="838200" cy="381000"/>
            </a:xfrm>
          </p:grpSpPr>
          <p:sp>
            <p:nvSpPr>
              <p:cNvPr id="1231" name="Rounded Rectangle 1230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63" name="Group 1986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233" name="Freeform 1232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4" name="Freeform 1233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5" name="Freeform 1234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6" name="Freeform 1235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7" name="Freeform 1236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8" name="Freeform 1237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9" name="Freeform 1238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0" name="Freeform 1239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64" name="Group 1995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250" name="Oval 1249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51" name="Oval 1250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52" name="Oval 1251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242" name="Freeform 1241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3" name="Freeform 1242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4" name="Freeform 1243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5" name="Freeform 1244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6" name="Freeform 1245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7" name="Freeform 1246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8" name="Freeform 1247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9" name="Freeform 1248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65" name="Group 1939"/>
            <p:cNvGrpSpPr/>
            <p:nvPr/>
          </p:nvGrpSpPr>
          <p:grpSpPr>
            <a:xfrm>
              <a:off x="4495800" y="2583872"/>
              <a:ext cx="838200" cy="381000"/>
              <a:chOff x="4495800" y="1752600"/>
              <a:chExt cx="838200" cy="381000"/>
            </a:xfrm>
          </p:grpSpPr>
          <p:sp>
            <p:nvSpPr>
              <p:cNvPr id="1209" name="Rounded Rectangle 1208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66" name="Group 1964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211" name="Freeform 1210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2" name="Freeform 1211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3" name="Freeform 1212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4" name="Freeform 1213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5" name="Freeform 1214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6" name="Freeform 1215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7" name="Freeform 1216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8" name="Freeform 1217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67" name="Group 1973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228" name="Oval 1227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29" name="Oval 1228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30" name="Oval 1229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220" name="Freeform 1219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1" name="Freeform 1220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2" name="Freeform 1221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3" name="Freeform 1222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4" name="Freeform 1223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5" name="Freeform 1224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6" name="Freeform 1225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7" name="Freeform 1226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68" name="Group 1940"/>
            <p:cNvGrpSpPr/>
            <p:nvPr/>
          </p:nvGrpSpPr>
          <p:grpSpPr>
            <a:xfrm>
              <a:off x="4495800" y="2999508"/>
              <a:ext cx="838200" cy="381000"/>
              <a:chOff x="4495800" y="1752600"/>
              <a:chExt cx="838200" cy="381000"/>
            </a:xfrm>
          </p:grpSpPr>
          <p:sp>
            <p:nvSpPr>
              <p:cNvPr id="1187" name="Rounded Rectangle 1186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69" name="Group 1942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189" name="Freeform 1188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0" name="Freeform 1189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1" name="Freeform 1190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2" name="Freeform 1191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3" name="Freeform 1192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4" name="Freeform 1193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5" name="Freeform 1194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6" name="Freeform 1195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70" name="Group 1951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206" name="Oval 1205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07" name="Oval 1206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208" name="Oval 1207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198" name="Freeform 1197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9" name="Freeform 1198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0" name="Freeform 1199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1" name="Freeform 1200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2" name="Freeform 1201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3" name="Freeform 1202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4" name="Freeform 1203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5" name="Freeform 1204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171" name="Group 1277"/>
          <p:cNvGrpSpPr/>
          <p:nvPr/>
        </p:nvGrpSpPr>
        <p:grpSpPr>
          <a:xfrm>
            <a:off x="2096785" y="1524000"/>
            <a:ext cx="893423" cy="1752600"/>
            <a:chOff x="782977" y="1371600"/>
            <a:chExt cx="893423" cy="1752600"/>
          </a:xfrm>
        </p:grpSpPr>
        <p:sp>
          <p:nvSpPr>
            <p:cNvPr id="1279" name="TextBox 1278"/>
            <p:cNvSpPr txBox="1"/>
            <p:nvPr/>
          </p:nvSpPr>
          <p:spPr>
            <a:xfrm>
              <a:off x="782977" y="1371600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imes New Roman" pitchFamily="18" charset="0"/>
                </a:rPr>
                <a:t>SM 1</a:t>
              </a:r>
              <a:endParaRPr lang="en-US" sz="1400" b="1" dirty="0">
                <a:cs typeface="Times New Roman" pitchFamily="18" charset="0"/>
              </a:endParaRPr>
            </a:p>
          </p:txBody>
        </p:sp>
        <p:sp>
          <p:nvSpPr>
            <p:cNvPr id="1280" name="Rounded Rectangle 1279"/>
            <p:cNvSpPr/>
            <p:nvPr/>
          </p:nvSpPr>
          <p:spPr bwMode="auto">
            <a:xfrm>
              <a:off x="838200" y="1655513"/>
              <a:ext cx="838200" cy="1468687"/>
            </a:xfrm>
            <a:prstGeom prst="roundRect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1" name="Rounded Rectangle 1280"/>
            <p:cNvSpPr/>
            <p:nvPr/>
          </p:nvSpPr>
          <p:spPr bwMode="auto">
            <a:xfrm>
              <a:off x="1303867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2" name="Rounded Rectangle 1281"/>
            <p:cNvSpPr/>
            <p:nvPr/>
          </p:nvSpPr>
          <p:spPr bwMode="auto">
            <a:xfrm>
              <a:off x="1303867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3" name="Rounded Rectangle 1282"/>
            <p:cNvSpPr/>
            <p:nvPr/>
          </p:nvSpPr>
          <p:spPr bwMode="auto">
            <a:xfrm>
              <a:off x="1303867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4" name="Rounded Rectangle 1283"/>
            <p:cNvSpPr/>
            <p:nvPr/>
          </p:nvSpPr>
          <p:spPr bwMode="auto">
            <a:xfrm>
              <a:off x="931333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5" name="Rounded Rectangle 1284"/>
            <p:cNvSpPr/>
            <p:nvPr/>
          </p:nvSpPr>
          <p:spPr bwMode="auto">
            <a:xfrm>
              <a:off x="931333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6" name="Rounded Rectangle 1285"/>
            <p:cNvSpPr/>
            <p:nvPr/>
          </p:nvSpPr>
          <p:spPr bwMode="auto">
            <a:xfrm>
              <a:off x="931333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7" name="Rounded Rectangle 1286"/>
            <p:cNvSpPr/>
            <p:nvPr/>
          </p:nvSpPr>
          <p:spPr bwMode="auto">
            <a:xfrm>
              <a:off x="931333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8" name="Rounded Rectangle 1287"/>
            <p:cNvSpPr/>
            <p:nvPr/>
          </p:nvSpPr>
          <p:spPr bwMode="auto">
            <a:xfrm>
              <a:off x="1303867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89" name="Rounded Rectangle 1288"/>
            <p:cNvSpPr/>
            <p:nvPr/>
          </p:nvSpPr>
          <p:spPr bwMode="auto">
            <a:xfrm>
              <a:off x="931333" y="1747306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90" name="Rounded Rectangle 1289"/>
            <p:cNvSpPr/>
            <p:nvPr/>
          </p:nvSpPr>
          <p:spPr bwMode="auto">
            <a:xfrm>
              <a:off x="934243" y="2817261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291" name="TextBox 1290"/>
            <p:cNvSpPr txBox="1"/>
            <p:nvPr/>
          </p:nvSpPr>
          <p:spPr>
            <a:xfrm>
              <a:off x="972897" y="1669473"/>
              <a:ext cx="695048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Shared</a:t>
              </a:r>
            </a:p>
          </p:txBody>
        </p:sp>
        <p:sp>
          <p:nvSpPr>
            <p:cNvPr id="1292" name="TextBox 1291"/>
            <p:cNvSpPr txBox="1"/>
            <p:nvPr/>
          </p:nvSpPr>
          <p:spPr>
            <a:xfrm>
              <a:off x="1016141" y="2726171"/>
              <a:ext cx="601915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err="1" smtClean="0">
                  <a:cs typeface="Times New Roman" pitchFamily="18" charset="0"/>
                </a:rPr>
                <a:t>Regs</a:t>
              </a:r>
              <a:endParaRPr lang="en-US" sz="1600" b="1" baseline="-25000" dirty="0" smtClean="0">
                <a:cs typeface="Times New Roman" pitchFamily="18" charset="0"/>
              </a:endParaRPr>
            </a:p>
          </p:txBody>
        </p:sp>
        <p:sp>
          <p:nvSpPr>
            <p:cNvPr id="1293" name="TextBox 1292"/>
            <p:cNvSpPr txBox="1"/>
            <p:nvPr/>
          </p:nvSpPr>
          <p:spPr>
            <a:xfrm>
              <a:off x="935894" y="1860965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294" name="TextBox 1293"/>
            <p:cNvSpPr txBox="1"/>
            <p:nvPr/>
          </p:nvSpPr>
          <p:spPr>
            <a:xfrm>
              <a:off x="1311338" y="1869567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295" name="TextBox 1294"/>
            <p:cNvSpPr txBox="1"/>
            <p:nvPr/>
          </p:nvSpPr>
          <p:spPr>
            <a:xfrm>
              <a:off x="941724" y="2075398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1296" name="TextBox 1295"/>
            <p:cNvSpPr txBox="1"/>
            <p:nvPr/>
          </p:nvSpPr>
          <p:spPr>
            <a:xfrm>
              <a:off x="1324649" y="2090443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1297" name="TextBox 1296"/>
            <p:cNvSpPr txBox="1"/>
            <p:nvPr/>
          </p:nvSpPr>
          <p:spPr>
            <a:xfrm>
              <a:off x="952115" y="230312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1298" name="TextBox 1297"/>
            <p:cNvSpPr txBox="1"/>
            <p:nvPr/>
          </p:nvSpPr>
          <p:spPr>
            <a:xfrm>
              <a:off x="1324649" y="230558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952115" y="2509652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6</a:t>
              </a:r>
            </a:p>
          </p:txBody>
        </p:sp>
        <p:sp>
          <p:nvSpPr>
            <p:cNvPr id="1300" name="TextBox 1299"/>
            <p:cNvSpPr txBox="1"/>
            <p:nvPr/>
          </p:nvSpPr>
          <p:spPr>
            <a:xfrm>
              <a:off x="1314258" y="2513204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47" name="Oval 1346"/>
          <p:cNvSpPr/>
          <p:nvPr/>
        </p:nvSpPr>
        <p:spPr bwMode="auto">
          <a:xfrm>
            <a:off x="6096000" y="2362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50" name="Oval 1349"/>
          <p:cNvSpPr/>
          <p:nvPr/>
        </p:nvSpPr>
        <p:spPr bwMode="auto">
          <a:xfrm>
            <a:off x="6362700" y="2362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51" name="Oval 1350"/>
          <p:cNvSpPr/>
          <p:nvPr/>
        </p:nvSpPr>
        <p:spPr bwMode="auto">
          <a:xfrm>
            <a:off x="6629400" y="2362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75" name="Group 1374"/>
          <p:cNvGrpSpPr/>
          <p:nvPr/>
        </p:nvGrpSpPr>
        <p:grpSpPr>
          <a:xfrm>
            <a:off x="6355769" y="4419600"/>
            <a:ext cx="838200" cy="1627908"/>
            <a:chOff x="4495800" y="1752600"/>
            <a:chExt cx="838200" cy="1627908"/>
          </a:xfrm>
        </p:grpSpPr>
        <p:grpSp>
          <p:nvGrpSpPr>
            <p:cNvPr id="176" name="Group 1937"/>
            <p:cNvGrpSpPr/>
            <p:nvPr/>
          </p:nvGrpSpPr>
          <p:grpSpPr>
            <a:xfrm>
              <a:off x="4495800" y="1752600"/>
              <a:ext cx="838200" cy="381000"/>
              <a:chOff x="4495800" y="1752600"/>
              <a:chExt cx="838200" cy="381000"/>
            </a:xfrm>
          </p:grpSpPr>
          <p:sp>
            <p:nvSpPr>
              <p:cNvPr id="1446" name="Rounded Rectangle 1445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77" name="Group 2008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448" name="Freeform 1447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49" name="Freeform 1448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0" name="Freeform 1449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1" name="Freeform 1450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2" name="Freeform 1451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3" name="Freeform 1452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4" name="Freeform 1453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5" name="Freeform 1454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78" name="Group 2017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465" name="Oval 1464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66" name="Oval 1465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67" name="Oval 1466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457" name="Freeform 1456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8" name="Freeform 1457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59" name="Freeform 1458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60" name="Freeform 1459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61" name="Freeform 1460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62" name="Freeform 1461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63" name="Freeform 1462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64" name="Freeform 1463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79" name="Group 1938"/>
            <p:cNvGrpSpPr/>
            <p:nvPr/>
          </p:nvGrpSpPr>
          <p:grpSpPr>
            <a:xfrm>
              <a:off x="4495800" y="2168236"/>
              <a:ext cx="838200" cy="381000"/>
              <a:chOff x="4495800" y="1752600"/>
              <a:chExt cx="838200" cy="381000"/>
            </a:xfrm>
          </p:grpSpPr>
          <p:sp>
            <p:nvSpPr>
              <p:cNvPr id="1424" name="Rounded Rectangle 1423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80" name="Group 1986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426" name="Freeform 1425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27" name="Freeform 1426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28" name="Freeform 1427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29" name="Freeform 1428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0" name="Freeform 1429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1" name="Freeform 1430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2" name="Freeform 1431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3" name="Freeform 1432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81" name="Group 1995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443" name="Oval 1442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44" name="Oval 1443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45" name="Oval 1444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435" name="Freeform 1434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6" name="Freeform 1435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7" name="Freeform 1436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8" name="Freeform 1437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39" name="Freeform 1438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40" name="Freeform 1439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41" name="Freeform 1440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42" name="Freeform 1441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83" name="Group 1939"/>
            <p:cNvGrpSpPr/>
            <p:nvPr/>
          </p:nvGrpSpPr>
          <p:grpSpPr>
            <a:xfrm>
              <a:off x="4495800" y="2583872"/>
              <a:ext cx="838200" cy="381000"/>
              <a:chOff x="4495800" y="1752600"/>
              <a:chExt cx="838200" cy="381000"/>
            </a:xfrm>
          </p:grpSpPr>
          <p:sp>
            <p:nvSpPr>
              <p:cNvPr id="1402" name="Rounded Rectangle 1401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84" name="Group 1964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404" name="Freeform 1403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05" name="Freeform 1404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06" name="Freeform 1405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07" name="Freeform 1406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08" name="Freeform 1407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09" name="Freeform 1408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0" name="Freeform 1409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1" name="Freeform 1410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85" name="Group 1973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421" name="Oval 1420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22" name="Oval 1421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23" name="Oval 1422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413" name="Freeform 1412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4" name="Freeform 1413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5" name="Freeform 1414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6" name="Freeform 1415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7" name="Freeform 1416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8" name="Freeform 1417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19" name="Freeform 1418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420" name="Freeform 1419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86" name="Group 1940"/>
            <p:cNvGrpSpPr/>
            <p:nvPr/>
          </p:nvGrpSpPr>
          <p:grpSpPr>
            <a:xfrm>
              <a:off x="4495800" y="2999508"/>
              <a:ext cx="838200" cy="381000"/>
              <a:chOff x="4495800" y="1752600"/>
              <a:chExt cx="838200" cy="381000"/>
            </a:xfrm>
          </p:grpSpPr>
          <p:sp>
            <p:nvSpPr>
              <p:cNvPr id="1380" name="Rounded Rectangle 1379"/>
              <p:cNvSpPr/>
              <p:nvPr/>
            </p:nvSpPr>
            <p:spPr bwMode="auto">
              <a:xfrm>
                <a:off x="4495800" y="1752600"/>
                <a:ext cx="838200" cy="381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187" name="Group 1942"/>
              <p:cNvGrpSpPr/>
              <p:nvPr/>
            </p:nvGrpSpPr>
            <p:grpSpPr>
              <a:xfrm>
                <a:off x="4533896" y="1795466"/>
                <a:ext cx="762457" cy="304800"/>
                <a:chOff x="2838444" y="3276600"/>
                <a:chExt cx="762457" cy="304800"/>
              </a:xfrm>
            </p:grpSpPr>
            <p:sp>
              <p:nvSpPr>
                <p:cNvPr id="1382" name="Freeform 1381"/>
                <p:cNvSpPr/>
                <p:nvPr/>
              </p:nvSpPr>
              <p:spPr bwMode="auto">
                <a:xfrm>
                  <a:off x="28384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3" name="Freeform 1382"/>
                <p:cNvSpPr/>
                <p:nvPr/>
              </p:nvSpPr>
              <p:spPr bwMode="auto">
                <a:xfrm>
                  <a:off x="28717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4" name="Freeform 1383"/>
                <p:cNvSpPr/>
                <p:nvPr/>
              </p:nvSpPr>
              <p:spPr bwMode="auto">
                <a:xfrm>
                  <a:off x="29051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5" name="Freeform 1384"/>
                <p:cNvSpPr/>
                <p:nvPr/>
              </p:nvSpPr>
              <p:spPr bwMode="auto">
                <a:xfrm>
                  <a:off x="293844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6" name="Freeform 1385"/>
                <p:cNvSpPr/>
                <p:nvPr/>
              </p:nvSpPr>
              <p:spPr bwMode="auto">
                <a:xfrm>
                  <a:off x="29718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7" name="Freeform 1386"/>
                <p:cNvSpPr/>
                <p:nvPr/>
              </p:nvSpPr>
              <p:spPr bwMode="auto">
                <a:xfrm>
                  <a:off x="3005133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8" name="Freeform 1387"/>
                <p:cNvSpPr/>
                <p:nvPr/>
              </p:nvSpPr>
              <p:spPr bwMode="auto">
                <a:xfrm>
                  <a:off x="30432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9" name="Freeform 1388"/>
                <p:cNvSpPr/>
                <p:nvPr/>
              </p:nvSpPr>
              <p:spPr bwMode="auto">
                <a:xfrm>
                  <a:off x="3076562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188" name="Group 1951"/>
                <p:cNvGrpSpPr/>
                <p:nvPr/>
              </p:nvGrpSpPr>
              <p:grpSpPr>
                <a:xfrm>
                  <a:off x="3124200" y="3404710"/>
                  <a:ext cx="198119" cy="45719"/>
                  <a:chOff x="3124200" y="3404710"/>
                  <a:chExt cx="198119" cy="45719"/>
                </a:xfrm>
              </p:grpSpPr>
              <p:sp>
                <p:nvSpPr>
                  <p:cNvPr id="1399" name="Oval 1398"/>
                  <p:cNvSpPr/>
                  <p:nvPr/>
                </p:nvSpPr>
                <p:spPr bwMode="auto">
                  <a:xfrm flipV="1">
                    <a:off x="31242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00" name="Oval 1399"/>
                  <p:cNvSpPr/>
                  <p:nvPr/>
                </p:nvSpPr>
                <p:spPr bwMode="auto">
                  <a:xfrm flipV="1">
                    <a:off x="32004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01" name="Oval 1400"/>
                  <p:cNvSpPr/>
                  <p:nvPr/>
                </p:nvSpPr>
                <p:spPr bwMode="auto">
                  <a:xfrm flipV="1">
                    <a:off x="3276600" y="34047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391" name="Freeform 1390"/>
                <p:cNvSpPr/>
                <p:nvPr/>
              </p:nvSpPr>
              <p:spPr bwMode="auto">
                <a:xfrm>
                  <a:off x="3338511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2" name="Freeform 1391"/>
                <p:cNvSpPr/>
                <p:nvPr/>
              </p:nvSpPr>
              <p:spPr bwMode="auto">
                <a:xfrm>
                  <a:off x="3371844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3" name="Freeform 1392"/>
                <p:cNvSpPr/>
                <p:nvPr/>
              </p:nvSpPr>
              <p:spPr bwMode="auto">
                <a:xfrm>
                  <a:off x="340517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4" name="Freeform 1393"/>
                <p:cNvSpPr/>
                <p:nvPr/>
              </p:nvSpPr>
              <p:spPr bwMode="auto">
                <a:xfrm>
                  <a:off x="343851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5" name="Freeform 1394"/>
                <p:cNvSpPr/>
                <p:nvPr/>
              </p:nvSpPr>
              <p:spPr bwMode="auto">
                <a:xfrm>
                  <a:off x="3471867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6" name="Freeform 1395"/>
                <p:cNvSpPr/>
                <p:nvPr/>
              </p:nvSpPr>
              <p:spPr bwMode="auto">
                <a:xfrm>
                  <a:off x="3505200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7" name="Freeform 1396"/>
                <p:cNvSpPr/>
                <p:nvPr/>
              </p:nvSpPr>
              <p:spPr bwMode="auto">
                <a:xfrm>
                  <a:off x="3543296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8" name="Freeform 1397"/>
                <p:cNvSpPr/>
                <p:nvPr/>
              </p:nvSpPr>
              <p:spPr bwMode="auto">
                <a:xfrm>
                  <a:off x="3576629" y="32766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593" name="Group 1277"/>
          <p:cNvGrpSpPr/>
          <p:nvPr/>
        </p:nvGrpSpPr>
        <p:grpSpPr>
          <a:xfrm>
            <a:off x="685800" y="1524000"/>
            <a:ext cx="893423" cy="1752600"/>
            <a:chOff x="782977" y="1371600"/>
            <a:chExt cx="893423" cy="1752600"/>
          </a:xfrm>
        </p:grpSpPr>
        <p:sp>
          <p:nvSpPr>
            <p:cNvPr id="594" name="TextBox 593"/>
            <p:cNvSpPr txBox="1"/>
            <p:nvPr/>
          </p:nvSpPr>
          <p:spPr>
            <a:xfrm>
              <a:off x="782977" y="1371600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imes New Roman" pitchFamily="18" charset="0"/>
                </a:rPr>
                <a:t>SM 0</a:t>
              </a:r>
              <a:endParaRPr lang="en-US" sz="1400" b="1" dirty="0">
                <a:cs typeface="Times New Roman" pitchFamily="18" charset="0"/>
              </a:endParaRPr>
            </a:p>
          </p:txBody>
        </p:sp>
        <p:sp>
          <p:nvSpPr>
            <p:cNvPr id="595" name="Rounded Rectangle 594"/>
            <p:cNvSpPr/>
            <p:nvPr/>
          </p:nvSpPr>
          <p:spPr bwMode="auto">
            <a:xfrm>
              <a:off x="838200" y="1655513"/>
              <a:ext cx="838200" cy="1468687"/>
            </a:xfrm>
            <a:prstGeom prst="roundRect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596" name="Rounded Rectangle 595"/>
            <p:cNvSpPr/>
            <p:nvPr/>
          </p:nvSpPr>
          <p:spPr bwMode="auto">
            <a:xfrm>
              <a:off x="1303867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597" name="Rounded Rectangle 596"/>
            <p:cNvSpPr/>
            <p:nvPr/>
          </p:nvSpPr>
          <p:spPr bwMode="auto">
            <a:xfrm>
              <a:off x="1303867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598" name="Rounded Rectangle 597"/>
            <p:cNvSpPr/>
            <p:nvPr/>
          </p:nvSpPr>
          <p:spPr bwMode="auto">
            <a:xfrm>
              <a:off x="1303867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599" name="Rounded Rectangle 598"/>
            <p:cNvSpPr/>
            <p:nvPr/>
          </p:nvSpPr>
          <p:spPr bwMode="auto">
            <a:xfrm>
              <a:off x="931333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0" name="Rounded Rectangle 599"/>
            <p:cNvSpPr/>
            <p:nvPr/>
          </p:nvSpPr>
          <p:spPr bwMode="auto">
            <a:xfrm>
              <a:off x="931333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1" name="Rounded Rectangle 600"/>
            <p:cNvSpPr/>
            <p:nvPr/>
          </p:nvSpPr>
          <p:spPr bwMode="auto">
            <a:xfrm>
              <a:off x="931333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2" name="Rounded Rectangle 601"/>
            <p:cNvSpPr/>
            <p:nvPr/>
          </p:nvSpPr>
          <p:spPr bwMode="auto">
            <a:xfrm>
              <a:off x="931333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3" name="Rounded Rectangle 602"/>
            <p:cNvSpPr/>
            <p:nvPr/>
          </p:nvSpPr>
          <p:spPr bwMode="auto">
            <a:xfrm>
              <a:off x="1303867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4" name="Rounded Rectangle 603"/>
            <p:cNvSpPr/>
            <p:nvPr/>
          </p:nvSpPr>
          <p:spPr bwMode="auto">
            <a:xfrm>
              <a:off x="931333" y="1747306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5" name="Rounded Rectangle 604"/>
            <p:cNvSpPr/>
            <p:nvPr/>
          </p:nvSpPr>
          <p:spPr bwMode="auto">
            <a:xfrm>
              <a:off x="934243" y="2817261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972897" y="1669473"/>
              <a:ext cx="695048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Shared</a:t>
              </a:r>
            </a:p>
          </p:txBody>
        </p:sp>
        <p:sp>
          <p:nvSpPr>
            <p:cNvPr id="607" name="TextBox 606"/>
            <p:cNvSpPr txBox="1"/>
            <p:nvPr/>
          </p:nvSpPr>
          <p:spPr>
            <a:xfrm>
              <a:off x="1016141" y="2726171"/>
              <a:ext cx="601915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err="1" smtClean="0">
                  <a:cs typeface="Times New Roman" pitchFamily="18" charset="0"/>
                </a:rPr>
                <a:t>Regs</a:t>
              </a:r>
              <a:endParaRPr lang="en-US" sz="1600" b="1" baseline="-25000" dirty="0" smtClean="0">
                <a:cs typeface="Times New Roman" pitchFamily="18" charset="0"/>
              </a:endParaRPr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935894" y="1860965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1311338" y="1869567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941724" y="2075398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1324649" y="2090443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952115" y="230312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324649" y="230558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952115" y="2509652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6</a:t>
              </a:r>
            </a:p>
          </p:txBody>
        </p:sp>
        <p:sp>
          <p:nvSpPr>
            <p:cNvPr id="615" name="TextBox 614"/>
            <p:cNvSpPr txBox="1"/>
            <p:nvPr/>
          </p:nvSpPr>
          <p:spPr>
            <a:xfrm>
              <a:off x="1314258" y="2513204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616" name="Group 1277"/>
          <p:cNvGrpSpPr/>
          <p:nvPr/>
        </p:nvGrpSpPr>
        <p:grpSpPr>
          <a:xfrm>
            <a:off x="3505200" y="1524000"/>
            <a:ext cx="893423" cy="1752600"/>
            <a:chOff x="782977" y="1371600"/>
            <a:chExt cx="893423" cy="1752600"/>
          </a:xfrm>
        </p:grpSpPr>
        <p:sp>
          <p:nvSpPr>
            <p:cNvPr id="617" name="TextBox 616"/>
            <p:cNvSpPr txBox="1"/>
            <p:nvPr/>
          </p:nvSpPr>
          <p:spPr>
            <a:xfrm>
              <a:off x="782977" y="1371600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imes New Roman" pitchFamily="18" charset="0"/>
                </a:rPr>
                <a:t>SM 2</a:t>
              </a:r>
              <a:endParaRPr lang="en-US" sz="1400" b="1" dirty="0">
                <a:cs typeface="Times New Roman" pitchFamily="18" charset="0"/>
              </a:endParaRPr>
            </a:p>
          </p:txBody>
        </p:sp>
        <p:sp>
          <p:nvSpPr>
            <p:cNvPr id="618" name="Rounded Rectangle 617"/>
            <p:cNvSpPr/>
            <p:nvPr/>
          </p:nvSpPr>
          <p:spPr bwMode="auto">
            <a:xfrm>
              <a:off x="838200" y="1655513"/>
              <a:ext cx="838200" cy="1468687"/>
            </a:xfrm>
            <a:prstGeom prst="roundRect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19" name="Rounded Rectangle 618"/>
            <p:cNvSpPr/>
            <p:nvPr/>
          </p:nvSpPr>
          <p:spPr bwMode="auto">
            <a:xfrm>
              <a:off x="1303867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0" name="Rounded Rectangle 619"/>
            <p:cNvSpPr/>
            <p:nvPr/>
          </p:nvSpPr>
          <p:spPr bwMode="auto">
            <a:xfrm>
              <a:off x="1303867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1" name="Rounded Rectangle 620"/>
            <p:cNvSpPr/>
            <p:nvPr/>
          </p:nvSpPr>
          <p:spPr bwMode="auto">
            <a:xfrm>
              <a:off x="1303867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2" name="Rounded Rectangle 621"/>
            <p:cNvSpPr/>
            <p:nvPr/>
          </p:nvSpPr>
          <p:spPr bwMode="auto">
            <a:xfrm>
              <a:off x="931333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3" name="Rounded Rectangle 622"/>
            <p:cNvSpPr/>
            <p:nvPr/>
          </p:nvSpPr>
          <p:spPr bwMode="auto">
            <a:xfrm>
              <a:off x="931333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4" name="Rounded Rectangle 623"/>
            <p:cNvSpPr/>
            <p:nvPr/>
          </p:nvSpPr>
          <p:spPr bwMode="auto">
            <a:xfrm>
              <a:off x="931333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5" name="Rounded Rectangle 624"/>
            <p:cNvSpPr/>
            <p:nvPr/>
          </p:nvSpPr>
          <p:spPr bwMode="auto">
            <a:xfrm>
              <a:off x="931333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6" name="Rounded Rectangle 625"/>
            <p:cNvSpPr/>
            <p:nvPr/>
          </p:nvSpPr>
          <p:spPr bwMode="auto">
            <a:xfrm>
              <a:off x="1303867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7" name="Rounded Rectangle 626"/>
            <p:cNvSpPr/>
            <p:nvPr/>
          </p:nvSpPr>
          <p:spPr bwMode="auto">
            <a:xfrm>
              <a:off x="931333" y="1747306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8" name="Rounded Rectangle 627"/>
            <p:cNvSpPr/>
            <p:nvPr/>
          </p:nvSpPr>
          <p:spPr bwMode="auto">
            <a:xfrm>
              <a:off x="934243" y="2817261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972897" y="1669473"/>
              <a:ext cx="695048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Shared</a:t>
              </a:r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1016141" y="2726171"/>
              <a:ext cx="601915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err="1" smtClean="0">
                  <a:cs typeface="Times New Roman" pitchFamily="18" charset="0"/>
                </a:rPr>
                <a:t>Regs</a:t>
              </a:r>
              <a:endParaRPr lang="en-US" sz="1600" b="1" baseline="-25000" dirty="0" smtClean="0">
                <a:cs typeface="Times New Roman" pitchFamily="18" charset="0"/>
              </a:endParaRPr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935894" y="1860965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1311338" y="1869567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941724" y="2075398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324649" y="2090443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635" name="TextBox 634"/>
            <p:cNvSpPr txBox="1"/>
            <p:nvPr/>
          </p:nvSpPr>
          <p:spPr>
            <a:xfrm>
              <a:off x="952115" y="230312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1324649" y="230558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952115" y="2509652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6</a:t>
              </a:r>
            </a:p>
          </p:txBody>
        </p:sp>
        <p:sp>
          <p:nvSpPr>
            <p:cNvPr id="638" name="TextBox 637"/>
            <p:cNvSpPr txBox="1"/>
            <p:nvPr/>
          </p:nvSpPr>
          <p:spPr>
            <a:xfrm>
              <a:off x="1314258" y="2513204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639" name="Group 1277"/>
          <p:cNvGrpSpPr/>
          <p:nvPr/>
        </p:nvGrpSpPr>
        <p:grpSpPr>
          <a:xfrm>
            <a:off x="4876800" y="1524000"/>
            <a:ext cx="893423" cy="1752600"/>
            <a:chOff x="782977" y="1371600"/>
            <a:chExt cx="893423" cy="1752600"/>
          </a:xfrm>
        </p:grpSpPr>
        <p:sp>
          <p:nvSpPr>
            <p:cNvPr id="640" name="TextBox 639"/>
            <p:cNvSpPr txBox="1"/>
            <p:nvPr/>
          </p:nvSpPr>
          <p:spPr>
            <a:xfrm>
              <a:off x="782977" y="1371600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imes New Roman" pitchFamily="18" charset="0"/>
                </a:rPr>
                <a:t>SM 3</a:t>
              </a:r>
              <a:endParaRPr lang="en-US" sz="1400" b="1" dirty="0">
                <a:cs typeface="Times New Roman" pitchFamily="18" charset="0"/>
              </a:endParaRPr>
            </a:p>
          </p:txBody>
        </p:sp>
        <p:sp>
          <p:nvSpPr>
            <p:cNvPr id="641" name="Rounded Rectangle 640"/>
            <p:cNvSpPr/>
            <p:nvPr/>
          </p:nvSpPr>
          <p:spPr bwMode="auto">
            <a:xfrm>
              <a:off x="838200" y="1655513"/>
              <a:ext cx="838200" cy="1468687"/>
            </a:xfrm>
            <a:prstGeom prst="roundRect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2" name="Rounded Rectangle 641"/>
            <p:cNvSpPr/>
            <p:nvPr/>
          </p:nvSpPr>
          <p:spPr bwMode="auto">
            <a:xfrm>
              <a:off x="1303867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3" name="Rounded Rectangle 642"/>
            <p:cNvSpPr/>
            <p:nvPr/>
          </p:nvSpPr>
          <p:spPr bwMode="auto">
            <a:xfrm>
              <a:off x="1303867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4" name="Rounded Rectangle 643"/>
            <p:cNvSpPr/>
            <p:nvPr/>
          </p:nvSpPr>
          <p:spPr bwMode="auto">
            <a:xfrm>
              <a:off x="1303867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5" name="Rounded Rectangle 644"/>
            <p:cNvSpPr/>
            <p:nvPr/>
          </p:nvSpPr>
          <p:spPr bwMode="auto">
            <a:xfrm>
              <a:off x="931333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6" name="Rounded Rectangle 645"/>
            <p:cNvSpPr/>
            <p:nvPr/>
          </p:nvSpPr>
          <p:spPr bwMode="auto">
            <a:xfrm>
              <a:off x="931333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7" name="Rounded Rectangle 646"/>
            <p:cNvSpPr/>
            <p:nvPr/>
          </p:nvSpPr>
          <p:spPr bwMode="auto">
            <a:xfrm>
              <a:off x="931333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8" name="Rounded Rectangle 647"/>
            <p:cNvSpPr/>
            <p:nvPr/>
          </p:nvSpPr>
          <p:spPr bwMode="auto">
            <a:xfrm>
              <a:off x="931333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49" name="Rounded Rectangle 648"/>
            <p:cNvSpPr/>
            <p:nvPr/>
          </p:nvSpPr>
          <p:spPr bwMode="auto">
            <a:xfrm>
              <a:off x="1303867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50" name="Rounded Rectangle 649"/>
            <p:cNvSpPr/>
            <p:nvPr/>
          </p:nvSpPr>
          <p:spPr bwMode="auto">
            <a:xfrm>
              <a:off x="931333" y="1747306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51" name="Rounded Rectangle 650"/>
            <p:cNvSpPr/>
            <p:nvPr/>
          </p:nvSpPr>
          <p:spPr bwMode="auto">
            <a:xfrm>
              <a:off x="934243" y="2817261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972897" y="1669473"/>
              <a:ext cx="695048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Shared</a:t>
              </a:r>
            </a:p>
          </p:txBody>
        </p:sp>
        <p:sp>
          <p:nvSpPr>
            <p:cNvPr id="653" name="TextBox 652"/>
            <p:cNvSpPr txBox="1"/>
            <p:nvPr/>
          </p:nvSpPr>
          <p:spPr>
            <a:xfrm>
              <a:off x="1016141" y="2726171"/>
              <a:ext cx="601915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err="1" smtClean="0">
                  <a:cs typeface="Times New Roman" pitchFamily="18" charset="0"/>
                </a:rPr>
                <a:t>Regs</a:t>
              </a:r>
              <a:endParaRPr lang="en-US" sz="1600" b="1" baseline="-25000" dirty="0" smtClean="0">
                <a:cs typeface="Times New Roman" pitchFamily="18" charset="0"/>
              </a:endParaRPr>
            </a:p>
          </p:txBody>
        </p:sp>
        <p:sp>
          <p:nvSpPr>
            <p:cNvPr id="654" name="TextBox 653"/>
            <p:cNvSpPr txBox="1"/>
            <p:nvPr/>
          </p:nvSpPr>
          <p:spPr>
            <a:xfrm>
              <a:off x="935894" y="1860965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655" name="TextBox 654"/>
            <p:cNvSpPr txBox="1"/>
            <p:nvPr/>
          </p:nvSpPr>
          <p:spPr>
            <a:xfrm>
              <a:off x="1311338" y="1869567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941724" y="2075398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657" name="TextBox 656"/>
            <p:cNvSpPr txBox="1"/>
            <p:nvPr/>
          </p:nvSpPr>
          <p:spPr>
            <a:xfrm>
              <a:off x="1324649" y="2090443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658" name="TextBox 657"/>
            <p:cNvSpPr txBox="1"/>
            <p:nvPr/>
          </p:nvSpPr>
          <p:spPr>
            <a:xfrm>
              <a:off x="952115" y="230312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1324649" y="230558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952115" y="2509652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6</a:t>
              </a:r>
            </a:p>
          </p:txBody>
        </p:sp>
        <p:sp>
          <p:nvSpPr>
            <p:cNvPr id="661" name="TextBox 660"/>
            <p:cNvSpPr txBox="1"/>
            <p:nvPr/>
          </p:nvSpPr>
          <p:spPr>
            <a:xfrm>
              <a:off x="1314258" y="2513204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662" name="Group 1277"/>
          <p:cNvGrpSpPr/>
          <p:nvPr/>
        </p:nvGrpSpPr>
        <p:grpSpPr>
          <a:xfrm>
            <a:off x="7010400" y="1524000"/>
            <a:ext cx="893423" cy="1752600"/>
            <a:chOff x="782977" y="1371600"/>
            <a:chExt cx="893423" cy="1752600"/>
          </a:xfrm>
        </p:grpSpPr>
        <p:sp>
          <p:nvSpPr>
            <p:cNvPr id="663" name="TextBox 662"/>
            <p:cNvSpPr txBox="1"/>
            <p:nvPr/>
          </p:nvSpPr>
          <p:spPr>
            <a:xfrm>
              <a:off x="782977" y="1371600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imes New Roman" pitchFamily="18" charset="0"/>
                </a:rPr>
                <a:t>SM 30</a:t>
              </a:r>
              <a:endParaRPr lang="en-US" sz="1400" b="1" dirty="0">
                <a:cs typeface="Times New Roman" pitchFamily="18" charset="0"/>
              </a:endParaRPr>
            </a:p>
          </p:txBody>
        </p:sp>
        <p:sp>
          <p:nvSpPr>
            <p:cNvPr id="664" name="Rounded Rectangle 663"/>
            <p:cNvSpPr/>
            <p:nvPr/>
          </p:nvSpPr>
          <p:spPr bwMode="auto">
            <a:xfrm>
              <a:off x="838200" y="1655513"/>
              <a:ext cx="838200" cy="1468687"/>
            </a:xfrm>
            <a:prstGeom prst="roundRect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65" name="Rounded Rectangle 664"/>
            <p:cNvSpPr/>
            <p:nvPr/>
          </p:nvSpPr>
          <p:spPr bwMode="auto">
            <a:xfrm>
              <a:off x="1303867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66" name="Rounded Rectangle 665"/>
            <p:cNvSpPr/>
            <p:nvPr/>
          </p:nvSpPr>
          <p:spPr bwMode="auto">
            <a:xfrm>
              <a:off x="1303867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67" name="Rounded Rectangle 666"/>
            <p:cNvSpPr/>
            <p:nvPr/>
          </p:nvSpPr>
          <p:spPr bwMode="auto">
            <a:xfrm>
              <a:off x="1303867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68" name="Rounded Rectangle 667"/>
            <p:cNvSpPr/>
            <p:nvPr/>
          </p:nvSpPr>
          <p:spPr bwMode="auto">
            <a:xfrm>
              <a:off x="931333" y="1961785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69" name="Rounded Rectangle 668"/>
            <p:cNvSpPr/>
            <p:nvPr/>
          </p:nvSpPr>
          <p:spPr bwMode="auto">
            <a:xfrm>
              <a:off x="931333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70" name="Rounded Rectangle 669"/>
            <p:cNvSpPr/>
            <p:nvPr/>
          </p:nvSpPr>
          <p:spPr bwMode="auto">
            <a:xfrm>
              <a:off x="931333" y="2386240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71" name="Rounded Rectangle 670"/>
            <p:cNvSpPr/>
            <p:nvPr/>
          </p:nvSpPr>
          <p:spPr bwMode="auto">
            <a:xfrm>
              <a:off x="931333" y="2602134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72" name="Rounded Rectangle 671"/>
            <p:cNvSpPr/>
            <p:nvPr/>
          </p:nvSpPr>
          <p:spPr bwMode="auto">
            <a:xfrm>
              <a:off x="1303867" y="2175659"/>
              <a:ext cx="279400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73" name="Rounded Rectangle 672"/>
            <p:cNvSpPr/>
            <p:nvPr/>
          </p:nvSpPr>
          <p:spPr bwMode="auto">
            <a:xfrm>
              <a:off x="931333" y="1747306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74" name="Rounded Rectangle 673"/>
            <p:cNvSpPr/>
            <p:nvPr/>
          </p:nvSpPr>
          <p:spPr bwMode="auto">
            <a:xfrm>
              <a:off x="934243" y="2817261"/>
              <a:ext cx="651933" cy="18358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675" name="TextBox 674"/>
            <p:cNvSpPr txBox="1"/>
            <p:nvPr/>
          </p:nvSpPr>
          <p:spPr>
            <a:xfrm>
              <a:off x="972897" y="1669473"/>
              <a:ext cx="695048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Shared</a:t>
              </a:r>
            </a:p>
          </p:txBody>
        </p:sp>
        <p:sp>
          <p:nvSpPr>
            <p:cNvPr id="676" name="TextBox 675"/>
            <p:cNvSpPr txBox="1"/>
            <p:nvPr/>
          </p:nvSpPr>
          <p:spPr>
            <a:xfrm>
              <a:off x="1016141" y="2726171"/>
              <a:ext cx="601915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err="1" smtClean="0">
                  <a:cs typeface="Times New Roman" pitchFamily="18" charset="0"/>
                </a:rPr>
                <a:t>Regs</a:t>
              </a:r>
              <a:endParaRPr lang="en-US" sz="1600" b="1" baseline="-25000" dirty="0" smtClean="0">
                <a:cs typeface="Times New Roman" pitchFamily="18" charset="0"/>
              </a:endParaRPr>
            </a:p>
          </p:txBody>
        </p:sp>
        <p:sp>
          <p:nvSpPr>
            <p:cNvPr id="677" name="TextBox 676"/>
            <p:cNvSpPr txBox="1"/>
            <p:nvPr/>
          </p:nvSpPr>
          <p:spPr>
            <a:xfrm>
              <a:off x="935894" y="1860965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678" name="TextBox 677"/>
            <p:cNvSpPr txBox="1"/>
            <p:nvPr/>
          </p:nvSpPr>
          <p:spPr>
            <a:xfrm>
              <a:off x="1311338" y="1869567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679" name="TextBox 678"/>
            <p:cNvSpPr txBox="1"/>
            <p:nvPr/>
          </p:nvSpPr>
          <p:spPr>
            <a:xfrm>
              <a:off x="941724" y="2075398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1324649" y="2090443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952115" y="230312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1324649" y="2305580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683" name="TextBox 682"/>
            <p:cNvSpPr txBox="1"/>
            <p:nvPr/>
          </p:nvSpPr>
          <p:spPr>
            <a:xfrm>
              <a:off x="952115" y="2509652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6</a:t>
              </a:r>
            </a:p>
          </p:txBody>
        </p:sp>
        <p:sp>
          <p:nvSpPr>
            <p:cNvPr id="684" name="TextBox 683"/>
            <p:cNvSpPr txBox="1"/>
            <p:nvPr/>
          </p:nvSpPr>
          <p:spPr>
            <a:xfrm>
              <a:off x="1314258" y="2513204"/>
              <a:ext cx="285230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-25000" dirty="0" smtClean="0"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686" name="Rounded Rectangle 685"/>
          <p:cNvSpPr/>
          <p:nvPr/>
        </p:nvSpPr>
        <p:spPr bwMode="auto">
          <a:xfrm>
            <a:off x="609600" y="1524000"/>
            <a:ext cx="1143000" cy="3886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2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1676E-6 L -0.12431 -0.1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76E-6 L -0.07153 -0.15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1676E-6 L -0.02726 -0.1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1676E-6 L 0.02535 -0.1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24855E-7 L 0.10903 -0.1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Execution Model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6934200" y="1673423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Block 0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6934200" y="2851059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Block 1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6934200" y="5098472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Block 3</a:t>
            </a:r>
            <a:endParaRPr lang="en-US" sz="1600" b="1" dirty="0">
              <a:cs typeface="Times New Roman" pitchFamily="18" charset="0"/>
            </a:endParaRPr>
          </a:p>
        </p:txBody>
      </p:sp>
      <p:grpSp>
        <p:nvGrpSpPr>
          <p:cNvPr id="3" name="Group 547"/>
          <p:cNvGrpSpPr/>
          <p:nvPr/>
        </p:nvGrpSpPr>
        <p:grpSpPr>
          <a:xfrm>
            <a:off x="457200" y="1828800"/>
            <a:ext cx="1905000" cy="3276600"/>
            <a:chOff x="457200" y="1828800"/>
            <a:chExt cx="1905000" cy="3276600"/>
          </a:xfrm>
        </p:grpSpPr>
        <p:grpSp>
          <p:nvGrpSpPr>
            <p:cNvPr id="4" name="Group 27"/>
            <p:cNvGrpSpPr/>
            <p:nvPr/>
          </p:nvGrpSpPr>
          <p:grpSpPr>
            <a:xfrm>
              <a:off x="457200" y="2133600"/>
              <a:ext cx="1905000" cy="2971800"/>
              <a:chOff x="457200" y="2514600"/>
              <a:chExt cx="1524000" cy="2209800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457200" y="2514600"/>
                <a:ext cx="1524000" cy="2209800"/>
              </a:xfrm>
              <a:prstGeom prst="roundRect">
                <a:avLst/>
              </a:prstGeom>
              <a:solidFill>
                <a:srgbClr val="FF00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457200" y="2514600"/>
                <a:ext cx="1524000" cy="2209800"/>
              </a:xfrm>
              <a:prstGeom prst="round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1303867" y="2975419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1303867" y="3614059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1303867" y="3938895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626533" y="2975419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626533" y="3297216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626533" y="3614059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626533" y="3938895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1303867" y="3297216"/>
                <a:ext cx="508000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626533" y="2652713"/>
                <a:ext cx="1185333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631824" y="4262577"/>
                <a:ext cx="1185333" cy="276225"/>
              </a:xfrm>
              <a:prstGeom prst="round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5849" y="2571262"/>
                <a:ext cx="1094391" cy="28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aseline="-25000" dirty="0" smtClean="0">
                    <a:cs typeface="Times New Roman" pitchFamily="18" charset="0"/>
                  </a:rPr>
                  <a:t>Shared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5867" y="4214446"/>
                <a:ext cx="1094391" cy="25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aseline="-25000" dirty="0" smtClean="0">
                    <a:cs typeface="Times New Roman" pitchFamily="18" charset="0"/>
                  </a:rPr>
                  <a:t>Registers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2000" y="2942793"/>
                <a:ext cx="304800" cy="25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aseline="-25000" dirty="0" smtClean="0"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76400" y="269377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9666" y="314273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666" y="359993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76400" y="360817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76400" y="315097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9666" y="398093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76400" y="398917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 smtClean="0">
                  <a:cs typeface="Times New Roman" pitchFamily="18" charset="0"/>
                </a:rPr>
                <a:t>7</a:t>
              </a:r>
            </a:p>
          </p:txBody>
        </p:sp>
        <p:sp>
          <p:nvSpPr>
            <p:cNvPr id="837" name="TextBox 836"/>
            <p:cNvSpPr txBox="1"/>
            <p:nvPr/>
          </p:nvSpPr>
          <p:spPr>
            <a:xfrm>
              <a:off x="457200" y="1828800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imes New Roman" pitchFamily="18" charset="0"/>
                </a:rPr>
                <a:t>SM0</a:t>
              </a:r>
              <a:endParaRPr lang="en-US" sz="1400" b="1" dirty="0">
                <a:cs typeface="Times New Roman" pitchFamily="18" charset="0"/>
              </a:endParaRPr>
            </a:p>
          </p:txBody>
        </p:sp>
      </p:grpSp>
      <p:grpSp>
        <p:nvGrpSpPr>
          <p:cNvPr id="20" name="Group 1679"/>
          <p:cNvGrpSpPr/>
          <p:nvPr/>
        </p:nvGrpSpPr>
        <p:grpSpPr>
          <a:xfrm>
            <a:off x="7010400" y="1956953"/>
            <a:ext cx="1447800" cy="609600"/>
            <a:chOff x="4495800" y="1752600"/>
            <a:chExt cx="838200" cy="381000"/>
          </a:xfrm>
        </p:grpSpPr>
        <p:sp>
          <p:nvSpPr>
            <p:cNvPr id="429" name="Rounded Rectangle 428"/>
            <p:cNvSpPr/>
            <p:nvPr/>
          </p:nvSpPr>
          <p:spPr bwMode="auto">
            <a:xfrm>
              <a:off x="4495800" y="1752600"/>
              <a:ext cx="838200" cy="381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21" name="Group 918"/>
            <p:cNvGrpSpPr/>
            <p:nvPr/>
          </p:nvGrpSpPr>
          <p:grpSpPr>
            <a:xfrm>
              <a:off x="4533896" y="1795466"/>
              <a:ext cx="762457" cy="304800"/>
              <a:chOff x="2838444" y="3276600"/>
              <a:chExt cx="762457" cy="304800"/>
            </a:xfrm>
          </p:grpSpPr>
          <p:sp>
            <p:nvSpPr>
              <p:cNvPr id="431" name="Freeform 430"/>
              <p:cNvSpPr/>
              <p:nvPr/>
            </p:nvSpPr>
            <p:spPr bwMode="auto">
              <a:xfrm>
                <a:off x="28384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2" name="Freeform 431"/>
              <p:cNvSpPr/>
              <p:nvPr/>
            </p:nvSpPr>
            <p:spPr bwMode="auto">
              <a:xfrm>
                <a:off x="28717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3" name="Freeform 432"/>
              <p:cNvSpPr/>
              <p:nvPr/>
            </p:nvSpPr>
            <p:spPr bwMode="auto">
              <a:xfrm>
                <a:off x="29051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4" name="Freeform 433"/>
              <p:cNvSpPr/>
              <p:nvPr/>
            </p:nvSpPr>
            <p:spPr bwMode="auto">
              <a:xfrm>
                <a:off x="293844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9718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300513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30432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3076562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2" name="Group 909"/>
              <p:cNvGrpSpPr/>
              <p:nvPr/>
            </p:nvGrpSpPr>
            <p:grpSpPr>
              <a:xfrm>
                <a:off x="3124200" y="3404710"/>
                <a:ext cx="198119" cy="45719"/>
                <a:chOff x="3124200" y="3404710"/>
                <a:chExt cx="198119" cy="45719"/>
              </a:xfrm>
            </p:grpSpPr>
            <p:sp>
              <p:nvSpPr>
                <p:cNvPr id="448" name="Oval 447"/>
                <p:cNvSpPr/>
                <p:nvPr/>
              </p:nvSpPr>
              <p:spPr bwMode="auto">
                <a:xfrm flipV="1">
                  <a:off x="31242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49" name="Oval 448"/>
                <p:cNvSpPr/>
                <p:nvPr/>
              </p:nvSpPr>
              <p:spPr bwMode="auto">
                <a:xfrm flipV="1">
                  <a:off x="32004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50" name="Oval 449"/>
                <p:cNvSpPr/>
                <p:nvPr/>
              </p:nvSpPr>
              <p:spPr bwMode="auto">
                <a:xfrm flipV="1">
                  <a:off x="32766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sp>
            <p:nvSpPr>
              <p:cNvPr id="440" name="Freeform 439"/>
              <p:cNvSpPr/>
              <p:nvPr/>
            </p:nvSpPr>
            <p:spPr bwMode="auto">
              <a:xfrm>
                <a:off x="3338511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1" name="Freeform 440"/>
              <p:cNvSpPr/>
              <p:nvPr/>
            </p:nvSpPr>
            <p:spPr bwMode="auto">
              <a:xfrm>
                <a:off x="33718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2" name="Freeform 441"/>
              <p:cNvSpPr/>
              <p:nvPr/>
            </p:nvSpPr>
            <p:spPr bwMode="auto">
              <a:xfrm>
                <a:off x="34051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3" name="Freeform 442"/>
              <p:cNvSpPr/>
              <p:nvPr/>
            </p:nvSpPr>
            <p:spPr bwMode="auto">
              <a:xfrm>
                <a:off x="34385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4" name="Freeform 443"/>
              <p:cNvSpPr/>
              <p:nvPr/>
            </p:nvSpPr>
            <p:spPr bwMode="auto">
              <a:xfrm>
                <a:off x="347186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5" name="Freeform 444"/>
              <p:cNvSpPr/>
              <p:nvPr/>
            </p:nvSpPr>
            <p:spPr bwMode="auto">
              <a:xfrm>
                <a:off x="35052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 bwMode="auto">
              <a:xfrm>
                <a:off x="3543296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7" name="Freeform 446"/>
              <p:cNvSpPr/>
              <p:nvPr/>
            </p:nvSpPr>
            <p:spPr bwMode="auto">
              <a:xfrm>
                <a:off x="35766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23" name="Group 1679"/>
          <p:cNvGrpSpPr/>
          <p:nvPr/>
        </p:nvGrpSpPr>
        <p:grpSpPr>
          <a:xfrm>
            <a:off x="7010400" y="3158836"/>
            <a:ext cx="1447800" cy="609600"/>
            <a:chOff x="4495800" y="1752600"/>
            <a:chExt cx="838200" cy="381000"/>
          </a:xfrm>
        </p:grpSpPr>
        <p:sp>
          <p:nvSpPr>
            <p:cNvPr id="452" name="Rounded Rectangle 451"/>
            <p:cNvSpPr/>
            <p:nvPr/>
          </p:nvSpPr>
          <p:spPr bwMode="auto">
            <a:xfrm>
              <a:off x="4495800" y="1752600"/>
              <a:ext cx="838200" cy="381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24" name="Group 918"/>
            <p:cNvGrpSpPr/>
            <p:nvPr/>
          </p:nvGrpSpPr>
          <p:grpSpPr>
            <a:xfrm>
              <a:off x="4533896" y="1795466"/>
              <a:ext cx="762457" cy="304800"/>
              <a:chOff x="2838444" y="3276600"/>
              <a:chExt cx="762457" cy="304800"/>
            </a:xfrm>
          </p:grpSpPr>
          <p:sp>
            <p:nvSpPr>
              <p:cNvPr id="454" name="Freeform 453"/>
              <p:cNvSpPr/>
              <p:nvPr/>
            </p:nvSpPr>
            <p:spPr bwMode="auto">
              <a:xfrm>
                <a:off x="28384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5" name="Freeform 454"/>
              <p:cNvSpPr/>
              <p:nvPr/>
            </p:nvSpPr>
            <p:spPr bwMode="auto">
              <a:xfrm>
                <a:off x="28717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6" name="Freeform 455"/>
              <p:cNvSpPr/>
              <p:nvPr/>
            </p:nvSpPr>
            <p:spPr bwMode="auto">
              <a:xfrm>
                <a:off x="29051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7" name="Freeform 456"/>
              <p:cNvSpPr/>
              <p:nvPr/>
            </p:nvSpPr>
            <p:spPr bwMode="auto">
              <a:xfrm>
                <a:off x="293844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8" name="Freeform 457"/>
              <p:cNvSpPr/>
              <p:nvPr/>
            </p:nvSpPr>
            <p:spPr bwMode="auto">
              <a:xfrm>
                <a:off x="29718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9" name="Freeform 458"/>
              <p:cNvSpPr/>
              <p:nvPr/>
            </p:nvSpPr>
            <p:spPr bwMode="auto">
              <a:xfrm>
                <a:off x="300513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0" name="Freeform 459"/>
              <p:cNvSpPr/>
              <p:nvPr/>
            </p:nvSpPr>
            <p:spPr bwMode="auto">
              <a:xfrm>
                <a:off x="30432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1" name="Freeform 460"/>
              <p:cNvSpPr/>
              <p:nvPr/>
            </p:nvSpPr>
            <p:spPr bwMode="auto">
              <a:xfrm>
                <a:off x="3076562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5" name="Group 909"/>
              <p:cNvGrpSpPr/>
              <p:nvPr/>
            </p:nvGrpSpPr>
            <p:grpSpPr>
              <a:xfrm>
                <a:off x="3124200" y="3404710"/>
                <a:ext cx="198119" cy="45719"/>
                <a:chOff x="3124200" y="3404710"/>
                <a:chExt cx="198119" cy="45719"/>
              </a:xfrm>
            </p:grpSpPr>
            <p:sp>
              <p:nvSpPr>
                <p:cNvPr id="471" name="Oval 470"/>
                <p:cNvSpPr/>
                <p:nvPr/>
              </p:nvSpPr>
              <p:spPr bwMode="auto">
                <a:xfrm flipV="1">
                  <a:off x="31242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72" name="Oval 471"/>
                <p:cNvSpPr/>
                <p:nvPr/>
              </p:nvSpPr>
              <p:spPr bwMode="auto">
                <a:xfrm flipV="1">
                  <a:off x="32004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73" name="Oval 472"/>
                <p:cNvSpPr/>
                <p:nvPr/>
              </p:nvSpPr>
              <p:spPr bwMode="auto">
                <a:xfrm flipV="1">
                  <a:off x="32766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sp>
            <p:nvSpPr>
              <p:cNvPr id="463" name="Freeform 462"/>
              <p:cNvSpPr/>
              <p:nvPr/>
            </p:nvSpPr>
            <p:spPr bwMode="auto">
              <a:xfrm>
                <a:off x="3338511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4" name="Freeform 463"/>
              <p:cNvSpPr/>
              <p:nvPr/>
            </p:nvSpPr>
            <p:spPr bwMode="auto">
              <a:xfrm>
                <a:off x="33718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5" name="Freeform 464"/>
              <p:cNvSpPr/>
              <p:nvPr/>
            </p:nvSpPr>
            <p:spPr bwMode="auto">
              <a:xfrm>
                <a:off x="34051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6" name="Freeform 465"/>
              <p:cNvSpPr/>
              <p:nvPr/>
            </p:nvSpPr>
            <p:spPr bwMode="auto">
              <a:xfrm>
                <a:off x="34385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7" name="Freeform 466"/>
              <p:cNvSpPr/>
              <p:nvPr/>
            </p:nvSpPr>
            <p:spPr bwMode="auto">
              <a:xfrm>
                <a:off x="347186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8" name="Freeform 467"/>
              <p:cNvSpPr/>
              <p:nvPr/>
            </p:nvSpPr>
            <p:spPr bwMode="auto">
              <a:xfrm>
                <a:off x="35052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9" name="Freeform 468"/>
              <p:cNvSpPr/>
              <p:nvPr/>
            </p:nvSpPr>
            <p:spPr bwMode="auto">
              <a:xfrm>
                <a:off x="3543296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0" name="Freeform 469"/>
              <p:cNvSpPr/>
              <p:nvPr/>
            </p:nvSpPr>
            <p:spPr bwMode="auto">
              <a:xfrm>
                <a:off x="35766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26" name="Group 1679"/>
          <p:cNvGrpSpPr/>
          <p:nvPr/>
        </p:nvGrpSpPr>
        <p:grpSpPr>
          <a:xfrm>
            <a:off x="7010400" y="5403272"/>
            <a:ext cx="1447800" cy="609600"/>
            <a:chOff x="4495800" y="1752600"/>
            <a:chExt cx="838200" cy="381000"/>
          </a:xfrm>
        </p:grpSpPr>
        <p:sp>
          <p:nvSpPr>
            <p:cNvPr id="475" name="Rounded Rectangle 474"/>
            <p:cNvSpPr/>
            <p:nvPr/>
          </p:nvSpPr>
          <p:spPr bwMode="auto">
            <a:xfrm>
              <a:off x="4495800" y="1752600"/>
              <a:ext cx="838200" cy="381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27" name="Group 918"/>
            <p:cNvGrpSpPr/>
            <p:nvPr/>
          </p:nvGrpSpPr>
          <p:grpSpPr>
            <a:xfrm>
              <a:off x="4533896" y="1795466"/>
              <a:ext cx="762457" cy="304800"/>
              <a:chOff x="2838444" y="3276600"/>
              <a:chExt cx="762457" cy="304800"/>
            </a:xfrm>
          </p:grpSpPr>
          <p:sp>
            <p:nvSpPr>
              <p:cNvPr id="477" name="Freeform 476"/>
              <p:cNvSpPr/>
              <p:nvPr/>
            </p:nvSpPr>
            <p:spPr bwMode="auto">
              <a:xfrm>
                <a:off x="28384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8" name="Freeform 477"/>
              <p:cNvSpPr/>
              <p:nvPr/>
            </p:nvSpPr>
            <p:spPr bwMode="auto">
              <a:xfrm>
                <a:off x="28717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9" name="Freeform 478"/>
              <p:cNvSpPr/>
              <p:nvPr/>
            </p:nvSpPr>
            <p:spPr bwMode="auto">
              <a:xfrm>
                <a:off x="29051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0" name="Freeform 479"/>
              <p:cNvSpPr/>
              <p:nvPr/>
            </p:nvSpPr>
            <p:spPr bwMode="auto">
              <a:xfrm>
                <a:off x="293844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1" name="Freeform 480"/>
              <p:cNvSpPr/>
              <p:nvPr/>
            </p:nvSpPr>
            <p:spPr bwMode="auto">
              <a:xfrm>
                <a:off x="29718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2" name="Freeform 481"/>
              <p:cNvSpPr/>
              <p:nvPr/>
            </p:nvSpPr>
            <p:spPr bwMode="auto">
              <a:xfrm>
                <a:off x="300513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3" name="Freeform 482"/>
              <p:cNvSpPr/>
              <p:nvPr/>
            </p:nvSpPr>
            <p:spPr bwMode="auto">
              <a:xfrm>
                <a:off x="30432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4" name="Freeform 483"/>
              <p:cNvSpPr/>
              <p:nvPr/>
            </p:nvSpPr>
            <p:spPr bwMode="auto">
              <a:xfrm>
                <a:off x="3076562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28" name="Group 909"/>
              <p:cNvGrpSpPr/>
              <p:nvPr/>
            </p:nvGrpSpPr>
            <p:grpSpPr>
              <a:xfrm>
                <a:off x="3124200" y="3404710"/>
                <a:ext cx="198119" cy="45719"/>
                <a:chOff x="3124200" y="3404710"/>
                <a:chExt cx="198119" cy="45719"/>
              </a:xfrm>
            </p:grpSpPr>
            <p:sp>
              <p:nvSpPr>
                <p:cNvPr id="494" name="Oval 493"/>
                <p:cNvSpPr/>
                <p:nvPr/>
              </p:nvSpPr>
              <p:spPr bwMode="auto">
                <a:xfrm flipV="1">
                  <a:off x="31242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95" name="Oval 494"/>
                <p:cNvSpPr/>
                <p:nvPr/>
              </p:nvSpPr>
              <p:spPr bwMode="auto">
                <a:xfrm flipV="1">
                  <a:off x="32004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96" name="Oval 495"/>
                <p:cNvSpPr/>
                <p:nvPr/>
              </p:nvSpPr>
              <p:spPr bwMode="auto">
                <a:xfrm flipV="1">
                  <a:off x="32766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sp>
            <p:nvSpPr>
              <p:cNvPr id="486" name="Freeform 485"/>
              <p:cNvSpPr/>
              <p:nvPr/>
            </p:nvSpPr>
            <p:spPr bwMode="auto">
              <a:xfrm>
                <a:off x="3338511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7" name="Freeform 486"/>
              <p:cNvSpPr/>
              <p:nvPr/>
            </p:nvSpPr>
            <p:spPr bwMode="auto">
              <a:xfrm>
                <a:off x="33718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8" name="Freeform 487"/>
              <p:cNvSpPr/>
              <p:nvPr/>
            </p:nvSpPr>
            <p:spPr bwMode="auto">
              <a:xfrm>
                <a:off x="34051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9" name="Freeform 488"/>
              <p:cNvSpPr/>
              <p:nvPr/>
            </p:nvSpPr>
            <p:spPr bwMode="auto">
              <a:xfrm>
                <a:off x="34385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0" name="Freeform 489"/>
              <p:cNvSpPr/>
              <p:nvPr/>
            </p:nvSpPr>
            <p:spPr bwMode="auto">
              <a:xfrm>
                <a:off x="347186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1" name="Freeform 490"/>
              <p:cNvSpPr/>
              <p:nvPr/>
            </p:nvSpPr>
            <p:spPr bwMode="auto">
              <a:xfrm>
                <a:off x="35052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2" name="Freeform 491"/>
              <p:cNvSpPr/>
              <p:nvPr/>
            </p:nvSpPr>
            <p:spPr bwMode="auto">
              <a:xfrm>
                <a:off x="3543296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3" name="Freeform 492"/>
              <p:cNvSpPr/>
              <p:nvPr/>
            </p:nvSpPr>
            <p:spPr bwMode="auto">
              <a:xfrm>
                <a:off x="35766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sp>
        <p:nvSpPr>
          <p:cNvPr id="497" name="TextBox 496"/>
          <p:cNvSpPr txBox="1"/>
          <p:nvPr/>
        </p:nvSpPr>
        <p:spPr>
          <a:xfrm>
            <a:off x="6934200" y="3979717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Block 2</a:t>
            </a:r>
            <a:endParaRPr lang="en-US" sz="1600" b="1" dirty="0">
              <a:cs typeface="Times New Roman" pitchFamily="18" charset="0"/>
            </a:endParaRPr>
          </a:p>
        </p:txBody>
      </p:sp>
      <p:grpSp>
        <p:nvGrpSpPr>
          <p:cNvPr id="30" name="Group 1679"/>
          <p:cNvGrpSpPr/>
          <p:nvPr/>
        </p:nvGrpSpPr>
        <p:grpSpPr>
          <a:xfrm>
            <a:off x="7010400" y="4284517"/>
            <a:ext cx="1447800" cy="609600"/>
            <a:chOff x="4495800" y="1752600"/>
            <a:chExt cx="838200" cy="381000"/>
          </a:xfrm>
        </p:grpSpPr>
        <p:sp>
          <p:nvSpPr>
            <p:cNvPr id="499" name="Rounded Rectangle 498"/>
            <p:cNvSpPr/>
            <p:nvPr/>
          </p:nvSpPr>
          <p:spPr bwMode="auto">
            <a:xfrm>
              <a:off x="4495800" y="1752600"/>
              <a:ext cx="838200" cy="381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31" name="Group 918"/>
            <p:cNvGrpSpPr/>
            <p:nvPr/>
          </p:nvGrpSpPr>
          <p:grpSpPr>
            <a:xfrm>
              <a:off x="4533896" y="1795466"/>
              <a:ext cx="762457" cy="304800"/>
              <a:chOff x="2838444" y="3276600"/>
              <a:chExt cx="762457" cy="304800"/>
            </a:xfrm>
          </p:grpSpPr>
          <p:sp>
            <p:nvSpPr>
              <p:cNvPr id="501" name="Freeform 500"/>
              <p:cNvSpPr/>
              <p:nvPr/>
            </p:nvSpPr>
            <p:spPr bwMode="auto">
              <a:xfrm>
                <a:off x="28384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2" name="Freeform 501"/>
              <p:cNvSpPr/>
              <p:nvPr/>
            </p:nvSpPr>
            <p:spPr bwMode="auto">
              <a:xfrm>
                <a:off x="28717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3" name="Freeform 502"/>
              <p:cNvSpPr/>
              <p:nvPr/>
            </p:nvSpPr>
            <p:spPr bwMode="auto">
              <a:xfrm>
                <a:off x="29051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4" name="Freeform 503"/>
              <p:cNvSpPr/>
              <p:nvPr/>
            </p:nvSpPr>
            <p:spPr bwMode="auto">
              <a:xfrm>
                <a:off x="293844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5" name="Freeform 504"/>
              <p:cNvSpPr/>
              <p:nvPr/>
            </p:nvSpPr>
            <p:spPr bwMode="auto">
              <a:xfrm>
                <a:off x="29718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6" name="Freeform 505"/>
              <p:cNvSpPr/>
              <p:nvPr/>
            </p:nvSpPr>
            <p:spPr bwMode="auto">
              <a:xfrm>
                <a:off x="3005133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7" name="Freeform 506"/>
              <p:cNvSpPr/>
              <p:nvPr/>
            </p:nvSpPr>
            <p:spPr bwMode="auto">
              <a:xfrm>
                <a:off x="30432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3" name="Freeform 562"/>
              <p:cNvSpPr/>
              <p:nvPr/>
            </p:nvSpPr>
            <p:spPr bwMode="auto">
              <a:xfrm>
                <a:off x="3076562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32" name="Group 909"/>
              <p:cNvGrpSpPr/>
              <p:nvPr/>
            </p:nvGrpSpPr>
            <p:grpSpPr>
              <a:xfrm>
                <a:off x="3124200" y="3404710"/>
                <a:ext cx="198119" cy="45719"/>
                <a:chOff x="3124200" y="3404710"/>
                <a:chExt cx="198119" cy="45719"/>
              </a:xfrm>
            </p:grpSpPr>
            <p:sp>
              <p:nvSpPr>
                <p:cNvPr id="573" name="Oval 572"/>
                <p:cNvSpPr/>
                <p:nvPr/>
              </p:nvSpPr>
              <p:spPr bwMode="auto">
                <a:xfrm flipV="1">
                  <a:off x="31242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574" name="Oval 573"/>
                <p:cNvSpPr/>
                <p:nvPr/>
              </p:nvSpPr>
              <p:spPr bwMode="auto">
                <a:xfrm flipV="1">
                  <a:off x="32004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603" name="Oval 602"/>
                <p:cNvSpPr/>
                <p:nvPr/>
              </p:nvSpPr>
              <p:spPr bwMode="auto">
                <a:xfrm flipV="1">
                  <a:off x="3276600" y="34047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sp>
            <p:nvSpPr>
              <p:cNvPr id="565" name="Freeform 564"/>
              <p:cNvSpPr/>
              <p:nvPr/>
            </p:nvSpPr>
            <p:spPr bwMode="auto">
              <a:xfrm>
                <a:off x="3338511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6" name="Freeform 565"/>
              <p:cNvSpPr/>
              <p:nvPr/>
            </p:nvSpPr>
            <p:spPr bwMode="auto">
              <a:xfrm>
                <a:off x="3371844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7" name="Freeform 566"/>
              <p:cNvSpPr/>
              <p:nvPr/>
            </p:nvSpPr>
            <p:spPr bwMode="auto">
              <a:xfrm>
                <a:off x="340517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8" name="Freeform 567"/>
              <p:cNvSpPr/>
              <p:nvPr/>
            </p:nvSpPr>
            <p:spPr bwMode="auto">
              <a:xfrm>
                <a:off x="343851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9" name="Freeform 568"/>
              <p:cNvSpPr/>
              <p:nvPr/>
            </p:nvSpPr>
            <p:spPr bwMode="auto">
              <a:xfrm>
                <a:off x="3471867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0" name="Freeform 569"/>
              <p:cNvSpPr/>
              <p:nvPr/>
            </p:nvSpPr>
            <p:spPr bwMode="auto">
              <a:xfrm>
                <a:off x="3505200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1" name="Freeform 570"/>
              <p:cNvSpPr/>
              <p:nvPr/>
            </p:nvSpPr>
            <p:spPr bwMode="auto">
              <a:xfrm>
                <a:off x="3543296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2" name="Freeform 571"/>
              <p:cNvSpPr/>
              <p:nvPr/>
            </p:nvSpPr>
            <p:spPr bwMode="auto">
              <a:xfrm>
                <a:off x="3576629" y="3276600"/>
                <a:ext cx="24272" cy="30480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40" name="Group 362"/>
          <p:cNvGrpSpPr/>
          <p:nvPr/>
        </p:nvGrpSpPr>
        <p:grpSpPr>
          <a:xfrm>
            <a:off x="3095172" y="2303799"/>
            <a:ext cx="3610428" cy="2115801"/>
            <a:chOff x="3095172" y="2303799"/>
            <a:chExt cx="3610428" cy="2115801"/>
          </a:xfrm>
        </p:grpSpPr>
        <p:sp>
          <p:nvSpPr>
            <p:cNvPr id="835" name="Right Arrow 834"/>
            <p:cNvSpPr/>
            <p:nvPr/>
          </p:nvSpPr>
          <p:spPr bwMode="auto">
            <a:xfrm rot="20217378" flipH="1">
              <a:off x="6019800" y="2303799"/>
              <a:ext cx="685800" cy="38100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508" name="Rounded Rectangle 507"/>
            <p:cNvSpPr/>
            <p:nvPr/>
          </p:nvSpPr>
          <p:spPr bwMode="auto">
            <a:xfrm>
              <a:off x="3095172" y="2561760"/>
              <a:ext cx="2743200" cy="185784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-25000" dirty="0" smtClean="0">
                <a:ln>
                  <a:noFill/>
                </a:ln>
                <a:solidFill>
                  <a:sysClr val="windowText" lastClr="000000"/>
                </a:solidFill>
                <a:effectLst/>
              </a:endParaRPr>
            </a:p>
          </p:txBody>
        </p:sp>
        <p:grpSp>
          <p:nvGrpSpPr>
            <p:cNvPr id="41" name="Group 222"/>
            <p:cNvGrpSpPr/>
            <p:nvPr/>
          </p:nvGrpSpPr>
          <p:grpSpPr>
            <a:xfrm>
              <a:off x="4619172" y="3628560"/>
              <a:ext cx="381000" cy="508686"/>
              <a:chOff x="3620235" y="1853514"/>
              <a:chExt cx="381000" cy="508686"/>
            </a:xfrm>
          </p:grpSpPr>
          <p:sp>
            <p:nvSpPr>
              <p:cNvPr id="224" name="Rounded Rectangle 223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42" name="Group 224"/>
              <p:cNvGrpSpPr/>
              <p:nvPr/>
            </p:nvGrpSpPr>
            <p:grpSpPr>
              <a:xfrm>
                <a:off x="3676712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226" name="Freeform 225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33" name="Freeform 232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43" name="Group 233"/>
            <p:cNvGrpSpPr/>
            <p:nvPr/>
          </p:nvGrpSpPr>
          <p:grpSpPr>
            <a:xfrm>
              <a:off x="4009572" y="3628560"/>
              <a:ext cx="381000" cy="508686"/>
              <a:chOff x="3620235" y="1853514"/>
              <a:chExt cx="381000" cy="508686"/>
            </a:xfrm>
          </p:grpSpPr>
          <p:sp>
            <p:nvSpPr>
              <p:cNvPr id="235" name="Rounded Rectangle 234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44" name="Group 235"/>
              <p:cNvGrpSpPr/>
              <p:nvPr/>
            </p:nvGrpSpPr>
            <p:grpSpPr>
              <a:xfrm>
                <a:off x="3676711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237" name="Freeform 236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38" name="Freeform 237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45" name="Group 244"/>
            <p:cNvGrpSpPr/>
            <p:nvPr/>
          </p:nvGrpSpPr>
          <p:grpSpPr>
            <a:xfrm>
              <a:off x="3399972" y="3628560"/>
              <a:ext cx="381000" cy="508686"/>
              <a:chOff x="3620235" y="1853514"/>
              <a:chExt cx="381000" cy="508686"/>
            </a:xfrm>
          </p:grpSpPr>
          <p:sp>
            <p:nvSpPr>
              <p:cNvPr id="246" name="Rounded Rectangle 245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46" name="Group 246"/>
              <p:cNvGrpSpPr/>
              <p:nvPr/>
            </p:nvGrpSpPr>
            <p:grpSpPr>
              <a:xfrm>
                <a:off x="3676710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248" name="Freeform 247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49" name="Freeform 248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50" name="Freeform 249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47" name="Group 277"/>
            <p:cNvGrpSpPr/>
            <p:nvPr/>
          </p:nvGrpSpPr>
          <p:grpSpPr>
            <a:xfrm>
              <a:off x="5228772" y="3628560"/>
              <a:ext cx="381000" cy="508686"/>
              <a:chOff x="3620235" y="1853514"/>
              <a:chExt cx="381000" cy="508686"/>
            </a:xfrm>
          </p:grpSpPr>
          <p:sp>
            <p:nvSpPr>
              <p:cNvPr id="279" name="Rounded Rectangle 278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48" name="Group 279"/>
              <p:cNvGrpSpPr/>
              <p:nvPr/>
            </p:nvGrpSpPr>
            <p:grpSpPr>
              <a:xfrm>
                <a:off x="3676710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281" name="Freeform 280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2" name="Freeform 281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49" name="Group 299"/>
            <p:cNvGrpSpPr/>
            <p:nvPr/>
          </p:nvGrpSpPr>
          <p:grpSpPr>
            <a:xfrm>
              <a:off x="4619172" y="2866560"/>
              <a:ext cx="381000" cy="508686"/>
              <a:chOff x="3620235" y="1853514"/>
              <a:chExt cx="381000" cy="508686"/>
            </a:xfrm>
          </p:grpSpPr>
          <p:sp>
            <p:nvSpPr>
              <p:cNvPr id="301" name="Rounded Rectangle 300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50" name="Group 301"/>
              <p:cNvGrpSpPr/>
              <p:nvPr/>
            </p:nvGrpSpPr>
            <p:grpSpPr>
              <a:xfrm>
                <a:off x="3676711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303" name="Freeform 302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05" name="Freeform 304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06" name="Freeform 305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07" name="Freeform 306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08" name="Freeform 307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09" name="Freeform 308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51" name="Group 310"/>
            <p:cNvGrpSpPr/>
            <p:nvPr/>
          </p:nvGrpSpPr>
          <p:grpSpPr>
            <a:xfrm>
              <a:off x="4009572" y="2866560"/>
              <a:ext cx="381000" cy="508686"/>
              <a:chOff x="3620235" y="1853514"/>
              <a:chExt cx="381000" cy="508686"/>
            </a:xfrm>
          </p:grpSpPr>
          <p:sp>
            <p:nvSpPr>
              <p:cNvPr id="312" name="Rounded Rectangle 311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52" name="Group 312"/>
              <p:cNvGrpSpPr/>
              <p:nvPr/>
            </p:nvGrpSpPr>
            <p:grpSpPr>
              <a:xfrm>
                <a:off x="3676710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314" name="Freeform 313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15" name="Freeform 314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16" name="Freeform 315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17" name="Freeform 316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18" name="Freeform 317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53" name="Group 321"/>
            <p:cNvGrpSpPr/>
            <p:nvPr/>
          </p:nvGrpSpPr>
          <p:grpSpPr>
            <a:xfrm>
              <a:off x="3399972" y="2866560"/>
              <a:ext cx="381000" cy="508686"/>
              <a:chOff x="3620235" y="1853514"/>
              <a:chExt cx="381000" cy="508686"/>
            </a:xfrm>
          </p:grpSpPr>
          <p:sp>
            <p:nvSpPr>
              <p:cNvPr id="323" name="Rounded Rectangle 322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54" name="Group 323"/>
              <p:cNvGrpSpPr/>
              <p:nvPr/>
            </p:nvGrpSpPr>
            <p:grpSpPr>
              <a:xfrm>
                <a:off x="3676709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325" name="Freeform 324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26" name="Freeform 325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31" name="Freeform 330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32" name="Freeform 331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55" name="Group 332"/>
            <p:cNvGrpSpPr/>
            <p:nvPr/>
          </p:nvGrpSpPr>
          <p:grpSpPr>
            <a:xfrm>
              <a:off x="5228772" y="2866560"/>
              <a:ext cx="381000" cy="508686"/>
              <a:chOff x="3620235" y="1853514"/>
              <a:chExt cx="381000" cy="508686"/>
            </a:xfrm>
          </p:grpSpPr>
          <p:sp>
            <p:nvSpPr>
              <p:cNvPr id="334" name="Rounded Rectangle 333"/>
              <p:cNvSpPr/>
              <p:nvPr/>
            </p:nvSpPr>
            <p:spPr bwMode="auto">
              <a:xfrm>
                <a:off x="3620235" y="1853514"/>
                <a:ext cx="381000" cy="5086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</a:endParaRPr>
              </a:p>
            </p:txBody>
          </p:sp>
          <p:grpSp>
            <p:nvGrpSpPr>
              <p:cNvPr id="56" name="Group 334"/>
              <p:cNvGrpSpPr/>
              <p:nvPr/>
            </p:nvGrpSpPr>
            <p:grpSpPr>
              <a:xfrm>
                <a:off x="3676709" y="1922266"/>
                <a:ext cx="228603" cy="378023"/>
                <a:chOff x="4166728" y="3733800"/>
                <a:chExt cx="196190" cy="304800"/>
              </a:xfrm>
            </p:grpSpPr>
            <p:sp>
              <p:nvSpPr>
                <p:cNvPr id="336" name="Freeform 335"/>
                <p:cNvSpPr/>
                <p:nvPr/>
              </p:nvSpPr>
              <p:spPr bwMode="auto">
                <a:xfrm>
                  <a:off x="4166728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37" name="Freeform 336"/>
                <p:cNvSpPr/>
                <p:nvPr/>
              </p:nvSpPr>
              <p:spPr bwMode="auto">
                <a:xfrm>
                  <a:off x="419100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38" name="Freeform 337"/>
                <p:cNvSpPr/>
                <p:nvPr/>
              </p:nvSpPr>
              <p:spPr bwMode="auto">
                <a:xfrm>
                  <a:off x="4214810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39" name="Freeform 338"/>
                <p:cNvSpPr/>
                <p:nvPr/>
              </p:nvSpPr>
              <p:spPr bwMode="auto">
                <a:xfrm>
                  <a:off x="424103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40" name="Freeform 339"/>
                <p:cNvSpPr/>
                <p:nvPr/>
              </p:nvSpPr>
              <p:spPr bwMode="auto">
                <a:xfrm>
                  <a:off x="4264341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41" name="Freeform 340"/>
                <p:cNvSpPr/>
                <p:nvPr/>
              </p:nvSpPr>
              <p:spPr bwMode="auto">
                <a:xfrm>
                  <a:off x="428861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54" name="Freeform 353"/>
                <p:cNvSpPr/>
                <p:nvPr/>
              </p:nvSpPr>
              <p:spPr bwMode="auto">
                <a:xfrm>
                  <a:off x="4312423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  <p:sp>
              <p:nvSpPr>
                <p:cNvPr id="355" name="Freeform 354"/>
                <p:cNvSpPr/>
                <p:nvPr/>
              </p:nvSpPr>
              <p:spPr bwMode="auto">
                <a:xfrm>
                  <a:off x="4338646" y="3733800"/>
                  <a:ext cx="24272" cy="304800"/>
                </a:xfrm>
                <a:custGeom>
                  <a:avLst/>
                  <a:gdLst>
                    <a:gd name="connsiteX0" fmla="*/ 31750 w 57150"/>
                    <a:gd name="connsiteY0" fmla="*/ 0 h 640080"/>
                    <a:gd name="connsiteX1" fmla="*/ 54610 w 57150"/>
                    <a:gd name="connsiteY1" fmla="*/ 228600 h 640080"/>
                    <a:gd name="connsiteX2" fmla="*/ 16510 w 57150"/>
                    <a:gd name="connsiteY2" fmla="*/ 274320 h 640080"/>
                    <a:gd name="connsiteX3" fmla="*/ 46990 w 57150"/>
                    <a:gd name="connsiteY3" fmla="*/ 441960 h 640080"/>
                    <a:gd name="connsiteX4" fmla="*/ 1270 w 57150"/>
                    <a:gd name="connsiteY4" fmla="*/ 487680 h 640080"/>
                    <a:gd name="connsiteX5" fmla="*/ 39370 w 57150"/>
                    <a:gd name="connsiteY5" fmla="*/ 64008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640080">
                      <a:moveTo>
                        <a:pt x="31750" y="0"/>
                      </a:moveTo>
                      <a:cubicBezTo>
                        <a:pt x="44450" y="91440"/>
                        <a:pt x="57150" y="182880"/>
                        <a:pt x="54610" y="228600"/>
                      </a:cubicBezTo>
                      <a:cubicBezTo>
                        <a:pt x="52070" y="274320"/>
                        <a:pt x="17780" y="238760"/>
                        <a:pt x="16510" y="274320"/>
                      </a:cubicBezTo>
                      <a:cubicBezTo>
                        <a:pt x="15240" y="309880"/>
                        <a:pt x="49530" y="406400"/>
                        <a:pt x="46990" y="441960"/>
                      </a:cubicBezTo>
                      <a:cubicBezTo>
                        <a:pt x="44450" y="477520"/>
                        <a:pt x="2540" y="454660"/>
                        <a:pt x="1270" y="487680"/>
                      </a:cubicBezTo>
                      <a:cubicBezTo>
                        <a:pt x="0" y="520700"/>
                        <a:pt x="35560" y="614680"/>
                        <a:pt x="39370" y="64008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57" name="Group 361"/>
          <p:cNvGrpSpPr/>
          <p:nvPr/>
        </p:nvGrpSpPr>
        <p:grpSpPr>
          <a:xfrm>
            <a:off x="3351234" y="2618601"/>
            <a:ext cx="1220766" cy="276999"/>
            <a:chOff x="3214914" y="1614732"/>
            <a:chExt cx="1220766" cy="276999"/>
          </a:xfrm>
        </p:grpSpPr>
        <p:sp>
          <p:nvSpPr>
            <p:cNvPr id="222" name="TextBox 221"/>
            <p:cNvSpPr txBox="1"/>
            <p:nvPr/>
          </p:nvSpPr>
          <p:spPr>
            <a:xfrm>
              <a:off x="3214914" y="1614732"/>
              <a:ext cx="601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 0</a:t>
              </a:r>
              <a:endParaRPr lang="en-US" sz="1200" b="1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833977" y="1614732"/>
              <a:ext cx="601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 1</a:t>
              </a:r>
              <a:endParaRPr lang="en-US" sz="1200" b="1" dirty="0"/>
            </a:p>
          </p:txBody>
        </p:sp>
      </p:grpSp>
      <p:grpSp>
        <p:nvGrpSpPr>
          <p:cNvPr id="39" name="Group 360"/>
          <p:cNvGrpSpPr/>
          <p:nvPr/>
        </p:nvGrpSpPr>
        <p:grpSpPr>
          <a:xfrm>
            <a:off x="3276600" y="2252246"/>
            <a:ext cx="1585692" cy="643354"/>
            <a:chOff x="3291108" y="2328446"/>
            <a:chExt cx="1585692" cy="643354"/>
          </a:xfrm>
        </p:grpSpPr>
        <p:sp>
          <p:nvSpPr>
            <p:cNvPr id="834" name="TextBox 833"/>
            <p:cNvSpPr txBox="1"/>
            <p:nvPr/>
          </p:nvSpPr>
          <p:spPr>
            <a:xfrm>
              <a:off x="3962400" y="23284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 err="1" smtClean="0">
                  <a:solidFill>
                    <a:sysClr val="windowText" lastClr="000000"/>
                  </a:solidFill>
                  <a:cs typeface="Times New Roman" pitchFamily="18" charset="0"/>
                </a:rPr>
                <a:t>ThreadId</a:t>
              </a:r>
              <a:endParaRPr lang="en-US" sz="1600" b="1" u="sng" dirty="0" smtClean="0">
                <a:solidFill>
                  <a:sysClr val="windowText" lastClr="000000"/>
                </a:solidFill>
                <a:cs typeface="Times New Roman" pitchFamily="18" charset="0"/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3291108" y="2694801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ysClr val="windowText" lastClr="000000"/>
                  </a:solidFill>
                  <a:cs typeface="Times New Roman" pitchFamily="18" charset="0"/>
                </a:rPr>
                <a:t>0</a:t>
              </a:r>
              <a:endParaRPr lang="en-US" sz="1200" b="1" dirty="0">
                <a:solidFill>
                  <a:sysClr val="windowText" lastClr="000000"/>
                </a:solidFill>
                <a:cs typeface="Times New Roman" pitchFamily="18" charset="0"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3651178" y="2694801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ysClr val="windowText" lastClr="000000"/>
                  </a:solidFill>
                  <a:cs typeface="Times New Roman" pitchFamily="18" charset="0"/>
                </a:rPr>
                <a:t>31</a:t>
              </a:r>
              <a:endParaRPr lang="en-US" sz="1200" b="1" dirty="0">
                <a:solidFill>
                  <a:sysClr val="windowText" lastClr="000000"/>
                </a:solidFill>
                <a:cs typeface="Times New Roman" pitchFamily="18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3926106" y="2694801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ysClr val="windowText" lastClr="000000"/>
                  </a:solidFill>
                  <a:cs typeface="Times New Roman" pitchFamily="18" charset="0"/>
                </a:rPr>
                <a:t>32</a:t>
              </a:r>
              <a:endParaRPr lang="en-US" sz="1200" b="1" dirty="0">
                <a:solidFill>
                  <a:sysClr val="windowText" lastClr="000000"/>
                </a:solidFill>
                <a:cs typeface="Times New Roman" pitchFamily="18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4260778" y="2694801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ysClr val="windowText" lastClr="000000"/>
                  </a:solidFill>
                  <a:cs typeface="Times New Roman" pitchFamily="18" charset="0"/>
                </a:rPr>
                <a:t>63</a:t>
              </a:r>
              <a:endParaRPr lang="en-US" sz="1200" b="1" dirty="0">
                <a:solidFill>
                  <a:sysClr val="windowText" lastClr="000000"/>
                </a:solidFill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2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Programming </a:t>
            </a:r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67200" y="1600200"/>
          <a:ext cx="487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rved Connector 6"/>
          <p:cNvSpPr/>
          <p:nvPr/>
        </p:nvSpPr>
        <p:spPr>
          <a:xfrm rot="10800000" flipH="1" flipV="1">
            <a:off x="5181600" y="4267200"/>
            <a:ext cx="228618" cy="380996"/>
          </a:xfrm>
          <a:prstGeom prst="curvedConnector3">
            <a:avLst>
              <a:gd name="adj1" fmla="val 98783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/>
          </a:p>
        </p:txBody>
      </p:sp>
      <p:sp>
        <p:nvSpPr>
          <p:cNvPr id="8" name="TextBox 1"/>
          <p:cNvSpPr txBox="1"/>
          <p:nvPr/>
        </p:nvSpPr>
        <p:spPr>
          <a:xfrm>
            <a:off x="5046131" y="4648196"/>
            <a:ext cx="1658676" cy="4160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Times New Roman" pitchFamily="18" charset="0"/>
              </a:rPr>
              <a:t>O</a:t>
            </a:r>
            <a:r>
              <a:rPr lang="en-US" b="1" dirty="0" smtClean="0">
                <a:ea typeface="+mn-ea"/>
                <a:cs typeface="Times New Roman" pitchFamily="18" charset="0"/>
              </a:rPr>
              <a:t>ptimized </a:t>
            </a:r>
            <a:r>
              <a:rPr lang="en-US" b="1" dirty="0">
                <a:ea typeface="+mn-ea"/>
                <a:cs typeface="Times New Roman" pitchFamily="18" charset="0"/>
              </a:rPr>
              <a:t>for</a:t>
            </a:r>
            <a:endParaRPr lang="en-US" sz="1400" b="1" dirty="0">
              <a:cs typeface="Times New Roman" pitchFamily="18" charset="0"/>
            </a:endParaRPr>
          </a:p>
          <a:p>
            <a:r>
              <a:rPr lang="en-US" b="1" dirty="0" err="1">
                <a:cs typeface="Times New Roman" pitchFamily="18" charset="0"/>
              </a:rPr>
              <a:t>GeForce</a:t>
            </a:r>
            <a:r>
              <a:rPr lang="en-US" b="1" baseline="0" dirty="0">
                <a:cs typeface="Times New Roman" pitchFamily="18" charset="0"/>
              </a:rPr>
              <a:t> GTX </a:t>
            </a:r>
            <a:r>
              <a:rPr lang="en-US" b="1" baseline="0" dirty="0" smtClean="0">
                <a:cs typeface="Times New Roman" pitchFamily="18" charset="0"/>
              </a:rPr>
              <a:t>285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0" name="Curved Connector 9"/>
          <p:cNvSpPr/>
          <p:nvPr/>
        </p:nvSpPr>
        <p:spPr>
          <a:xfrm rot="10800000" flipH="1" flipV="1">
            <a:off x="6888821" y="3687264"/>
            <a:ext cx="273964" cy="358275"/>
          </a:xfrm>
          <a:prstGeom prst="curvedConnector3">
            <a:avLst>
              <a:gd name="adj1" fmla="val 10006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/>
          </a:p>
        </p:txBody>
      </p:sp>
      <p:sp>
        <p:nvSpPr>
          <p:cNvPr id="11" name="TextBox 3"/>
          <p:cNvSpPr txBox="1"/>
          <p:nvPr/>
        </p:nvSpPr>
        <p:spPr>
          <a:xfrm>
            <a:off x="6248400" y="4114800"/>
            <a:ext cx="1600246" cy="609602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cs typeface="Times New Roman" pitchFamily="18" charset="0"/>
              </a:rPr>
              <a:t>Optimized </a:t>
            </a:r>
            <a:r>
              <a:rPr lang="en-US" b="1" dirty="0">
                <a:cs typeface="Times New Roman" pitchFamily="18" charset="0"/>
              </a:rPr>
              <a:t>for</a:t>
            </a:r>
          </a:p>
          <a:p>
            <a:r>
              <a:rPr lang="en-US" b="1" dirty="0" err="1">
                <a:cs typeface="Times New Roman" pitchFamily="18" charset="0"/>
              </a:rPr>
              <a:t>GeForce</a:t>
            </a:r>
            <a:r>
              <a:rPr lang="en-US" b="1" baseline="0" dirty="0">
                <a:cs typeface="Times New Roman" pitchFamily="18" charset="0"/>
              </a:rPr>
              <a:t> 8400 GS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1219200"/>
            <a:ext cx="4191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restructuring for complex memory hierarchy efficiently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Global memory, Shared memory, Registers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1600" kern="0" dirty="0" smtClean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/>
              <a:t>Partitioning work between CPU and GPU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portability between different generations of GPU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Registers, active warps, size of global memory, size of shared memory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vary even more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Newer high performance cards e.g. NVIDA’s Fermi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Mobile GPUs with less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resources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1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1419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Optimization Space</a:t>
            </a:r>
            <a:endParaRPr lang="en-US" dirty="0"/>
          </a:p>
        </p:txBody>
      </p:sp>
      <p:pic>
        <p:nvPicPr>
          <p:cNvPr id="4" name="Content Placeholder 3" descr="prunn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12837"/>
            <a:ext cx="9369847" cy="5059363"/>
          </a:xfrm>
        </p:spPr>
      </p:pic>
      <p:sp>
        <p:nvSpPr>
          <p:cNvPr id="12" name="TextBox 11"/>
          <p:cNvSpPr txBox="1"/>
          <p:nvPr/>
        </p:nvSpPr>
        <p:spPr>
          <a:xfrm>
            <a:off x="7239000" y="586740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Ryoo</a:t>
            </a:r>
            <a:r>
              <a:rPr lang="en-US" dirty="0" smtClean="0"/>
              <a:t> , CGO ’08]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438400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 Optimization Space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8194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908 Configurations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0" y="1600200"/>
            <a:ext cx="457200" cy="4495800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47800" y="3429000"/>
            <a:ext cx="64008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We need higher level of abstraction!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7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Write-once parallel software</a:t>
            </a:r>
          </a:p>
          <a:p>
            <a:endParaRPr lang="en-US" dirty="0" smtClean="0"/>
          </a:p>
          <a:p>
            <a:r>
              <a:rPr lang="en-US" dirty="0" smtClean="0"/>
              <a:t>Free the programmer from low-level details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057400" y="4816027"/>
            <a:ext cx="762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8" descr="C:\Users\Amir\AppData\Local\Microsoft\Windows\Temporary Internet Files\Content.IE5\OW7JIDIG\MC900279044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3886201"/>
            <a:ext cx="1994898" cy="18288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>
            <a:stCxn id="12" idx="3"/>
            <a:endCxn id="32" idx="1"/>
          </p:cNvCxnSpPr>
          <p:nvPr/>
        </p:nvCxnSpPr>
        <p:spPr bwMode="auto">
          <a:xfrm flipV="1">
            <a:off x="4814298" y="3917302"/>
            <a:ext cx="1281702" cy="8832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3"/>
            <a:endCxn id="33" idx="1"/>
          </p:cNvCxnSpPr>
          <p:nvPr/>
        </p:nvCxnSpPr>
        <p:spPr bwMode="auto">
          <a:xfrm flipV="1">
            <a:off x="4814298" y="4585923"/>
            <a:ext cx="1281702" cy="2146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2" idx="3"/>
            <a:endCxn id="34" idx="1"/>
          </p:cNvCxnSpPr>
          <p:nvPr/>
        </p:nvCxnSpPr>
        <p:spPr bwMode="auto">
          <a:xfrm>
            <a:off x="4814298" y="4800601"/>
            <a:ext cx="1270413" cy="326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3"/>
            <a:endCxn id="35" idx="1"/>
          </p:cNvCxnSpPr>
          <p:nvPr/>
        </p:nvCxnSpPr>
        <p:spPr bwMode="auto">
          <a:xfrm>
            <a:off x="4814298" y="4800601"/>
            <a:ext cx="1281702" cy="891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ounded Rectangle 31"/>
          <p:cNvSpPr/>
          <p:nvPr/>
        </p:nvSpPr>
        <p:spPr bwMode="auto">
          <a:xfrm>
            <a:off x="6096000" y="3612502"/>
            <a:ext cx="2667000" cy="609600"/>
          </a:xfrm>
          <a:prstGeom prst="roundRect">
            <a:avLst/>
          </a:prstGeom>
          <a:solidFill>
            <a:srgbClr val="CC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Arial Narrow" pitchFamily="34" charset="0"/>
              </a:rPr>
              <a:t>(C + </a:t>
            </a:r>
            <a:r>
              <a:rPr lang="en-US" sz="1600" b="1" dirty="0" err="1" smtClean="0">
                <a:latin typeface="Arial Narrow" pitchFamily="34" charset="0"/>
              </a:rPr>
              <a:t>Pthreads</a:t>
            </a:r>
            <a:r>
              <a:rPr lang="en-US" sz="1600" b="1" dirty="0" smtClean="0">
                <a:latin typeface="Arial Narrow" pitchFamily="34" charset="0"/>
              </a:rPr>
              <a:t>) Shared Memory Processors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096000" y="4388556"/>
            <a:ext cx="2667000" cy="394734"/>
          </a:xfrm>
          <a:prstGeom prst="roundRect">
            <a:avLst/>
          </a:prstGeom>
          <a:solidFill>
            <a:srgbClr val="CC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Arial Narrow" pitchFamily="34" charset="0"/>
              </a:rPr>
              <a:t>(C +</a:t>
            </a:r>
            <a:r>
              <a:rPr lang="en-US" sz="1600" b="1" dirty="0" err="1" smtClean="0">
                <a:latin typeface="Arial Narrow" pitchFamily="34" charset="0"/>
              </a:rPr>
              <a:t>Intrinsics</a:t>
            </a:r>
            <a:r>
              <a:rPr lang="en-US" sz="1600" b="1" dirty="0" smtClean="0">
                <a:latin typeface="Arial Narrow" pitchFamily="34" charset="0"/>
              </a:rPr>
              <a:t>) SIMD Engines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084711" y="4908861"/>
            <a:ext cx="2667000" cy="436428"/>
          </a:xfrm>
          <a:prstGeom prst="roundRect">
            <a:avLst/>
          </a:prstGeom>
          <a:solidFill>
            <a:srgbClr val="CC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Arial Narrow" pitchFamily="34" charset="0"/>
              </a:rPr>
              <a:t>(</a:t>
            </a:r>
            <a:r>
              <a:rPr lang="en-US" sz="1600" b="1" dirty="0" err="1" smtClean="0">
                <a:latin typeface="Arial Narrow" pitchFamily="34" charset="0"/>
              </a:rPr>
              <a:t>Verilog</a:t>
            </a:r>
            <a:r>
              <a:rPr lang="en-US" sz="1600" b="1" dirty="0" smtClean="0">
                <a:latin typeface="Arial Narrow" pitchFamily="34" charset="0"/>
              </a:rPr>
              <a:t>/VHDL) FPGAs</a:t>
            </a:r>
            <a:endParaRPr kumimoji="0" lang="en-US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096000" y="5486457"/>
            <a:ext cx="2667000" cy="411987"/>
          </a:xfrm>
          <a:prstGeom prst="roundRect">
            <a:avLst/>
          </a:prstGeom>
          <a:solidFill>
            <a:srgbClr val="CC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Arial Narrow" pitchFamily="34" charset="0"/>
              </a:rPr>
              <a:t>(CUDA/</a:t>
            </a:r>
            <a:r>
              <a:rPr lang="en-US" sz="1600" b="1" dirty="0" err="1" smtClean="0">
                <a:latin typeface="Arial Narrow" pitchFamily="34" charset="0"/>
              </a:rPr>
              <a:t>OpenCL</a:t>
            </a:r>
            <a:r>
              <a:rPr lang="en-US" sz="1600" b="1" dirty="0" smtClean="0">
                <a:latin typeface="Arial Narrow" pitchFamily="34" charset="0"/>
              </a:rPr>
              <a:t>) GPUs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Flowchart: Multidocument 38"/>
          <p:cNvSpPr/>
          <p:nvPr/>
        </p:nvSpPr>
        <p:spPr bwMode="auto">
          <a:xfrm>
            <a:off x="304800" y="4312414"/>
            <a:ext cx="1600200" cy="1219200"/>
          </a:xfrm>
          <a:prstGeom prst="flowChartMultidocumen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Parallel Specification</a:t>
            </a:r>
          </a:p>
        </p:txBody>
      </p:sp>
    </p:spTree>
    <p:custDataLst>
      <p:tags r:id="rId1"/>
    </p:custDataLst>
  </p:cSld>
  <p:clrMapOvr>
    <a:masterClrMapping/>
  </p:clrMapOvr>
  <p:transition advTm="67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|16.6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9.9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2.3|0.7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1.1|0.4|0.6|2.5|6|18.6|1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3.8|5.8|3.6|7.4"/>
</p:tagLst>
</file>

<file path=ppt/theme/theme1.xml><?xml version="1.0" encoding="utf-8"?>
<a:theme xmlns:a="http://schemas.openxmlformats.org/drawingml/2006/main" name="fank-cgo08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1536</Words>
  <Application>Microsoft Office PowerPoint</Application>
  <PresentationFormat>On-screen Show (4:3)</PresentationFormat>
  <Paragraphs>780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fank-cgo08</vt:lpstr>
      <vt:lpstr>Visio</vt:lpstr>
      <vt:lpstr>Microsoft Visio Drawing</vt:lpstr>
      <vt:lpstr>Sponge: Portable Stream Programming on Graphics Engines</vt:lpstr>
      <vt:lpstr>Why GPUs?</vt:lpstr>
      <vt:lpstr>GPU Architecture</vt:lpstr>
      <vt:lpstr>GPU Programming Model</vt:lpstr>
      <vt:lpstr>GPU Execution Model</vt:lpstr>
      <vt:lpstr>GPU Execution Model</vt:lpstr>
      <vt:lpstr>GPU Programming Challenges</vt:lpstr>
      <vt:lpstr>Nonlinear Optimization Space</vt:lpstr>
      <vt:lpstr>Goals</vt:lpstr>
      <vt:lpstr>Streaming</vt:lpstr>
      <vt:lpstr>Sponge</vt:lpstr>
      <vt:lpstr>GPU Performance Model</vt:lpstr>
      <vt:lpstr>Actor Classification</vt:lpstr>
      <vt:lpstr>Global Memory Accesses</vt:lpstr>
      <vt:lpstr>Shared Memory</vt:lpstr>
      <vt:lpstr>Using Shared Memory</vt:lpstr>
      <vt:lpstr>Helper Threads</vt:lpstr>
      <vt:lpstr>Data Prefetch</vt:lpstr>
      <vt:lpstr>Loop unrolling</vt:lpstr>
      <vt:lpstr>Methodology</vt:lpstr>
      <vt:lpstr>Result (Baseline CPU)</vt:lpstr>
      <vt:lpstr>Result (Baseline GPU)</vt:lpstr>
      <vt:lpstr>Conclusion</vt:lpstr>
      <vt:lpstr>Questions</vt:lpstr>
      <vt:lpstr>Spatial Intermediate Representation</vt:lpstr>
      <vt:lpstr>Nonlinear Optimization Space</vt:lpstr>
      <vt:lpstr>Bank Conflict</vt:lpstr>
      <vt:lpstr>Removing Bank Conflict</vt:lpstr>
    </vt:vector>
  </TitlesOfParts>
  <Company>The 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Sponge: Portable Stream Programming on Graphics Engines</dc:title>
  <dc:creator>User</dc:creator>
  <cp:lastModifiedBy>Amir</cp:lastModifiedBy>
  <cp:revision>29</cp:revision>
  <dcterms:created xsi:type="dcterms:W3CDTF">2011-03-04T19:20:57Z</dcterms:created>
  <dcterms:modified xsi:type="dcterms:W3CDTF">2011-03-09T19:33:53Z</dcterms:modified>
</cp:coreProperties>
</file>