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9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6" r:id="rId2"/>
    <p:sldId id="274" r:id="rId3"/>
    <p:sldId id="275" r:id="rId4"/>
    <p:sldId id="276" r:id="rId5"/>
    <p:sldId id="269" r:id="rId6"/>
    <p:sldId id="258" r:id="rId7"/>
    <p:sldId id="259" r:id="rId8"/>
    <p:sldId id="260" r:id="rId9"/>
    <p:sldId id="261" r:id="rId10"/>
    <p:sldId id="262" r:id="rId11"/>
    <p:sldId id="277" r:id="rId12"/>
    <p:sldId id="264" r:id="rId13"/>
    <p:sldId id="265" r:id="rId14"/>
    <p:sldId id="266" r:id="rId15"/>
    <p:sldId id="267" r:id="rId16"/>
    <p:sldId id="285" r:id="rId17"/>
    <p:sldId id="287" r:id="rId18"/>
    <p:sldId id="270" r:id="rId19"/>
    <p:sldId id="271" r:id="rId20"/>
    <p:sldId id="272" r:id="rId21"/>
    <p:sldId id="273" r:id="rId22"/>
    <p:sldId id="286" r:id="rId23"/>
    <p:sldId id="281" r:id="rId24"/>
    <p:sldId id="280" r:id="rId25"/>
    <p:sldId id="278" r:id="rId26"/>
    <p:sldId id="279" r:id="rId27"/>
    <p:sldId id="282" r:id="rId28"/>
    <p:sldId id="283" r:id="rId29"/>
    <p:sldId id="284" r:id="rId30"/>
    <p:sldId id="28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EEEEEE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84" autoAdjust="0"/>
    <p:restoredTop sz="94660"/>
  </p:normalViewPr>
  <p:slideViewPr>
    <p:cSldViewPr>
      <p:cViewPr varScale="1">
        <p:scale>
          <a:sx n="74" d="100"/>
          <a:sy n="74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nesh\Desktop\sasp0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nesh\Desktop\sasp0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nesh\Desktop\sasp09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anesh\Desktop\sasp09.xlsx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anesh\Desktop\sasp09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plotArea>
      <c:layout>
        <c:manualLayout>
          <c:layoutTarget val="inner"/>
          <c:xMode val="edge"/>
          <c:yMode val="edge"/>
          <c:x val="0.11876804512904029"/>
          <c:y val="3.4229845944167892E-2"/>
          <c:w val="0.8812319548709574"/>
          <c:h val="0.70586917889172551"/>
        </c:manualLayout>
      </c:layout>
      <c:barChart>
        <c:barDir val="col"/>
        <c:grouping val="clustered"/>
        <c:ser>
          <c:idx val="0"/>
          <c:order val="0"/>
          <c:tx>
            <c:strRef>
              <c:f>Sheet1!$B$102</c:f>
              <c:strCache>
                <c:ptCount val="1"/>
                <c:pt idx="0">
                  <c:v>Non-Generalized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Sheet1!$A$103:$A$107</c:f>
              <c:strCache>
                <c:ptCount val="5"/>
                <c:pt idx="0">
                  <c:v>MRI.FH</c:v>
                </c:pt>
                <c:pt idx="1">
                  <c:v>MRI.Q</c:v>
                </c:pt>
                <c:pt idx="2">
                  <c:v>CT.segment</c:v>
                </c:pt>
                <c:pt idx="3">
                  <c:v>CT.laplace</c:v>
                </c:pt>
                <c:pt idx="4">
                  <c:v>CT.gauss</c:v>
                </c:pt>
              </c:strCache>
            </c:strRef>
          </c:cat>
          <c:val>
            <c:numRef>
              <c:f>Sheet1!$B$103:$B$107</c:f>
              <c:numCache>
                <c:formatCode>0.0</c:formatCode>
                <c:ptCount val="5"/>
                <c:pt idx="0">
                  <c:v>1</c:v>
                </c:pt>
                <c:pt idx="1">
                  <c:v>0.5</c:v>
                </c:pt>
                <c:pt idx="2">
                  <c:v>0</c:v>
                </c:pt>
                <c:pt idx="3">
                  <c:v>0.5</c:v>
                </c:pt>
                <c:pt idx="4">
                  <c:v>0.5</c:v>
                </c:pt>
              </c:numCache>
            </c:numRef>
          </c:val>
        </c:ser>
        <c:ser>
          <c:idx val="1"/>
          <c:order val="1"/>
          <c:tx>
            <c:strRef>
              <c:f>Sheet1!$C$102</c:f>
              <c:strCache>
                <c:ptCount val="1"/>
                <c:pt idx="0">
                  <c:v>Generalized</c:v>
                </c:pt>
              </c:strCache>
            </c:strRef>
          </c:tx>
          <c:spPr>
            <a:solidFill>
              <a:schemeClr val="accent2"/>
            </a:solidFill>
          </c:spPr>
          <c:cat>
            <c:strRef>
              <c:f>Sheet1!$A$103:$A$107</c:f>
              <c:strCache>
                <c:ptCount val="5"/>
                <c:pt idx="0">
                  <c:v>MRI.FH</c:v>
                </c:pt>
                <c:pt idx="1">
                  <c:v>MRI.Q</c:v>
                </c:pt>
                <c:pt idx="2">
                  <c:v>CT.segment</c:v>
                </c:pt>
                <c:pt idx="3">
                  <c:v>CT.laplace</c:v>
                </c:pt>
                <c:pt idx="4">
                  <c:v>CT.gauss</c:v>
                </c:pt>
              </c:strCache>
            </c:strRef>
          </c:cat>
          <c:val>
            <c:numRef>
              <c:f>Sheet1!$C$103:$C$107</c:f>
              <c:numCache>
                <c:formatCode>0.0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axId val="42061824"/>
        <c:axId val="42063360"/>
      </c:barChart>
      <c:catAx>
        <c:axId val="42061824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sz="1400"/>
            </a:pPr>
            <a:endParaRPr lang="en-US"/>
          </a:p>
        </c:txPr>
        <c:crossAx val="42063360"/>
        <c:crosses val="autoZero"/>
        <c:auto val="1"/>
        <c:lblAlgn val="ctr"/>
        <c:lblOffset val="100"/>
      </c:catAx>
      <c:valAx>
        <c:axId val="42063360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Normalized Performance</a:t>
                </a:r>
              </a:p>
            </c:rich>
          </c:tx>
          <c:layout/>
        </c:title>
        <c:numFmt formatCode="0.0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2061824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1.2227368560738907E-2"/>
          <c:y val="0.9170274679382211"/>
          <c:w val="0.98488345380942899"/>
          <c:h val="7.8631687424622176E-2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</c:chart>
  <c:spPr>
    <a:noFill/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plotArea>
      <c:layout>
        <c:manualLayout>
          <c:layoutTarget val="inner"/>
          <c:xMode val="edge"/>
          <c:yMode val="edge"/>
          <c:x val="0.13757583805462298"/>
          <c:y val="3.4229845944167822E-2"/>
          <c:w val="0.86242416194537697"/>
          <c:h val="0.70410660469289255"/>
        </c:manualLayout>
      </c:layout>
      <c:barChart>
        <c:barDir val="col"/>
        <c:grouping val="clustered"/>
        <c:ser>
          <c:idx val="0"/>
          <c:order val="0"/>
          <c:tx>
            <c:strRef>
              <c:f>Sheet1!$B$102</c:f>
              <c:strCache>
                <c:ptCount val="1"/>
                <c:pt idx="0">
                  <c:v>Non-Generalized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Sheet1!$A$114:$A$119</c:f>
              <c:strCache>
                <c:ptCount val="6"/>
                <c:pt idx="0">
                  <c:v>MRI.FH</c:v>
                </c:pt>
                <c:pt idx="1">
                  <c:v>MRI.Q</c:v>
                </c:pt>
                <c:pt idx="2">
                  <c:v>CT.segment</c:v>
                </c:pt>
                <c:pt idx="3">
                  <c:v>CT.laplace</c:v>
                </c:pt>
                <c:pt idx="4">
                  <c:v>CT.gauss</c:v>
                </c:pt>
                <c:pt idx="5">
                  <c:v>mean</c:v>
                </c:pt>
              </c:strCache>
            </c:strRef>
          </c:cat>
          <c:val>
            <c:numRef>
              <c:f>Sheet1!$B$114:$B$119</c:f>
              <c:numCache>
                <c:formatCode>0.0</c:formatCode>
                <c:ptCount val="6"/>
                <c:pt idx="0">
                  <c:v>1</c:v>
                </c:pt>
                <c:pt idx="1">
                  <c:v>0.59649122807017563</c:v>
                </c:pt>
                <c:pt idx="2">
                  <c:v>0</c:v>
                </c:pt>
                <c:pt idx="3">
                  <c:v>0.70175438596491158</c:v>
                </c:pt>
                <c:pt idx="4">
                  <c:v>0.6616541353383476</c:v>
                </c:pt>
                <c:pt idx="5" formatCode="0.000">
                  <c:v>0.5919799498746865</c:v>
                </c:pt>
              </c:numCache>
            </c:numRef>
          </c:val>
        </c:ser>
        <c:ser>
          <c:idx val="1"/>
          <c:order val="1"/>
          <c:tx>
            <c:strRef>
              <c:f>Sheet1!$C$102</c:f>
              <c:strCache>
                <c:ptCount val="1"/>
                <c:pt idx="0">
                  <c:v>Generalized</c:v>
                </c:pt>
              </c:strCache>
            </c:strRef>
          </c:tx>
          <c:spPr>
            <a:solidFill>
              <a:schemeClr val="accent2"/>
            </a:solidFill>
          </c:spPr>
          <c:cat>
            <c:strRef>
              <c:f>Sheet1!$A$114:$A$119</c:f>
              <c:strCache>
                <c:ptCount val="6"/>
                <c:pt idx="0">
                  <c:v>MRI.FH</c:v>
                </c:pt>
                <c:pt idx="1">
                  <c:v>MRI.Q</c:v>
                </c:pt>
                <c:pt idx="2">
                  <c:v>CT.segment</c:v>
                </c:pt>
                <c:pt idx="3">
                  <c:v>CT.laplace</c:v>
                </c:pt>
                <c:pt idx="4">
                  <c:v>CT.gauss</c:v>
                </c:pt>
                <c:pt idx="5">
                  <c:v>mean</c:v>
                </c:pt>
              </c:strCache>
            </c:strRef>
          </c:cat>
          <c:val>
            <c:numRef>
              <c:f>Sheet1!$C$114:$C$119</c:f>
              <c:numCache>
                <c:formatCode>General</c:formatCode>
                <c:ptCount val="6"/>
                <c:pt idx="0">
                  <c:v>0.70000000000000062</c:v>
                </c:pt>
                <c:pt idx="1">
                  <c:v>0.83508771929824555</c:v>
                </c:pt>
                <c:pt idx="2">
                  <c:v>0.69665071770334963</c:v>
                </c:pt>
                <c:pt idx="3">
                  <c:v>0.98245614035087658</c:v>
                </c:pt>
                <c:pt idx="4">
                  <c:v>0.9263157894736842</c:v>
                </c:pt>
                <c:pt idx="5" formatCode="0.000">
                  <c:v>0.82810207336523123</c:v>
                </c:pt>
              </c:numCache>
            </c:numRef>
          </c:val>
        </c:ser>
        <c:axId val="46565632"/>
        <c:axId val="46567424"/>
      </c:barChart>
      <c:catAx>
        <c:axId val="46565632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sz="1400"/>
            </a:pPr>
            <a:endParaRPr lang="en-US"/>
          </a:p>
        </c:txPr>
        <c:crossAx val="46567424"/>
        <c:crosses val="autoZero"/>
        <c:auto val="1"/>
        <c:lblAlgn val="ctr"/>
        <c:lblOffset val="100"/>
      </c:catAx>
      <c:valAx>
        <c:axId val="46567424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/>
                  <a:t>Normalized </a:t>
                </a:r>
                <a:r>
                  <a:rPr lang="en-US" sz="1400" dirty="0" smtClean="0"/>
                  <a:t>    </a:t>
                </a:r>
                <a:r>
                  <a:rPr lang="en-US" sz="1400" dirty="0" err="1" smtClean="0"/>
                  <a:t>Perf</a:t>
                </a:r>
                <a:r>
                  <a:rPr lang="en-US" sz="1400" dirty="0" smtClean="0"/>
                  <a:t>/Power</a:t>
                </a:r>
                <a:r>
                  <a:rPr lang="en-US" sz="1400" baseline="0" dirty="0" smtClean="0"/>
                  <a:t> </a:t>
                </a:r>
                <a:r>
                  <a:rPr lang="en-US" sz="1400" dirty="0" smtClean="0"/>
                  <a:t>Efficiency</a:t>
                </a:r>
                <a:endParaRPr lang="en-US" sz="1400" dirty="0"/>
              </a:p>
            </c:rich>
          </c:tx>
          <c:layout/>
        </c:title>
        <c:numFmt formatCode="0.0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6565632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1.00776855457341E-2"/>
          <c:y val="0.91756898371733564"/>
          <c:w val="0.98488345380942899"/>
          <c:h val="7.8631687424622024E-2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</c:chart>
  <c:spPr>
    <a:noFill/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"/>
  <c:chart>
    <c:plotArea>
      <c:layout>
        <c:manualLayout>
          <c:layoutTarget val="inner"/>
          <c:xMode val="edge"/>
          <c:yMode val="edge"/>
          <c:x val="0.12347363376807514"/>
          <c:y val="2.8196469383790168E-2"/>
          <c:w val="0.86263746833681065"/>
          <c:h val="0.7039265595275227"/>
        </c:manualLayout>
      </c:layout>
      <c:barChart>
        <c:barDir val="col"/>
        <c:grouping val="clustered"/>
        <c:ser>
          <c:idx val="0"/>
          <c:order val="0"/>
          <c:tx>
            <c:v>Theoretical</c:v>
          </c:tx>
          <c:spPr>
            <a:solidFill>
              <a:schemeClr val="accent1"/>
            </a:solidFill>
          </c:spPr>
          <c:cat>
            <c:strRef>
              <c:f>Sheet1!$A$10:$A$14</c:f>
              <c:strCache>
                <c:ptCount val="5"/>
                <c:pt idx="0">
                  <c:v>MRI.FH</c:v>
                </c:pt>
                <c:pt idx="1">
                  <c:v>MRI.Q</c:v>
                </c:pt>
                <c:pt idx="2">
                  <c:v>CT.segment</c:v>
                </c:pt>
                <c:pt idx="3">
                  <c:v>CT.laplace</c:v>
                </c:pt>
                <c:pt idx="4">
                  <c:v>CT.gauss</c:v>
                </c:pt>
              </c:strCache>
            </c:strRef>
          </c:cat>
          <c:val>
            <c:numRef>
              <c:f>Sheet1!$I$10:$I$14</c:f>
              <c:numCache>
                <c:formatCode>General</c:formatCode>
                <c:ptCount val="5"/>
                <c:pt idx="0">
                  <c:v>153.9</c:v>
                </c:pt>
                <c:pt idx="1">
                  <c:v>137.69999999999999</c:v>
                </c:pt>
                <c:pt idx="2">
                  <c:v>105.3</c:v>
                </c:pt>
                <c:pt idx="3">
                  <c:v>126</c:v>
                </c:pt>
                <c:pt idx="4">
                  <c:v>138.6</c:v>
                </c:pt>
              </c:numCache>
            </c:numRef>
          </c:val>
        </c:ser>
        <c:ser>
          <c:idx val="1"/>
          <c:order val="1"/>
          <c:tx>
            <c:v>Realized</c:v>
          </c:tx>
          <c:spPr>
            <a:solidFill>
              <a:schemeClr val="accent2"/>
            </a:solidFill>
          </c:spPr>
          <c:val>
            <c:numRef>
              <c:f>Sheet1!$J$10:$J$14</c:f>
              <c:numCache>
                <c:formatCode>[&lt;0.001]##0.00E+0;[&lt;1000]\ #0.00;##0.00E+0</c:formatCode>
                <c:ptCount val="5"/>
                <c:pt idx="0">
                  <c:v>149.88888888888945</c:v>
                </c:pt>
                <c:pt idx="1">
                  <c:v>134.11111111111092</c:v>
                </c:pt>
                <c:pt idx="2">
                  <c:v>102.5555555555554</c:v>
                </c:pt>
                <c:pt idx="3">
                  <c:v>118.33333333333319</c:v>
                </c:pt>
                <c:pt idx="4">
                  <c:v>130.16666666666652</c:v>
                </c:pt>
              </c:numCache>
            </c:numRef>
          </c:val>
        </c:ser>
        <c:axId val="46588672"/>
        <c:axId val="46590208"/>
      </c:barChart>
      <c:catAx>
        <c:axId val="4658867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6590208"/>
        <c:crosses val="autoZero"/>
        <c:auto val="1"/>
        <c:lblAlgn val="ctr"/>
        <c:lblOffset val="100"/>
      </c:catAx>
      <c:valAx>
        <c:axId val="46590208"/>
        <c:scaling>
          <c:orientation val="minMax"/>
          <c:max val="16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 smtClean="0"/>
                  <a:t>GOPs/sec</a:t>
                </a:r>
                <a:endParaRPr lang="en-US" sz="14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6588672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0"/>
          <c:y val="0.91221760800855567"/>
          <c:w val="1"/>
          <c:h val="8.3551441038884788E-2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2947811452922484"/>
          <c:y val="3.4229845944167822E-2"/>
          <c:w val="0.87052188547077813"/>
          <c:h val="0.70429283434667866"/>
        </c:manualLayout>
      </c:layout>
      <c:barChart>
        <c:barDir val="col"/>
        <c:grouping val="clustered"/>
        <c:ser>
          <c:idx val="0"/>
          <c:order val="0"/>
          <c:tx>
            <c:v>Theoretical</c:v>
          </c:tx>
          <c:spPr>
            <a:solidFill>
              <a:srgbClr val="BBE0E3"/>
            </a:solidFill>
          </c:spPr>
          <c:cat>
            <c:strRef>
              <c:f>Sheet1!$A$161:$A$166</c:f>
              <c:strCache>
                <c:ptCount val="6"/>
                <c:pt idx="0">
                  <c:v>PUMA</c:v>
                </c:pt>
                <c:pt idx="1">
                  <c:v>GTS 250</c:v>
                </c:pt>
                <c:pt idx="2">
                  <c:v>GTX 260</c:v>
                </c:pt>
                <c:pt idx="3">
                  <c:v>GTX 280</c:v>
                </c:pt>
                <c:pt idx="4">
                  <c:v>GTX 285</c:v>
                </c:pt>
                <c:pt idx="5">
                  <c:v>GTX 295</c:v>
                </c:pt>
              </c:strCache>
            </c:strRef>
          </c:cat>
          <c:val>
            <c:numRef>
              <c:f>Sheet1!$O$161:$O$166</c:f>
              <c:numCache>
                <c:formatCode>0.0</c:formatCode>
                <c:ptCount val="6"/>
                <c:pt idx="0">
                  <c:v>0.15390000000000037</c:v>
                </c:pt>
                <c:pt idx="1">
                  <c:v>0.70500000000000063</c:v>
                </c:pt>
                <c:pt idx="2">
                  <c:v>0.71500000000000064</c:v>
                </c:pt>
                <c:pt idx="3">
                  <c:v>0.93300000000000005</c:v>
                </c:pt>
                <c:pt idx="4">
                  <c:v>1.0629999999999975</c:v>
                </c:pt>
                <c:pt idx="5">
                  <c:v>1.788</c:v>
                </c:pt>
              </c:numCache>
            </c:numRef>
          </c:val>
        </c:ser>
        <c:ser>
          <c:idx val="1"/>
          <c:order val="1"/>
          <c:tx>
            <c:v>Realized</c:v>
          </c:tx>
          <c:spPr>
            <a:solidFill>
              <a:srgbClr val="2D2D8A"/>
            </a:solidFill>
          </c:spPr>
          <c:cat>
            <c:strRef>
              <c:f>Sheet1!$A$161:$A$166</c:f>
              <c:strCache>
                <c:ptCount val="6"/>
                <c:pt idx="0">
                  <c:v>PUMA</c:v>
                </c:pt>
                <c:pt idx="1">
                  <c:v>GTS 250</c:v>
                </c:pt>
                <c:pt idx="2">
                  <c:v>GTX 260</c:v>
                </c:pt>
                <c:pt idx="3">
                  <c:v>GTX 280</c:v>
                </c:pt>
                <c:pt idx="4">
                  <c:v>GTX 285</c:v>
                </c:pt>
                <c:pt idx="5">
                  <c:v>GTX 295</c:v>
                </c:pt>
              </c:strCache>
            </c:strRef>
          </c:cat>
          <c:val>
            <c:numRef>
              <c:f>Sheet1!$P$161:$P$166</c:f>
              <c:numCache>
                <c:formatCode>0.0000</c:formatCode>
                <c:ptCount val="6"/>
                <c:pt idx="0">
                  <c:v>0.1498888888888889</c:v>
                </c:pt>
                <c:pt idx="1">
                  <c:v>7.4311111111111383E-2</c:v>
                </c:pt>
                <c:pt idx="2">
                  <c:v>0.11811666666666669</c:v>
                </c:pt>
                <c:pt idx="3">
                  <c:v>0.14957222222222241</c:v>
                </c:pt>
                <c:pt idx="4">
                  <c:v>0.16783333333333364</c:v>
                </c:pt>
                <c:pt idx="5">
                  <c:v>0.23623333333333382</c:v>
                </c:pt>
              </c:numCache>
            </c:numRef>
          </c:val>
        </c:ser>
        <c:axId val="52911104"/>
        <c:axId val="53039872"/>
      </c:barChart>
      <c:catAx>
        <c:axId val="52911104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sz="1400"/>
            </a:pPr>
            <a:endParaRPr lang="en-US"/>
          </a:p>
        </c:txPr>
        <c:crossAx val="53039872"/>
        <c:crosses val="autoZero"/>
        <c:auto val="1"/>
        <c:lblAlgn val="ctr"/>
        <c:lblOffset val="100"/>
      </c:catAx>
      <c:valAx>
        <c:axId val="5303987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TOPs/sec</a:t>
                </a:r>
              </a:p>
            </c:rich>
          </c:tx>
          <c:layout/>
        </c:title>
        <c:numFmt formatCode="0.0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29111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0077841756585621E-2"/>
          <c:y val="0.92076753718405269"/>
          <c:w val="0.98488345380942899"/>
          <c:h val="7.8631687424622024E-2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</c:chart>
  <c:spPr>
    <a:ln>
      <a:noFill/>
    </a:ln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6660433404988378"/>
          <c:y val="3.4229845944167822E-2"/>
          <c:w val="0.8333956659501166"/>
          <c:h val="0.71880691547341391"/>
        </c:manualLayout>
      </c:layout>
      <c:barChart>
        <c:barDir val="col"/>
        <c:grouping val="clustered"/>
        <c:ser>
          <c:idx val="0"/>
          <c:order val="0"/>
          <c:tx>
            <c:strRef>
              <c:f>Sheet1!$T$171</c:f>
              <c:strCache>
                <c:ptCount val="1"/>
                <c:pt idx="0">
                  <c:v>GTS 250</c:v>
                </c:pt>
              </c:strCache>
            </c:strRef>
          </c:tx>
          <c:spPr>
            <a:solidFill>
              <a:schemeClr val="tx1"/>
            </a:solidFill>
          </c:spPr>
          <c:cat>
            <c:strRef>
              <c:f>Sheet1!$S$172:$S$176</c:f>
              <c:strCache>
                <c:ptCount val="5"/>
                <c:pt idx="0">
                  <c:v>MRI.FH</c:v>
                </c:pt>
                <c:pt idx="1">
                  <c:v>MRI.Q</c:v>
                </c:pt>
                <c:pt idx="2">
                  <c:v>CT.segment</c:v>
                </c:pt>
                <c:pt idx="3">
                  <c:v>CT.laplace</c:v>
                </c:pt>
                <c:pt idx="4">
                  <c:v>CT.gauss</c:v>
                </c:pt>
              </c:strCache>
            </c:strRef>
          </c:cat>
          <c:val>
            <c:numRef>
              <c:f>Sheet1!$T$172:$T$176</c:f>
              <c:numCache>
                <c:formatCode>0</c:formatCode>
                <c:ptCount val="5"/>
                <c:pt idx="0">
                  <c:v>26.860363939015627</c:v>
                </c:pt>
                <c:pt idx="1">
                  <c:v>35.813818585354078</c:v>
                </c:pt>
                <c:pt idx="2">
                  <c:v>39.069620274931886</c:v>
                </c:pt>
                <c:pt idx="3">
                  <c:v>46.046338181169652</c:v>
                </c:pt>
                <c:pt idx="4">
                  <c:v>39.468289869573979</c:v>
                </c:pt>
              </c:numCache>
            </c:numRef>
          </c:val>
        </c:ser>
        <c:ser>
          <c:idx val="1"/>
          <c:order val="1"/>
          <c:tx>
            <c:strRef>
              <c:f>Sheet1!$U$171</c:f>
              <c:strCache>
                <c:ptCount val="1"/>
                <c:pt idx="0">
                  <c:v>GTX 260</c:v>
                </c:pt>
              </c:strCache>
            </c:strRef>
          </c:tx>
          <c:spPr>
            <a:solidFill>
              <a:srgbClr val="BBE0E3"/>
            </a:solidFill>
            <a:ln>
              <a:solidFill>
                <a:sysClr val="windowText" lastClr="000000"/>
              </a:solidFill>
            </a:ln>
          </c:spPr>
          <c:cat>
            <c:strRef>
              <c:f>Sheet1!$S$172:$S$176</c:f>
              <c:strCache>
                <c:ptCount val="5"/>
                <c:pt idx="0">
                  <c:v>MRI.FH</c:v>
                </c:pt>
                <c:pt idx="1">
                  <c:v>MRI.Q</c:v>
                </c:pt>
                <c:pt idx="2">
                  <c:v>CT.segment</c:v>
                </c:pt>
                <c:pt idx="3">
                  <c:v>CT.laplace</c:v>
                </c:pt>
                <c:pt idx="4">
                  <c:v>CT.gauss</c:v>
                </c:pt>
              </c:strCache>
            </c:strRef>
          </c:cat>
          <c:val>
            <c:numRef>
              <c:f>Sheet1!$U$172:$U$176</c:f>
              <c:numCache>
                <c:formatCode>0</c:formatCode>
                <c:ptCount val="5"/>
                <c:pt idx="0">
                  <c:v>25.348118248079089</c:v>
                </c:pt>
                <c:pt idx="1">
                  <c:v>33.797490997438864</c:v>
                </c:pt>
                <c:pt idx="2">
                  <c:v>36.869990179024121</c:v>
                </c:pt>
                <c:pt idx="3">
                  <c:v>43.453916996707008</c:v>
                </c:pt>
                <c:pt idx="4">
                  <c:v>37.246214568605993</c:v>
                </c:pt>
              </c:numCache>
            </c:numRef>
          </c:val>
        </c:ser>
        <c:ser>
          <c:idx val="2"/>
          <c:order val="2"/>
          <c:tx>
            <c:strRef>
              <c:f>Sheet1!$V$171</c:f>
              <c:strCache>
                <c:ptCount val="1"/>
                <c:pt idx="0">
                  <c:v>GTX 280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</c:spPr>
          <c:cat>
            <c:strRef>
              <c:f>Sheet1!$S$172:$S$176</c:f>
              <c:strCache>
                <c:ptCount val="5"/>
                <c:pt idx="0">
                  <c:v>MRI.FH</c:v>
                </c:pt>
                <c:pt idx="1">
                  <c:v>MRI.Q</c:v>
                </c:pt>
                <c:pt idx="2">
                  <c:v>CT.segment</c:v>
                </c:pt>
                <c:pt idx="3">
                  <c:v>CT.laplace</c:v>
                </c:pt>
                <c:pt idx="4">
                  <c:v>CT.gauss</c:v>
                </c:pt>
              </c:strCache>
            </c:strRef>
          </c:cat>
          <c:val>
            <c:numRef>
              <c:f>Sheet1!$V$172:$V$176</c:f>
              <c:numCache>
                <c:formatCode>0</c:formatCode>
                <c:ptCount val="5"/>
                <c:pt idx="0">
                  <c:v>25.021651658080931</c:v>
                </c:pt>
                <c:pt idx="1">
                  <c:v>33.362202210774562</c:v>
                </c:pt>
                <c:pt idx="2">
                  <c:v>36.395129684481311</c:v>
                </c:pt>
                <c:pt idx="3">
                  <c:v>42.894259985281494</c:v>
                </c:pt>
                <c:pt idx="4">
                  <c:v>36.766508558812752</c:v>
                </c:pt>
              </c:numCache>
            </c:numRef>
          </c:val>
        </c:ser>
        <c:ser>
          <c:idx val="3"/>
          <c:order val="3"/>
          <c:tx>
            <c:strRef>
              <c:f>Sheet1!$W$171</c:f>
              <c:strCache>
                <c:ptCount val="1"/>
                <c:pt idx="0">
                  <c:v>GTX 285</c:v>
                </c:pt>
              </c:strCache>
            </c:strRef>
          </c:tx>
          <c:spPr>
            <a:solidFill>
              <a:srgbClr val="2D2D8A"/>
            </a:solidFill>
          </c:spPr>
          <c:cat>
            <c:strRef>
              <c:f>Sheet1!$S$172:$S$176</c:f>
              <c:strCache>
                <c:ptCount val="5"/>
                <c:pt idx="0">
                  <c:v>MRI.FH</c:v>
                </c:pt>
                <c:pt idx="1">
                  <c:v>MRI.Q</c:v>
                </c:pt>
                <c:pt idx="2">
                  <c:v>CT.segment</c:v>
                </c:pt>
                <c:pt idx="3">
                  <c:v>CT.laplace</c:v>
                </c:pt>
                <c:pt idx="4">
                  <c:v>CT.gauss</c:v>
                </c:pt>
              </c:strCache>
            </c:strRef>
          </c:cat>
          <c:val>
            <c:numRef>
              <c:f>Sheet1!$W$172:$W$176</c:f>
              <c:numCache>
                <c:formatCode>0</c:formatCode>
                <c:ptCount val="5"/>
                <c:pt idx="0">
                  <c:v>22.299170062579012</c:v>
                </c:pt>
                <c:pt idx="1">
                  <c:v>29.732226750105283</c:v>
                </c:pt>
                <c:pt idx="2">
                  <c:v>32.435156454660344</c:v>
                </c:pt>
                <c:pt idx="3">
                  <c:v>38.227148678706882</c:v>
                </c:pt>
                <c:pt idx="4">
                  <c:v>32.766127438891608</c:v>
                </c:pt>
              </c:numCache>
            </c:numRef>
          </c:val>
        </c:ser>
        <c:ser>
          <c:idx val="4"/>
          <c:order val="4"/>
          <c:tx>
            <c:strRef>
              <c:f>Sheet1!$X$171</c:f>
              <c:strCache>
                <c:ptCount val="1"/>
                <c:pt idx="0">
                  <c:v>GTX 295</c:v>
                </c:pt>
              </c:strCache>
            </c:strRef>
          </c:tx>
          <c:spPr>
            <a:solidFill>
              <a:srgbClr val="BBE0E3">
                <a:lumMod val="50000"/>
              </a:srgbClr>
            </a:solidFill>
            <a:ln w="3175">
              <a:noFill/>
            </a:ln>
          </c:spPr>
          <c:cat>
            <c:strRef>
              <c:f>Sheet1!$S$172:$S$176</c:f>
              <c:strCache>
                <c:ptCount val="5"/>
                <c:pt idx="0">
                  <c:v>MRI.FH</c:v>
                </c:pt>
                <c:pt idx="1">
                  <c:v>MRI.Q</c:v>
                </c:pt>
                <c:pt idx="2">
                  <c:v>CT.segment</c:v>
                </c:pt>
                <c:pt idx="3">
                  <c:v>CT.laplace</c:v>
                </c:pt>
                <c:pt idx="4">
                  <c:v>CT.gauss</c:v>
                </c:pt>
              </c:strCache>
            </c:strRef>
          </c:cat>
          <c:val>
            <c:numRef>
              <c:f>Sheet1!$X$172:$X$176</c:f>
              <c:numCache>
                <c:formatCode>0</c:formatCode>
                <c:ptCount val="5"/>
                <c:pt idx="0">
                  <c:v>31.685147810098869</c:v>
                </c:pt>
                <c:pt idx="1">
                  <c:v>42.246863746798475</c:v>
                </c:pt>
                <c:pt idx="2">
                  <c:v>46.087487723779994</c:v>
                </c:pt>
                <c:pt idx="3">
                  <c:v>54.317396245883771</c:v>
                </c:pt>
                <c:pt idx="4">
                  <c:v>46.557768210757494</c:v>
                </c:pt>
              </c:numCache>
            </c:numRef>
          </c:val>
        </c:ser>
        <c:axId val="53108736"/>
        <c:axId val="53110272"/>
      </c:barChart>
      <c:catAx>
        <c:axId val="53108736"/>
        <c:scaling>
          <c:orientation val="minMax"/>
        </c:scaling>
        <c:axPos val="b"/>
        <c:tickLblPos val="nextTo"/>
        <c:txPr>
          <a:bodyPr rot="0" vert="horz" anchor="ctr" anchorCtr="1"/>
          <a:lstStyle/>
          <a:p>
            <a:pPr>
              <a:defRPr sz="1400"/>
            </a:pPr>
            <a:endParaRPr lang="en-US"/>
          </a:p>
        </c:txPr>
        <c:crossAx val="53110272"/>
        <c:crosses val="autoZero"/>
        <c:auto val="1"/>
        <c:lblAlgn val="ctr"/>
        <c:lblOffset val="100"/>
      </c:catAx>
      <c:valAx>
        <c:axId val="5311027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 b="1"/>
                </a:pPr>
                <a:r>
                  <a:rPr lang="en-US" dirty="0"/>
                  <a:t>PUMA </a:t>
                </a:r>
                <a:r>
                  <a:rPr lang="en-US" dirty="0" err="1" smtClean="0"/>
                  <a:t>Perf</a:t>
                </a:r>
                <a:r>
                  <a:rPr lang="en-US" dirty="0" smtClean="0"/>
                  <a:t>/Power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efficiency </a:t>
                </a:r>
                <a:r>
                  <a:rPr lang="en-US" dirty="0"/>
                  <a:t>over GPU</a:t>
                </a:r>
              </a:p>
            </c:rich>
          </c:tx>
          <c:layout>
            <c:manualLayout>
              <c:xMode val="edge"/>
              <c:yMode val="edge"/>
              <c:x val="1.2687447100324848E-2"/>
              <c:y val="9.5235665309871598E-2"/>
            </c:manualLayout>
          </c:layout>
        </c:title>
        <c:numFmt formatCode="0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31087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007768136404846E-2"/>
          <c:y val="0.91767838007172353"/>
          <c:w val="0.98488345380942899"/>
          <c:h val="8.1074299403733951E-2"/>
        </c:manualLayout>
      </c:layout>
      <c:overlay val="1"/>
      <c:spPr>
        <a:solidFill>
          <a:schemeClr val="bg1"/>
        </a:solidFill>
        <a:ln>
          <a:noFill/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</c:chart>
  <c:spPr>
    <a:ln>
      <a:noFill/>
    </a:ln>
  </c:sp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9D532-F85E-49D7-80FC-B6151A8B442A}" type="datetimeFigureOut">
              <a:rPr lang="en-US" smtClean="0"/>
              <a:pPr/>
              <a:t>7/27/2009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D0C29-E19B-4327-9252-516111C90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7B0DD3-FC8D-4D5B-8378-3A93CF5EE2B0}" type="slidenum">
              <a:rPr lang="en-US"/>
              <a:pPr/>
              <a:t>12</a:t>
            </a:fld>
            <a:endParaRPr lang="en-US"/>
          </a:p>
        </p:txBody>
      </p:sp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8FC66-439E-4E21-A1F0-76D437E6900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1F0CCB-ABC9-4772-A1D9-E3EACE82000A}" type="slidenum">
              <a:rPr lang="en-US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Accelerate hot portions of code, applications dominated by loops, build custom hw in the form of loop accelerators.  Loop accelerator is a custom architecture to execute loop bodies.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AA0E12-1D90-4CAD-A16F-9E0082401B45}" type="slidenum">
              <a:rPr lang="en-US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67566B-1ACC-4E83-A073-E85CD8958394}" type="slidenum">
              <a:rPr lang="en-US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smtClean="0"/>
              <a:t>Overhead mainly from rotating registers (whose sizes are rounded up) and control memory.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smtClean="0"/>
              <a:t>Still, 5x smaller than ARM with much higher performance.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 txBox="1">
            <a:spLocks noChangeArrowheads="1"/>
          </p:cNvSpPr>
          <p:nvPr userDrawn="1"/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6"/>
          <p:cNvSpPr txBox="1">
            <a:spLocks noChangeArrowheads="1"/>
          </p:cNvSpPr>
          <p:nvPr userDrawn="1"/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16313" y="6350000"/>
            <a:ext cx="2133600" cy="4048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30188" y="6416675"/>
            <a:ext cx="296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849938" y="6388100"/>
            <a:ext cx="26543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>
                <a:solidFill>
                  <a:srgbClr val="0F0958"/>
                </a:solidFill>
                <a:latin typeface="Gill Sans" charset="0"/>
                <a:ea typeface="ＭＳ Ｐゴシック" pitchFamily="34" charset="-128"/>
                <a:cs typeface="+mn-cs"/>
              </a:rPr>
              <a:t>University of Michigan</a:t>
            </a:r>
          </a:p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>
                <a:solidFill>
                  <a:srgbClr val="0F0958"/>
                </a:solidFill>
                <a:latin typeface="Gill Sans" charset="0"/>
                <a:ea typeface="ＭＳ Ｐゴシック" pitchFamily="34" charset="-128"/>
                <a:cs typeface="+mn-cs"/>
              </a:rPr>
              <a:t>Electrical Engineering and Computer Science</a:t>
            </a:r>
          </a:p>
        </p:txBody>
      </p:sp>
      <p:pic>
        <p:nvPicPr>
          <p:cNvPr id="2054" name="Picture 9" descr="CSeal"/>
          <p:cNvPicPr>
            <a:picLocks noChangeAspect="1" noChangeArrowheads="1"/>
          </p:cNvPicPr>
          <p:nvPr/>
        </p:nvPicPr>
        <p:blipFill>
          <a:blip r:embed="rId17" cstate="print">
            <a:lum bright="-26000"/>
          </a:blip>
          <a:srcRect/>
          <a:stretch>
            <a:fillRect/>
          </a:stretch>
        </p:blipFill>
        <p:spPr bwMode="auto">
          <a:xfrm>
            <a:off x="8504238" y="6373813"/>
            <a:ext cx="411162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28600" y="234950"/>
            <a:ext cx="8686800" cy="6084888"/>
          </a:xfrm>
          <a:prstGeom prst="rect">
            <a:avLst/>
          </a:prstGeom>
          <a:noFill/>
          <a:ln w="15875">
            <a:solidFill>
              <a:srgbClr val="10093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0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04800" y="838200"/>
            <a:ext cx="8534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Power-Efficient Medical Image Processing using PUMA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219200" y="3124200"/>
            <a:ext cx="66294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Ganesh</a:t>
            </a:r>
            <a:r>
              <a:rPr lang="en-US" dirty="0" smtClean="0"/>
              <a:t> </a:t>
            </a:r>
            <a:r>
              <a:rPr lang="en-US" dirty="0" err="1" smtClean="0"/>
              <a:t>Dasika</a:t>
            </a:r>
            <a:r>
              <a:rPr lang="en-US" dirty="0" smtClean="0"/>
              <a:t>, Kevin Fan</a:t>
            </a:r>
            <a:r>
              <a:rPr lang="en-US" baseline="30000" dirty="0" smtClean="0"/>
              <a:t>1</a:t>
            </a:r>
            <a:r>
              <a:rPr lang="en-US" dirty="0" smtClean="0"/>
              <a:t>, Scott </a:t>
            </a:r>
            <a:r>
              <a:rPr lang="en-US" dirty="0" err="1" smtClean="0"/>
              <a:t>Mahlke</a:t>
            </a:r>
            <a:endParaRPr lang="en-US" baseline="30000" dirty="0" smtClean="0"/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3289300" y="4926012"/>
            <a:ext cx="27924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i="1" baseline="30000" dirty="0">
                <a:latin typeface="Arial Narrow" pitchFamily="34" charset="0"/>
              </a:rPr>
              <a:t>1</a:t>
            </a:r>
            <a:r>
              <a:rPr lang="en-US" b="1" i="1" dirty="0">
                <a:latin typeface="Arial Narrow" pitchFamily="34" charset="0"/>
              </a:rPr>
              <a:t>Parakinetics, Inc.</a:t>
            </a:r>
          </a:p>
        </p:txBody>
      </p: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2038350" y="4267200"/>
            <a:ext cx="5167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i="1" dirty="0">
                <a:latin typeface="Arial Narrow" pitchFamily="34" charset="0"/>
              </a:rPr>
              <a:t>University of Michigan</a:t>
            </a:r>
          </a:p>
          <a:p>
            <a:pPr algn="ctr"/>
            <a:r>
              <a:rPr lang="en-US" b="1" i="1" dirty="0">
                <a:latin typeface="Arial Narrow" pitchFamily="34" charset="0"/>
              </a:rPr>
              <a:t>Advanced Computer Architecture Laboratory</a:t>
            </a:r>
          </a:p>
        </p:txBody>
      </p:sp>
      <p:pic>
        <p:nvPicPr>
          <p:cNvPr id="14" name="Picture 13" descr="140px-Caduceus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00" y="1219200"/>
            <a:ext cx="758578" cy="904875"/>
          </a:xfrm>
          <a:prstGeom prst="rect">
            <a:avLst/>
          </a:prstGeom>
        </p:spPr>
      </p:pic>
      <p:pic>
        <p:nvPicPr>
          <p:cNvPr id="15" name="Picture 2" descr="C:\Documents and Settings\user\Local Settings\Temporary Internet Files\Content.IE5\OTIVS1UB\MPj0437294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19200"/>
            <a:ext cx="653044" cy="746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8" name="Picture 8" descr="C:\AAA\fproj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931" y="2978004"/>
            <a:ext cx="3545049" cy="2791879"/>
          </a:xfrm>
          <a:prstGeom prst="rect">
            <a:avLst/>
          </a:prstGeom>
          <a:noFill/>
        </p:spPr>
      </p:pic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94854" y="765977"/>
            <a:ext cx="7376245" cy="601328"/>
          </a:xfrm>
        </p:spPr>
        <p:txBody>
          <a:bodyPr/>
          <a:lstStyle/>
          <a:p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dirty="0" smtClean="0"/>
              <a:t>Filtered </a:t>
            </a:r>
            <a:r>
              <a:rPr lang="en-US" dirty="0" err="1"/>
              <a:t>Backprojection</a:t>
            </a:r>
            <a:endParaRPr lang="en-US" dirty="0"/>
          </a:p>
        </p:txBody>
      </p:sp>
      <p:sp>
        <p:nvSpPr>
          <p:cNvPr id="102405" name="Line 5"/>
          <p:cNvSpPr>
            <a:spLocks noChangeShapeType="1"/>
          </p:cNvSpPr>
          <p:nvPr/>
        </p:nvSpPr>
        <p:spPr bwMode="auto">
          <a:xfrm>
            <a:off x="4177753" y="4359626"/>
            <a:ext cx="1354431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lIns="96167" tIns="48084" rIns="96167" bIns="48084" anchor="ctr"/>
          <a:lstStyle/>
          <a:p>
            <a:endParaRPr lang="en-US"/>
          </a:p>
        </p:txBody>
      </p:sp>
      <p:pic>
        <p:nvPicPr>
          <p:cNvPr id="102407" name="Picture 7" descr="C:\AAA\filtbac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3054" y="3020956"/>
            <a:ext cx="2441791" cy="2748927"/>
          </a:xfrm>
          <a:prstGeom prst="rect">
            <a:avLst/>
          </a:prstGeom>
          <a:noFill/>
        </p:spPr>
      </p:pic>
      <p:sp>
        <p:nvSpPr>
          <p:cNvPr id="102409" name="Rectangle 9"/>
          <p:cNvSpPr>
            <a:spLocks noChangeArrowheads="1"/>
          </p:cNvSpPr>
          <p:nvPr/>
        </p:nvSpPr>
        <p:spPr bwMode="auto">
          <a:xfrm>
            <a:off x="1437097" y="2611124"/>
            <a:ext cx="1883747" cy="338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6783" tIns="26713" rIns="66783" bIns="26713">
            <a:spAutoFit/>
          </a:bodyPr>
          <a:lstStyle/>
          <a:p>
            <a:pPr algn="ctr">
              <a:lnSpc>
                <a:spcPct val="88000"/>
              </a:lnSpc>
            </a:pPr>
            <a:r>
              <a:rPr lang="en-US" sz="2100" dirty="0"/>
              <a:t>Filtered </a:t>
            </a:r>
            <a:r>
              <a:rPr lang="en-US" sz="2100" dirty="0" err="1"/>
              <a:t>Sinogram</a:t>
            </a:r>
            <a:endParaRPr lang="en-US" sz="2100" dirty="0"/>
          </a:p>
        </p:txBody>
      </p:sp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5408187" y="2632600"/>
            <a:ext cx="2238010" cy="338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6783" tIns="26713" rIns="66783" bIns="26713">
            <a:spAutoFit/>
          </a:bodyPr>
          <a:lstStyle/>
          <a:p>
            <a:pPr algn="ctr">
              <a:lnSpc>
                <a:spcPct val="88000"/>
              </a:lnSpc>
            </a:pPr>
            <a:r>
              <a:rPr lang="en-US" sz="2100" dirty="0"/>
              <a:t>Reconstructed 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Reconstruction: Solve for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’s</a:t>
            </a:r>
            <a:endParaRPr lang="en-US" dirty="0"/>
          </a:p>
        </p:txBody>
      </p:sp>
      <p:graphicFrame>
        <p:nvGraphicFramePr>
          <p:cNvPr id="17" name="Group 72"/>
          <p:cNvGraphicFramePr>
            <a:graphicFrameLocks/>
          </p:cNvGraphicFramePr>
          <p:nvPr/>
        </p:nvGraphicFramePr>
        <p:xfrm>
          <a:off x="1828800" y="1905000"/>
          <a:ext cx="5181600" cy="32004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  <a:gridCol w="1295400"/>
              </a:tblGrid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n-US" sz="3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n-US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n-US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n-US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n-US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n-US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n-US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n-US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n-US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n-US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n-US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n-US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n-US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n-US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n-US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kumimoji="0" lang="en-US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3" name="Group 42"/>
          <p:cNvGrpSpPr/>
          <p:nvPr/>
        </p:nvGrpSpPr>
        <p:grpSpPr>
          <a:xfrm>
            <a:off x="1219200" y="1295400"/>
            <a:ext cx="7540982" cy="4585093"/>
            <a:chOff x="1219200" y="1295400"/>
            <a:chExt cx="7540982" cy="4585093"/>
          </a:xfrm>
        </p:grpSpPr>
        <p:grpSp>
          <p:nvGrpSpPr>
            <p:cNvPr id="26" name="Group 25"/>
            <p:cNvGrpSpPr/>
            <p:nvPr/>
          </p:nvGrpSpPr>
          <p:grpSpPr>
            <a:xfrm>
              <a:off x="1752600" y="1524000"/>
              <a:ext cx="4495800" cy="4347865"/>
              <a:chOff x="1752600" y="1524000"/>
              <a:chExt cx="4495800" cy="4347865"/>
            </a:xfrm>
          </p:grpSpPr>
          <p:sp>
            <p:nvSpPr>
              <p:cNvPr id="5" name="Text Box 30"/>
              <p:cNvSpPr txBox="1">
                <a:spLocks noChangeArrowheads="1"/>
              </p:cNvSpPr>
              <p:nvPr/>
            </p:nvSpPr>
            <p:spPr bwMode="auto">
              <a:xfrm>
                <a:off x="1752600" y="5410200"/>
                <a:ext cx="609600" cy="46166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dirty="0"/>
                  <a:t>16</a:t>
                </a:r>
              </a:p>
            </p:txBody>
          </p:sp>
          <p:sp>
            <p:nvSpPr>
              <p:cNvPr id="6" name="Text Box 31"/>
              <p:cNvSpPr txBox="1">
                <a:spLocks noChangeArrowheads="1"/>
              </p:cNvSpPr>
              <p:nvPr/>
            </p:nvSpPr>
            <p:spPr bwMode="auto">
              <a:xfrm>
                <a:off x="2895600" y="5410200"/>
                <a:ext cx="609600" cy="46166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/>
                  <a:t>22</a:t>
                </a:r>
              </a:p>
            </p:txBody>
          </p:sp>
          <p:sp>
            <p:nvSpPr>
              <p:cNvPr id="7" name="Text Box 32"/>
              <p:cNvSpPr txBox="1">
                <a:spLocks noChangeArrowheads="1"/>
              </p:cNvSpPr>
              <p:nvPr/>
            </p:nvSpPr>
            <p:spPr bwMode="auto">
              <a:xfrm>
                <a:off x="4267200" y="5410200"/>
                <a:ext cx="609600" cy="46166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/>
                  <a:t>11</a:t>
                </a:r>
              </a:p>
            </p:txBody>
          </p:sp>
          <p:sp>
            <p:nvSpPr>
              <p:cNvPr id="8" name="Text Box 33"/>
              <p:cNvSpPr txBox="1">
                <a:spLocks noChangeArrowheads="1"/>
              </p:cNvSpPr>
              <p:nvPr/>
            </p:nvSpPr>
            <p:spPr bwMode="auto">
              <a:xfrm>
                <a:off x="5638800" y="5410200"/>
                <a:ext cx="609600" cy="46166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/>
                  <a:t>10</a:t>
                </a:r>
              </a:p>
            </p:txBody>
          </p:sp>
          <p:sp>
            <p:nvSpPr>
              <p:cNvPr id="22" name="Line 72"/>
              <p:cNvSpPr>
                <a:spLocks noChangeShapeType="1"/>
              </p:cNvSpPr>
              <p:nvPr/>
            </p:nvSpPr>
            <p:spPr bwMode="auto">
              <a:xfrm rot="-5400000" flipH="1" flipV="1">
                <a:off x="114300" y="3467100"/>
                <a:ext cx="3886200" cy="0"/>
              </a:xfrm>
              <a:prstGeom prst="line">
                <a:avLst/>
              </a:prstGeom>
              <a:noFill/>
              <a:ln w="34925">
                <a:solidFill>
                  <a:schemeClr val="accent2"/>
                </a:solidFill>
                <a:round/>
                <a:headEnd type="none" w="sm" len="sm"/>
                <a:tailEnd type="arrow" w="lg" len="med"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23" name="Line 72"/>
              <p:cNvSpPr>
                <a:spLocks noChangeShapeType="1"/>
              </p:cNvSpPr>
              <p:nvPr/>
            </p:nvSpPr>
            <p:spPr bwMode="auto">
              <a:xfrm rot="-5400000" flipH="1" flipV="1">
                <a:off x="1333500" y="3467100"/>
                <a:ext cx="3886200" cy="0"/>
              </a:xfrm>
              <a:prstGeom prst="line">
                <a:avLst/>
              </a:prstGeom>
              <a:noFill/>
              <a:ln w="34925">
                <a:solidFill>
                  <a:schemeClr val="accent2"/>
                </a:solidFill>
                <a:round/>
                <a:headEnd type="none" w="sm" len="sm"/>
                <a:tailEnd type="arrow" w="lg" len="med"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24" name="Line 72"/>
              <p:cNvSpPr>
                <a:spLocks noChangeShapeType="1"/>
              </p:cNvSpPr>
              <p:nvPr/>
            </p:nvSpPr>
            <p:spPr bwMode="auto">
              <a:xfrm rot="-5400000" flipH="1" flipV="1">
                <a:off x="2705100" y="3467100"/>
                <a:ext cx="3886200" cy="0"/>
              </a:xfrm>
              <a:prstGeom prst="line">
                <a:avLst/>
              </a:prstGeom>
              <a:noFill/>
              <a:ln w="34925">
                <a:solidFill>
                  <a:schemeClr val="accent2"/>
                </a:solidFill>
                <a:round/>
                <a:headEnd type="none" w="sm" len="sm"/>
                <a:tailEnd type="arrow" w="lg" len="med"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25" name="Line 72"/>
              <p:cNvSpPr>
                <a:spLocks noChangeShapeType="1"/>
              </p:cNvSpPr>
              <p:nvPr/>
            </p:nvSpPr>
            <p:spPr bwMode="auto">
              <a:xfrm rot="-5400000" flipH="1" flipV="1">
                <a:off x="3924300" y="3467100"/>
                <a:ext cx="3886200" cy="0"/>
              </a:xfrm>
              <a:prstGeom prst="line">
                <a:avLst/>
              </a:prstGeom>
              <a:noFill/>
              <a:ln w="34925">
                <a:solidFill>
                  <a:schemeClr val="accent2"/>
                </a:solidFill>
                <a:round/>
                <a:headEnd type="none" w="sm" len="sm"/>
                <a:tailEnd type="arrow" w="lg" len="med"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38" name="Rectangle 37"/>
            <p:cNvSpPr/>
            <p:nvPr/>
          </p:nvSpPr>
          <p:spPr bwMode="auto">
            <a:xfrm>
              <a:off x="1219200" y="1295400"/>
              <a:ext cx="6096000" cy="228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7924800" y="1447800"/>
              <a:ext cx="835382" cy="6226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6783" tIns="26713" rIns="66783" bIns="26713">
              <a:spAutoFit/>
            </a:bodyPr>
            <a:lstStyle/>
            <a:p>
              <a:pPr algn="ctr">
                <a:lnSpc>
                  <a:spcPct val="88000"/>
                </a:lnSpc>
              </a:pPr>
              <a:r>
                <a:rPr lang="en-US" sz="2100" dirty="0" smtClean="0"/>
                <a:t>X-Ray</a:t>
              </a:r>
            </a:p>
            <a:p>
              <a:pPr algn="ctr">
                <a:lnSpc>
                  <a:spcPct val="88000"/>
                </a:lnSpc>
              </a:pPr>
              <a:r>
                <a:rPr lang="en-US" sz="2100" dirty="0" smtClean="0"/>
                <a:t>Emitter</a:t>
              </a:r>
              <a:endParaRPr lang="en-US" sz="2100" dirty="0"/>
            </a:p>
          </p:txBody>
        </p:sp>
        <p:sp>
          <p:nvSpPr>
            <p:cNvPr id="40" name="Rectangle 9"/>
            <p:cNvSpPr>
              <a:spLocks noChangeArrowheads="1"/>
            </p:cNvSpPr>
            <p:nvPr/>
          </p:nvSpPr>
          <p:spPr bwMode="auto">
            <a:xfrm>
              <a:off x="7781274" y="5257800"/>
              <a:ext cx="970035" cy="6226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6783" tIns="26713" rIns="66783" bIns="26713">
              <a:spAutoFit/>
            </a:bodyPr>
            <a:lstStyle/>
            <a:p>
              <a:pPr algn="ctr">
                <a:lnSpc>
                  <a:spcPct val="88000"/>
                </a:lnSpc>
              </a:pPr>
              <a:r>
                <a:rPr lang="en-US" sz="2100" dirty="0" smtClean="0"/>
                <a:t>Detector</a:t>
              </a:r>
            </a:p>
            <a:p>
              <a:pPr algn="ctr">
                <a:lnSpc>
                  <a:spcPct val="88000"/>
                </a:lnSpc>
              </a:pPr>
              <a:r>
                <a:rPr lang="en-US" sz="2100" dirty="0" smtClean="0"/>
                <a:t>Values</a:t>
              </a:r>
              <a:endParaRPr lang="en-US" sz="2100" dirty="0"/>
            </a:p>
          </p:txBody>
        </p:sp>
        <p:sp>
          <p:nvSpPr>
            <p:cNvPr id="41" name="Line 72"/>
            <p:cNvSpPr>
              <a:spLocks noChangeShapeType="1"/>
            </p:cNvSpPr>
            <p:nvPr/>
          </p:nvSpPr>
          <p:spPr bwMode="auto">
            <a:xfrm rot="-5400000" flipV="1">
              <a:off x="7581900" y="1333500"/>
              <a:ext cx="152400" cy="53340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 type="none" w="sm" len="sm"/>
              <a:tailEnd type="arrow" w="lg" len="med"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42" name="Line 72"/>
            <p:cNvSpPr>
              <a:spLocks noChangeShapeType="1"/>
            </p:cNvSpPr>
            <p:nvPr/>
          </p:nvSpPr>
          <p:spPr bwMode="auto">
            <a:xfrm rot="-5400000" flipV="1">
              <a:off x="7124700" y="4991100"/>
              <a:ext cx="0" cy="114300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 type="none" w="sm" len="sm"/>
              <a:tailEnd type="arrow" w="lg" len="med"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819400" y="1905000"/>
            <a:ext cx="5943600" cy="4300721"/>
            <a:chOff x="2819400" y="1905000"/>
            <a:chExt cx="5943600" cy="4300721"/>
          </a:xfrm>
        </p:grpSpPr>
        <p:grpSp>
          <p:nvGrpSpPr>
            <p:cNvPr id="37" name="Group 36"/>
            <p:cNvGrpSpPr/>
            <p:nvPr/>
          </p:nvGrpSpPr>
          <p:grpSpPr>
            <a:xfrm>
              <a:off x="2819400" y="4876800"/>
              <a:ext cx="3200400" cy="1328921"/>
              <a:chOff x="2819400" y="4876800"/>
              <a:chExt cx="3200400" cy="1328921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2819400" y="4876800"/>
                <a:ext cx="3200400" cy="990600"/>
                <a:chOff x="2819400" y="4876800"/>
                <a:chExt cx="3200400" cy="990600"/>
              </a:xfrm>
            </p:grpSpPr>
            <p:sp>
              <p:nvSpPr>
                <p:cNvPr id="31" name="Line 72"/>
                <p:cNvSpPr>
                  <a:spLocks noChangeShapeType="1"/>
                </p:cNvSpPr>
                <p:nvPr/>
              </p:nvSpPr>
              <p:spPr bwMode="auto">
                <a:xfrm rot="-5400000" flipV="1">
                  <a:off x="3048000" y="4648200"/>
                  <a:ext cx="990600" cy="1447800"/>
                </a:xfrm>
                <a:prstGeom prst="line">
                  <a:avLst/>
                </a:prstGeom>
                <a:noFill/>
                <a:ln w="34925">
                  <a:solidFill>
                    <a:schemeClr val="accent2"/>
                  </a:solidFill>
                  <a:round/>
                  <a:headEnd type="none" w="sm" len="sm"/>
                  <a:tailEnd type="arrow" w="lg" len="med"/>
                </a:ln>
                <a:effectLst/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  <p:sp>
              <p:nvSpPr>
                <p:cNvPr id="32" name="Line 72"/>
                <p:cNvSpPr>
                  <a:spLocks noChangeShapeType="1"/>
                </p:cNvSpPr>
                <p:nvPr/>
              </p:nvSpPr>
              <p:spPr bwMode="auto">
                <a:xfrm rot="-5400000" flipV="1">
                  <a:off x="3695700" y="5295900"/>
                  <a:ext cx="990600" cy="152400"/>
                </a:xfrm>
                <a:prstGeom prst="line">
                  <a:avLst/>
                </a:prstGeom>
                <a:noFill/>
                <a:ln w="34925">
                  <a:solidFill>
                    <a:schemeClr val="accent2"/>
                  </a:solidFill>
                  <a:round/>
                  <a:headEnd type="none" w="sm" len="sm"/>
                  <a:tailEnd type="arrow" w="lg" len="med"/>
                </a:ln>
                <a:effectLst/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  <p:sp>
              <p:nvSpPr>
                <p:cNvPr id="33" name="Line 72"/>
                <p:cNvSpPr>
                  <a:spLocks noChangeShapeType="1"/>
                </p:cNvSpPr>
                <p:nvPr/>
              </p:nvSpPr>
              <p:spPr bwMode="auto">
                <a:xfrm rot="-5400000">
                  <a:off x="4076700" y="5067300"/>
                  <a:ext cx="990600" cy="609600"/>
                </a:xfrm>
                <a:prstGeom prst="line">
                  <a:avLst/>
                </a:prstGeom>
                <a:noFill/>
                <a:ln w="34925">
                  <a:solidFill>
                    <a:schemeClr val="accent2"/>
                  </a:solidFill>
                  <a:round/>
                  <a:headEnd type="none" w="sm" len="sm"/>
                  <a:tailEnd type="arrow" w="lg" len="med"/>
                </a:ln>
                <a:effectLst/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  <p:sp>
              <p:nvSpPr>
                <p:cNvPr id="34" name="Line 72"/>
                <p:cNvSpPr>
                  <a:spLocks noChangeShapeType="1"/>
                </p:cNvSpPr>
                <p:nvPr/>
              </p:nvSpPr>
              <p:spPr bwMode="auto">
                <a:xfrm rot="-5400000">
                  <a:off x="4648200" y="4495800"/>
                  <a:ext cx="990600" cy="1752600"/>
                </a:xfrm>
                <a:prstGeom prst="line">
                  <a:avLst/>
                </a:prstGeom>
                <a:noFill/>
                <a:ln w="34925">
                  <a:solidFill>
                    <a:schemeClr val="accent2"/>
                  </a:solidFill>
                  <a:round/>
                  <a:headEnd type="none" w="sm" len="sm"/>
                  <a:tailEnd type="arrow" w="lg" len="med"/>
                </a:ln>
                <a:effectLst/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36" name="Rectangle 9"/>
              <p:cNvSpPr>
                <a:spLocks noChangeArrowheads="1"/>
              </p:cNvSpPr>
              <p:nvPr/>
            </p:nvSpPr>
            <p:spPr bwMode="auto">
              <a:xfrm>
                <a:off x="3771987" y="5867400"/>
                <a:ext cx="1045376" cy="33832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6783" tIns="26713" rIns="66783" bIns="26713">
                <a:spAutoFit/>
              </a:bodyPr>
              <a:lstStyle/>
              <a:p>
                <a:pPr algn="ctr">
                  <a:lnSpc>
                    <a:spcPct val="88000"/>
                  </a:lnSpc>
                </a:pPr>
                <a:r>
                  <a:rPr lang="en-US" sz="2100" dirty="0" smtClean="0"/>
                  <a:t>Densities</a:t>
                </a:r>
                <a:endParaRPr lang="en-US" sz="2100" dirty="0"/>
              </a:p>
            </p:txBody>
          </p:sp>
        </p:grpSp>
        <p:sp>
          <p:nvSpPr>
            <p:cNvPr id="44" name="Right Brace 43"/>
            <p:cNvSpPr/>
            <p:nvPr/>
          </p:nvSpPr>
          <p:spPr bwMode="auto">
            <a:xfrm>
              <a:off x="7162800" y="1905000"/>
              <a:ext cx="457200" cy="3276600"/>
            </a:xfrm>
            <a:prstGeom prst="rightBrac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9"/>
            <p:cNvSpPr>
              <a:spLocks noChangeArrowheads="1"/>
            </p:cNvSpPr>
            <p:nvPr/>
          </p:nvSpPr>
          <p:spPr bwMode="auto">
            <a:xfrm>
              <a:off x="7696200" y="3200400"/>
              <a:ext cx="1066800" cy="6226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66783" tIns="26713" rIns="66783" bIns="26713">
              <a:spAutoFit/>
            </a:bodyPr>
            <a:lstStyle/>
            <a:p>
              <a:pPr algn="ctr">
                <a:lnSpc>
                  <a:spcPct val="88000"/>
                </a:lnSpc>
              </a:pPr>
              <a:r>
                <a:rPr lang="en-US" sz="2100" dirty="0" smtClean="0"/>
                <a:t>“Human Body“</a:t>
              </a:r>
              <a:endParaRPr lang="en-US" sz="21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143000" y="1752600"/>
            <a:ext cx="6629400" cy="3733800"/>
            <a:chOff x="1143000" y="1752600"/>
            <a:chExt cx="6629400" cy="3733800"/>
          </a:xfrm>
        </p:grpSpPr>
        <p:grpSp>
          <p:nvGrpSpPr>
            <p:cNvPr id="27" name="Group 26"/>
            <p:cNvGrpSpPr/>
            <p:nvPr/>
          </p:nvGrpSpPr>
          <p:grpSpPr>
            <a:xfrm>
              <a:off x="1371601" y="2286000"/>
              <a:ext cx="6400799" cy="2900065"/>
              <a:chOff x="1371601" y="2286000"/>
              <a:chExt cx="6400799" cy="2900065"/>
            </a:xfrm>
          </p:grpSpPr>
          <p:sp>
            <p:nvSpPr>
              <p:cNvPr id="11" name="Text Box 36"/>
              <p:cNvSpPr txBox="1">
                <a:spLocks noChangeArrowheads="1"/>
              </p:cNvSpPr>
              <p:nvPr/>
            </p:nvSpPr>
            <p:spPr bwMode="auto">
              <a:xfrm>
                <a:off x="7162800" y="2286000"/>
                <a:ext cx="609600" cy="46166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dirty="0"/>
                  <a:t>22</a:t>
                </a:r>
              </a:p>
            </p:txBody>
          </p:sp>
          <p:sp>
            <p:nvSpPr>
              <p:cNvPr id="12" name="Text Box 37"/>
              <p:cNvSpPr txBox="1">
                <a:spLocks noChangeArrowheads="1"/>
              </p:cNvSpPr>
              <p:nvPr/>
            </p:nvSpPr>
            <p:spPr bwMode="auto">
              <a:xfrm>
                <a:off x="7162800" y="3124200"/>
                <a:ext cx="609600" cy="46166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dirty="0"/>
                  <a:t>12</a:t>
                </a:r>
              </a:p>
            </p:txBody>
          </p:sp>
          <p:sp>
            <p:nvSpPr>
              <p:cNvPr id="13" name="Text Box 38"/>
              <p:cNvSpPr txBox="1">
                <a:spLocks noChangeArrowheads="1"/>
              </p:cNvSpPr>
              <p:nvPr/>
            </p:nvSpPr>
            <p:spPr bwMode="auto">
              <a:xfrm>
                <a:off x="7162800" y="3886200"/>
                <a:ext cx="609600" cy="46166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dirty="0"/>
                  <a:t>10</a:t>
                </a:r>
              </a:p>
            </p:txBody>
          </p:sp>
          <p:sp>
            <p:nvSpPr>
              <p:cNvPr id="14" name="Text Box 39"/>
              <p:cNvSpPr txBox="1">
                <a:spLocks noChangeArrowheads="1"/>
              </p:cNvSpPr>
              <p:nvPr/>
            </p:nvSpPr>
            <p:spPr bwMode="auto">
              <a:xfrm>
                <a:off x="7162800" y="4724400"/>
                <a:ext cx="609600" cy="46166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dirty="0"/>
                  <a:t>15</a:t>
                </a:r>
              </a:p>
            </p:txBody>
          </p:sp>
          <p:sp>
            <p:nvSpPr>
              <p:cNvPr id="18" name="Line 72"/>
              <p:cNvSpPr>
                <a:spLocks noChangeShapeType="1"/>
              </p:cNvSpPr>
              <p:nvPr/>
            </p:nvSpPr>
            <p:spPr bwMode="auto">
              <a:xfrm rot="-5400000" flipH="1">
                <a:off x="4299398" y="-425004"/>
                <a:ext cx="11806" cy="5867400"/>
              </a:xfrm>
              <a:prstGeom prst="line">
                <a:avLst/>
              </a:prstGeom>
              <a:noFill/>
              <a:ln w="34925">
                <a:solidFill>
                  <a:schemeClr val="accent2"/>
                </a:solidFill>
                <a:round/>
                <a:headEnd type="none" w="sm" len="sm"/>
                <a:tailEnd type="arrow" w="lg" len="med"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9" name="Line 72"/>
              <p:cNvSpPr>
                <a:spLocks noChangeShapeType="1"/>
              </p:cNvSpPr>
              <p:nvPr/>
            </p:nvSpPr>
            <p:spPr bwMode="auto">
              <a:xfrm rot="-5400000" flipH="1">
                <a:off x="4299398" y="425003"/>
                <a:ext cx="11806" cy="5867400"/>
              </a:xfrm>
              <a:prstGeom prst="line">
                <a:avLst/>
              </a:prstGeom>
              <a:noFill/>
              <a:ln w="34925">
                <a:solidFill>
                  <a:schemeClr val="accent2"/>
                </a:solidFill>
                <a:round/>
                <a:headEnd type="none" w="sm" len="sm"/>
                <a:tailEnd type="arrow" w="lg" len="med"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20" name="Line 72"/>
              <p:cNvSpPr>
                <a:spLocks noChangeShapeType="1"/>
              </p:cNvSpPr>
              <p:nvPr/>
            </p:nvSpPr>
            <p:spPr bwMode="auto">
              <a:xfrm rot="-5400000" flipH="1">
                <a:off x="4299398" y="1187003"/>
                <a:ext cx="11806" cy="5867400"/>
              </a:xfrm>
              <a:prstGeom prst="line">
                <a:avLst/>
              </a:prstGeom>
              <a:noFill/>
              <a:ln w="34925">
                <a:solidFill>
                  <a:schemeClr val="accent2"/>
                </a:solidFill>
                <a:round/>
                <a:headEnd type="none" w="sm" len="sm"/>
                <a:tailEnd type="arrow" w="lg" len="med"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21" name="Line 72"/>
              <p:cNvSpPr>
                <a:spLocks noChangeShapeType="1"/>
              </p:cNvSpPr>
              <p:nvPr/>
            </p:nvSpPr>
            <p:spPr bwMode="auto">
              <a:xfrm rot="-5400000" flipH="1">
                <a:off x="4299398" y="2025203"/>
                <a:ext cx="11806" cy="5867400"/>
              </a:xfrm>
              <a:prstGeom prst="line">
                <a:avLst/>
              </a:prstGeom>
              <a:noFill/>
              <a:ln w="34925">
                <a:solidFill>
                  <a:schemeClr val="accent2"/>
                </a:solidFill>
                <a:round/>
                <a:headEnd type="none" w="sm" len="sm"/>
                <a:tailEnd type="arrow" w="lg" len="med"/>
              </a:ln>
              <a:effectLst/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7" name="Rectangle 46"/>
            <p:cNvSpPr/>
            <p:nvPr/>
          </p:nvSpPr>
          <p:spPr bwMode="auto">
            <a:xfrm>
              <a:off x="1143000" y="1752600"/>
              <a:ext cx="228600" cy="37338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66700"/>
            <a:ext cx="7772400" cy="800100"/>
          </a:xfrm>
        </p:spPr>
        <p:txBody>
          <a:bodyPr/>
          <a:lstStyle/>
          <a:p>
            <a:r>
              <a:rPr lang="en-US"/>
              <a:t>Real Reconstruction Problem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4603" y="1497122"/>
            <a:ext cx="3400117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Intensity </a:t>
            </a:r>
            <a:r>
              <a:rPr lang="en-US" sz="2800" dirty="0" smtClean="0"/>
              <a:t>measured 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Rays transmitted through multiple </a:t>
            </a:r>
            <a:r>
              <a:rPr lang="en-US" sz="2800" dirty="0" smtClean="0"/>
              <a:t>“pixels”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Find individual </a:t>
            </a:r>
            <a:r>
              <a:rPr lang="en-US" sz="2800" dirty="0" smtClean="0"/>
              <a:t>“pixel” </a:t>
            </a:r>
            <a:r>
              <a:rPr lang="en-US" sz="2800" dirty="0"/>
              <a:t>values from transmission </a:t>
            </a:r>
            <a:r>
              <a:rPr lang="en-US" sz="2800" dirty="0" smtClean="0"/>
              <a:t>data</a:t>
            </a:r>
            <a:endParaRPr lang="en-US" sz="2800" dirty="0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4146605" y="2043638"/>
            <a:ext cx="3586766" cy="3526987"/>
            <a:chOff x="1776" y="1392"/>
            <a:chExt cx="2880" cy="2832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776" y="1872"/>
              <a:ext cx="2880" cy="480"/>
              <a:chOff x="1776" y="1872"/>
              <a:chExt cx="2880" cy="480"/>
            </a:xfrm>
          </p:grpSpPr>
          <p:sp>
            <p:nvSpPr>
              <p:cNvPr id="323588" name="Rectangle 4"/>
              <p:cNvSpPr>
                <a:spLocks noChangeArrowheads="1"/>
              </p:cNvSpPr>
              <p:nvPr/>
            </p:nvSpPr>
            <p:spPr bwMode="auto">
              <a:xfrm>
                <a:off x="177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  <p:sp>
            <p:nvSpPr>
              <p:cNvPr id="323589" name="Rectangle 5"/>
              <p:cNvSpPr>
                <a:spLocks noChangeArrowheads="1"/>
              </p:cNvSpPr>
              <p:nvPr/>
            </p:nvSpPr>
            <p:spPr bwMode="auto">
              <a:xfrm>
                <a:off x="225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  <p:sp>
            <p:nvSpPr>
              <p:cNvPr id="323590" name="Rectangle 6"/>
              <p:cNvSpPr>
                <a:spLocks noChangeArrowheads="1"/>
              </p:cNvSpPr>
              <p:nvPr/>
            </p:nvSpPr>
            <p:spPr bwMode="auto">
              <a:xfrm>
                <a:off x="273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  <p:sp>
            <p:nvSpPr>
              <p:cNvPr id="323591" name="Rectangle 7"/>
              <p:cNvSpPr>
                <a:spLocks noChangeArrowheads="1"/>
              </p:cNvSpPr>
              <p:nvPr/>
            </p:nvSpPr>
            <p:spPr bwMode="auto">
              <a:xfrm>
                <a:off x="369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  <p:sp>
            <p:nvSpPr>
              <p:cNvPr id="323592" name="Rectangle 8"/>
              <p:cNvSpPr>
                <a:spLocks noChangeArrowheads="1"/>
              </p:cNvSpPr>
              <p:nvPr/>
            </p:nvSpPr>
            <p:spPr bwMode="auto">
              <a:xfrm>
                <a:off x="321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  <p:sp>
            <p:nvSpPr>
              <p:cNvPr id="323593" name="Rectangle 9"/>
              <p:cNvSpPr>
                <a:spLocks noChangeArrowheads="1"/>
              </p:cNvSpPr>
              <p:nvPr/>
            </p:nvSpPr>
            <p:spPr bwMode="auto">
              <a:xfrm>
                <a:off x="417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776" y="2352"/>
              <a:ext cx="2880" cy="480"/>
              <a:chOff x="1776" y="1872"/>
              <a:chExt cx="2880" cy="480"/>
            </a:xfrm>
          </p:grpSpPr>
          <p:sp>
            <p:nvSpPr>
              <p:cNvPr id="323596" name="Rectangle 12"/>
              <p:cNvSpPr>
                <a:spLocks noChangeArrowheads="1"/>
              </p:cNvSpPr>
              <p:nvPr/>
            </p:nvSpPr>
            <p:spPr bwMode="auto">
              <a:xfrm>
                <a:off x="177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  <p:sp>
            <p:nvSpPr>
              <p:cNvPr id="323597" name="Rectangle 13"/>
              <p:cNvSpPr>
                <a:spLocks noChangeArrowheads="1"/>
              </p:cNvSpPr>
              <p:nvPr/>
            </p:nvSpPr>
            <p:spPr bwMode="auto">
              <a:xfrm>
                <a:off x="225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  <p:sp>
            <p:nvSpPr>
              <p:cNvPr id="323598" name="Rectangle 14"/>
              <p:cNvSpPr>
                <a:spLocks noChangeArrowheads="1"/>
              </p:cNvSpPr>
              <p:nvPr/>
            </p:nvSpPr>
            <p:spPr bwMode="auto">
              <a:xfrm>
                <a:off x="273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  <p:sp>
            <p:nvSpPr>
              <p:cNvPr id="323599" name="Rectangle 15"/>
              <p:cNvSpPr>
                <a:spLocks noChangeArrowheads="1"/>
              </p:cNvSpPr>
              <p:nvPr/>
            </p:nvSpPr>
            <p:spPr bwMode="auto">
              <a:xfrm>
                <a:off x="369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  <p:sp>
            <p:nvSpPr>
              <p:cNvPr id="323600" name="Rectangle 16"/>
              <p:cNvSpPr>
                <a:spLocks noChangeArrowheads="1"/>
              </p:cNvSpPr>
              <p:nvPr/>
            </p:nvSpPr>
            <p:spPr bwMode="auto">
              <a:xfrm>
                <a:off x="321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  <p:sp>
            <p:nvSpPr>
              <p:cNvPr id="323601" name="Rectangle 17"/>
              <p:cNvSpPr>
                <a:spLocks noChangeArrowheads="1"/>
              </p:cNvSpPr>
              <p:nvPr/>
            </p:nvSpPr>
            <p:spPr bwMode="auto">
              <a:xfrm>
                <a:off x="417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</p:grpSp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1776" y="2832"/>
              <a:ext cx="2880" cy="480"/>
              <a:chOff x="1776" y="1872"/>
              <a:chExt cx="2880" cy="480"/>
            </a:xfrm>
          </p:grpSpPr>
          <p:sp>
            <p:nvSpPr>
              <p:cNvPr id="323603" name="Rectangle 19"/>
              <p:cNvSpPr>
                <a:spLocks noChangeArrowheads="1"/>
              </p:cNvSpPr>
              <p:nvPr/>
            </p:nvSpPr>
            <p:spPr bwMode="auto">
              <a:xfrm>
                <a:off x="177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  <p:sp>
            <p:nvSpPr>
              <p:cNvPr id="323604" name="Rectangle 20"/>
              <p:cNvSpPr>
                <a:spLocks noChangeArrowheads="1"/>
              </p:cNvSpPr>
              <p:nvPr/>
            </p:nvSpPr>
            <p:spPr bwMode="auto">
              <a:xfrm>
                <a:off x="225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  <p:sp>
            <p:nvSpPr>
              <p:cNvPr id="323605" name="Rectangle 21"/>
              <p:cNvSpPr>
                <a:spLocks noChangeArrowheads="1"/>
              </p:cNvSpPr>
              <p:nvPr/>
            </p:nvSpPr>
            <p:spPr bwMode="auto">
              <a:xfrm>
                <a:off x="273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  <p:sp>
            <p:nvSpPr>
              <p:cNvPr id="323606" name="Rectangle 22"/>
              <p:cNvSpPr>
                <a:spLocks noChangeArrowheads="1"/>
              </p:cNvSpPr>
              <p:nvPr/>
            </p:nvSpPr>
            <p:spPr bwMode="auto">
              <a:xfrm>
                <a:off x="369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  <p:sp>
            <p:nvSpPr>
              <p:cNvPr id="323607" name="Rectangle 23"/>
              <p:cNvSpPr>
                <a:spLocks noChangeArrowheads="1"/>
              </p:cNvSpPr>
              <p:nvPr/>
            </p:nvSpPr>
            <p:spPr bwMode="auto">
              <a:xfrm>
                <a:off x="321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  <p:sp>
            <p:nvSpPr>
              <p:cNvPr id="323608" name="Rectangle 24"/>
              <p:cNvSpPr>
                <a:spLocks noChangeArrowheads="1"/>
              </p:cNvSpPr>
              <p:nvPr/>
            </p:nvSpPr>
            <p:spPr bwMode="auto">
              <a:xfrm>
                <a:off x="417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</p:grp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1776" y="3312"/>
              <a:ext cx="2880" cy="480"/>
              <a:chOff x="1776" y="1872"/>
              <a:chExt cx="2880" cy="480"/>
            </a:xfrm>
          </p:grpSpPr>
          <p:sp>
            <p:nvSpPr>
              <p:cNvPr id="323610" name="Rectangle 26"/>
              <p:cNvSpPr>
                <a:spLocks noChangeArrowheads="1"/>
              </p:cNvSpPr>
              <p:nvPr/>
            </p:nvSpPr>
            <p:spPr bwMode="auto">
              <a:xfrm>
                <a:off x="177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  <p:sp>
            <p:nvSpPr>
              <p:cNvPr id="323611" name="Rectangle 27"/>
              <p:cNvSpPr>
                <a:spLocks noChangeArrowheads="1"/>
              </p:cNvSpPr>
              <p:nvPr/>
            </p:nvSpPr>
            <p:spPr bwMode="auto">
              <a:xfrm>
                <a:off x="225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  <p:sp>
            <p:nvSpPr>
              <p:cNvPr id="323612" name="Rectangle 28"/>
              <p:cNvSpPr>
                <a:spLocks noChangeArrowheads="1"/>
              </p:cNvSpPr>
              <p:nvPr/>
            </p:nvSpPr>
            <p:spPr bwMode="auto">
              <a:xfrm>
                <a:off x="273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  <p:sp>
            <p:nvSpPr>
              <p:cNvPr id="323613" name="Rectangle 29"/>
              <p:cNvSpPr>
                <a:spLocks noChangeArrowheads="1"/>
              </p:cNvSpPr>
              <p:nvPr/>
            </p:nvSpPr>
            <p:spPr bwMode="auto">
              <a:xfrm>
                <a:off x="369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  <p:sp>
            <p:nvSpPr>
              <p:cNvPr id="323614" name="Rectangle 30"/>
              <p:cNvSpPr>
                <a:spLocks noChangeArrowheads="1"/>
              </p:cNvSpPr>
              <p:nvPr/>
            </p:nvSpPr>
            <p:spPr bwMode="auto">
              <a:xfrm>
                <a:off x="321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  <p:sp>
            <p:nvSpPr>
              <p:cNvPr id="323615" name="Rectangle 31"/>
              <p:cNvSpPr>
                <a:spLocks noChangeArrowheads="1"/>
              </p:cNvSpPr>
              <p:nvPr/>
            </p:nvSpPr>
            <p:spPr bwMode="auto">
              <a:xfrm>
                <a:off x="417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</p:grpSp>
        <p:grpSp>
          <p:nvGrpSpPr>
            <p:cNvPr id="7" name="Group 32"/>
            <p:cNvGrpSpPr>
              <a:grpSpLocks/>
            </p:cNvGrpSpPr>
            <p:nvPr/>
          </p:nvGrpSpPr>
          <p:grpSpPr bwMode="auto">
            <a:xfrm>
              <a:off x="1776" y="3744"/>
              <a:ext cx="2880" cy="480"/>
              <a:chOff x="1776" y="1872"/>
              <a:chExt cx="2880" cy="480"/>
            </a:xfrm>
          </p:grpSpPr>
          <p:sp>
            <p:nvSpPr>
              <p:cNvPr id="323617" name="Rectangle 33"/>
              <p:cNvSpPr>
                <a:spLocks noChangeArrowheads="1"/>
              </p:cNvSpPr>
              <p:nvPr/>
            </p:nvSpPr>
            <p:spPr bwMode="auto">
              <a:xfrm>
                <a:off x="177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  <p:sp>
            <p:nvSpPr>
              <p:cNvPr id="323618" name="Rectangle 34"/>
              <p:cNvSpPr>
                <a:spLocks noChangeArrowheads="1"/>
              </p:cNvSpPr>
              <p:nvPr/>
            </p:nvSpPr>
            <p:spPr bwMode="auto">
              <a:xfrm>
                <a:off x="225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  <p:sp>
            <p:nvSpPr>
              <p:cNvPr id="323619" name="Rectangle 35"/>
              <p:cNvSpPr>
                <a:spLocks noChangeArrowheads="1"/>
              </p:cNvSpPr>
              <p:nvPr/>
            </p:nvSpPr>
            <p:spPr bwMode="auto">
              <a:xfrm>
                <a:off x="273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  <p:sp>
            <p:nvSpPr>
              <p:cNvPr id="323620" name="Rectangle 36"/>
              <p:cNvSpPr>
                <a:spLocks noChangeArrowheads="1"/>
              </p:cNvSpPr>
              <p:nvPr/>
            </p:nvSpPr>
            <p:spPr bwMode="auto">
              <a:xfrm>
                <a:off x="369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  <p:sp>
            <p:nvSpPr>
              <p:cNvPr id="323621" name="Rectangle 37"/>
              <p:cNvSpPr>
                <a:spLocks noChangeArrowheads="1"/>
              </p:cNvSpPr>
              <p:nvPr/>
            </p:nvSpPr>
            <p:spPr bwMode="auto">
              <a:xfrm>
                <a:off x="321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  <p:sp>
            <p:nvSpPr>
              <p:cNvPr id="323622" name="Rectangle 38"/>
              <p:cNvSpPr>
                <a:spLocks noChangeArrowheads="1"/>
              </p:cNvSpPr>
              <p:nvPr/>
            </p:nvSpPr>
            <p:spPr bwMode="auto">
              <a:xfrm>
                <a:off x="417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</p:grpSp>
        <p:grpSp>
          <p:nvGrpSpPr>
            <p:cNvPr id="8" name="Group 39"/>
            <p:cNvGrpSpPr>
              <a:grpSpLocks/>
            </p:cNvGrpSpPr>
            <p:nvPr/>
          </p:nvGrpSpPr>
          <p:grpSpPr bwMode="auto">
            <a:xfrm>
              <a:off x="1776" y="1392"/>
              <a:ext cx="2880" cy="480"/>
              <a:chOff x="1776" y="1872"/>
              <a:chExt cx="2880" cy="480"/>
            </a:xfrm>
          </p:grpSpPr>
          <p:sp>
            <p:nvSpPr>
              <p:cNvPr id="323624" name="Rectangle 40"/>
              <p:cNvSpPr>
                <a:spLocks noChangeArrowheads="1"/>
              </p:cNvSpPr>
              <p:nvPr/>
            </p:nvSpPr>
            <p:spPr bwMode="auto">
              <a:xfrm>
                <a:off x="177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  <p:sp>
            <p:nvSpPr>
              <p:cNvPr id="323625" name="Rectangle 41"/>
              <p:cNvSpPr>
                <a:spLocks noChangeArrowheads="1"/>
              </p:cNvSpPr>
              <p:nvPr/>
            </p:nvSpPr>
            <p:spPr bwMode="auto">
              <a:xfrm>
                <a:off x="225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  <p:sp>
            <p:nvSpPr>
              <p:cNvPr id="323626" name="Rectangle 42"/>
              <p:cNvSpPr>
                <a:spLocks noChangeArrowheads="1"/>
              </p:cNvSpPr>
              <p:nvPr/>
            </p:nvSpPr>
            <p:spPr bwMode="auto">
              <a:xfrm>
                <a:off x="273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  <p:sp>
            <p:nvSpPr>
              <p:cNvPr id="323627" name="Rectangle 43"/>
              <p:cNvSpPr>
                <a:spLocks noChangeArrowheads="1"/>
              </p:cNvSpPr>
              <p:nvPr/>
            </p:nvSpPr>
            <p:spPr bwMode="auto">
              <a:xfrm>
                <a:off x="369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  <p:sp>
            <p:nvSpPr>
              <p:cNvPr id="323628" name="Rectangle 44"/>
              <p:cNvSpPr>
                <a:spLocks noChangeArrowheads="1"/>
              </p:cNvSpPr>
              <p:nvPr/>
            </p:nvSpPr>
            <p:spPr bwMode="auto">
              <a:xfrm>
                <a:off x="321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  <p:sp>
            <p:nvSpPr>
              <p:cNvPr id="323629" name="Rectangle 45"/>
              <p:cNvSpPr>
                <a:spLocks noChangeArrowheads="1"/>
              </p:cNvSpPr>
              <p:nvPr/>
            </p:nvSpPr>
            <p:spPr bwMode="auto">
              <a:xfrm>
                <a:off x="4176" y="1872"/>
                <a:ext cx="480" cy="4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?</a:t>
                </a:r>
              </a:p>
            </p:txBody>
          </p:sp>
        </p:grpSp>
      </p:grpSp>
      <p:sp>
        <p:nvSpPr>
          <p:cNvPr id="323631" name="Line 47"/>
          <p:cNvSpPr>
            <a:spLocks noChangeShapeType="1"/>
          </p:cNvSpPr>
          <p:nvPr/>
        </p:nvSpPr>
        <p:spPr bwMode="auto">
          <a:xfrm flipV="1">
            <a:off x="4017816" y="2287585"/>
            <a:ext cx="3928057" cy="64393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  <a:headEnd type="none" w="sm" len="sm"/>
            <a:tailEnd type="arrow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3632" name="Text Box 48"/>
          <p:cNvSpPr txBox="1">
            <a:spLocks noChangeArrowheads="1"/>
          </p:cNvSpPr>
          <p:nvPr/>
        </p:nvSpPr>
        <p:spPr bwMode="auto">
          <a:xfrm>
            <a:off x="7869672" y="2102989"/>
            <a:ext cx="641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33CCCC"/>
                </a:solidFill>
              </a:rPr>
              <a:t>534</a:t>
            </a:r>
          </a:p>
        </p:txBody>
      </p:sp>
      <p:sp>
        <p:nvSpPr>
          <p:cNvPr id="323635" name="Line 51"/>
          <p:cNvSpPr>
            <a:spLocks noChangeShapeType="1"/>
          </p:cNvSpPr>
          <p:nvPr/>
        </p:nvSpPr>
        <p:spPr bwMode="auto">
          <a:xfrm>
            <a:off x="4004934" y="2951921"/>
            <a:ext cx="4029852" cy="0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  <a:headEnd type="none" w="sm" len="sm"/>
            <a:tailEnd type="arrow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3636" name="Text Box 52"/>
          <p:cNvSpPr txBox="1">
            <a:spLocks noChangeArrowheads="1"/>
          </p:cNvSpPr>
          <p:nvPr/>
        </p:nvSpPr>
        <p:spPr bwMode="auto">
          <a:xfrm>
            <a:off x="8094933" y="2723321"/>
            <a:ext cx="5062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CCCC"/>
                </a:solidFill>
              </a:rPr>
              <a:t>417</a:t>
            </a:r>
          </a:p>
        </p:txBody>
      </p:sp>
      <p:sp>
        <p:nvSpPr>
          <p:cNvPr id="323638" name="Line 54"/>
          <p:cNvSpPr>
            <a:spLocks noChangeShapeType="1"/>
          </p:cNvSpPr>
          <p:nvPr/>
        </p:nvSpPr>
        <p:spPr bwMode="auto">
          <a:xfrm>
            <a:off x="3992059" y="3713921"/>
            <a:ext cx="3984682" cy="0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  <a:headEnd type="none" w="sm" len="sm"/>
            <a:tailEnd type="arrow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3639" name="Text Box 55"/>
          <p:cNvSpPr txBox="1">
            <a:spLocks noChangeArrowheads="1"/>
          </p:cNvSpPr>
          <p:nvPr/>
        </p:nvSpPr>
        <p:spPr bwMode="auto">
          <a:xfrm>
            <a:off x="8036214" y="3485321"/>
            <a:ext cx="5005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33CCCC"/>
                </a:solidFill>
              </a:rPr>
              <a:t>364</a:t>
            </a:r>
          </a:p>
        </p:txBody>
      </p:sp>
      <p:sp>
        <p:nvSpPr>
          <p:cNvPr id="323641" name="Line 57"/>
          <p:cNvSpPr>
            <a:spLocks noChangeShapeType="1"/>
          </p:cNvSpPr>
          <p:nvPr/>
        </p:nvSpPr>
        <p:spPr bwMode="auto">
          <a:xfrm>
            <a:off x="3940543" y="4141071"/>
            <a:ext cx="4029852" cy="0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  <a:headEnd type="none" w="sm" len="sm"/>
            <a:tailEnd type="arrow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3642" name="Text Box 58"/>
          <p:cNvSpPr txBox="1">
            <a:spLocks noChangeArrowheads="1"/>
          </p:cNvSpPr>
          <p:nvPr/>
        </p:nvSpPr>
        <p:spPr bwMode="auto">
          <a:xfrm>
            <a:off x="8030542" y="3912471"/>
            <a:ext cx="5062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CCCC"/>
                </a:solidFill>
              </a:rPr>
              <a:t>555</a:t>
            </a:r>
          </a:p>
        </p:txBody>
      </p:sp>
      <p:sp>
        <p:nvSpPr>
          <p:cNvPr id="323644" name="Line 60"/>
          <p:cNvSpPr>
            <a:spLocks noChangeShapeType="1"/>
          </p:cNvSpPr>
          <p:nvPr/>
        </p:nvSpPr>
        <p:spPr bwMode="auto">
          <a:xfrm>
            <a:off x="4004938" y="4523573"/>
            <a:ext cx="4034332" cy="45719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  <a:headEnd type="none" w="sm" len="sm"/>
            <a:tailEnd type="arrow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3645" name="Text Box 61"/>
          <p:cNvSpPr txBox="1">
            <a:spLocks noChangeArrowheads="1"/>
          </p:cNvSpPr>
          <p:nvPr/>
        </p:nvSpPr>
        <p:spPr bwMode="auto">
          <a:xfrm>
            <a:off x="8101790" y="4340692"/>
            <a:ext cx="52621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CCCC"/>
                </a:solidFill>
              </a:rPr>
              <a:t>501</a:t>
            </a:r>
          </a:p>
        </p:txBody>
      </p:sp>
      <p:sp>
        <p:nvSpPr>
          <p:cNvPr id="323647" name="Line 63"/>
          <p:cNvSpPr>
            <a:spLocks noChangeShapeType="1"/>
          </p:cNvSpPr>
          <p:nvPr/>
        </p:nvSpPr>
        <p:spPr bwMode="auto">
          <a:xfrm flipV="1">
            <a:off x="4004938" y="5202503"/>
            <a:ext cx="3981226" cy="45719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  <a:headEnd type="none" w="sm" len="sm"/>
            <a:tailEnd type="arrow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3648" name="Text Box 64"/>
          <p:cNvSpPr txBox="1">
            <a:spLocks noChangeArrowheads="1"/>
          </p:cNvSpPr>
          <p:nvPr/>
        </p:nvSpPr>
        <p:spPr bwMode="auto">
          <a:xfrm>
            <a:off x="8048853" y="4973904"/>
            <a:ext cx="52763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33CCCC"/>
                </a:solidFill>
              </a:rPr>
              <a:t>355</a:t>
            </a:r>
          </a:p>
        </p:txBody>
      </p:sp>
      <p:sp>
        <p:nvSpPr>
          <p:cNvPr id="323650" name="Line 66"/>
          <p:cNvSpPr>
            <a:spLocks noChangeShapeType="1"/>
          </p:cNvSpPr>
          <p:nvPr/>
        </p:nvSpPr>
        <p:spPr bwMode="auto">
          <a:xfrm rot="5400000" flipH="1" flipV="1">
            <a:off x="2544580" y="3771553"/>
            <a:ext cx="3837905" cy="45719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  <a:headEnd type="none" w="sm" len="sm"/>
            <a:tailEnd type="arrow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3655" name="Text Box 71"/>
          <p:cNvSpPr txBox="1">
            <a:spLocks noChangeArrowheads="1"/>
          </p:cNvSpPr>
          <p:nvPr/>
        </p:nvSpPr>
        <p:spPr bwMode="auto">
          <a:xfrm>
            <a:off x="4213148" y="1572808"/>
            <a:ext cx="641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33CCCC"/>
                </a:solidFill>
              </a:rPr>
              <a:t>255</a:t>
            </a:r>
          </a:p>
        </p:txBody>
      </p:sp>
      <p:sp>
        <p:nvSpPr>
          <p:cNvPr id="323656" name="Line 72"/>
          <p:cNvSpPr>
            <a:spLocks noChangeShapeType="1"/>
          </p:cNvSpPr>
          <p:nvPr/>
        </p:nvSpPr>
        <p:spPr bwMode="auto">
          <a:xfrm rot="-5400000">
            <a:off x="3953959" y="1900683"/>
            <a:ext cx="1969394" cy="1893194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  <a:headEnd type="none" w="sm" len="sm"/>
            <a:tailEnd type="arrow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3657" name="Line 73"/>
          <p:cNvSpPr>
            <a:spLocks noChangeShapeType="1"/>
          </p:cNvSpPr>
          <p:nvPr/>
        </p:nvSpPr>
        <p:spPr bwMode="auto">
          <a:xfrm rot="5400000" flipH="1">
            <a:off x="5215551" y="3446683"/>
            <a:ext cx="3915178" cy="721217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  <a:headEnd type="none" w="sm" len="sm"/>
            <a:tailEnd type="arrow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3658" name="Text Box 74"/>
          <p:cNvSpPr txBox="1">
            <a:spLocks noChangeArrowheads="1"/>
          </p:cNvSpPr>
          <p:nvPr/>
        </p:nvSpPr>
        <p:spPr bwMode="auto">
          <a:xfrm>
            <a:off x="6465876" y="1199321"/>
            <a:ext cx="641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CCCC"/>
                </a:solidFill>
              </a:rPr>
              <a:t>712</a:t>
            </a:r>
          </a:p>
        </p:txBody>
      </p:sp>
      <p:sp>
        <p:nvSpPr>
          <p:cNvPr id="323659" name="Text Box 75"/>
          <p:cNvSpPr txBox="1">
            <a:spLocks noChangeArrowheads="1"/>
          </p:cNvSpPr>
          <p:nvPr/>
        </p:nvSpPr>
        <p:spPr bwMode="auto">
          <a:xfrm>
            <a:off x="5706024" y="1482658"/>
            <a:ext cx="641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33CCCC"/>
                </a:solidFill>
              </a:rPr>
              <a:t>199</a:t>
            </a:r>
          </a:p>
        </p:txBody>
      </p:sp>
      <p:sp>
        <p:nvSpPr>
          <p:cNvPr id="71" name="Text Box 42"/>
          <p:cNvSpPr txBox="1">
            <a:spLocks noChangeArrowheads="1"/>
          </p:cNvSpPr>
          <p:nvPr/>
        </p:nvSpPr>
        <p:spPr bwMode="auto">
          <a:xfrm>
            <a:off x="5116814" y="5660777"/>
            <a:ext cx="1828800" cy="485775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tx2"/>
                </a:solidFill>
              </a:rPr>
              <a:t>512 values</a:t>
            </a:r>
          </a:p>
        </p:txBody>
      </p:sp>
      <p:sp>
        <p:nvSpPr>
          <p:cNvPr id="72" name="Line 43"/>
          <p:cNvSpPr>
            <a:spLocks noChangeShapeType="1"/>
          </p:cNvSpPr>
          <p:nvPr/>
        </p:nvSpPr>
        <p:spPr bwMode="auto">
          <a:xfrm>
            <a:off x="6600031" y="5850740"/>
            <a:ext cx="1101144" cy="429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Line 44"/>
          <p:cNvSpPr>
            <a:spLocks noChangeShapeType="1"/>
          </p:cNvSpPr>
          <p:nvPr/>
        </p:nvSpPr>
        <p:spPr bwMode="auto">
          <a:xfrm flipV="1">
            <a:off x="4198120" y="5850740"/>
            <a:ext cx="1277155" cy="42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" name="Text Box 45"/>
          <p:cNvSpPr txBox="1">
            <a:spLocks noChangeArrowheads="1"/>
          </p:cNvSpPr>
          <p:nvPr/>
        </p:nvSpPr>
        <p:spPr bwMode="auto">
          <a:xfrm>
            <a:off x="3252599" y="3422000"/>
            <a:ext cx="990600" cy="611188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182880">
            <a:noAutofit/>
          </a:bodyPr>
          <a:lstStyle/>
          <a:p>
            <a:pPr algn="ctr">
              <a:lnSpc>
                <a:spcPct val="60000"/>
              </a:lnSpc>
              <a:spcBef>
                <a:spcPct val="40000"/>
              </a:spcBef>
            </a:pPr>
            <a:r>
              <a:rPr lang="en-US" dirty="0" smtClean="0">
                <a:solidFill>
                  <a:schemeClr val="tx2"/>
                </a:solidFill>
              </a:rPr>
              <a:t>512</a:t>
            </a:r>
            <a:endParaRPr lang="en-US" dirty="0">
              <a:solidFill>
                <a:schemeClr val="tx2"/>
              </a:solidFill>
            </a:endParaRPr>
          </a:p>
          <a:p>
            <a:pPr algn="ctr">
              <a:lnSpc>
                <a:spcPct val="60000"/>
              </a:lnSpc>
              <a:spcBef>
                <a:spcPct val="40000"/>
              </a:spcBef>
            </a:pPr>
            <a:r>
              <a:rPr lang="en-US" dirty="0">
                <a:solidFill>
                  <a:schemeClr val="tx2"/>
                </a:solidFill>
              </a:rPr>
              <a:t>values</a:t>
            </a:r>
          </a:p>
        </p:txBody>
      </p:sp>
      <p:sp>
        <p:nvSpPr>
          <p:cNvPr id="76" name="Line 46"/>
          <p:cNvSpPr>
            <a:spLocks noChangeShapeType="1"/>
          </p:cNvSpPr>
          <p:nvPr/>
        </p:nvSpPr>
        <p:spPr bwMode="auto">
          <a:xfrm flipV="1">
            <a:off x="3733409" y="4309569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" name="Line 47"/>
          <p:cNvSpPr>
            <a:spLocks noChangeShapeType="1"/>
          </p:cNvSpPr>
          <p:nvPr/>
        </p:nvSpPr>
        <p:spPr bwMode="auto">
          <a:xfrm flipV="1">
            <a:off x="3733409" y="2033228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" name="Arc 48"/>
          <p:cNvSpPr>
            <a:spLocks/>
          </p:cNvSpPr>
          <p:nvPr/>
        </p:nvSpPr>
        <p:spPr bwMode="auto">
          <a:xfrm>
            <a:off x="7345930" y="1592129"/>
            <a:ext cx="533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Text Box 49"/>
          <p:cNvSpPr txBox="1">
            <a:spLocks noChangeArrowheads="1"/>
          </p:cNvSpPr>
          <p:nvPr/>
        </p:nvSpPr>
        <p:spPr bwMode="auto">
          <a:xfrm>
            <a:off x="7490817" y="1068388"/>
            <a:ext cx="1524000" cy="674031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chemeClr val="tx2"/>
                </a:solidFill>
              </a:rPr>
              <a:t>100’s of diagonals @ 100’s of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Imaging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85954"/>
            <a:ext cx="8229600" cy="190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Image reconstruction for MRI/CT/PET scans</a:t>
            </a:r>
          </a:p>
          <a:p>
            <a:r>
              <a:rPr lang="en-US" dirty="0" smtClean="0"/>
              <a:t>Large amounts of Vector/Thread-level parallelism</a:t>
            </a:r>
          </a:p>
          <a:p>
            <a:r>
              <a:rPr lang="en-US" dirty="0" smtClean="0"/>
              <a:t>FP-intensive kernels</a:t>
            </a:r>
          </a:p>
          <a:p>
            <a:pPr lvl="1"/>
            <a:r>
              <a:rPr lang="en-US" dirty="0" smtClean="0"/>
              <a:t>Often requiring math library functions</a:t>
            </a:r>
          </a:p>
          <a:p>
            <a:r>
              <a:rPr lang="en-US" dirty="0" smtClean="0"/>
              <a:t>Data-intensive (~5:1 </a:t>
            </a:r>
            <a:r>
              <a:rPr lang="en-US" dirty="0" err="1" smtClean="0"/>
              <a:t>compute:mem</a:t>
            </a:r>
            <a:r>
              <a:rPr lang="en-US" dirty="0" smtClean="0"/>
              <a:t> ratio)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1371601"/>
          <a:ext cx="6289200" cy="2963347"/>
        </p:xfrm>
        <a:graphic>
          <a:graphicData uri="http://schemas.openxmlformats.org/drawingml/2006/table">
            <a:tbl>
              <a:tblPr/>
              <a:tblGrid>
                <a:gridCol w="1512452"/>
                <a:gridCol w="1754379"/>
                <a:gridCol w="1505686"/>
                <a:gridCol w="1516683"/>
              </a:tblGrid>
              <a:tr h="4896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dirty="0">
                          <a:latin typeface="Calibri"/>
                          <a:ea typeface="Calibri"/>
                          <a:cs typeface="Times New Roman"/>
                        </a:rPr>
                        <a:t>Benchmark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>
                          <a:latin typeface="Calibri"/>
                          <a:ea typeface="Calibri"/>
                          <a:cs typeface="Times New Roman"/>
                        </a:rPr>
                        <a:t>Inner-loop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>
                          <a:latin typeface="Calibri"/>
                          <a:ea typeface="Calibri"/>
                          <a:cs typeface="Times New Roman"/>
                        </a:rPr>
                        <a:t>%Scalar/Vector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dirty="0">
                          <a:latin typeface="Calibri"/>
                          <a:ea typeface="Calibri"/>
                          <a:cs typeface="Times New Roman"/>
                        </a:rPr>
                        <a:t>Outer-loop TLP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dirty="0" err="1">
                          <a:latin typeface="Calibri"/>
                          <a:ea typeface="Calibri"/>
                          <a:cs typeface="Times New Roman"/>
                        </a:rPr>
                        <a:t>Compute:Mem</a:t>
                      </a:r>
                      <a:r>
                        <a:rPr lang="en-US" sz="1550" dirty="0">
                          <a:latin typeface="Calibri"/>
                          <a:ea typeface="Calibri"/>
                          <a:cs typeface="Times New Roman"/>
                        </a:rPr>
                        <a:t> ratio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9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dirty="0" smtClean="0">
                          <a:latin typeface="Calibri"/>
                          <a:ea typeface="Calibri"/>
                          <a:cs typeface="Times New Roman"/>
                        </a:rPr>
                        <a:t>Segmentation</a:t>
                      </a:r>
                      <a:endParaRPr lang="en-US" sz="15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>
                          <a:latin typeface="Calibri"/>
                          <a:ea typeface="Calibri"/>
                          <a:cs typeface="Times New Roman"/>
                        </a:rPr>
                        <a:t>Fully vectorizable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dirty="0">
                          <a:latin typeface="Calibri"/>
                          <a:ea typeface="Calibri"/>
                          <a:cs typeface="Times New Roman"/>
                        </a:rPr>
                        <a:t>Do-all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>
                          <a:latin typeface="Calibri"/>
                          <a:ea typeface="Calibri"/>
                          <a:cs typeface="Times New Roman"/>
                        </a:rPr>
                        <a:t>4:1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dirty="0" err="1" smtClean="0">
                          <a:latin typeface="Calibri"/>
                          <a:ea typeface="Calibri"/>
                          <a:cs typeface="Times New Roman"/>
                        </a:rPr>
                        <a:t>Laplacian</a:t>
                      </a:r>
                      <a:r>
                        <a:rPr lang="en-US" sz="1550" baseline="0" dirty="0" smtClean="0">
                          <a:latin typeface="Calibri"/>
                          <a:ea typeface="Calibri"/>
                          <a:cs typeface="Times New Roman"/>
                        </a:rPr>
                        <a:t> Filtering</a:t>
                      </a:r>
                      <a:endParaRPr lang="en-US" sz="15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>
                          <a:latin typeface="Calibri"/>
                          <a:ea typeface="Calibri"/>
                          <a:cs typeface="Times New Roman"/>
                        </a:rPr>
                        <a:t>Fully vectorizable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>
                          <a:latin typeface="Calibri"/>
                          <a:ea typeface="Calibri"/>
                          <a:cs typeface="Times New Roman"/>
                        </a:rPr>
                        <a:t>Do-all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>
                          <a:latin typeface="Calibri"/>
                          <a:ea typeface="Calibri"/>
                          <a:cs typeface="Times New Roman"/>
                        </a:rPr>
                        <a:t>3:1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dirty="0" smtClean="0">
                          <a:latin typeface="Calibri"/>
                          <a:ea typeface="Calibri"/>
                          <a:cs typeface="Times New Roman"/>
                        </a:rPr>
                        <a:t>Gaussian</a:t>
                      </a:r>
                      <a:r>
                        <a:rPr lang="en-US" sz="1550" baseline="0" dirty="0" smtClean="0">
                          <a:latin typeface="Calibri"/>
                          <a:ea typeface="Calibri"/>
                          <a:cs typeface="Times New Roman"/>
                        </a:rPr>
                        <a:t> Convolution</a:t>
                      </a:r>
                      <a:endParaRPr lang="en-US" sz="15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dirty="0" smtClean="0">
                          <a:latin typeface="Calibri"/>
                          <a:ea typeface="Calibri"/>
                          <a:cs typeface="Times New Roman"/>
                        </a:rPr>
                        <a:t>Fully </a:t>
                      </a:r>
                      <a:r>
                        <a:rPr lang="en-US" sz="1550" dirty="0" err="1" smtClean="0">
                          <a:latin typeface="Calibri"/>
                          <a:ea typeface="Calibri"/>
                          <a:cs typeface="Times New Roman"/>
                        </a:rPr>
                        <a:t>vectorizable</a:t>
                      </a:r>
                      <a:r>
                        <a:rPr lang="en-US" sz="1550" baseline="0" dirty="0" smtClean="0">
                          <a:latin typeface="Calibri"/>
                          <a:ea typeface="Calibri"/>
                          <a:cs typeface="Times New Roman"/>
                        </a:rPr>
                        <a:t> with predicates</a:t>
                      </a:r>
                      <a:endParaRPr lang="en-US" sz="15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dirty="0" smtClean="0">
                          <a:latin typeface="Calibri"/>
                          <a:ea typeface="Calibri"/>
                          <a:cs typeface="Times New Roman"/>
                        </a:rPr>
                        <a:t>Do-all</a:t>
                      </a:r>
                      <a:endParaRPr lang="en-US" sz="15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dirty="0" smtClean="0">
                          <a:latin typeface="Calibri"/>
                          <a:ea typeface="Calibri"/>
                          <a:cs typeface="Times New Roman"/>
                        </a:rPr>
                        <a:t>6:1</a:t>
                      </a:r>
                      <a:endParaRPr lang="en-US" sz="15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4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dirty="0">
                          <a:latin typeface="Calibri"/>
                          <a:ea typeface="Calibri"/>
                          <a:cs typeface="Times New Roman"/>
                        </a:rPr>
                        <a:t>MRI </a:t>
                      </a:r>
                      <a:r>
                        <a:rPr lang="en-US" sz="1550" dirty="0" smtClean="0">
                          <a:latin typeface="Calibri"/>
                          <a:ea typeface="Calibri"/>
                          <a:cs typeface="Times New Roman"/>
                        </a:rPr>
                        <a:t>FH Vector</a:t>
                      </a:r>
                      <a:endParaRPr lang="en-US" sz="15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dirty="0">
                          <a:latin typeface="Calibri"/>
                          <a:ea typeface="Calibri"/>
                          <a:cs typeface="Times New Roman"/>
                        </a:rPr>
                        <a:t>Fully </a:t>
                      </a:r>
                      <a:r>
                        <a:rPr lang="en-US" sz="1550" dirty="0" err="1">
                          <a:latin typeface="Calibri"/>
                          <a:ea typeface="Calibri"/>
                          <a:cs typeface="Times New Roman"/>
                        </a:rPr>
                        <a:t>vectorizable</a:t>
                      </a:r>
                      <a:endParaRPr lang="en-US" sz="15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dirty="0">
                          <a:latin typeface="Calibri"/>
                          <a:ea typeface="Calibri"/>
                          <a:cs typeface="Times New Roman"/>
                        </a:rPr>
                        <a:t>Do-all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>
                          <a:latin typeface="Calibri"/>
                          <a:ea typeface="Calibri"/>
                          <a:cs typeface="Times New Roman"/>
                        </a:rPr>
                        <a:t>6:1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4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dirty="0">
                          <a:latin typeface="Calibri"/>
                          <a:ea typeface="Calibri"/>
                          <a:cs typeface="Times New Roman"/>
                        </a:rPr>
                        <a:t>MRI </a:t>
                      </a:r>
                      <a:r>
                        <a:rPr lang="en-US" sz="1550" dirty="0" smtClean="0">
                          <a:latin typeface="Calibri"/>
                          <a:ea typeface="Calibri"/>
                          <a:cs typeface="Times New Roman"/>
                        </a:rPr>
                        <a:t>Q Vector</a:t>
                      </a:r>
                      <a:endParaRPr lang="en-US" sz="15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dirty="0">
                          <a:latin typeface="Calibri"/>
                          <a:ea typeface="Calibri"/>
                          <a:cs typeface="Times New Roman"/>
                        </a:rPr>
                        <a:t>Fully </a:t>
                      </a:r>
                      <a:r>
                        <a:rPr lang="en-US" sz="1550" dirty="0" err="1">
                          <a:latin typeface="Calibri"/>
                          <a:ea typeface="Calibri"/>
                          <a:cs typeface="Times New Roman"/>
                        </a:rPr>
                        <a:t>vectorizable</a:t>
                      </a:r>
                      <a:endParaRPr lang="en-US" sz="15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>
                          <a:latin typeface="Calibri"/>
                          <a:ea typeface="Calibri"/>
                          <a:cs typeface="Times New Roman"/>
                        </a:rPr>
                        <a:t>Do-all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dirty="0">
                          <a:latin typeface="Calibri"/>
                          <a:ea typeface="Calibri"/>
                          <a:cs typeface="Times New Roman"/>
                        </a:rPr>
                        <a:t>5.5:1</a:t>
                      </a:r>
                    </a:p>
                  </a:txBody>
                  <a:tcPr marL="9144" marR="9144" marT="9144" marB="914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Currently, most scans require</a:t>
            </a:r>
          </a:p>
          <a:p>
            <a:pPr>
              <a:buNone/>
            </a:pPr>
            <a:r>
              <a:rPr lang="en-US" dirty="0" smtClean="0"/>
              <a:t>	moving patient to imaging room</a:t>
            </a:r>
          </a:p>
          <a:p>
            <a:pPr lvl="1"/>
            <a:r>
              <a:rPr lang="en-US" dirty="0" smtClean="0"/>
              <a:t>Consumes time</a:t>
            </a:r>
          </a:p>
          <a:p>
            <a:pPr lvl="1"/>
            <a:r>
              <a:rPr lang="en-US" dirty="0" smtClean="0"/>
              <a:t>Stress on patient</a:t>
            </a:r>
          </a:p>
          <a:p>
            <a:r>
              <a:rPr lang="en-US" dirty="0" smtClean="0"/>
              <a:t>Studies show benefits of portable, bed-side scanners:</a:t>
            </a:r>
          </a:p>
          <a:p>
            <a:pPr lvl="1"/>
            <a:r>
              <a:rPr lang="en-US" dirty="0" smtClean="0"/>
              <a:t>86% increase in patients suitable for post-stroke thrombolytic therapy [</a:t>
            </a:r>
            <a:r>
              <a:rPr lang="en-US" dirty="0" err="1" smtClean="0"/>
              <a:t>Weinreb</a:t>
            </a:r>
            <a:r>
              <a:rPr lang="en-US" dirty="0" smtClean="0"/>
              <a:t> et al, RSNA]</a:t>
            </a:r>
          </a:p>
          <a:p>
            <a:pPr lvl="1"/>
            <a:r>
              <a:rPr lang="en-US" dirty="0" smtClean="0"/>
              <a:t>80-100% drop in scan-related complications</a:t>
            </a:r>
          </a:p>
          <a:p>
            <a:pPr lvl="1">
              <a:buNone/>
            </a:pPr>
            <a:r>
              <a:rPr lang="en-US" dirty="0" smtClean="0"/>
              <a:t>	[</a:t>
            </a:r>
            <a:r>
              <a:rPr lang="en-US" dirty="0" err="1" smtClean="0"/>
              <a:t>Gunnarsson</a:t>
            </a:r>
            <a:r>
              <a:rPr lang="en-US" dirty="0" smtClean="0"/>
              <a:t> et al, J. of Neurosurgery]</a:t>
            </a:r>
          </a:p>
          <a:p>
            <a:r>
              <a:rPr lang="en-US" dirty="0" smtClean="0"/>
              <a:t>New X-Ray emitters push for </a:t>
            </a:r>
            <a:r>
              <a:rPr lang="en-US" dirty="0" err="1" smtClean="0"/>
              <a:t>mAs</a:t>
            </a:r>
            <a:r>
              <a:rPr lang="en-US" dirty="0" smtClean="0"/>
              <a:t> of current use</a:t>
            </a:r>
          </a:p>
          <a:p>
            <a:pPr lvl="1"/>
            <a:endParaRPr lang="en-US" dirty="0" smtClean="0"/>
          </a:p>
        </p:txBody>
      </p:sp>
      <p:pic>
        <p:nvPicPr>
          <p:cNvPr id="4" name="Picture 3" descr="products_1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1066800"/>
            <a:ext cx="2329543" cy="23140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Concerns: Portability/Power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Concerns: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7321"/>
            <a:ext cx="4191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High-accuracy CT algorithms take too long</a:t>
            </a:r>
          </a:p>
          <a:p>
            <a:pPr lvl="1"/>
            <a:r>
              <a:rPr lang="en-US" dirty="0" smtClean="0"/>
              <a:t>Iterative forward/backward projection</a:t>
            </a:r>
          </a:p>
          <a:p>
            <a:pPr lvl="1"/>
            <a:r>
              <a:rPr lang="en-US" dirty="0" smtClean="0"/>
              <a:t>~Hours on modern CT scanners instead of minutes</a:t>
            </a:r>
          </a:p>
          <a:p>
            <a:r>
              <a:rPr lang="en-US" dirty="0" smtClean="0"/>
              <a:t>Interventional radiology</a:t>
            </a:r>
          </a:p>
          <a:p>
            <a:pPr lvl="1"/>
            <a:r>
              <a:rPr lang="en-US" dirty="0" smtClean="0"/>
              <a:t>Scans currently takes minutes, but should take seconds</a:t>
            </a:r>
          </a:p>
          <a:p>
            <a:r>
              <a:rPr lang="en-US" dirty="0" smtClean="0"/>
              <a:t>CT-</a:t>
            </a:r>
            <a:r>
              <a:rPr lang="en-US" dirty="0" err="1" smtClean="0"/>
              <a:t>Flouroscopy</a:t>
            </a:r>
            <a:endParaRPr lang="en-US" dirty="0" smtClean="0"/>
          </a:p>
          <a:p>
            <a:pPr lvl="1"/>
            <a:r>
              <a:rPr lang="en-US" dirty="0" smtClean="0"/>
              <a:t>Several scans done in succession</a:t>
            </a:r>
          </a:p>
        </p:txBody>
      </p:sp>
      <p:pic>
        <p:nvPicPr>
          <p:cNvPr id="4" name="Picture 3" descr="rdc_interventional_radiology_procedure_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2362200"/>
            <a:ext cx="3670300" cy="294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Flexibility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Software algorithms change over time</a:t>
            </a:r>
          </a:p>
          <a:p>
            <a:pPr eaLnBrk="1" hangingPunct="1"/>
            <a:r>
              <a:rPr lang="en-US" dirty="0" smtClean="0"/>
              <a:t>NRE</a:t>
            </a:r>
          </a:p>
          <a:p>
            <a:pPr eaLnBrk="1" hangingPunct="1"/>
            <a:r>
              <a:rPr lang="en-US" dirty="0" smtClean="0"/>
              <a:t>Time-to-market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516313" y="6350000"/>
            <a:ext cx="2133600" cy="4048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232C15F-E6FF-4B30-90CB-5AFF5FA452C9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US" dirty="0" smtClean="0"/>
              <a:t>Tiled architecture</a:t>
            </a:r>
          </a:p>
          <a:p>
            <a:r>
              <a:rPr lang="en-US" dirty="0" smtClean="0"/>
              <a:t>Bandwidth-matched for improved efficiency</a:t>
            </a:r>
          </a:p>
          <a:p>
            <a:r>
              <a:rPr lang="en-US" dirty="0" smtClean="0"/>
              <a:t>Each tile is a “Programmable Loop Accelerator”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257800" y="1600200"/>
            <a:ext cx="3379203" cy="3981509"/>
            <a:chOff x="3047813" y="2057400"/>
            <a:chExt cx="2362732" cy="3020691"/>
          </a:xfrm>
        </p:grpSpPr>
        <p:sp>
          <p:nvSpPr>
            <p:cNvPr id="5" name="Rectangle 4"/>
            <p:cNvSpPr/>
            <p:nvPr/>
          </p:nvSpPr>
          <p:spPr>
            <a:xfrm>
              <a:off x="3048000" y="2057400"/>
              <a:ext cx="2357507" cy="2420394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3657312" y="2149735"/>
              <a:ext cx="445895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202025" y="2149735"/>
              <a:ext cx="449043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479105" y="2420516"/>
              <a:ext cx="442746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476481" y="2964705"/>
              <a:ext cx="447993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4202025" y="3238111"/>
              <a:ext cx="449043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3657312" y="3238111"/>
              <a:ext cx="445895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 flipV="1">
              <a:off x="3383906" y="2964705"/>
              <a:ext cx="447993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3386530" y="2420517"/>
              <a:ext cx="442746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3931244" y="2420516"/>
              <a:ext cx="442746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657312" y="2691299"/>
              <a:ext cx="445895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202025" y="2691299"/>
              <a:ext cx="449043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3928620" y="2964705"/>
              <a:ext cx="447993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3661586" y="4283036"/>
              <a:ext cx="1268898" cy="185769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+mj-lt"/>
                  <a:cs typeface="Times New Roman" pitchFamily="18" charset="0"/>
                </a:rPr>
                <a:t>Extern. Interface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179447" y="2100325"/>
              <a:ext cx="2126698" cy="2111601"/>
              <a:chOff x="1387120" y="1427109"/>
              <a:chExt cx="2126698" cy="2111601"/>
            </a:xfrm>
          </p:grpSpPr>
          <p:grpSp>
            <p:nvGrpSpPr>
              <p:cNvPr id="45" name="Group 6"/>
              <p:cNvGrpSpPr/>
              <p:nvPr/>
            </p:nvGrpSpPr>
            <p:grpSpPr>
              <a:xfrm>
                <a:off x="1387120" y="1427109"/>
                <a:ext cx="477865" cy="477462"/>
                <a:chOff x="2453054" y="1625355"/>
                <a:chExt cx="722800" cy="722191"/>
              </a:xfrm>
            </p:grpSpPr>
            <p:sp>
              <p:nvSpPr>
                <p:cNvPr id="492" name="Rectangle 4"/>
                <p:cNvSpPr/>
                <p:nvPr/>
              </p:nvSpPr>
              <p:spPr>
                <a:xfrm>
                  <a:off x="2453054" y="1776046"/>
                  <a:ext cx="571500" cy="57150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3" name="Rectangle 5"/>
                <p:cNvSpPr/>
                <p:nvPr/>
              </p:nvSpPr>
              <p:spPr>
                <a:xfrm>
                  <a:off x="3026385" y="1625355"/>
                  <a:ext cx="149469" cy="14946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6" name="Group 20"/>
              <p:cNvGrpSpPr/>
              <p:nvPr/>
            </p:nvGrpSpPr>
            <p:grpSpPr>
              <a:xfrm>
                <a:off x="1387120" y="1968674"/>
                <a:ext cx="477865" cy="477462"/>
                <a:chOff x="2453054" y="1625355"/>
                <a:chExt cx="722800" cy="722191"/>
              </a:xfrm>
            </p:grpSpPr>
            <p:sp>
              <p:nvSpPr>
                <p:cNvPr id="490" name="Rectangle 21"/>
                <p:cNvSpPr/>
                <p:nvPr/>
              </p:nvSpPr>
              <p:spPr>
                <a:xfrm>
                  <a:off x="2453054" y="1776046"/>
                  <a:ext cx="571500" cy="57150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1" name="Rectangle 22"/>
                <p:cNvSpPr/>
                <p:nvPr/>
              </p:nvSpPr>
              <p:spPr>
                <a:xfrm>
                  <a:off x="3026385" y="1625355"/>
                  <a:ext cx="149469" cy="14946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7" name="Group 29"/>
              <p:cNvGrpSpPr/>
              <p:nvPr/>
            </p:nvGrpSpPr>
            <p:grpSpPr>
              <a:xfrm>
                <a:off x="1387120" y="2515485"/>
                <a:ext cx="477865" cy="477462"/>
                <a:chOff x="2453054" y="1625355"/>
                <a:chExt cx="722800" cy="722191"/>
              </a:xfrm>
            </p:grpSpPr>
            <p:sp>
              <p:nvSpPr>
                <p:cNvPr id="488" name="Rectangle 30"/>
                <p:cNvSpPr/>
                <p:nvPr/>
              </p:nvSpPr>
              <p:spPr>
                <a:xfrm>
                  <a:off x="2453054" y="1776046"/>
                  <a:ext cx="571500" cy="57150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9" name="Rectangle 31"/>
                <p:cNvSpPr/>
                <p:nvPr/>
              </p:nvSpPr>
              <p:spPr>
                <a:xfrm>
                  <a:off x="3026385" y="1625355"/>
                  <a:ext cx="149469" cy="14946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8" name="Group 113"/>
              <p:cNvGrpSpPr/>
              <p:nvPr/>
            </p:nvGrpSpPr>
            <p:grpSpPr>
              <a:xfrm>
                <a:off x="1387120" y="3061248"/>
                <a:ext cx="477865" cy="477462"/>
                <a:chOff x="2453054" y="1625355"/>
                <a:chExt cx="722800" cy="722191"/>
              </a:xfrm>
            </p:grpSpPr>
            <p:sp>
              <p:nvSpPr>
                <p:cNvPr id="486" name="Rectangle 58"/>
                <p:cNvSpPr/>
                <p:nvPr/>
              </p:nvSpPr>
              <p:spPr>
                <a:xfrm>
                  <a:off x="2453054" y="1776046"/>
                  <a:ext cx="571500" cy="57150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7" name="Rectangle 486"/>
                <p:cNvSpPr/>
                <p:nvPr/>
              </p:nvSpPr>
              <p:spPr>
                <a:xfrm>
                  <a:off x="3026385" y="1625355"/>
                  <a:ext cx="149469" cy="14946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9" name="Group 14"/>
              <p:cNvGrpSpPr/>
              <p:nvPr/>
            </p:nvGrpSpPr>
            <p:grpSpPr>
              <a:xfrm>
                <a:off x="1931834" y="1427109"/>
                <a:ext cx="477865" cy="477462"/>
                <a:chOff x="2453054" y="1625355"/>
                <a:chExt cx="722800" cy="722191"/>
              </a:xfrm>
            </p:grpSpPr>
            <p:sp>
              <p:nvSpPr>
                <p:cNvPr id="484" name="Rectangle 56"/>
                <p:cNvSpPr/>
                <p:nvPr/>
              </p:nvSpPr>
              <p:spPr>
                <a:xfrm>
                  <a:off x="2453054" y="1776046"/>
                  <a:ext cx="571500" cy="57150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5" name="Rectangle 16"/>
                <p:cNvSpPr/>
                <p:nvPr/>
              </p:nvSpPr>
              <p:spPr>
                <a:xfrm>
                  <a:off x="3026385" y="1625355"/>
                  <a:ext cx="149469" cy="14946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0" name="Group 23"/>
              <p:cNvGrpSpPr/>
              <p:nvPr/>
            </p:nvGrpSpPr>
            <p:grpSpPr>
              <a:xfrm>
                <a:off x="1931834" y="1968673"/>
                <a:ext cx="477865" cy="477462"/>
                <a:chOff x="2453054" y="1625355"/>
                <a:chExt cx="722800" cy="722191"/>
              </a:xfrm>
            </p:grpSpPr>
            <p:sp>
              <p:nvSpPr>
                <p:cNvPr id="482" name="Rectangle 24"/>
                <p:cNvSpPr/>
                <p:nvPr/>
              </p:nvSpPr>
              <p:spPr>
                <a:xfrm>
                  <a:off x="2453054" y="1776046"/>
                  <a:ext cx="571500" cy="57150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3" name="Rectangle 25"/>
                <p:cNvSpPr/>
                <p:nvPr/>
              </p:nvSpPr>
              <p:spPr>
                <a:xfrm>
                  <a:off x="3026385" y="1625355"/>
                  <a:ext cx="149469" cy="14946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1" name="Group 32"/>
              <p:cNvGrpSpPr/>
              <p:nvPr/>
            </p:nvGrpSpPr>
            <p:grpSpPr>
              <a:xfrm>
                <a:off x="1931834" y="2515485"/>
                <a:ext cx="477865" cy="477462"/>
                <a:chOff x="2453054" y="1625355"/>
                <a:chExt cx="722800" cy="722191"/>
              </a:xfrm>
            </p:grpSpPr>
            <p:sp>
              <p:nvSpPr>
                <p:cNvPr id="480" name="Rectangle 52"/>
                <p:cNvSpPr/>
                <p:nvPr/>
              </p:nvSpPr>
              <p:spPr>
                <a:xfrm>
                  <a:off x="2453054" y="1776046"/>
                  <a:ext cx="571500" cy="57150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1" name="Rectangle 53"/>
                <p:cNvSpPr/>
                <p:nvPr/>
              </p:nvSpPr>
              <p:spPr>
                <a:xfrm>
                  <a:off x="3026385" y="1625355"/>
                  <a:ext cx="149469" cy="14946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2" name="Group 116"/>
              <p:cNvGrpSpPr/>
              <p:nvPr/>
            </p:nvGrpSpPr>
            <p:grpSpPr>
              <a:xfrm>
                <a:off x="1931834" y="3061248"/>
                <a:ext cx="477865" cy="477462"/>
                <a:chOff x="2453054" y="1625355"/>
                <a:chExt cx="722800" cy="722191"/>
              </a:xfrm>
            </p:grpSpPr>
            <p:sp>
              <p:nvSpPr>
                <p:cNvPr id="478" name="Rectangle 50"/>
                <p:cNvSpPr/>
                <p:nvPr/>
              </p:nvSpPr>
              <p:spPr>
                <a:xfrm>
                  <a:off x="2453054" y="1776046"/>
                  <a:ext cx="571500" cy="57150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9" name="Rectangle 51"/>
                <p:cNvSpPr/>
                <p:nvPr/>
              </p:nvSpPr>
              <p:spPr>
                <a:xfrm>
                  <a:off x="3026385" y="1625355"/>
                  <a:ext cx="149469" cy="14946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3" name="Group 17"/>
              <p:cNvGrpSpPr/>
              <p:nvPr/>
            </p:nvGrpSpPr>
            <p:grpSpPr>
              <a:xfrm>
                <a:off x="2479695" y="1427109"/>
                <a:ext cx="477865" cy="477462"/>
                <a:chOff x="2453054" y="1625355"/>
                <a:chExt cx="722800" cy="722191"/>
              </a:xfrm>
            </p:grpSpPr>
            <p:sp>
              <p:nvSpPr>
                <p:cNvPr id="476" name="Rectangle 18"/>
                <p:cNvSpPr/>
                <p:nvPr/>
              </p:nvSpPr>
              <p:spPr>
                <a:xfrm>
                  <a:off x="2453054" y="1776046"/>
                  <a:ext cx="571500" cy="57150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7" name="Rectangle 19"/>
                <p:cNvSpPr/>
                <p:nvPr/>
              </p:nvSpPr>
              <p:spPr>
                <a:xfrm>
                  <a:off x="3026385" y="1625355"/>
                  <a:ext cx="149469" cy="14946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4" name="Group 26"/>
              <p:cNvGrpSpPr/>
              <p:nvPr/>
            </p:nvGrpSpPr>
            <p:grpSpPr>
              <a:xfrm>
                <a:off x="2479695" y="1968673"/>
                <a:ext cx="477865" cy="477462"/>
                <a:chOff x="2453054" y="1625355"/>
                <a:chExt cx="722800" cy="722191"/>
              </a:xfrm>
            </p:grpSpPr>
            <p:sp>
              <p:nvSpPr>
                <p:cNvPr id="474" name="Rectangle 27"/>
                <p:cNvSpPr/>
                <p:nvPr/>
              </p:nvSpPr>
              <p:spPr>
                <a:xfrm>
                  <a:off x="2453054" y="1776046"/>
                  <a:ext cx="571500" cy="57150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5" name="Rectangle 28"/>
                <p:cNvSpPr/>
                <p:nvPr/>
              </p:nvSpPr>
              <p:spPr>
                <a:xfrm>
                  <a:off x="3026385" y="1625355"/>
                  <a:ext cx="149469" cy="14946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5" name="Group 35"/>
              <p:cNvGrpSpPr/>
              <p:nvPr/>
            </p:nvGrpSpPr>
            <p:grpSpPr>
              <a:xfrm>
                <a:off x="2479695" y="2515485"/>
                <a:ext cx="477865" cy="477462"/>
                <a:chOff x="2453054" y="1625355"/>
                <a:chExt cx="722800" cy="722191"/>
              </a:xfrm>
            </p:grpSpPr>
            <p:sp>
              <p:nvSpPr>
                <p:cNvPr id="472" name="Rectangle 44"/>
                <p:cNvSpPr/>
                <p:nvPr/>
              </p:nvSpPr>
              <p:spPr>
                <a:xfrm>
                  <a:off x="2453054" y="1776046"/>
                  <a:ext cx="571500" cy="57150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3" name="Rectangle 45"/>
                <p:cNvSpPr/>
                <p:nvPr/>
              </p:nvSpPr>
              <p:spPr>
                <a:xfrm>
                  <a:off x="3026385" y="1625355"/>
                  <a:ext cx="149469" cy="14946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6" name="Group 119"/>
              <p:cNvGrpSpPr/>
              <p:nvPr/>
            </p:nvGrpSpPr>
            <p:grpSpPr>
              <a:xfrm>
                <a:off x="2479695" y="3061248"/>
                <a:ext cx="477865" cy="477462"/>
                <a:chOff x="2453054" y="1625355"/>
                <a:chExt cx="722800" cy="722191"/>
              </a:xfrm>
            </p:grpSpPr>
            <p:sp>
              <p:nvSpPr>
                <p:cNvPr id="470" name="Rectangle 42"/>
                <p:cNvSpPr/>
                <p:nvPr/>
              </p:nvSpPr>
              <p:spPr>
                <a:xfrm>
                  <a:off x="2453054" y="1776046"/>
                  <a:ext cx="571500" cy="57150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1" name="Rectangle 43"/>
                <p:cNvSpPr/>
                <p:nvPr/>
              </p:nvSpPr>
              <p:spPr>
                <a:xfrm>
                  <a:off x="3026385" y="1625355"/>
                  <a:ext cx="149469" cy="14946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7" name="Group 78"/>
              <p:cNvGrpSpPr/>
              <p:nvPr/>
            </p:nvGrpSpPr>
            <p:grpSpPr>
              <a:xfrm>
                <a:off x="3035953" y="1427109"/>
                <a:ext cx="477865" cy="477462"/>
                <a:chOff x="2453054" y="1625355"/>
                <a:chExt cx="722800" cy="722191"/>
              </a:xfrm>
            </p:grpSpPr>
            <p:sp>
              <p:nvSpPr>
                <p:cNvPr id="468" name="Rectangle 467"/>
                <p:cNvSpPr/>
                <p:nvPr/>
              </p:nvSpPr>
              <p:spPr>
                <a:xfrm>
                  <a:off x="2453054" y="1776046"/>
                  <a:ext cx="571500" cy="57150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9" name="Rectangle 468"/>
                <p:cNvSpPr/>
                <p:nvPr/>
              </p:nvSpPr>
              <p:spPr>
                <a:xfrm>
                  <a:off x="3026385" y="1625355"/>
                  <a:ext cx="149469" cy="14946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8" name="Group 81"/>
              <p:cNvGrpSpPr/>
              <p:nvPr/>
            </p:nvGrpSpPr>
            <p:grpSpPr>
              <a:xfrm>
                <a:off x="3035953" y="1968673"/>
                <a:ext cx="477865" cy="477462"/>
                <a:chOff x="2453054" y="1625355"/>
                <a:chExt cx="722800" cy="722191"/>
              </a:xfrm>
            </p:grpSpPr>
            <p:sp>
              <p:nvSpPr>
                <p:cNvPr id="466" name="Rectangle 465"/>
                <p:cNvSpPr/>
                <p:nvPr/>
              </p:nvSpPr>
              <p:spPr>
                <a:xfrm>
                  <a:off x="2453054" y="1776046"/>
                  <a:ext cx="571500" cy="57150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7" name="Rectangle 466"/>
                <p:cNvSpPr/>
                <p:nvPr/>
              </p:nvSpPr>
              <p:spPr>
                <a:xfrm>
                  <a:off x="3026385" y="1625355"/>
                  <a:ext cx="149469" cy="14946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9" name="Group 84"/>
              <p:cNvGrpSpPr/>
              <p:nvPr/>
            </p:nvGrpSpPr>
            <p:grpSpPr>
              <a:xfrm>
                <a:off x="3035953" y="2515485"/>
                <a:ext cx="477865" cy="477462"/>
                <a:chOff x="2453054" y="1625355"/>
                <a:chExt cx="722800" cy="722191"/>
              </a:xfrm>
            </p:grpSpPr>
            <p:sp>
              <p:nvSpPr>
                <p:cNvPr id="464" name="Rectangle 463"/>
                <p:cNvSpPr/>
                <p:nvPr/>
              </p:nvSpPr>
              <p:spPr>
                <a:xfrm>
                  <a:off x="2453054" y="1776046"/>
                  <a:ext cx="571500" cy="57150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5" name="Rectangle 464"/>
                <p:cNvSpPr/>
                <p:nvPr/>
              </p:nvSpPr>
              <p:spPr>
                <a:xfrm>
                  <a:off x="3026385" y="1625355"/>
                  <a:ext cx="149469" cy="14946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60" name="Group 125"/>
              <p:cNvGrpSpPr/>
              <p:nvPr/>
            </p:nvGrpSpPr>
            <p:grpSpPr>
              <a:xfrm>
                <a:off x="3035953" y="3061248"/>
                <a:ext cx="477865" cy="477462"/>
                <a:chOff x="2453054" y="1625355"/>
                <a:chExt cx="722800" cy="722191"/>
              </a:xfrm>
            </p:grpSpPr>
            <p:sp>
              <p:nvSpPr>
                <p:cNvPr id="462" name="Rectangle 461"/>
                <p:cNvSpPr/>
                <p:nvPr/>
              </p:nvSpPr>
              <p:spPr>
                <a:xfrm>
                  <a:off x="2453054" y="1776046"/>
                  <a:ext cx="571500" cy="57150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3" name="Rectangle 462"/>
                <p:cNvSpPr/>
                <p:nvPr/>
              </p:nvSpPr>
              <p:spPr>
                <a:xfrm>
                  <a:off x="3026385" y="1625355"/>
                  <a:ext cx="149469" cy="14946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</p:grpSp>
        <p:cxnSp>
          <p:nvCxnSpPr>
            <p:cNvPr id="20" name="Straight Connector 19"/>
            <p:cNvCxnSpPr/>
            <p:nvPr/>
          </p:nvCxnSpPr>
          <p:spPr>
            <a:xfrm>
              <a:off x="4749887" y="2149735"/>
              <a:ext cx="457440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5035363" y="2420516"/>
              <a:ext cx="442746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5032739" y="2964705"/>
              <a:ext cx="447993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5033264" y="3510991"/>
              <a:ext cx="446944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749887" y="2691299"/>
              <a:ext cx="457440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49887" y="3238111"/>
              <a:ext cx="457440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0800000">
              <a:off x="4749887" y="3783873"/>
              <a:ext cx="457440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3384431" y="3510991"/>
              <a:ext cx="446944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657312" y="3783873"/>
              <a:ext cx="445895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202025" y="3783873"/>
              <a:ext cx="449043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3929144" y="3510991"/>
              <a:ext cx="446944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4477006" y="3510991"/>
              <a:ext cx="446944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157"/>
            <p:cNvCxnSpPr>
              <a:endCxn id="18" idx="1"/>
            </p:cNvCxnSpPr>
            <p:nvPr/>
          </p:nvCxnSpPr>
          <p:spPr>
            <a:xfrm rot="16200000" flipH="1">
              <a:off x="3357075" y="4071409"/>
              <a:ext cx="555338" cy="53683"/>
            </a:xfrm>
            <a:prstGeom prst="bentConnector2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hape 32"/>
            <p:cNvCxnSpPr>
              <a:endCxn id="18" idx="3"/>
            </p:cNvCxnSpPr>
            <p:nvPr/>
          </p:nvCxnSpPr>
          <p:spPr>
            <a:xfrm rot="5400000">
              <a:off x="4815941" y="3935126"/>
              <a:ext cx="555338" cy="326252"/>
            </a:xfrm>
            <a:prstGeom prst="bentConnector2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2"/>
            </p:cNvCxnSpPr>
            <p:nvPr/>
          </p:nvCxnSpPr>
          <p:spPr>
            <a:xfrm rot="16200000" flipH="1">
              <a:off x="4194275" y="4570566"/>
              <a:ext cx="204676" cy="1154"/>
            </a:xfrm>
            <a:prstGeom prst="straightConnector1">
              <a:avLst/>
            </a:prstGeom>
            <a:ln w="28575" cap="rnd" cmpd="sng">
              <a:solidFill>
                <a:schemeClr val="tx1"/>
              </a:solidFill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3932188" y="4053240"/>
              <a:ext cx="440388" cy="471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4479964" y="4053152"/>
              <a:ext cx="440384" cy="645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3052851" y="4691219"/>
              <a:ext cx="2357694" cy="1050"/>
            </a:xfrm>
            <a:prstGeom prst="line">
              <a:avLst/>
            </a:prstGeom>
            <a:ln w="31750" cmpd="sng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3047813" y="4867227"/>
              <a:ext cx="447479" cy="198876"/>
            </a:xfrm>
            <a:prstGeom prst="rect">
              <a:avLst/>
            </a:prstGeom>
            <a:solidFill>
              <a:srgbClr val="EEEEE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+mj-lt"/>
                  <a:cs typeface="Times New Roman" pitchFamily="18" charset="0"/>
                </a:rPr>
                <a:t>CPU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839634" y="4862190"/>
              <a:ext cx="450235" cy="198876"/>
            </a:xfrm>
            <a:prstGeom prst="rect">
              <a:avLst/>
            </a:prstGeom>
            <a:solidFill>
              <a:srgbClr val="EEEEE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  <a:latin typeface="+mj-lt"/>
                  <a:cs typeface="Times New Roman" pitchFamily="18" charset="0"/>
                </a:rPr>
                <a:t>Mem</a:t>
              </a:r>
              <a:endParaRPr lang="en-US" sz="1400" dirty="0" smtClean="0">
                <a:solidFill>
                  <a:schemeClr val="tx1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580815" y="4855981"/>
              <a:ext cx="432883" cy="198876"/>
            </a:xfrm>
            <a:prstGeom prst="rect">
              <a:avLst/>
            </a:prstGeom>
            <a:solidFill>
              <a:srgbClr val="EEEEE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+mj-lt"/>
                  <a:cs typeface="Times New Roman" pitchFamily="18" charset="0"/>
                </a:rPr>
                <a:t>Disk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019132" y="4774536"/>
              <a:ext cx="334588" cy="303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…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2" name="Straight Arrow Connector 41"/>
            <p:cNvCxnSpPr>
              <a:stCxn id="40" idx="0"/>
            </p:cNvCxnSpPr>
            <p:nvPr/>
          </p:nvCxnSpPr>
          <p:spPr>
            <a:xfrm rot="16200000" flipV="1">
              <a:off x="4721311" y="4780035"/>
              <a:ext cx="150514" cy="1378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9" idx="0"/>
            </p:cNvCxnSpPr>
            <p:nvPr/>
          </p:nvCxnSpPr>
          <p:spPr>
            <a:xfrm rot="5400000" flipH="1" flipV="1">
              <a:off x="3992545" y="4788791"/>
              <a:ext cx="145607" cy="1193"/>
            </a:xfrm>
            <a:prstGeom prst="line">
              <a:avLst/>
            </a:prstGeom>
            <a:ln w="22225" cmpd="sng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38" idx="0"/>
            </p:cNvCxnSpPr>
            <p:nvPr/>
          </p:nvCxnSpPr>
          <p:spPr>
            <a:xfrm rot="16200000" flipV="1">
              <a:off x="3192424" y="4788098"/>
              <a:ext cx="155410" cy="2848"/>
            </a:xfrm>
            <a:prstGeom prst="line">
              <a:avLst/>
            </a:prstGeom>
            <a:ln w="22225" cmpd="sng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" name="Group 91"/>
            <p:cNvGrpSpPr/>
            <p:nvPr/>
          </p:nvGrpSpPr>
          <p:grpSpPr>
            <a:xfrm>
              <a:off x="3203354" y="2227101"/>
              <a:ext cx="1978911" cy="1961600"/>
              <a:chOff x="2300289" y="509588"/>
              <a:chExt cx="2993231" cy="2967037"/>
            </a:xfrm>
          </p:grpSpPr>
          <p:grpSp>
            <p:nvGrpSpPr>
              <p:cNvPr id="64" name="Group 255"/>
              <p:cNvGrpSpPr/>
              <p:nvPr/>
            </p:nvGrpSpPr>
            <p:grpSpPr>
              <a:xfrm>
                <a:off x="4800601" y="2986088"/>
                <a:ext cx="492919" cy="490537"/>
                <a:chOff x="4800601" y="2986088"/>
                <a:chExt cx="492919" cy="490537"/>
              </a:xfrm>
            </p:grpSpPr>
            <p:sp>
              <p:nvSpPr>
                <p:cNvPr id="422" name="Rectangle 421"/>
                <p:cNvSpPr/>
                <p:nvPr/>
              </p:nvSpPr>
              <p:spPr>
                <a:xfrm>
                  <a:off x="4824413" y="2986088"/>
                  <a:ext cx="37147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3" name="Rectangle 422"/>
                <p:cNvSpPr/>
                <p:nvPr/>
              </p:nvSpPr>
              <p:spPr>
                <a:xfrm rot="16200000">
                  <a:off x="5057776" y="3240881"/>
                  <a:ext cx="39052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65" name="Group 243"/>
                <p:cNvGrpSpPr/>
                <p:nvPr/>
              </p:nvGrpSpPr>
              <p:grpSpPr>
                <a:xfrm>
                  <a:off x="4800601" y="3090863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436" name="Rectangle 435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8" name="Rectangle 437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9" name="Rectangle 438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40" name="Rectangle 439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41" name="Rectangle 440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42" name="Rectangle 441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43" name="Rectangle 442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44" name="Rectangle 443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45" name="Rectangle 444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88" name="Group 244"/>
                <p:cNvGrpSpPr/>
                <p:nvPr/>
              </p:nvGrpSpPr>
              <p:grpSpPr>
                <a:xfrm rot="10800000">
                  <a:off x="4802982" y="3288507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426" name="Rectangle 425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27" name="Rectangle 426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28" name="Rectangle 427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0" name="Rectangle 429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1" name="Rectangle 430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2" name="Rectangle 431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3" name="Rectangle 252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4" name="Rectangle 253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5" name="Rectangle 434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89" name="Group 256"/>
              <p:cNvGrpSpPr/>
              <p:nvPr/>
            </p:nvGrpSpPr>
            <p:grpSpPr>
              <a:xfrm>
                <a:off x="3957638" y="2986088"/>
                <a:ext cx="492919" cy="490537"/>
                <a:chOff x="4800601" y="2986088"/>
                <a:chExt cx="492919" cy="490537"/>
              </a:xfrm>
            </p:grpSpPr>
            <p:sp>
              <p:nvSpPr>
                <p:cNvPr id="398" name="Rectangle 397"/>
                <p:cNvSpPr/>
                <p:nvPr/>
              </p:nvSpPr>
              <p:spPr>
                <a:xfrm>
                  <a:off x="4824413" y="2986088"/>
                  <a:ext cx="37147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9" name="Rectangle 398"/>
                <p:cNvSpPr/>
                <p:nvPr/>
              </p:nvSpPr>
              <p:spPr>
                <a:xfrm rot="16200000">
                  <a:off x="5057776" y="3240881"/>
                  <a:ext cx="39052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12" name="Group 259"/>
                <p:cNvGrpSpPr/>
                <p:nvPr/>
              </p:nvGrpSpPr>
              <p:grpSpPr>
                <a:xfrm>
                  <a:off x="4800601" y="3090863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412" name="Rectangle 411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13" name="Rectangle 412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15" name="Rectangle 414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16" name="Rectangle 415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17" name="Rectangle 276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18" name="Rectangle 277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19" name="Rectangle 418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20" name="Rectangle 419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21" name="Rectangle 420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13" name="Group 260"/>
                <p:cNvGrpSpPr/>
                <p:nvPr/>
              </p:nvGrpSpPr>
              <p:grpSpPr>
                <a:xfrm rot="10800000">
                  <a:off x="4802982" y="3288507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402" name="Rectangle 401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03" name="Rectangle 402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04" name="Rectangle 403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05" name="Rectangle 404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06" name="Rectangle 405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07" name="Rectangle 406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08" name="Rectangle 407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09" name="Rectangle 408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10" name="Rectangle 409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11" name="Rectangle 410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36" name="Group 281"/>
              <p:cNvGrpSpPr/>
              <p:nvPr/>
            </p:nvGrpSpPr>
            <p:grpSpPr>
              <a:xfrm>
                <a:off x="3128963" y="2986088"/>
                <a:ext cx="492919" cy="490537"/>
                <a:chOff x="4800601" y="2986088"/>
                <a:chExt cx="492919" cy="490537"/>
              </a:xfrm>
            </p:grpSpPr>
            <p:sp>
              <p:nvSpPr>
                <p:cNvPr id="374" name="Rectangle 373"/>
                <p:cNvSpPr/>
                <p:nvPr/>
              </p:nvSpPr>
              <p:spPr>
                <a:xfrm>
                  <a:off x="4824413" y="2986088"/>
                  <a:ext cx="37147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75" name="Rectangle 374"/>
                <p:cNvSpPr/>
                <p:nvPr/>
              </p:nvSpPr>
              <p:spPr>
                <a:xfrm rot="16200000">
                  <a:off x="5057776" y="3240881"/>
                  <a:ext cx="39052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37" name="Group 284"/>
                <p:cNvGrpSpPr/>
                <p:nvPr/>
              </p:nvGrpSpPr>
              <p:grpSpPr>
                <a:xfrm>
                  <a:off x="4800601" y="3090863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388" name="Rectangle 387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89" name="Rectangle 388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91" name="Rectangle 390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92" name="Rectangle 300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93" name="Rectangle 301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94" name="Rectangle 393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95" name="Rectangle 394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96" name="Rectangle 395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97" name="Rectangle 396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60" name="Group 285"/>
                <p:cNvGrpSpPr/>
                <p:nvPr/>
              </p:nvGrpSpPr>
              <p:grpSpPr>
                <a:xfrm rot="10800000">
                  <a:off x="4802982" y="3288507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378" name="Rectangle 377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79" name="Rectangle 378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80" name="Rectangle 379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81" name="Rectangle 380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82" name="Rectangle 381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83" name="Rectangle 382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84" name="Rectangle 383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85" name="Rectangle 384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86" name="Rectangle 385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87" name="Rectangle 386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61" name="Group 306"/>
              <p:cNvGrpSpPr/>
              <p:nvPr/>
            </p:nvGrpSpPr>
            <p:grpSpPr>
              <a:xfrm>
                <a:off x="2300289" y="2986088"/>
                <a:ext cx="492919" cy="490537"/>
                <a:chOff x="4800601" y="2986088"/>
                <a:chExt cx="492919" cy="490537"/>
              </a:xfrm>
            </p:grpSpPr>
            <p:sp>
              <p:nvSpPr>
                <p:cNvPr id="350" name="Rectangle 349"/>
                <p:cNvSpPr/>
                <p:nvPr/>
              </p:nvSpPr>
              <p:spPr>
                <a:xfrm>
                  <a:off x="4824413" y="2986088"/>
                  <a:ext cx="37147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51" name="Rectangle 350"/>
                <p:cNvSpPr/>
                <p:nvPr/>
              </p:nvSpPr>
              <p:spPr>
                <a:xfrm rot="16200000">
                  <a:off x="5057776" y="3240881"/>
                  <a:ext cx="39052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84" name="Group 309"/>
                <p:cNvGrpSpPr/>
                <p:nvPr/>
              </p:nvGrpSpPr>
              <p:grpSpPr>
                <a:xfrm>
                  <a:off x="4800601" y="3090863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364" name="Rectangle 363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65" name="Rectangle 364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66" name="Rectangle 365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67" name="Rectangle 324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68" name="Rectangle 325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69" name="Rectangle 368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70" name="Rectangle 369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71" name="Rectangle 370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72" name="Rectangle 371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73" name="Rectangle 372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85" name="Group 310"/>
                <p:cNvGrpSpPr/>
                <p:nvPr/>
              </p:nvGrpSpPr>
              <p:grpSpPr>
                <a:xfrm rot="10800000">
                  <a:off x="4802982" y="3288507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354" name="Rectangle 353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55" name="Rectangle 354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56" name="Rectangle 355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57" name="Rectangle 356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58" name="Rectangle 357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59" name="Rectangle 358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60" name="Rectangle 359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61" name="Rectangle 360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62" name="Rectangle 361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63" name="Rectangle 362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208" name="Group 331"/>
              <p:cNvGrpSpPr/>
              <p:nvPr/>
            </p:nvGrpSpPr>
            <p:grpSpPr>
              <a:xfrm>
                <a:off x="4800601" y="2152651"/>
                <a:ext cx="492919" cy="490537"/>
                <a:chOff x="4800601" y="2986088"/>
                <a:chExt cx="492919" cy="490537"/>
              </a:xfrm>
            </p:grpSpPr>
            <p:sp>
              <p:nvSpPr>
                <p:cNvPr id="326" name="Rectangle 325"/>
                <p:cNvSpPr/>
                <p:nvPr/>
              </p:nvSpPr>
              <p:spPr>
                <a:xfrm>
                  <a:off x="4824413" y="2986088"/>
                  <a:ext cx="37147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7" name="Rectangle 326"/>
                <p:cNvSpPr/>
                <p:nvPr/>
              </p:nvSpPr>
              <p:spPr>
                <a:xfrm rot="16200000">
                  <a:off x="5057776" y="3240881"/>
                  <a:ext cx="39052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09" name="Group 334"/>
                <p:cNvGrpSpPr/>
                <p:nvPr/>
              </p:nvGrpSpPr>
              <p:grpSpPr>
                <a:xfrm>
                  <a:off x="4800601" y="3090863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340" name="Rectangle 339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41" name="Rectangle 340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42" name="Rectangle 348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43" name="Rectangle 349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44" name="Rectangle 343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45" name="Rectangle 344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46" name="Rectangle 345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47" name="Rectangle 346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48" name="Rectangle 347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49" name="Rectangle 348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232" name="Group 335"/>
                <p:cNvGrpSpPr/>
                <p:nvPr/>
              </p:nvGrpSpPr>
              <p:grpSpPr>
                <a:xfrm rot="10800000">
                  <a:off x="4802982" y="3288507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330" name="Rectangle 329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31" name="Rectangle 330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32" name="Rectangle 331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33" name="Rectangle 332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34" name="Rectangle 333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35" name="Rectangle 334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36" name="Rectangle 335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37" name="Rectangle 336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38" name="Rectangle 337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233" name="Group 356"/>
              <p:cNvGrpSpPr/>
              <p:nvPr/>
            </p:nvGrpSpPr>
            <p:grpSpPr>
              <a:xfrm>
                <a:off x="3957638" y="2152651"/>
                <a:ext cx="492919" cy="490537"/>
                <a:chOff x="4800601" y="2986088"/>
                <a:chExt cx="492919" cy="490537"/>
              </a:xfrm>
            </p:grpSpPr>
            <p:sp>
              <p:nvSpPr>
                <p:cNvPr id="302" name="Rectangle 301"/>
                <p:cNvSpPr/>
                <p:nvPr/>
              </p:nvSpPr>
              <p:spPr>
                <a:xfrm>
                  <a:off x="4824413" y="2986088"/>
                  <a:ext cx="37147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3" name="Rectangle 302"/>
                <p:cNvSpPr/>
                <p:nvPr/>
              </p:nvSpPr>
              <p:spPr>
                <a:xfrm rot="16200000">
                  <a:off x="5057776" y="3240881"/>
                  <a:ext cx="39052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56" name="Group 359"/>
                <p:cNvGrpSpPr/>
                <p:nvPr/>
              </p:nvGrpSpPr>
              <p:grpSpPr>
                <a:xfrm>
                  <a:off x="4800601" y="3090863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316" name="Rectangle 315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18" name="Rectangle 317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19" name="Rectangle 318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20" name="Rectangle 319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21" name="Rectangle 320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22" name="Rectangle 321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23" name="Rectangle 322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24" name="Rectangle 323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257" name="Group 360"/>
                <p:cNvGrpSpPr/>
                <p:nvPr/>
              </p:nvGrpSpPr>
              <p:grpSpPr>
                <a:xfrm rot="10800000">
                  <a:off x="4802982" y="3288507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306" name="Rectangle 305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07" name="Rectangle 306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08" name="Rectangle 307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09" name="Rectangle 308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10" name="Rectangle 309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11" name="Rectangle 310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12" name="Rectangle 311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13" name="Rectangle 312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14" name="Rectangle 313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15" name="Rectangle 314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280" name="Group 381"/>
              <p:cNvGrpSpPr/>
              <p:nvPr/>
            </p:nvGrpSpPr>
            <p:grpSpPr>
              <a:xfrm>
                <a:off x="3128963" y="2152651"/>
                <a:ext cx="492919" cy="490537"/>
                <a:chOff x="4800601" y="2986088"/>
                <a:chExt cx="492919" cy="490537"/>
              </a:xfrm>
            </p:grpSpPr>
            <p:sp>
              <p:nvSpPr>
                <p:cNvPr id="278" name="Rectangle 277"/>
                <p:cNvSpPr/>
                <p:nvPr/>
              </p:nvSpPr>
              <p:spPr>
                <a:xfrm>
                  <a:off x="4824413" y="2986088"/>
                  <a:ext cx="37147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9" name="Rectangle 278"/>
                <p:cNvSpPr/>
                <p:nvPr/>
              </p:nvSpPr>
              <p:spPr>
                <a:xfrm rot="16200000">
                  <a:off x="5057776" y="3240881"/>
                  <a:ext cx="39052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81" name="Group 384"/>
                <p:cNvGrpSpPr/>
                <p:nvPr/>
              </p:nvGrpSpPr>
              <p:grpSpPr>
                <a:xfrm>
                  <a:off x="4800601" y="3090863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292" name="Rectangle 291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3" name="Rectangle 292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4" name="Rectangle 293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5" name="Rectangle 294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6" name="Rectangle 295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7" name="Rectangle 296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9" name="Rectangle 298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00" name="Rectangle 299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01" name="Rectangle 300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304" name="Group 385"/>
                <p:cNvGrpSpPr/>
                <p:nvPr/>
              </p:nvGrpSpPr>
              <p:grpSpPr>
                <a:xfrm rot="10800000">
                  <a:off x="4802982" y="3288507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282" name="Rectangle 281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3" name="Rectangle 282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4" name="Rectangle 283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5" name="Rectangle 284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6" name="Rectangle 285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7" name="Rectangle 286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8" name="Rectangle 287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9" name="Rectangle 288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0" name="Rectangle 289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1" name="Rectangle 290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305" name="Group 406"/>
              <p:cNvGrpSpPr/>
              <p:nvPr/>
            </p:nvGrpSpPr>
            <p:grpSpPr>
              <a:xfrm>
                <a:off x="2300289" y="2152651"/>
                <a:ext cx="492919" cy="490537"/>
                <a:chOff x="4800601" y="2986088"/>
                <a:chExt cx="492919" cy="490537"/>
              </a:xfrm>
            </p:grpSpPr>
            <p:sp>
              <p:nvSpPr>
                <p:cNvPr id="254" name="Rectangle 253"/>
                <p:cNvSpPr/>
                <p:nvPr/>
              </p:nvSpPr>
              <p:spPr>
                <a:xfrm>
                  <a:off x="4824413" y="2986088"/>
                  <a:ext cx="37147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5" name="Rectangle 254"/>
                <p:cNvSpPr/>
                <p:nvPr/>
              </p:nvSpPr>
              <p:spPr>
                <a:xfrm rot="16200000">
                  <a:off x="5057776" y="3240881"/>
                  <a:ext cx="39052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328" name="Group 409"/>
                <p:cNvGrpSpPr/>
                <p:nvPr/>
              </p:nvGrpSpPr>
              <p:grpSpPr>
                <a:xfrm>
                  <a:off x="4800601" y="3090863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268" name="Rectangle 267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69" name="Rectangle 268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0" name="Rectangle 269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1" name="Rectangle 270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2" name="Rectangle 271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3" name="Rectangle 272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4" name="Rectangle 273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5" name="Rectangle 274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6" name="Rectangle 275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7" name="Rectangle 276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329" name="Group 410"/>
                <p:cNvGrpSpPr/>
                <p:nvPr/>
              </p:nvGrpSpPr>
              <p:grpSpPr>
                <a:xfrm rot="10800000">
                  <a:off x="4802982" y="3288507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258" name="Rectangle 257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9" name="Rectangle 258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60" name="Rectangle 259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61" name="Rectangle 260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62" name="Rectangle 261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63" name="Rectangle 262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64" name="Rectangle 263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65" name="Rectangle 264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66" name="Rectangle 265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67" name="Rectangle 266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352" name="Group 431"/>
              <p:cNvGrpSpPr/>
              <p:nvPr/>
            </p:nvGrpSpPr>
            <p:grpSpPr>
              <a:xfrm>
                <a:off x="4800601" y="1333500"/>
                <a:ext cx="492919" cy="490537"/>
                <a:chOff x="4800601" y="2986088"/>
                <a:chExt cx="492919" cy="490537"/>
              </a:xfrm>
            </p:grpSpPr>
            <p:sp>
              <p:nvSpPr>
                <p:cNvPr id="230" name="Rectangle 229"/>
                <p:cNvSpPr/>
                <p:nvPr/>
              </p:nvSpPr>
              <p:spPr>
                <a:xfrm>
                  <a:off x="4824413" y="2986088"/>
                  <a:ext cx="37147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1" name="Rectangle 230"/>
                <p:cNvSpPr/>
                <p:nvPr/>
              </p:nvSpPr>
              <p:spPr>
                <a:xfrm rot="16200000">
                  <a:off x="5057776" y="3240881"/>
                  <a:ext cx="39052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353" name="Group 434"/>
                <p:cNvGrpSpPr/>
                <p:nvPr/>
              </p:nvGrpSpPr>
              <p:grpSpPr>
                <a:xfrm>
                  <a:off x="4800601" y="3090863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244" name="Rectangle 243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5" name="Rectangle 244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6" name="Rectangle 245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7" name="Rectangle 246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8" name="Rectangle 247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9" name="Rectangle 248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0" name="Rectangle 249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1" name="Rectangle 250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2" name="Rectangle 251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3" name="Rectangle 252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376" name="Group 435"/>
                <p:cNvGrpSpPr/>
                <p:nvPr/>
              </p:nvGrpSpPr>
              <p:grpSpPr>
                <a:xfrm rot="10800000">
                  <a:off x="4802982" y="3288507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234" name="Rectangle 233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35" name="Rectangle 234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36" name="Rectangle 235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37" name="Rectangle 236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38" name="Rectangle 237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39" name="Rectangle 238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0" name="Rectangle 239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1" name="Rectangle 240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2" name="Rectangle 241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3" name="Rectangle 242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377" name="Group 456"/>
              <p:cNvGrpSpPr/>
              <p:nvPr/>
            </p:nvGrpSpPr>
            <p:grpSpPr>
              <a:xfrm>
                <a:off x="3957638" y="1333500"/>
                <a:ext cx="492919" cy="490537"/>
                <a:chOff x="4800601" y="2986088"/>
                <a:chExt cx="492919" cy="490537"/>
              </a:xfrm>
            </p:grpSpPr>
            <p:sp>
              <p:nvSpPr>
                <p:cNvPr id="206" name="Rectangle 205"/>
                <p:cNvSpPr/>
                <p:nvPr/>
              </p:nvSpPr>
              <p:spPr>
                <a:xfrm>
                  <a:off x="4824413" y="2986088"/>
                  <a:ext cx="37147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7" name="Rectangle 206"/>
                <p:cNvSpPr/>
                <p:nvPr/>
              </p:nvSpPr>
              <p:spPr>
                <a:xfrm rot="16200000">
                  <a:off x="5057776" y="3240881"/>
                  <a:ext cx="39052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400" name="Group 459"/>
                <p:cNvGrpSpPr/>
                <p:nvPr/>
              </p:nvGrpSpPr>
              <p:grpSpPr>
                <a:xfrm>
                  <a:off x="4800601" y="3090863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220" name="Rectangle 219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1" name="Rectangle 220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2" name="Rectangle 221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3" name="Rectangle 222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4" name="Rectangle 223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5" name="Rectangle 224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6" name="Rectangle 225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8" name="Rectangle 227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9" name="Rectangle 228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01" name="Group 460"/>
                <p:cNvGrpSpPr/>
                <p:nvPr/>
              </p:nvGrpSpPr>
              <p:grpSpPr>
                <a:xfrm rot="10800000">
                  <a:off x="4802982" y="3288507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210" name="Rectangle 209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1" name="Rectangle 210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2" name="Rectangle 211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4" name="Rectangle 213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5" name="Rectangle 214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6" name="Rectangle 215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7" name="Rectangle 216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8" name="Rectangle 217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9" name="Rectangle 218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424" name="Group 481"/>
              <p:cNvGrpSpPr/>
              <p:nvPr/>
            </p:nvGrpSpPr>
            <p:grpSpPr>
              <a:xfrm>
                <a:off x="3128963" y="1333500"/>
                <a:ext cx="492919" cy="490537"/>
                <a:chOff x="4800601" y="2986088"/>
                <a:chExt cx="492919" cy="490537"/>
              </a:xfrm>
            </p:grpSpPr>
            <p:sp>
              <p:nvSpPr>
                <p:cNvPr id="182" name="Rectangle 181"/>
                <p:cNvSpPr/>
                <p:nvPr/>
              </p:nvSpPr>
              <p:spPr>
                <a:xfrm>
                  <a:off x="4824413" y="2986088"/>
                  <a:ext cx="37147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3" name="Rectangle 182"/>
                <p:cNvSpPr/>
                <p:nvPr/>
              </p:nvSpPr>
              <p:spPr>
                <a:xfrm rot="16200000">
                  <a:off x="5057776" y="3240881"/>
                  <a:ext cx="39052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425" name="Group 484"/>
                <p:cNvGrpSpPr/>
                <p:nvPr/>
              </p:nvGrpSpPr>
              <p:grpSpPr>
                <a:xfrm>
                  <a:off x="4800601" y="3090863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196" name="Rectangle 195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8" name="Rectangle 197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9" name="Rectangle 198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0" name="Rectangle 199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1" name="Rectangle 200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2" name="Rectangle 201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3" name="Rectangle 202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4" name="Rectangle 203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46" name="Group 485"/>
                <p:cNvGrpSpPr/>
                <p:nvPr/>
              </p:nvGrpSpPr>
              <p:grpSpPr>
                <a:xfrm rot="10800000">
                  <a:off x="4802982" y="3288507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186" name="Rectangle 185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7" name="Rectangle 186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8" name="Rectangle 187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9" name="Rectangle 188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1" name="Rectangle 190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2" name="Rectangle 191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3" name="Rectangle 192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4" name="Rectangle 193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5" name="Rectangle 194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447" name="Group 506"/>
              <p:cNvGrpSpPr/>
              <p:nvPr/>
            </p:nvGrpSpPr>
            <p:grpSpPr>
              <a:xfrm>
                <a:off x="2300289" y="1333500"/>
                <a:ext cx="492919" cy="490537"/>
                <a:chOff x="4800601" y="2986088"/>
                <a:chExt cx="492919" cy="490537"/>
              </a:xfrm>
            </p:grpSpPr>
            <p:sp>
              <p:nvSpPr>
                <p:cNvPr id="158" name="Rectangle 157"/>
                <p:cNvSpPr/>
                <p:nvPr/>
              </p:nvSpPr>
              <p:spPr>
                <a:xfrm>
                  <a:off x="4824413" y="2986088"/>
                  <a:ext cx="37147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 rot="16200000">
                  <a:off x="5057776" y="3240881"/>
                  <a:ext cx="39052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448" name="Group 509"/>
                <p:cNvGrpSpPr/>
                <p:nvPr/>
              </p:nvGrpSpPr>
              <p:grpSpPr>
                <a:xfrm>
                  <a:off x="4800601" y="3090863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172" name="Rectangle 171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3" name="Rectangle 172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4" name="Rectangle 173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5" name="Rectangle 174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6" name="Rectangle 175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7" name="Rectangle 176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8" name="Rectangle 177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9" name="Rectangle 178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0" name="Rectangle 179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1" name="Rectangle 180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49" name="Group 510"/>
                <p:cNvGrpSpPr/>
                <p:nvPr/>
              </p:nvGrpSpPr>
              <p:grpSpPr>
                <a:xfrm rot="10800000">
                  <a:off x="4802982" y="3288507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162" name="Rectangle 161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3" name="Rectangle 162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4" name="Rectangle 163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5" name="Rectangle 164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7" name="Rectangle 166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8" name="Rectangle 167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9" name="Rectangle 168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0" name="Rectangle 169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1" name="Rectangle 170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450" name="Group 531"/>
              <p:cNvGrpSpPr/>
              <p:nvPr/>
            </p:nvGrpSpPr>
            <p:grpSpPr>
              <a:xfrm>
                <a:off x="4800601" y="509588"/>
                <a:ext cx="492919" cy="490537"/>
                <a:chOff x="4800601" y="2986088"/>
                <a:chExt cx="492919" cy="490537"/>
              </a:xfrm>
            </p:grpSpPr>
            <p:sp>
              <p:nvSpPr>
                <p:cNvPr id="134" name="Rectangle 133"/>
                <p:cNvSpPr/>
                <p:nvPr/>
              </p:nvSpPr>
              <p:spPr>
                <a:xfrm>
                  <a:off x="4824413" y="2986088"/>
                  <a:ext cx="37147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5" name="Rectangle 134"/>
                <p:cNvSpPr/>
                <p:nvPr/>
              </p:nvSpPr>
              <p:spPr>
                <a:xfrm rot="16200000">
                  <a:off x="5057776" y="3240881"/>
                  <a:ext cx="39052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451" name="Group 534"/>
                <p:cNvGrpSpPr/>
                <p:nvPr/>
              </p:nvGrpSpPr>
              <p:grpSpPr>
                <a:xfrm>
                  <a:off x="4800601" y="3090863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148" name="Rectangle 147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9" name="Rectangle 148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0" name="Rectangle 149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1" name="Rectangle 150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2" name="Rectangle 151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3" name="Rectangle 152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4" name="Rectangle 153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5" name="Rectangle 154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6" name="Rectangle 155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7" name="Rectangle 156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52" name="Group 535"/>
                <p:cNvGrpSpPr/>
                <p:nvPr/>
              </p:nvGrpSpPr>
              <p:grpSpPr>
                <a:xfrm rot="10800000">
                  <a:off x="4802982" y="3288507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138" name="Rectangle 137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9" name="Rectangle 138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0" name="Rectangle 139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1" name="Rectangle 140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2" name="Rectangle 141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3" name="Rectangle 142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4" name="Rectangle 143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5" name="Rectangle 144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6" name="Rectangle 145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7" name="Rectangle 146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453" name="Group 556"/>
              <p:cNvGrpSpPr/>
              <p:nvPr/>
            </p:nvGrpSpPr>
            <p:grpSpPr>
              <a:xfrm>
                <a:off x="3957638" y="509588"/>
                <a:ext cx="492919" cy="490537"/>
                <a:chOff x="4800601" y="2986088"/>
                <a:chExt cx="492919" cy="490537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4824413" y="2986088"/>
                  <a:ext cx="37147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 rot="16200000">
                  <a:off x="5057776" y="3240881"/>
                  <a:ext cx="39052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454" name="Group 559"/>
                <p:cNvGrpSpPr/>
                <p:nvPr/>
              </p:nvGrpSpPr>
              <p:grpSpPr>
                <a:xfrm>
                  <a:off x="4800601" y="3090863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124" name="Rectangle 123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5" name="Rectangle 124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6" name="Rectangle 125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7" name="Rectangle 126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8" name="Rectangle 127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9" name="Rectangle 128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0" name="Rectangle 129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1" name="Rectangle 130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2" name="Rectangle 131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3" name="Rectangle 132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55" name="Group 560"/>
                <p:cNvGrpSpPr/>
                <p:nvPr/>
              </p:nvGrpSpPr>
              <p:grpSpPr>
                <a:xfrm rot="10800000">
                  <a:off x="4802982" y="3288507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114" name="Rectangle 113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6" name="Rectangle 115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7" name="Rectangle 116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8" name="Rectangle 117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9" name="Rectangle 118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0" name="Rectangle 119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1" name="Rectangle 120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2" name="Rectangle 121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3" name="Rectangle 122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456" name="Group 581"/>
              <p:cNvGrpSpPr/>
              <p:nvPr/>
            </p:nvGrpSpPr>
            <p:grpSpPr>
              <a:xfrm>
                <a:off x="3128963" y="509588"/>
                <a:ext cx="492919" cy="490537"/>
                <a:chOff x="4800601" y="2986088"/>
                <a:chExt cx="492919" cy="490537"/>
              </a:xfrm>
            </p:grpSpPr>
            <p:sp>
              <p:nvSpPr>
                <p:cNvPr id="86" name="Rectangle 85"/>
                <p:cNvSpPr/>
                <p:nvPr/>
              </p:nvSpPr>
              <p:spPr>
                <a:xfrm>
                  <a:off x="4824413" y="2986088"/>
                  <a:ext cx="37147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 rot="16200000">
                  <a:off x="5057776" y="3240881"/>
                  <a:ext cx="39052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457" name="Group 584"/>
                <p:cNvGrpSpPr/>
                <p:nvPr/>
              </p:nvGrpSpPr>
              <p:grpSpPr>
                <a:xfrm>
                  <a:off x="4800601" y="3090863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100" name="Rectangle 99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2" name="Rectangle 101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3" name="Rectangle 102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4" name="Rectangle 103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5" name="Rectangle 104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6" name="Rectangle 105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7" name="Rectangle 106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8" name="Rectangle 107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9" name="Rectangle 108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58" name="Group 585"/>
                <p:cNvGrpSpPr/>
                <p:nvPr/>
              </p:nvGrpSpPr>
              <p:grpSpPr>
                <a:xfrm rot="10800000">
                  <a:off x="4802982" y="3288507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90" name="Rectangle 89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1" name="Rectangle 90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2" name="Rectangle 91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3" name="Rectangle 92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4" name="Rectangle 93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5" name="Rectangle 94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7" name="Rectangle 96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8" name="Rectangle 97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9" name="Rectangle 98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459" name="Group 606"/>
              <p:cNvGrpSpPr/>
              <p:nvPr/>
            </p:nvGrpSpPr>
            <p:grpSpPr>
              <a:xfrm>
                <a:off x="2300289" y="509588"/>
                <a:ext cx="492919" cy="490537"/>
                <a:chOff x="4800601" y="2986088"/>
                <a:chExt cx="492919" cy="490537"/>
              </a:xfrm>
            </p:grpSpPr>
            <p:sp>
              <p:nvSpPr>
                <p:cNvPr id="62" name="Rectangle 61"/>
                <p:cNvSpPr/>
                <p:nvPr/>
              </p:nvSpPr>
              <p:spPr>
                <a:xfrm>
                  <a:off x="4824413" y="2986088"/>
                  <a:ext cx="37147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 rot="16200000">
                  <a:off x="5057776" y="3240881"/>
                  <a:ext cx="39052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460" name="Group 609"/>
                <p:cNvGrpSpPr/>
                <p:nvPr/>
              </p:nvGrpSpPr>
              <p:grpSpPr>
                <a:xfrm>
                  <a:off x="4800601" y="3090863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76" name="Rectangle 75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7" name="Rectangle 76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8" name="Rectangle 77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9" name="Rectangle 78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0" name="Rectangle 79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1" name="Rectangle 80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2" name="Rectangle 81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3" name="Rectangle 82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4" name="Rectangle 83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5" name="Rectangle 84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61" name="Group 610"/>
                <p:cNvGrpSpPr/>
                <p:nvPr/>
              </p:nvGrpSpPr>
              <p:grpSpPr>
                <a:xfrm rot="10800000">
                  <a:off x="4802982" y="3288507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66" name="Rectangle 65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7" name="Rectangle 66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8" name="Rectangle 67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9" name="Rectangle 68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0" name="Rectangle 69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1" name="Rectangle 70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2" name="Rectangle 71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3" name="Rectangle 72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4" name="Rectangle 73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5" name="Rectangle 74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Programmable Loop Accelerator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Generalize accelerator without losing efficiency</a:t>
            </a:r>
          </a:p>
        </p:txBody>
      </p:sp>
      <p:sp>
        <p:nvSpPr>
          <p:cNvPr id="22532" name="Rectangle 25"/>
          <p:cNvSpPr>
            <a:spLocks noChangeArrowheads="1"/>
          </p:cNvSpPr>
          <p:nvPr/>
        </p:nvSpPr>
        <p:spPr bwMode="auto">
          <a:xfrm>
            <a:off x="2179638" y="2741613"/>
            <a:ext cx="3200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 b="1"/>
              <a:t>FPGAs</a:t>
            </a:r>
            <a:endParaRPr lang="en-US"/>
          </a:p>
        </p:txBody>
      </p:sp>
      <p:sp>
        <p:nvSpPr>
          <p:cNvPr id="22533" name="Line 21"/>
          <p:cNvSpPr>
            <a:spLocks noChangeShapeType="1"/>
          </p:cNvSpPr>
          <p:nvPr/>
        </p:nvSpPr>
        <p:spPr bwMode="auto">
          <a:xfrm flipV="1">
            <a:off x="2043113" y="5362575"/>
            <a:ext cx="5497512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4" name="Line 22"/>
          <p:cNvSpPr>
            <a:spLocks noChangeShapeType="1"/>
          </p:cNvSpPr>
          <p:nvPr/>
        </p:nvSpPr>
        <p:spPr bwMode="auto">
          <a:xfrm flipV="1">
            <a:off x="2052638" y="2516188"/>
            <a:ext cx="1587" cy="284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5" name="Text Box 23"/>
          <p:cNvSpPr txBox="1">
            <a:spLocks noChangeArrowheads="1"/>
          </p:cNvSpPr>
          <p:nvPr/>
        </p:nvSpPr>
        <p:spPr bwMode="auto">
          <a:xfrm>
            <a:off x="3738563" y="5411788"/>
            <a:ext cx="2668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Efficiency, Performance</a:t>
            </a:r>
            <a:endParaRPr lang="en-US"/>
          </a:p>
        </p:txBody>
      </p:sp>
      <p:sp>
        <p:nvSpPr>
          <p:cNvPr id="22536" name="Text Box 24"/>
          <p:cNvSpPr txBox="1">
            <a:spLocks noChangeArrowheads="1"/>
          </p:cNvSpPr>
          <p:nvPr/>
        </p:nvSpPr>
        <p:spPr bwMode="auto">
          <a:xfrm rot="-5400000">
            <a:off x="1443831" y="3583782"/>
            <a:ext cx="915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Flexibility</a:t>
            </a:r>
            <a:endParaRPr lang="en-US"/>
          </a:p>
        </p:txBody>
      </p:sp>
      <p:sp>
        <p:nvSpPr>
          <p:cNvPr id="22537" name="Rectangle 18"/>
          <p:cNvSpPr>
            <a:spLocks noChangeArrowheads="1"/>
          </p:cNvSpPr>
          <p:nvPr/>
        </p:nvSpPr>
        <p:spPr bwMode="auto">
          <a:xfrm>
            <a:off x="5981700" y="4845050"/>
            <a:ext cx="1363663" cy="4175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000" b="1"/>
              <a:t>Loop Accelerators,</a:t>
            </a:r>
          </a:p>
          <a:p>
            <a:r>
              <a:rPr lang="en-US" sz="1000" b="1"/>
              <a:t>ASICs</a:t>
            </a:r>
            <a:endParaRPr lang="en-US" sz="1600"/>
          </a:p>
        </p:txBody>
      </p:sp>
      <p:sp>
        <p:nvSpPr>
          <p:cNvPr id="22538" name="Rectangle 24"/>
          <p:cNvSpPr>
            <a:spLocks noChangeArrowheads="1"/>
          </p:cNvSpPr>
          <p:nvPr/>
        </p:nvSpPr>
        <p:spPr bwMode="auto">
          <a:xfrm>
            <a:off x="5694363" y="4308475"/>
            <a:ext cx="1363662" cy="417513"/>
          </a:xfrm>
          <a:prstGeom prst="rect">
            <a:avLst/>
          </a:prstGeom>
          <a:solidFill>
            <a:srgbClr val="FF7C8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000" b="1"/>
              <a:t>Programmable</a:t>
            </a:r>
          </a:p>
          <a:p>
            <a:r>
              <a:rPr lang="en-US" sz="1000" b="1"/>
              <a:t>Loop Accelerators</a:t>
            </a:r>
            <a:endParaRPr lang="en-US" sz="1600"/>
          </a:p>
        </p:txBody>
      </p:sp>
      <p:sp>
        <p:nvSpPr>
          <p:cNvPr id="22539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516313" y="6350000"/>
            <a:ext cx="2133600" cy="4048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43E21545-A868-48E0-920A-7DEAC3F7634A}" type="slidenum">
              <a:rPr lang="en-US"/>
              <a:pPr/>
              <a:t>18</a:t>
            </a:fld>
            <a:endParaRPr lang="en-US"/>
          </a:p>
        </p:txBody>
      </p:sp>
      <p:sp>
        <p:nvSpPr>
          <p:cNvPr id="22540" name="Rectangle 16"/>
          <p:cNvSpPr>
            <a:spLocks noChangeArrowheads="1"/>
          </p:cNvSpPr>
          <p:nvPr/>
        </p:nvSpPr>
        <p:spPr bwMode="auto">
          <a:xfrm>
            <a:off x="2408238" y="3060700"/>
            <a:ext cx="1239837" cy="419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000" b="1"/>
              <a:t>General Purpose</a:t>
            </a:r>
            <a:br>
              <a:rPr lang="en-US" sz="1000" b="1"/>
            </a:br>
            <a:r>
              <a:rPr lang="en-US" sz="1000" b="1"/>
              <a:t>Processors</a:t>
            </a:r>
            <a:endParaRPr lang="en-US" sz="1600"/>
          </a:p>
        </p:txBody>
      </p:sp>
      <p:sp>
        <p:nvSpPr>
          <p:cNvPr id="22541" name="Rectangle 17"/>
          <p:cNvSpPr>
            <a:spLocks noChangeArrowheads="1"/>
          </p:cNvSpPr>
          <p:nvPr/>
        </p:nvSpPr>
        <p:spPr bwMode="auto">
          <a:xfrm>
            <a:off x="3444875" y="3287713"/>
            <a:ext cx="619125" cy="419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 b="1"/>
              <a:t>DSPs</a:t>
            </a:r>
            <a:endParaRPr lang="en-US"/>
          </a:p>
        </p:txBody>
      </p:sp>
      <p:sp>
        <p:nvSpPr>
          <p:cNvPr id="22542" name="Rectangle 18"/>
          <p:cNvSpPr>
            <a:spLocks noChangeArrowheads="1"/>
          </p:cNvSpPr>
          <p:nvPr/>
        </p:nvSpPr>
        <p:spPr bwMode="auto">
          <a:xfrm>
            <a:off x="3876675" y="3570288"/>
            <a:ext cx="1085850" cy="6207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/>
              <a:t>Domain-specific</a:t>
            </a:r>
          </a:p>
          <a:p>
            <a:pPr algn="ctr"/>
            <a:r>
              <a:rPr lang="en-US" sz="1000" b="1" dirty="0" smtClean="0"/>
              <a:t>Accelerators,</a:t>
            </a:r>
          </a:p>
          <a:p>
            <a:pPr algn="ctr"/>
            <a:r>
              <a:rPr lang="en-US" sz="1000" b="1" dirty="0" smtClean="0"/>
              <a:t>GPGPUs</a:t>
            </a:r>
            <a:endParaRPr lang="en-US" sz="1000" b="1" dirty="0"/>
          </a:p>
        </p:txBody>
      </p:sp>
      <p:sp>
        <p:nvSpPr>
          <p:cNvPr id="15" name="Rounded Rectangle 14"/>
          <p:cNvSpPr>
            <a:spLocks noChangeArrowheads="1"/>
          </p:cNvSpPr>
          <p:nvPr/>
        </p:nvSpPr>
        <p:spPr bwMode="auto">
          <a:xfrm>
            <a:off x="5141913" y="3598863"/>
            <a:ext cx="1789112" cy="1143000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 lIns="0" tIns="0" rIns="0" bIns="0" anchor="ctr"/>
          <a:lstStyle/>
          <a:p>
            <a:pPr algn="ctr"/>
            <a:endParaRPr lang="en-US" sz="1600" i="1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761038" y="3949700"/>
            <a:ext cx="5318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rial Narrow" pitchFamily="34" charset="0"/>
              </a:rPr>
              <a:t>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8" grpId="0" animBg="1"/>
      <p:bldP spid="15" grpId="0" animBg="1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Designing Loop </a:t>
            </a:r>
            <a:r>
              <a:rPr lang="en-US" dirty="0"/>
              <a:t>Accelerators</a:t>
            </a:r>
          </a:p>
        </p:txBody>
      </p:sp>
      <p:grpSp>
        <p:nvGrpSpPr>
          <p:cNvPr id="2" name="Group 250"/>
          <p:cNvGrpSpPr>
            <a:grpSpLocks/>
          </p:cNvGrpSpPr>
          <p:nvPr/>
        </p:nvGrpSpPr>
        <p:grpSpPr bwMode="auto">
          <a:xfrm>
            <a:off x="444500" y="1874838"/>
            <a:ext cx="1600200" cy="3870325"/>
            <a:chOff x="445008" y="1905000"/>
            <a:chExt cx="1600200" cy="3869240"/>
          </a:xfrm>
        </p:grpSpPr>
        <p:sp>
          <p:nvSpPr>
            <p:cNvPr id="23736" name="Rectangle 100"/>
            <p:cNvSpPr>
              <a:spLocks noChangeArrowheads="1"/>
            </p:cNvSpPr>
            <p:nvPr/>
          </p:nvSpPr>
          <p:spPr bwMode="auto">
            <a:xfrm>
              <a:off x="445008" y="1905000"/>
              <a:ext cx="1600200" cy="3276600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3737" name="Text Box 19"/>
            <p:cNvSpPr txBox="1">
              <a:spLocks noChangeArrowheads="1"/>
            </p:cNvSpPr>
            <p:nvPr/>
          </p:nvSpPr>
          <p:spPr bwMode="auto">
            <a:xfrm>
              <a:off x="838039" y="5407527"/>
              <a:ext cx="9588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 Code</a:t>
              </a:r>
            </a:p>
          </p:txBody>
        </p:sp>
        <p:sp>
          <p:nvSpPr>
            <p:cNvPr id="23738" name="Oval 75"/>
            <p:cNvSpPr>
              <a:spLocks noChangeArrowheads="1"/>
            </p:cNvSpPr>
            <p:nvPr/>
          </p:nvSpPr>
          <p:spPr bwMode="auto">
            <a:xfrm>
              <a:off x="597408" y="3124200"/>
              <a:ext cx="1371600" cy="762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39" name="Line 60"/>
            <p:cNvSpPr>
              <a:spLocks noChangeShapeType="1"/>
            </p:cNvSpPr>
            <p:nvPr/>
          </p:nvSpPr>
          <p:spPr bwMode="auto">
            <a:xfrm>
              <a:off x="597408" y="2286000"/>
              <a:ext cx="91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40" name="Line 61"/>
            <p:cNvSpPr>
              <a:spLocks noChangeShapeType="1"/>
            </p:cNvSpPr>
            <p:nvPr/>
          </p:nvSpPr>
          <p:spPr bwMode="auto">
            <a:xfrm>
              <a:off x="597408" y="2133600"/>
              <a:ext cx="76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41" name="Line 62"/>
            <p:cNvSpPr>
              <a:spLocks noChangeShapeType="1"/>
            </p:cNvSpPr>
            <p:nvPr/>
          </p:nvSpPr>
          <p:spPr bwMode="auto">
            <a:xfrm>
              <a:off x="597408" y="2438400"/>
              <a:ext cx="76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42" name="Line 63"/>
            <p:cNvSpPr>
              <a:spLocks noChangeShapeType="1"/>
            </p:cNvSpPr>
            <p:nvPr/>
          </p:nvSpPr>
          <p:spPr bwMode="auto">
            <a:xfrm>
              <a:off x="826008" y="2590800"/>
              <a:ext cx="9144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43" name="Line 64"/>
            <p:cNvSpPr>
              <a:spLocks noChangeShapeType="1"/>
            </p:cNvSpPr>
            <p:nvPr/>
          </p:nvSpPr>
          <p:spPr bwMode="auto">
            <a:xfrm>
              <a:off x="826008" y="2743200"/>
              <a:ext cx="7620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44" name="Line 65"/>
            <p:cNvSpPr>
              <a:spLocks noChangeShapeType="1"/>
            </p:cNvSpPr>
            <p:nvPr/>
          </p:nvSpPr>
          <p:spPr bwMode="auto">
            <a:xfrm>
              <a:off x="826008" y="2895600"/>
              <a:ext cx="5334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45" name="Line 66"/>
            <p:cNvSpPr>
              <a:spLocks noChangeShapeType="1"/>
            </p:cNvSpPr>
            <p:nvPr/>
          </p:nvSpPr>
          <p:spPr bwMode="auto">
            <a:xfrm>
              <a:off x="597408" y="304800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46" name="Line 67"/>
            <p:cNvSpPr>
              <a:spLocks noChangeShapeType="1"/>
            </p:cNvSpPr>
            <p:nvPr/>
          </p:nvSpPr>
          <p:spPr bwMode="auto">
            <a:xfrm>
              <a:off x="826008" y="3352800"/>
              <a:ext cx="8382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47" name="Line 68"/>
            <p:cNvSpPr>
              <a:spLocks noChangeShapeType="1"/>
            </p:cNvSpPr>
            <p:nvPr/>
          </p:nvSpPr>
          <p:spPr bwMode="auto">
            <a:xfrm>
              <a:off x="597408" y="3200400"/>
              <a:ext cx="533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48" name="Line 69"/>
            <p:cNvSpPr>
              <a:spLocks noChangeShapeType="1"/>
            </p:cNvSpPr>
            <p:nvPr/>
          </p:nvSpPr>
          <p:spPr bwMode="auto">
            <a:xfrm>
              <a:off x="826008" y="3505200"/>
              <a:ext cx="7620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49" name="Line 70"/>
            <p:cNvSpPr>
              <a:spLocks noChangeShapeType="1"/>
            </p:cNvSpPr>
            <p:nvPr/>
          </p:nvSpPr>
          <p:spPr bwMode="auto">
            <a:xfrm>
              <a:off x="826008" y="3657600"/>
              <a:ext cx="9906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50" name="Line 71"/>
            <p:cNvSpPr>
              <a:spLocks noChangeShapeType="1"/>
            </p:cNvSpPr>
            <p:nvPr/>
          </p:nvSpPr>
          <p:spPr bwMode="auto">
            <a:xfrm>
              <a:off x="597408" y="3810000"/>
              <a:ext cx="838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51" name="Line 72"/>
            <p:cNvSpPr>
              <a:spLocks noChangeShapeType="1"/>
            </p:cNvSpPr>
            <p:nvPr/>
          </p:nvSpPr>
          <p:spPr bwMode="auto">
            <a:xfrm>
              <a:off x="597408" y="3962400"/>
              <a:ext cx="76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52" name="Line 73"/>
            <p:cNvSpPr>
              <a:spLocks noChangeShapeType="1"/>
            </p:cNvSpPr>
            <p:nvPr/>
          </p:nvSpPr>
          <p:spPr bwMode="auto">
            <a:xfrm>
              <a:off x="597408" y="4114800"/>
              <a:ext cx="91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53" name="Line 101"/>
            <p:cNvSpPr>
              <a:spLocks noChangeShapeType="1"/>
            </p:cNvSpPr>
            <p:nvPr/>
          </p:nvSpPr>
          <p:spPr bwMode="auto">
            <a:xfrm>
              <a:off x="826008" y="4267200"/>
              <a:ext cx="9144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54" name="Line 102"/>
            <p:cNvSpPr>
              <a:spLocks noChangeShapeType="1"/>
            </p:cNvSpPr>
            <p:nvPr/>
          </p:nvSpPr>
          <p:spPr bwMode="auto">
            <a:xfrm>
              <a:off x="826008" y="4419600"/>
              <a:ext cx="8382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55" name="Line 103"/>
            <p:cNvSpPr>
              <a:spLocks noChangeShapeType="1"/>
            </p:cNvSpPr>
            <p:nvPr/>
          </p:nvSpPr>
          <p:spPr bwMode="auto">
            <a:xfrm>
              <a:off x="826008" y="4572000"/>
              <a:ext cx="7620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56" name="Line 104"/>
            <p:cNvSpPr>
              <a:spLocks noChangeShapeType="1"/>
            </p:cNvSpPr>
            <p:nvPr/>
          </p:nvSpPr>
          <p:spPr bwMode="auto">
            <a:xfrm>
              <a:off x="597408" y="4724400"/>
              <a:ext cx="838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57" name="Line 105"/>
            <p:cNvSpPr>
              <a:spLocks noChangeShapeType="1"/>
            </p:cNvSpPr>
            <p:nvPr/>
          </p:nvSpPr>
          <p:spPr bwMode="auto">
            <a:xfrm>
              <a:off x="597408" y="4876800"/>
              <a:ext cx="91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51"/>
          <p:cNvGrpSpPr>
            <a:grpSpLocks/>
          </p:cNvGrpSpPr>
          <p:nvPr/>
        </p:nvGrpSpPr>
        <p:grpSpPr bwMode="auto">
          <a:xfrm>
            <a:off x="2112963" y="2713038"/>
            <a:ext cx="1755775" cy="3016250"/>
            <a:chOff x="2112264" y="2743200"/>
            <a:chExt cx="1755902" cy="3016000"/>
          </a:xfrm>
        </p:grpSpPr>
        <p:sp>
          <p:nvSpPr>
            <p:cNvPr id="23722" name="AutoShape 142"/>
            <p:cNvSpPr>
              <a:spLocks noChangeArrowheads="1"/>
            </p:cNvSpPr>
            <p:nvPr/>
          </p:nvSpPr>
          <p:spPr bwMode="auto">
            <a:xfrm>
              <a:off x="2551176" y="2743200"/>
              <a:ext cx="1295400" cy="1600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3723" name="Text Box 106"/>
            <p:cNvSpPr txBox="1">
              <a:spLocks noChangeArrowheads="1"/>
            </p:cNvSpPr>
            <p:nvPr/>
          </p:nvSpPr>
          <p:spPr bwMode="auto">
            <a:xfrm>
              <a:off x="3176016" y="5392487"/>
              <a:ext cx="692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Loop</a:t>
              </a:r>
            </a:p>
          </p:txBody>
        </p:sp>
        <p:grpSp>
          <p:nvGrpSpPr>
            <p:cNvPr id="4" name="Group 141"/>
            <p:cNvGrpSpPr>
              <a:grpSpLocks/>
            </p:cNvGrpSpPr>
            <p:nvPr/>
          </p:nvGrpSpPr>
          <p:grpSpPr bwMode="auto">
            <a:xfrm>
              <a:off x="2703576" y="2971800"/>
              <a:ext cx="952500" cy="1135063"/>
              <a:chOff x="2400" y="1968"/>
              <a:chExt cx="600" cy="715"/>
            </a:xfrm>
          </p:grpSpPr>
          <p:sp>
            <p:nvSpPr>
              <p:cNvPr id="23727" name="Oval 125"/>
              <p:cNvSpPr>
                <a:spLocks noChangeArrowheads="1"/>
              </p:cNvSpPr>
              <p:nvPr/>
            </p:nvSpPr>
            <p:spPr bwMode="auto">
              <a:xfrm>
                <a:off x="2400" y="1968"/>
                <a:ext cx="179" cy="1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23728" name="Oval 126"/>
              <p:cNvSpPr>
                <a:spLocks noChangeArrowheads="1"/>
              </p:cNvSpPr>
              <p:nvPr/>
            </p:nvSpPr>
            <p:spPr bwMode="auto">
              <a:xfrm>
                <a:off x="2605" y="2172"/>
                <a:ext cx="179" cy="1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23729" name="Oval 127"/>
              <p:cNvSpPr>
                <a:spLocks noChangeArrowheads="1"/>
              </p:cNvSpPr>
              <p:nvPr/>
            </p:nvSpPr>
            <p:spPr bwMode="auto">
              <a:xfrm>
                <a:off x="2821" y="1968"/>
                <a:ext cx="179" cy="1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cxnSp>
            <p:nvCxnSpPr>
              <p:cNvPr id="23730" name="AutoShape 128"/>
              <p:cNvCxnSpPr>
                <a:cxnSpLocks noChangeShapeType="1"/>
                <a:stCxn id="23727" idx="5"/>
                <a:endCxn id="23728" idx="1"/>
              </p:cNvCxnSpPr>
              <p:nvPr/>
            </p:nvCxnSpPr>
            <p:spPr bwMode="auto">
              <a:xfrm>
                <a:off x="2553" y="2128"/>
                <a:ext cx="78" cy="7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3731" name="AutoShape 129"/>
              <p:cNvCxnSpPr>
                <a:cxnSpLocks noChangeShapeType="1"/>
                <a:stCxn id="23728" idx="4"/>
                <a:endCxn id="23732" idx="0"/>
              </p:cNvCxnSpPr>
              <p:nvPr/>
            </p:nvCxnSpPr>
            <p:spPr bwMode="auto">
              <a:xfrm>
                <a:off x="2695" y="2359"/>
                <a:ext cx="0" cy="13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3732" name="Oval 130"/>
              <p:cNvSpPr>
                <a:spLocks noChangeArrowheads="1"/>
              </p:cNvSpPr>
              <p:nvPr/>
            </p:nvSpPr>
            <p:spPr bwMode="auto">
              <a:xfrm>
                <a:off x="2605" y="2496"/>
                <a:ext cx="179" cy="1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cxnSp>
            <p:nvCxnSpPr>
              <p:cNvPr id="23733" name="AutoShape 131"/>
              <p:cNvCxnSpPr>
                <a:cxnSpLocks noChangeShapeType="1"/>
              </p:cNvCxnSpPr>
              <p:nvPr/>
            </p:nvCxnSpPr>
            <p:spPr bwMode="auto">
              <a:xfrm flipH="1">
                <a:off x="2757" y="2112"/>
                <a:ext cx="77" cy="8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3734" name="Oval 132"/>
              <p:cNvSpPr>
                <a:spLocks noChangeArrowheads="1"/>
              </p:cNvSpPr>
              <p:nvPr/>
            </p:nvSpPr>
            <p:spPr bwMode="auto">
              <a:xfrm>
                <a:off x="2821" y="2304"/>
                <a:ext cx="179" cy="18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cxnSp>
            <p:nvCxnSpPr>
              <p:cNvPr id="23735" name="AutoShape 133"/>
              <p:cNvCxnSpPr>
                <a:cxnSpLocks noChangeShapeType="1"/>
              </p:cNvCxnSpPr>
              <p:nvPr/>
            </p:nvCxnSpPr>
            <p:spPr bwMode="auto">
              <a:xfrm flipH="1">
                <a:off x="2757" y="2448"/>
                <a:ext cx="77" cy="8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  <p:cxnSp>
          <p:nvCxnSpPr>
            <p:cNvPr id="23725" name="AutoShape 135"/>
            <p:cNvCxnSpPr>
              <a:cxnSpLocks noChangeShapeType="1"/>
            </p:cNvCxnSpPr>
            <p:nvPr/>
          </p:nvCxnSpPr>
          <p:spPr bwMode="auto">
            <a:xfrm rot="5400000" flipH="1" flipV="1">
              <a:off x="2399570" y="3542506"/>
              <a:ext cx="1600200" cy="1588"/>
            </a:xfrm>
            <a:prstGeom prst="curvedConnector5">
              <a:avLst>
                <a:gd name="adj1" fmla="val -21532"/>
                <a:gd name="adj2" fmla="val 60800014"/>
                <a:gd name="adj3" fmla="val 12321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3726" name="AutoShape 138"/>
            <p:cNvSpPr>
              <a:spLocks noChangeArrowheads="1"/>
            </p:cNvSpPr>
            <p:nvPr/>
          </p:nvSpPr>
          <p:spPr bwMode="auto">
            <a:xfrm>
              <a:off x="2112264" y="3200400"/>
              <a:ext cx="381000" cy="533400"/>
            </a:xfrm>
            <a:prstGeom prst="rightArrow">
              <a:avLst>
                <a:gd name="adj1" fmla="val 50000"/>
                <a:gd name="adj2" fmla="val 25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23557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516313" y="6350000"/>
            <a:ext cx="2133600" cy="4048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BD92F86D-94CA-47C9-9ADF-6477C150A356}" type="slidenum">
              <a:rPr lang="en-US"/>
              <a:pPr/>
              <a:t>19</a:t>
            </a:fld>
            <a:endParaRPr lang="en-US"/>
          </a:p>
        </p:txBody>
      </p:sp>
      <p:grpSp>
        <p:nvGrpSpPr>
          <p:cNvPr id="5" name="Group 252"/>
          <p:cNvGrpSpPr>
            <a:grpSpLocks/>
          </p:cNvGrpSpPr>
          <p:nvPr/>
        </p:nvGrpSpPr>
        <p:grpSpPr bwMode="auto">
          <a:xfrm>
            <a:off x="3910013" y="1263650"/>
            <a:ext cx="4978400" cy="4457700"/>
            <a:chOff x="3910584" y="1294130"/>
            <a:chExt cx="4977384" cy="4457383"/>
          </a:xfrm>
        </p:grpSpPr>
        <p:sp>
          <p:nvSpPr>
            <p:cNvPr id="23559" name="Text Box 21"/>
            <p:cNvSpPr txBox="1">
              <a:spLocks noChangeArrowheads="1"/>
            </p:cNvSpPr>
            <p:nvPr/>
          </p:nvSpPr>
          <p:spPr bwMode="auto">
            <a:xfrm>
              <a:off x="5971032" y="5384800"/>
              <a:ext cx="11747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Hardware</a:t>
              </a:r>
            </a:p>
          </p:txBody>
        </p:sp>
        <p:sp>
          <p:nvSpPr>
            <p:cNvPr id="23560" name="AutoShape 139"/>
            <p:cNvSpPr>
              <a:spLocks noChangeArrowheads="1"/>
            </p:cNvSpPr>
            <p:nvPr/>
          </p:nvSpPr>
          <p:spPr bwMode="auto">
            <a:xfrm>
              <a:off x="3910584" y="3200400"/>
              <a:ext cx="381000" cy="533400"/>
            </a:xfrm>
            <a:prstGeom prst="rightArrow">
              <a:avLst>
                <a:gd name="adj1" fmla="val 50000"/>
                <a:gd name="adj2" fmla="val 25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grpSp>
          <p:nvGrpSpPr>
            <p:cNvPr id="6" name="Group 249"/>
            <p:cNvGrpSpPr>
              <a:grpSpLocks/>
            </p:cNvGrpSpPr>
            <p:nvPr/>
          </p:nvGrpSpPr>
          <p:grpSpPr bwMode="auto">
            <a:xfrm>
              <a:off x="4538472" y="1294130"/>
              <a:ext cx="4349496" cy="4201414"/>
              <a:chOff x="4538472" y="1294130"/>
              <a:chExt cx="4349496" cy="4201414"/>
            </a:xfrm>
          </p:grpSpPr>
          <p:sp>
            <p:nvSpPr>
              <p:cNvPr id="23562" name="Rectangle 4"/>
              <p:cNvSpPr>
                <a:spLocks noChangeArrowheads="1"/>
              </p:cNvSpPr>
              <p:nvPr/>
            </p:nvSpPr>
            <p:spPr bwMode="auto">
              <a:xfrm>
                <a:off x="4538472" y="3328416"/>
                <a:ext cx="3387725" cy="22701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200" b="1"/>
                  <a:t>Point-to-point Connections</a:t>
                </a:r>
              </a:p>
            </p:txBody>
          </p:sp>
          <p:grpSp>
            <p:nvGrpSpPr>
              <p:cNvPr id="7" name="Group 140"/>
              <p:cNvGrpSpPr>
                <a:grpSpLocks/>
              </p:cNvGrpSpPr>
              <p:nvPr/>
            </p:nvGrpSpPr>
            <p:grpSpPr bwMode="auto">
              <a:xfrm>
                <a:off x="4584192" y="3563366"/>
                <a:ext cx="762000" cy="1308100"/>
                <a:chOff x="4419600" y="2923286"/>
                <a:chExt cx="762000" cy="1308100"/>
              </a:xfrm>
            </p:grpSpPr>
            <p:sp>
              <p:nvSpPr>
                <p:cNvPr id="23713" name="Rectangle 104"/>
                <p:cNvSpPr>
                  <a:spLocks noChangeArrowheads="1"/>
                </p:cNvSpPr>
                <p:nvPr/>
              </p:nvSpPr>
              <p:spPr bwMode="auto">
                <a:xfrm>
                  <a:off x="4419600" y="3418586"/>
                  <a:ext cx="546100" cy="347663"/>
                </a:xfrm>
                <a:prstGeom prst="rect">
                  <a:avLst/>
                </a:prstGeom>
                <a:solidFill>
                  <a:schemeClr val="folHlink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600" b="1"/>
                    <a:t>BR</a:t>
                  </a:r>
                </a:p>
              </p:txBody>
            </p:sp>
            <p:sp>
              <p:nvSpPr>
                <p:cNvPr id="23714" name="Rectangle 106"/>
                <p:cNvSpPr>
                  <a:spLocks noChangeArrowheads="1"/>
                </p:cNvSpPr>
                <p:nvPr/>
              </p:nvSpPr>
              <p:spPr bwMode="auto">
                <a:xfrm>
                  <a:off x="4578350" y="3947224"/>
                  <a:ext cx="228600" cy="284162"/>
                </a:xfrm>
                <a:prstGeom prst="rect">
                  <a:avLst/>
                </a:prstGeom>
                <a:solidFill>
                  <a:srgbClr val="FF99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23715" name="Line 107"/>
                <p:cNvSpPr>
                  <a:spLocks noChangeShapeType="1"/>
                </p:cNvSpPr>
                <p:nvPr/>
              </p:nvSpPr>
              <p:spPr bwMode="auto">
                <a:xfrm>
                  <a:off x="4584700" y="4042474"/>
                  <a:ext cx="2286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16" name="Line 108"/>
                <p:cNvSpPr>
                  <a:spLocks noChangeShapeType="1"/>
                </p:cNvSpPr>
                <p:nvPr/>
              </p:nvSpPr>
              <p:spPr bwMode="auto">
                <a:xfrm>
                  <a:off x="4584700" y="4140899"/>
                  <a:ext cx="2286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17" name="Line 110"/>
                <p:cNvSpPr>
                  <a:spLocks noChangeShapeType="1"/>
                </p:cNvSpPr>
                <p:nvPr/>
              </p:nvSpPr>
              <p:spPr bwMode="auto">
                <a:xfrm>
                  <a:off x="4697413" y="3764661"/>
                  <a:ext cx="1587" cy="17621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18" name="Line 114"/>
                <p:cNvSpPr>
                  <a:spLocks noChangeShapeType="1"/>
                </p:cNvSpPr>
                <p:nvPr/>
              </p:nvSpPr>
              <p:spPr bwMode="auto">
                <a:xfrm>
                  <a:off x="4800600" y="4212336"/>
                  <a:ext cx="3810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19" name="Line 115"/>
                <p:cNvSpPr>
                  <a:spLocks noChangeShapeType="1"/>
                </p:cNvSpPr>
                <p:nvPr/>
              </p:nvSpPr>
              <p:spPr bwMode="auto">
                <a:xfrm flipV="1">
                  <a:off x="5181600" y="2923286"/>
                  <a:ext cx="0" cy="12890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20" name="Line 118"/>
                <p:cNvSpPr>
                  <a:spLocks noChangeShapeType="1"/>
                </p:cNvSpPr>
                <p:nvPr/>
              </p:nvSpPr>
              <p:spPr bwMode="auto">
                <a:xfrm>
                  <a:off x="4800600" y="3983736"/>
                  <a:ext cx="3048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21" name="Line 119"/>
                <p:cNvSpPr>
                  <a:spLocks noChangeShapeType="1"/>
                </p:cNvSpPr>
                <p:nvPr/>
              </p:nvSpPr>
              <p:spPr bwMode="auto">
                <a:xfrm flipV="1">
                  <a:off x="5105400" y="2923286"/>
                  <a:ext cx="0" cy="10604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564" name="Rectangle 99"/>
              <p:cNvSpPr>
                <a:spLocks noChangeArrowheads="1"/>
              </p:cNvSpPr>
              <p:nvPr/>
            </p:nvSpPr>
            <p:spPr bwMode="auto">
              <a:xfrm>
                <a:off x="8278368" y="3247898"/>
                <a:ext cx="609600" cy="381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 b="1"/>
                  <a:t>CRF</a:t>
                </a:r>
              </a:p>
            </p:txBody>
          </p:sp>
          <p:grpSp>
            <p:nvGrpSpPr>
              <p:cNvPr id="8" name="Group 146"/>
              <p:cNvGrpSpPr>
                <a:grpSpLocks/>
              </p:cNvGrpSpPr>
              <p:nvPr/>
            </p:nvGrpSpPr>
            <p:grpSpPr bwMode="auto">
              <a:xfrm>
                <a:off x="5404358" y="3433191"/>
                <a:ext cx="767842" cy="1543050"/>
                <a:chOff x="5742686" y="2793111"/>
                <a:chExt cx="767842" cy="1543050"/>
              </a:xfrm>
            </p:grpSpPr>
            <p:sp>
              <p:nvSpPr>
                <p:cNvPr id="23692" name="Rectangle 5"/>
                <p:cNvSpPr>
                  <a:spLocks noChangeArrowheads="1"/>
                </p:cNvSpPr>
                <p:nvPr/>
              </p:nvSpPr>
              <p:spPr bwMode="auto">
                <a:xfrm>
                  <a:off x="5809361" y="3418586"/>
                  <a:ext cx="546100" cy="347663"/>
                </a:xfrm>
                <a:prstGeom prst="rect">
                  <a:avLst/>
                </a:prstGeom>
                <a:solidFill>
                  <a:schemeClr val="folHlink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600" b="1"/>
                    <a:t>+</a:t>
                  </a:r>
                </a:p>
              </p:txBody>
            </p:sp>
            <p:grpSp>
              <p:nvGrpSpPr>
                <p:cNvPr id="9" name="Group 6"/>
                <p:cNvGrpSpPr>
                  <a:grpSpLocks/>
                </p:cNvGrpSpPr>
                <p:nvPr/>
              </p:nvGrpSpPr>
              <p:grpSpPr bwMode="auto">
                <a:xfrm>
                  <a:off x="5968111" y="3947224"/>
                  <a:ext cx="228600" cy="388937"/>
                  <a:chOff x="3138" y="2563"/>
                  <a:chExt cx="178" cy="301"/>
                </a:xfrm>
              </p:grpSpPr>
              <p:sp>
                <p:nvSpPr>
                  <p:cNvPr id="23709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138" y="2563"/>
                    <a:ext cx="178" cy="301"/>
                  </a:xfrm>
                  <a:prstGeom prst="rect">
                    <a:avLst/>
                  </a:prstGeom>
                  <a:solidFill>
                    <a:srgbClr val="FF9900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 Narrow" pitchFamily="34" charset="0"/>
                    </a:endParaRPr>
                  </a:p>
                </p:txBody>
              </p:sp>
              <p:sp>
                <p:nvSpPr>
                  <p:cNvPr id="23710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3138" y="2637"/>
                    <a:ext cx="17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11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3138" y="2713"/>
                    <a:ext cx="17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712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3138" y="2790"/>
                    <a:ext cx="17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3694" name="Line 11"/>
                <p:cNvSpPr>
                  <a:spLocks noChangeShapeType="1"/>
                </p:cNvSpPr>
                <p:nvPr/>
              </p:nvSpPr>
              <p:spPr bwMode="auto">
                <a:xfrm>
                  <a:off x="6087174" y="3764661"/>
                  <a:ext cx="1587" cy="17621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95" name="Line 12"/>
                <p:cNvSpPr>
                  <a:spLocks noChangeShapeType="1"/>
                </p:cNvSpPr>
                <p:nvPr/>
              </p:nvSpPr>
              <p:spPr bwMode="auto">
                <a:xfrm>
                  <a:off x="5909374" y="3221736"/>
                  <a:ext cx="1587" cy="1905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96" name="Line 13"/>
                <p:cNvSpPr>
                  <a:spLocks noChangeShapeType="1"/>
                </p:cNvSpPr>
                <p:nvPr/>
              </p:nvSpPr>
              <p:spPr bwMode="auto">
                <a:xfrm>
                  <a:off x="6003036" y="2916936"/>
                  <a:ext cx="1588" cy="1778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9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742686" y="2793111"/>
                  <a:ext cx="336550" cy="2746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1"/>
                    <a:t>…</a:t>
                  </a:r>
                </a:p>
              </p:txBody>
            </p:sp>
            <p:sp>
              <p:nvSpPr>
                <p:cNvPr id="23698" name="AutoShape 15"/>
                <p:cNvSpPr>
                  <a:spLocks noChangeArrowheads="1"/>
                </p:cNvSpPr>
                <p:nvPr/>
              </p:nvSpPr>
              <p:spPr bwMode="auto">
                <a:xfrm>
                  <a:off x="5749036" y="3094736"/>
                  <a:ext cx="309563" cy="125413"/>
                </a:xfrm>
                <a:custGeom>
                  <a:avLst/>
                  <a:gdLst>
                    <a:gd name="T0" fmla="*/ 2147483647 w 21600"/>
                    <a:gd name="T1" fmla="*/ 413771152 h 21600"/>
                    <a:gd name="T2" fmla="*/ 2147483647 w 21600"/>
                    <a:gd name="T3" fmla="*/ 827534873 h 21600"/>
                    <a:gd name="T4" fmla="*/ 2147483647 w 21600"/>
                    <a:gd name="T5" fmla="*/ 413771152 h 21600"/>
                    <a:gd name="T6" fmla="*/ 2147483647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23699" name="Line 16"/>
                <p:cNvSpPr>
                  <a:spLocks noChangeShapeType="1"/>
                </p:cNvSpPr>
                <p:nvPr/>
              </p:nvSpPr>
              <p:spPr bwMode="auto">
                <a:xfrm>
                  <a:off x="5810949" y="2915349"/>
                  <a:ext cx="1587" cy="1762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00" name="Line 17"/>
                <p:cNvSpPr>
                  <a:spLocks noChangeShapeType="1"/>
                </p:cNvSpPr>
                <p:nvPr/>
              </p:nvSpPr>
              <p:spPr bwMode="auto">
                <a:xfrm>
                  <a:off x="6249099" y="3221736"/>
                  <a:ext cx="1587" cy="1905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01" name="Line 18"/>
                <p:cNvSpPr>
                  <a:spLocks noChangeShapeType="1"/>
                </p:cNvSpPr>
                <p:nvPr/>
              </p:nvSpPr>
              <p:spPr bwMode="auto">
                <a:xfrm>
                  <a:off x="6342761" y="2916936"/>
                  <a:ext cx="1588" cy="1778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0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6077649" y="2793111"/>
                  <a:ext cx="336550" cy="2746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1"/>
                    <a:t>…</a:t>
                  </a:r>
                </a:p>
              </p:txBody>
            </p:sp>
            <p:sp>
              <p:nvSpPr>
                <p:cNvPr id="23703" name="AutoShape 20"/>
                <p:cNvSpPr>
                  <a:spLocks noChangeArrowheads="1"/>
                </p:cNvSpPr>
                <p:nvPr/>
              </p:nvSpPr>
              <p:spPr bwMode="auto">
                <a:xfrm>
                  <a:off x="6090349" y="3094736"/>
                  <a:ext cx="307975" cy="125413"/>
                </a:xfrm>
                <a:custGeom>
                  <a:avLst/>
                  <a:gdLst>
                    <a:gd name="T0" fmla="*/ 2147483647 w 21600"/>
                    <a:gd name="T1" fmla="*/ 413771152 h 21600"/>
                    <a:gd name="T2" fmla="*/ 2147483647 w 21600"/>
                    <a:gd name="T3" fmla="*/ 827534873 h 21600"/>
                    <a:gd name="T4" fmla="*/ 2147483647 w 21600"/>
                    <a:gd name="T5" fmla="*/ 413771152 h 21600"/>
                    <a:gd name="T6" fmla="*/ 2147483647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23704" name="Line 21"/>
                <p:cNvSpPr>
                  <a:spLocks noChangeShapeType="1"/>
                </p:cNvSpPr>
                <p:nvPr/>
              </p:nvSpPr>
              <p:spPr bwMode="auto">
                <a:xfrm>
                  <a:off x="6145911" y="2915349"/>
                  <a:ext cx="0" cy="1762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05" name="Line 45"/>
                <p:cNvSpPr>
                  <a:spLocks noChangeShapeType="1"/>
                </p:cNvSpPr>
                <p:nvPr/>
              </p:nvSpPr>
              <p:spPr bwMode="auto">
                <a:xfrm>
                  <a:off x="6193536" y="4288536"/>
                  <a:ext cx="3108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06" name="Line 48"/>
                <p:cNvSpPr>
                  <a:spLocks noChangeShapeType="1"/>
                </p:cNvSpPr>
                <p:nvPr/>
              </p:nvSpPr>
              <p:spPr bwMode="auto">
                <a:xfrm flipH="1" flipV="1">
                  <a:off x="6510528" y="2916936"/>
                  <a:ext cx="0" cy="13716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07" name="Line 122"/>
                <p:cNvSpPr>
                  <a:spLocks noChangeShapeType="1"/>
                </p:cNvSpPr>
                <p:nvPr/>
              </p:nvSpPr>
              <p:spPr bwMode="auto">
                <a:xfrm flipH="1" flipV="1">
                  <a:off x="6434328" y="2916936"/>
                  <a:ext cx="0" cy="11684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08" name="Line 123"/>
                <p:cNvSpPr>
                  <a:spLocks noChangeShapeType="1"/>
                </p:cNvSpPr>
                <p:nvPr/>
              </p:nvSpPr>
              <p:spPr bwMode="auto">
                <a:xfrm>
                  <a:off x="6193536" y="4085336"/>
                  <a:ext cx="2377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171"/>
              <p:cNvGrpSpPr>
                <a:grpSpLocks/>
              </p:cNvGrpSpPr>
              <p:nvPr/>
            </p:nvGrpSpPr>
            <p:grpSpPr bwMode="auto">
              <a:xfrm>
                <a:off x="6280341" y="3433191"/>
                <a:ext cx="772604" cy="1439863"/>
                <a:chOff x="6280341" y="3433191"/>
                <a:chExt cx="772604" cy="1439863"/>
              </a:xfrm>
            </p:grpSpPr>
            <p:sp>
              <p:nvSpPr>
                <p:cNvPr id="23673" name="Rectangle 22"/>
                <p:cNvSpPr>
                  <a:spLocks noChangeArrowheads="1"/>
                </p:cNvSpPr>
                <p:nvPr/>
              </p:nvSpPr>
              <p:spPr bwMode="auto">
                <a:xfrm>
                  <a:off x="6446520" y="4058666"/>
                  <a:ext cx="546100" cy="347663"/>
                </a:xfrm>
                <a:prstGeom prst="rect">
                  <a:avLst/>
                </a:prstGeom>
                <a:solidFill>
                  <a:schemeClr val="folHlink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600" b="1"/>
                    <a:t>&amp;</a:t>
                  </a:r>
                </a:p>
              </p:txBody>
            </p:sp>
            <p:sp>
              <p:nvSpPr>
                <p:cNvPr id="23674" name="Rectangle 23"/>
                <p:cNvSpPr>
                  <a:spLocks noChangeArrowheads="1"/>
                </p:cNvSpPr>
                <p:nvPr/>
              </p:nvSpPr>
              <p:spPr bwMode="auto">
                <a:xfrm>
                  <a:off x="6617970" y="4587304"/>
                  <a:ext cx="228600" cy="285750"/>
                </a:xfrm>
                <a:prstGeom prst="rect">
                  <a:avLst/>
                </a:prstGeom>
                <a:solidFill>
                  <a:srgbClr val="FF99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23675" name="Line 24"/>
                <p:cNvSpPr>
                  <a:spLocks noChangeShapeType="1"/>
                </p:cNvSpPr>
                <p:nvPr/>
              </p:nvSpPr>
              <p:spPr bwMode="auto">
                <a:xfrm>
                  <a:off x="6611620" y="4682554"/>
                  <a:ext cx="228600" cy="158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76" name="Line 25"/>
                <p:cNvSpPr>
                  <a:spLocks noChangeShapeType="1"/>
                </p:cNvSpPr>
                <p:nvPr/>
              </p:nvSpPr>
              <p:spPr bwMode="auto">
                <a:xfrm>
                  <a:off x="6611620" y="4780979"/>
                  <a:ext cx="228600" cy="158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77" name="Line 27"/>
                <p:cNvSpPr>
                  <a:spLocks noChangeShapeType="1"/>
                </p:cNvSpPr>
                <p:nvPr/>
              </p:nvSpPr>
              <p:spPr bwMode="auto">
                <a:xfrm>
                  <a:off x="6724333" y="4404741"/>
                  <a:ext cx="1587" cy="17621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78" name="Line 28"/>
                <p:cNvSpPr>
                  <a:spLocks noChangeShapeType="1"/>
                </p:cNvSpPr>
                <p:nvPr/>
              </p:nvSpPr>
              <p:spPr bwMode="auto">
                <a:xfrm>
                  <a:off x="6546533" y="3861816"/>
                  <a:ext cx="1587" cy="1905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79" name="Line 29"/>
                <p:cNvSpPr>
                  <a:spLocks noChangeShapeType="1"/>
                </p:cNvSpPr>
                <p:nvPr/>
              </p:nvSpPr>
              <p:spPr bwMode="auto">
                <a:xfrm>
                  <a:off x="6640195" y="3550666"/>
                  <a:ext cx="1588" cy="1841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8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6372289" y="3433191"/>
                  <a:ext cx="336550" cy="2746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1"/>
                    <a:t>…</a:t>
                  </a:r>
                </a:p>
              </p:txBody>
            </p:sp>
            <p:sp>
              <p:nvSpPr>
                <p:cNvPr id="23681" name="AutoShape 31"/>
                <p:cNvSpPr>
                  <a:spLocks noChangeArrowheads="1"/>
                </p:cNvSpPr>
                <p:nvPr/>
              </p:nvSpPr>
              <p:spPr bwMode="auto">
                <a:xfrm>
                  <a:off x="6387783" y="3734816"/>
                  <a:ext cx="307975" cy="125413"/>
                </a:xfrm>
                <a:custGeom>
                  <a:avLst/>
                  <a:gdLst>
                    <a:gd name="T0" fmla="*/ 2147483647 w 21600"/>
                    <a:gd name="T1" fmla="*/ 413771152 h 21600"/>
                    <a:gd name="T2" fmla="*/ 2147483647 w 21600"/>
                    <a:gd name="T3" fmla="*/ 827534873 h 21600"/>
                    <a:gd name="T4" fmla="*/ 2147483647 w 21600"/>
                    <a:gd name="T5" fmla="*/ 413771152 h 21600"/>
                    <a:gd name="T6" fmla="*/ 2147483647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23682" name="Line 32"/>
                <p:cNvSpPr>
                  <a:spLocks noChangeShapeType="1"/>
                </p:cNvSpPr>
                <p:nvPr/>
              </p:nvSpPr>
              <p:spPr bwMode="auto">
                <a:xfrm>
                  <a:off x="6449695" y="3549079"/>
                  <a:ext cx="0" cy="1825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83" name="Line 33"/>
                <p:cNvSpPr>
                  <a:spLocks noChangeShapeType="1"/>
                </p:cNvSpPr>
                <p:nvPr/>
              </p:nvSpPr>
              <p:spPr bwMode="auto">
                <a:xfrm>
                  <a:off x="6886258" y="3861816"/>
                  <a:ext cx="1587" cy="1905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84" name="Line 34"/>
                <p:cNvSpPr>
                  <a:spLocks noChangeShapeType="1"/>
                </p:cNvSpPr>
                <p:nvPr/>
              </p:nvSpPr>
              <p:spPr bwMode="auto">
                <a:xfrm>
                  <a:off x="6981508" y="3557016"/>
                  <a:ext cx="1587" cy="1778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85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6716395" y="3433191"/>
                  <a:ext cx="336550" cy="2746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1"/>
                    <a:t>…</a:t>
                  </a:r>
                </a:p>
              </p:txBody>
            </p:sp>
            <p:sp>
              <p:nvSpPr>
                <p:cNvPr id="23686" name="AutoShape 36"/>
                <p:cNvSpPr>
                  <a:spLocks noChangeArrowheads="1"/>
                </p:cNvSpPr>
                <p:nvPr/>
              </p:nvSpPr>
              <p:spPr bwMode="auto">
                <a:xfrm>
                  <a:off x="6727508" y="3734816"/>
                  <a:ext cx="309562" cy="125413"/>
                </a:xfrm>
                <a:custGeom>
                  <a:avLst/>
                  <a:gdLst>
                    <a:gd name="T0" fmla="*/ 2147483647 w 21600"/>
                    <a:gd name="T1" fmla="*/ 413771152 h 21600"/>
                    <a:gd name="T2" fmla="*/ 2147483647 w 21600"/>
                    <a:gd name="T3" fmla="*/ 827534873 h 21600"/>
                    <a:gd name="T4" fmla="*/ 2147483647 w 21600"/>
                    <a:gd name="T5" fmla="*/ 413771152 h 21600"/>
                    <a:gd name="T6" fmla="*/ 2147483647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23687" name="Line 37"/>
                <p:cNvSpPr>
                  <a:spLocks noChangeShapeType="1"/>
                </p:cNvSpPr>
                <p:nvPr/>
              </p:nvSpPr>
              <p:spPr bwMode="auto">
                <a:xfrm>
                  <a:off x="6783070" y="3552254"/>
                  <a:ext cx="1588" cy="17938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88" name="Line 40"/>
                <p:cNvSpPr>
                  <a:spLocks noChangeShapeType="1"/>
                </p:cNvSpPr>
                <p:nvPr/>
              </p:nvSpPr>
              <p:spPr bwMode="auto">
                <a:xfrm flipH="1" flipV="1">
                  <a:off x="6365685" y="3558604"/>
                  <a:ext cx="1587" cy="105727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89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6367032" y="4623816"/>
                  <a:ext cx="2468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90" name="Line 124"/>
                <p:cNvSpPr>
                  <a:spLocks noChangeShapeType="1"/>
                </p:cNvSpPr>
                <p:nvPr/>
              </p:nvSpPr>
              <p:spPr bwMode="auto">
                <a:xfrm flipH="1" flipV="1">
                  <a:off x="6280341" y="3557016"/>
                  <a:ext cx="1587" cy="126682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91" name="Line 125"/>
                <p:cNvSpPr>
                  <a:spLocks noChangeShapeType="1"/>
                </p:cNvSpPr>
                <p:nvPr/>
              </p:nvSpPr>
              <p:spPr bwMode="auto">
                <a:xfrm flipH="1">
                  <a:off x="6281718" y="4830054"/>
                  <a:ext cx="32918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47"/>
              <p:cNvGrpSpPr>
                <a:grpSpLocks/>
              </p:cNvGrpSpPr>
              <p:nvPr/>
            </p:nvGrpSpPr>
            <p:grpSpPr bwMode="auto">
              <a:xfrm>
                <a:off x="7117080" y="3433191"/>
                <a:ext cx="774192" cy="2062353"/>
                <a:chOff x="7455408" y="2793111"/>
                <a:chExt cx="774192" cy="2062353"/>
              </a:xfrm>
            </p:grpSpPr>
            <p:sp>
              <p:nvSpPr>
                <p:cNvPr id="23654" name="Line 70"/>
                <p:cNvSpPr>
                  <a:spLocks noChangeShapeType="1"/>
                </p:cNvSpPr>
                <p:nvPr/>
              </p:nvSpPr>
              <p:spPr bwMode="auto">
                <a:xfrm>
                  <a:off x="7458236" y="4059936"/>
                  <a:ext cx="2468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2" name="Group 138"/>
                <p:cNvGrpSpPr>
                  <a:grpSpLocks/>
                </p:cNvGrpSpPr>
                <p:nvPr/>
              </p:nvGrpSpPr>
              <p:grpSpPr bwMode="auto">
                <a:xfrm>
                  <a:off x="7455408" y="2793111"/>
                  <a:ext cx="774192" cy="2062353"/>
                  <a:chOff x="7455408" y="2793111"/>
                  <a:chExt cx="774192" cy="2062353"/>
                </a:xfrm>
              </p:grpSpPr>
              <p:sp>
                <p:nvSpPr>
                  <p:cNvPr id="23656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7543800" y="3418586"/>
                    <a:ext cx="546100" cy="34766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600" b="1"/>
                      <a:t>MEM</a:t>
                    </a:r>
                  </a:p>
                </p:txBody>
              </p:sp>
              <p:sp>
                <p:nvSpPr>
                  <p:cNvPr id="23657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7708900" y="3947224"/>
                    <a:ext cx="228600" cy="188912"/>
                  </a:xfrm>
                  <a:prstGeom prst="rect">
                    <a:avLst/>
                  </a:prstGeom>
                  <a:solidFill>
                    <a:srgbClr val="FF9900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 Narrow" pitchFamily="34" charset="0"/>
                    </a:endParaRPr>
                  </a:p>
                </p:txBody>
              </p:sp>
              <p:sp>
                <p:nvSpPr>
                  <p:cNvPr id="23658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7708900" y="4042474"/>
                    <a:ext cx="22860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59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7821613" y="3764661"/>
                    <a:ext cx="1587" cy="17621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60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7643813" y="3221736"/>
                    <a:ext cx="1587" cy="19050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61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7737475" y="2916936"/>
                    <a:ext cx="1588" cy="17780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62" name="AutoShape 59"/>
                  <p:cNvSpPr>
                    <a:spLocks noChangeArrowheads="1"/>
                  </p:cNvSpPr>
                  <p:nvPr/>
                </p:nvSpPr>
                <p:spPr bwMode="auto">
                  <a:xfrm>
                    <a:off x="7483475" y="3094736"/>
                    <a:ext cx="309563" cy="125413"/>
                  </a:xfrm>
                  <a:custGeom>
                    <a:avLst/>
                    <a:gdLst>
                      <a:gd name="T0" fmla="*/ 2147483647 w 21600"/>
                      <a:gd name="T1" fmla="*/ 413771152 h 21600"/>
                      <a:gd name="T2" fmla="*/ 2147483647 w 21600"/>
                      <a:gd name="T3" fmla="*/ 827534873 h 21600"/>
                      <a:gd name="T4" fmla="*/ 2147483647 w 21600"/>
                      <a:gd name="T5" fmla="*/ 413771152 h 21600"/>
                      <a:gd name="T6" fmla="*/ 2147483647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500 h 21600"/>
                      <a:gd name="T14" fmla="*/ 17100 w 21600"/>
                      <a:gd name="T15" fmla="*/ 171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 Narrow" pitchFamily="34" charset="0"/>
                    </a:endParaRPr>
                  </a:p>
                </p:txBody>
              </p:sp>
              <p:sp>
                <p:nvSpPr>
                  <p:cNvPr id="23663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7545388" y="2915349"/>
                    <a:ext cx="1587" cy="17621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64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7983538" y="3221736"/>
                    <a:ext cx="1587" cy="19050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65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8077200" y="2916936"/>
                    <a:ext cx="1588" cy="17780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66" name="AutoShape 63"/>
                  <p:cNvSpPr>
                    <a:spLocks noChangeArrowheads="1"/>
                  </p:cNvSpPr>
                  <p:nvPr/>
                </p:nvSpPr>
                <p:spPr bwMode="auto">
                  <a:xfrm>
                    <a:off x="7824788" y="3094736"/>
                    <a:ext cx="307975" cy="125413"/>
                  </a:xfrm>
                  <a:custGeom>
                    <a:avLst/>
                    <a:gdLst>
                      <a:gd name="T0" fmla="*/ 2147483647 w 21600"/>
                      <a:gd name="T1" fmla="*/ 413771152 h 21600"/>
                      <a:gd name="T2" fmla="*/ 2147483647 w 21600"/>
                      <a:gd name="T3" fmla="*/ 827534873 h 21600"/>
                      <a:gd name="T4" fmla="*/ 2147483647 w 21600"/>
                      <a:gd name="T5" fmla="*/ 413771152 h 21600"/>
                      <a:gd name="T6" fmla="*/ 2147483647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500 h 21600"/>
                      <a:gd name="T14" fmla="*/ 17100 w 21600"/>
                      <a:gd name="T15" fmla="*/ 171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 Narrow" pitchFamily="34" charset="0"/>
                    </a:endParaRPr>
                  </a:p>
                </p:txBody>
              </p:sp>
              <p:sp>
                <p:nvSpPr>
                  <p:cNvPr id="23667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7880350" y="2915349"/>
                    <a:ext cx="0" cy="17621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68" name="Line 6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455408" y="2923286"/>
                    <a:ext cx="0" cy="113665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69" name="Text Box 7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81888" y="2793111"/>
                    <a:ext cx="336550" cy="27463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200" b="1"/>
                      <a:t>…</a:t>
                    </a:r>
                  </a:p>
                </p:txBody>
              </p:sp>
              <p:sp>
                <p:nvSpPr>
                  <p:cNvPr id="23670" name="Text Box 7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816850" y="2793111"/>
                    <a:ext cx="336550" cy="27463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200" b="1"/>
                      <a:t>…</a:t>
                    </a:r>
                  </a:p>
                </p:txBody>
              </p:sp>
              <p:sp>
                <p:nvSpPr>
                  <p:cNvPr id="23671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7562088" y="4214114"/>
                    <a:ext cx="667512" cy="641350"/>
                  </a:xfrm>
                  <a:prstGeom prst="rect">
                    <a:avLst/>
                  </a:prstGeom>
                  <a:solidFill>
                    <a:srgbClr val="66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/>
                      <a:t>Local</a:t>
                    </a:r>
                  </a:p>
                  <a:p>
                    <a:pPr algn="ctr"/>
                    <a:r>
                      <a:rPr lang="en-US"/>
                      <a:t>Mem</a:t>
                    </a:r>
                  </a:p>
                </p:txBody>
              </p:sp>
              <p:cxnSp>
                <p:nvCxnSpPr>
                  <p:cNvPr id="23672" name="Straight Arrow Connector 136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7804404" y="3982212"/>
                    <a:ext cx="448056" cy="1588"/>
                  </a:xfrm>
                  <a:prstGeom prst="straightConnector1">
                    <a:avLst/>
                  </a:prstGeom>
                  <a:noFill/>
                  <a:ln w="12700" algn="ctr">
                    <a:solidFill>
                      <a:schemeClr val="tx1"/>
                    </a:solidFill>
                    <a:round/>
                    <a:headEnd type="triangle" w="med" len="med"/>
                    <a:tailEnd type="triangle" w="med" len="med"/>
                  </a:ln>
                </p:spPr>
              </p:cxnSp>
            </p:grpSp>
          </p:grpSp>
          <p:cxnSp>
            <p:nvCxnSpPr>
              <p:cNvPr id="23568" name="Straight Connector 144"/>
              <p:cNvCxnSpPr>
                <a:cxnSpLocks noChangeShapeType="1"/>
              </p:cNvCxnSpPr>
              <p:nvPr/>
            </p:nvCxnSpPr>
            <p:spPr bwMode="auto">
              <a:xfrm rot="5400000">
                <a:off x="4605528" y="3799586"/>
                <a:ext cx="510794" cy="7366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grpSp>
            <p:nvGrpSpPr>
              <p:cNvPr id="13" name="Group 148"/>
              <p:cNvGrpSpPr>
                <a:grpSpLocks/>
              </p:cNvGrpSpPr>
              <p:nvPr/>
            </p:nvGrpSpPr>
            <p:grpSpPr bwMode="auto">
              <a:xfrm rot="10800000">
                <a:off x="4578350" y="1903095"/>
                <a:ext cx="767842" cy="1543050"/>
                <a:chOff x="5742686" y="2793111"/>
                <a:chExt cx="767842" cy="1543050"/>
              </a:xfrm>
            </p:grpSpPr>
            <p:sp>
              <p:nvSpPr>
                <p:cNvPr id="23633" name="Rectangle 5"/>
                <p:cNvSpPr>
                  <a:spLocks noChangeArrowheads="1"/>
                </p:cNvSpPr>
                <p:nvPr/>
              </p:nvSpPr>
              <p:spPr bwMode="auto">
                <a:xfrm>
                  <a:off x="5809361" y="3418586"/>
                  <a:ext cx="546100" cy="347663"/>
                </a:xfrm>
                <a:prstGeom prst="rect">
                  <a:avLst/>
                </a:prstGeom>
                <a:solidFill>
                  <a:schemeClr val="folHlink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600" b="1"/>
                    <a:t>+</a:t>
                  </a:r>
                </a:p>
              </p:txBody>
            </p:sp>
            <p:grpSp>
              <p:nvGrpSpPr>
                <p:cNvPr id="14" name="Group 6"/>
                <p:cNvGrpSpPr>
                  <a:grpSpLocks/>
                </p:cNvGrpSpPr>
                <p:nvPr/>
              </p:nvGrpSpPr>
              <p:grpSpPr bwMode="auto">
                <a:xfrm>
                  <a:off x="5968111" y="3947224"/>
                  <a:ext cx="228600" cy="388937"/>
                  <a:chOff x="3138" y="2563"/>
                  <a:chExt cx="178" cy="301"/>
                </a:xfrm>
              </p:grpSpPr>
              <p:sp>
                <p:nvSpPr>
                  <p:cNvPr id="23650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138" y="2563"/>
                    <a:ext cx="178" cy="301"/>
                  </a:xfrm>
                  <a:prstGeom prst="rect">
                    <a:avLst/>
                  </a:prstGeom>
                  <a:solidFill>
                    <a:srgbClr val="FF9900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 Narrow" pitchFamily="34" charset="0"/>
                    </a:endParaRPr>
                  </a:p>
                </p:txBody>
              </p:sp>
              <p:sp>
                <p:nvSpPr>
                  <p:cNvPr id="23651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3138" y="2637"/>
                    <a:ext cx="17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52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3138" y="2713"/>
                    <a:ext cx="17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653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3138" y="2790"/>
                    <a:ext cx="17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3635" name="Line 11"/>
                <p:cNvSpPr>
                  <a:spLocks noChangeShapeType="1"/>
                </p:cNvSpPr>
                <p:nvPr/>
              </p:nvSpPr>
              <p:spPr bwMode="auto">
                <a:xfrm>
                  <a:off x="6087174" y="3764661"/>
                  <a:ext cx="1587" cy="17621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36" name="Line 12"/>
                <p:cNvSpPr>
                  <a:spLocks noChangeShapeType="1"/>
                </p:cNvSpPr>
                <p:nvPr/>
              </p:nvSpPr>
              <p:spPr bwMode="auto">
                <a:xfrm>
                  <a:off x="5909374" y="3221736"/>
                  <a:ext cx="1587" cy="1905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37" name="Line 13"/>
                <p:cNvSpPr>
                  <a:spLocks noChangeShapeType="1"/>
                </p:cNvSpPr>
                <p:nvPr/>
              </p:nvSpPr>
              <p:spPr bwMode="auto">
                <a:xfrm>
                  <a:off x="6003036" y="2916936"/>
                  <a:ext cx="1588" cy="1778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3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742686" y="2793111"/>
                  <a:ext cx="336550" cy="2746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1"/>
                    <a:t>…</a:t>
                  </a:r>
                </a:p>
              </p:txBody>
            </p:sp>
            <p:sp>
              <p:nvSpPr>
                <p:cNvPr id="23639" name="AutoShape 15"/>
                <p:cNvSpPr>
                  <a:spLocks noChangeArrowheads="1"/>
                </p:cNvSpPr>
                <p:nvPr/>
              </p:nvSpPr>
              <p:spPr bwMode="auto">
                <a:xfrm>
                  <a:off x="5749036" y="3094736"/>
                  <a:ext cx="309563" cy="125413"/>
                </a:xfrm>
                <a:custGeom>
                  <a:avLst/>
                  <a:gdLst>
                    <a:gd name="T0" fmla="*/ 2147483647 w 21600"/>
                    <a:gd name="T1" fmla="*/ 413771152 h 21600"/>
                    <a:gd name="T2" fmla="*/ 2147483647 w 21600"/>
                    <a:gd name="T3" fmla="*/ 827534873 h 21600"/>
                    <a:gd name="T4" fmla="*/ 2147483647 w 21600"/>
                    <a:gd name="T5" fmla="*/ 413771152 h 21600"/>
                    <a:gd name="T6" fmla="*/ 2147483647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23640" name="Line 16"/>
                <p:cNvSpPr>
                  <a:spLocks noChangeShapeType="1"/>
                </p:cNvSpPr>
                <p:nvPr/>
              </p:nvSpPr>
              <p:spPr bwMode="auto">
                <a:xfrm>
                  <a:off x="5810949" y="2915349"/>
                  <a:ext cx="1587" cy="1762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41" name="Line 17"/>
                <p:cNvSpPr>
                  <a:spLocks noChangeShapeType="1"/>
                </p:cNvSpPr>
                <p:nvPr/>
              </p:nvSpPr>
              <p:spPr bwMode="auto">
                <a:xfrm>
                  <a:off x="6249099" y="3221736"/>
                  <a:ext cx="1587" cy="1905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42" name="Line 18"/>
                <p:cNvSpPr>
                  <a:spLocks noChangeShapeType="1"/>
                </p:cNvSpPr>
                <p:nvPr/>
              </p:nvSpPr>
              <p:spPr bwMode="auto">
                <a:xfrm>
                  <a:off x="6342761" y="2916936"/>
                  <a:ext cx="1588" cy="1778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4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6077649" y="2793111"/>
                  <a:ext cx="336550" cy="2746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1"/>
                    <a:t>…</a:t>
                  </a:r>
                </a:p>
              </p:txBody>
            </p:sp>
            <p:sp>
              <p:nvSpPr>
                <p:cNvPr id="23644" name="AutoShape 20"/>
                <p:cNvSpPr>
                  <a:spLocks noChangeArrowheads="1"/>
                </p:cNvSpPr>
                <p:nvPr/>
              </p:nvSpPr>
              <p:spPr bwMode="auto">
                <a:xfrm>
                  <a:off x="6090349" y="3094736"/>
                  <a:ext cx="307975" cy="125413"/>
                </a:xfrm>
                <a:custGeom>
                  <a:avLst/>
                  <a:gdLst>
                    <a:gd name="T0" fmla="*/ 2147483647 w 21600"/>
                    <a:gd name="T1" fmla="*/ 413771152 h 21600"/>
                    <a:gd name="T2" fmla="*/ 2147483647 w 21600"/>
                    <a:gd name="T3" fmla="*/ 827534873 h 21600"/>
                    <a:gd name="T4" fmla="*/ 2147483647 w 21600"/>
                    <a:gd name="T5" fmla="*/ 413771152 h 21600"/>
                    <a:gd name="T6" fmla="*/ 2147483647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23645" name="Line 21"/>
                <p:cNvSpPr>
                  <a:spLocks noChangeShapeType="1"/>
                </p:cNvSpPr>
                <p:nvPr/>
              </p:nvSpPr>
              <p:spPr bwMode="auto">
                <a:xfrm>
                  <a:off x="6145911" y="2915349"/>
                  <a:ext cx="0" cy="1762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46" name="Line 45"/>
                <p:cNvSpPr>
                  <a:spLocks noChangeShapeType="1"/>
                </p:cNvSpPr>
                <p:nvPr/>
              </p:nvSpPr>
              <p:spPr bwMode="auto">
                <a:xfrm>
                  <a:off x="6193536" y="4288536"/>
                  <a:ext cx="3108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47" name="Line 48"/>
                <p:cNvSpPr>
                  <a:spLocks noChangeShapeType="1"/>
                </p:cNvSpPr>
                <p:nvPr/>
              </p:nvSpPr>
              <p:spPr bwMode="auto">
                <a:xfrm flipH="1" flipV="1">
                  <a:off x="6510528" y="2916936"/>
                  <a:ext cx="0" cy="13716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48" name="Line 122"/>
                <p:cNvSpPr>
                  <a:spLocks noChangeShapeType="1"/>
                </p:cNvSpPr>
                <p:nvPr/>
              </p:nvSpPr>
              <p:spPr bwMode="auto">
                <a:xfrm flipH="1" flipV="1">
                  <a:off x="6434328" y="2916936"/>
                  <a:ext cx="0" cy="11684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49" name="Line 123"/>
                <p:cNvSpPr>
                  <a:spLocks noChangeShapeType="1"/>
                </p:cNvSpPr>
                <p:nvPr/>
              </p:nvSpPr>
              <p:spPr bwMode="auto">
                <a:xfrm>
                  <a:off x="6193536" y="4085336"/>
                  <a:ext cx="2377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192"/>
              <p:cNvGrpSpPr>
                <a:grpSpLocks/>
              </p:cNvGrpSpPr>
              <p:nvPr/>
            </p:nvGrpSpPr>
            <p:grpSpPr bwMode="auto">
              <a:xfrm>
                <a:off x="5372037" y="2003679"/>
                <a:ext cx="772604" cy="1439863"/>
                <a:chOff x="5372037" y="2003679"/>
                <a:chExt cx="772604" cy="1439863"/>
              </a:xfrm>
            </p:grpSpPr>
            <p:sp>
              <p:nvSpPr>
                <p:cNvPr id="23614" name="Rectangle 22"/>
                <p:cNvSpPr>
                  <a:spLocks noChangeArrowheads="1"/>
                </p:cNvSpPr>
                <p:nvPr/>
              </p:nvSpPr>
              <p:spPr bwMode="auto">
                <a:xfrm rot="10800000" flipV="1">
                  <a:off x="5432362" y="2470404"/>
                  <a:ext cx="546100" cy="347663"/>
                </a:xfrm>
                <a:prstGeom prst="rect">
                  <a:avLst/>
                </a:prstGeom>
                <a:solidFill>
                  <a:schemeClr val="folHlink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600" b="1"/>
                    <a:t>*</a:t>
                  </a:r>
                </a:p>
              </p:txBody>
            </p:sp>
            <p:sp>
              <p:nvSpPr>
                <p:cNvPr id="23615" name="Rectangle 23"/>
                <p:cNvSpPr>
                  <a:spLocks noChangeArrowheads="1"/>
                </p:cNvSpPr>
                <p:nvPr/>
              </p:nvSpPr>
              <p:spPr bwMode="auto">
                <a:xfrm rot="10800000">
                  <a:off x="5578412" y="2003679"/>
                  <a:ext cx="228600" cy="285750"/>
                </a:xfrm>
                <a:prstGeom prst="rect">
                  <a:avLst/>
                </a:prstGeom>
                <a:solidFill>
                  <a:srgbClr val="FF99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23616" name="Line 24"/>
                <p:cNvSpPr>
                  <a:spLocks noChangeShapeType="1"/>
                </p:cNvSpPr>
                <p:nvPr/>
              </p:nvSpPr>
              <p:spPr bwMode="auto">
                <a:xfrm rot="10800000">
                  <a:off x="5584762" y="2192592"/>
                  <a:ext cx="228600" cy="158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17" name="Line 25"/>
                <p:cNvSpPr>
                  <a:spLocks noChangeShapeType="1"/>
                </p:cNvSpPr>
                <p:nvPr/>
              </p:nvSpPr>
              <p:spPr bwMode="auto">
                <a:xfrm rot="10800000">
                  <a:off x="5584762" y="2094167"/>
                  <a:ext cx="228600" cy="158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18" name="Line 27"/>
                <p:cNvSpPr>
                  <a:spLocks noChangeShapeType="1"/>
                </p:cNvSpPr>
                <p:nvPr/>
              </p:nvSpPr>
              <p:spPr bwMode="auto">
                <a:xfrm rot="10800000">
                  <a:off x="5699062" y="2295779"/>
                  <a:ext cx="1587" cy="17621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19" name="Line 28"/>
                <p:cNvSpPr>
                  <a:spLocks noChangeShapeType="1"/>
                </p:cNvSpPr>
                <p:nvPr/>
              </p:nvSpPr>
              <p:spPr bwMode="auto">
                <a:xfrm rot="10800000">
                  <a:off x="5876862" y="2824417"/>
                  <a:ext cx="1587" cy="1905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20" name="Line 29"/>
                <p:cNvSpPr>
                  <a:spLocks noChangeShapeType="1"/>
                </p:cNvSpPr>
                <p:nvPr/>
              </p:nvSpPr>
              <p:spPr bwMode="auto">
                <a:xfrm rot="10800000">
                  <a:off x="5783199" y="3141917"/>
                  <a:ext cx="1588" cy="1841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21" name="Text Box 30"/>
                <p:cNvSpPr txBox="1">
                  <a:spLocks noChangeArrowheads="1"/>
                </p:cNvSpPr>
                <p:nvPr/>
              </p:nvSpPr>
              <p:spPr bwMode="auto">
                <a:xfrm rot="10800000">
                  <a:off x="5716143" y="3168904"/>
                  <a:ext cx="336550" cy="2746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1"/>
                    <a:t>…</a:t>
                  </a:r>
                </a:p>
              </p:txBody>
            </p:sp>
            <p:sp>
              <p:nvSpPr>
                <p:cNvPr id="23622" name="AutoShape 31"/>
                <p:cNvSpPr>
                  <a:spLocks noChangeArrowheads="1"/>
                </p:cNvSpPr>
                <p:nvPr/>
              </p:nvSpPr>
              <p:spPr bwMode="auto">
                <a:xfrm rot="10800000">
                  <a:off x="5729224" y="3016504"/>
                  <a:ext cx="307975" cy="125413"/>
                </a:xfrm>
                <a:custGeom>
                  <a:avLst/>
                  <a:gdLst>
                    <a:gd name="T0" fmla="*/ 2147483647 w 21600"/>
                    <a:gd name="T1" fmla="*/ 413771152 h 21600"/>
                    <a:gd name="T2" fmla="*/ 2147483647 w 21600"/>
                    <a:gd name="T3" fmla="*/ 827534873 h 21600"/>
                    <a:gd name="T4" fmla="*/ 2147483647 w 21600"/>
                    <a:gd name="T5" fmla="*/ 413771152 h 21600"/>
                    <a:gd name="T6" fmla="*/ 2147483647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23623" name="Line 32"/>
                <p:cNvSpPr>
                  <a:spLocks noChangeShapeType="1"/>
                </p:cNvSpPr>
                <p:nvPr/>
              </p:nvSpPr>
              <p:spPr bwMode="auto">
                <a:xfrm rot="10800000">
                  <a:off x="5975287" y="3145092"/>
                  <a:ext cx="0" cy="1825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24" name="Line 33"/>
                <p:cNvSpPr>
                  <a:spLocks noChangeShapeType="1"/>
                </p:cNvSpPr>
                <p:nvPr/>
              </p:nvSpPr>
              <p:spPr bwMode="auto">
                <a:xfrm rot="10800000">
                  <a:off x="5537137" y="2824417"/>
                  <a:ext cx="1587" cy="1905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25" name="Line 34"/>
                <p:cNvSpPr>
                  <a:spLocks noChangeShapeType="1"/>
                </p:cNvSpPr>
                <p:nvPr/>
              </p:nvSpPr>
              <p:spPr bwMode="auto">
                <a:xfrm rot="10800000">
                  <a:off x="5441887" y="3141917"/>
                  <a:ext cx="1587" cy="1778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26" name="Text Box 35"/>
                <p:cNvSpPr txBox="1">
                  <a:spLocks noChangeArrowheads="1"/>
                </p:cNvSpPr>
                <p:nvPr/>
              </p:nvSpPr>
              <p:spPr bwMode="auto">
                <a:xfrm rot="10800000">
                  <a:off x="5372037" y="3168904"/>
                  <a:ext cx="336550" cy="2746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1"/>
                    <a:t>…</a:t>
                  </a:r>
                </a:p>
              </p:txBody>
            </p:sp>
            <p:sp>
              <p:nvSpPr>
                <p:cNvPr id="23627" name="AutoShape 36"/>
                <p:cNvSpPr>
                  <a:spLocks noChangeArrowheads="1"/>
                </p:cNvSpPr>
                <p:nvPr/>
              </p:nvSpPr>
              <p:spPr bwMode="auto">
                <a:xfrm rot="10800000">
                  <a:off x="5387912" y="3016504"/>
                  <a:ext cx="309562" cy="125413"/>
                </a:xfrm>
                <a:custGeom>
                  <a:avLst/>
                  <a:gdLst>
                    <a:gd name="T0" fmla="*/ 2147483647 w 21600"/>
                    <a:gd name="T1" fmla="*/ 413771152 h 21600"/>
                    <a:gd name="T2" fmla="*/ 2147483647 w 21600"/>
                    <a:gd name="T3" fmla="*/ 827534873 h 21600"/>
                    <a:gd name="T4" fmla="*/ 2147483647 w 21600"/>
                    <a:gd name="T5" fmla="*/ 413771152 h 21600"/>
                    <a:gd name="T6" fmla="*/ 2147483647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23628" name="Line 37"/>
                <p:cNvSpPr>
                  <a:spLocks noChangeShapeType="1"/>
                </p:cNvSpPr>
                <p:nvPr/>
              </p:nvSpPr>
              <p:spPr bwMode="auto">
                <a:xfrm rot="10800000">
                  <a:off x="5640324" y="3145092"/>
                  <a:ext cx="1588" cy="17938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29" name="Line 40"/>
                <p:cNvSpPr>
                  <a:spLocks noChangeShapeType="1"/>
                </p:cNvSpPr>
                <p:nvPr/>
              </p:nvSpPr>
              <p:spPr bwMode="auto">
                <a:xfrm rot="10800000" flipH="1" flipV="1">
                  <a:off x="6057710" y="2260854"/>
                  <a:ext cx="1587" cy="105727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30" name="Line 41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5811062" y="2252917"/>
                  <a:ext cx="2468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31" name="Line 124"/>
                <p:cNvSpPr>
                  <a:spLocks noChangeShapeType="1"/>
                </p:cNvSpPr>
                <p:nvPr/>
              </p:nvSpPr>
              <p:spPr bwMode="auto">
                <a:xfrm rot="10800000" flipH="1" flipV="1">
                  <a:off x="6143054" y="2052892"/>
                  <a:ext cx="1587" cy="126682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32" name="Line 125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5814080" y="2046679"/>
                  <a:ext cx="32918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193"/>
              <p:cNvGrpSpPr>
                <a:grpSpLocks/>
              </p:cNvGrpSpPr>
              <p:nvPr/>
            </p:nvGrpSpPr>
            <p:grpSpPr bwMode="auto">
              <a:xfrm>
                <a:off x="6176709" y="2003679"/>
                <a:ext cx="772604" cy="1439863"/>
                <a:chOff x="5372037" y="2003679"/>
                <a:chExt cx="772604" cy="1439863"/>
              </a:xfrm>
            </p:grpSpPr>
            <p:sp>
              <p:nvSpPr>
                <p:cNvPr id="23595" name="Rectangle 22"/>
                <p:cNvSpPr>
                  <a:spLocks noChangeArrowheads="1"/>
                </p:cNvSpPr>
                <p:nvPr/>
              </p:nvSpPr>
              <p:spPr bwMode="auto">
                <a:xfrm rot="10800000" flipV="1">
                  <a:off x="5432362" y="2470404"/>
                  <a:ext cx="546100" cy="347663"/>
                </a:xfrm>
                <a:prstGeom prst="rect">
                  <a:avLst/>
                </a:prstGeom>
                <a:solidFill>
                  <a:schemeClr val="folHlink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600" b="1"/>
                    <a:t>MEM</a:t>
                  </a:r>
                </a:p>
              </p:txBody>
            </p:sp>
            <p:sp>
              <p:nvSpPr>
                <p:cNvPr id="23596" name="Rectangle 23"/>
                <p:cNvSpPr>
                  <a:spLocks noChangeArrowheads="1"/>
                </p:cNvSpPr>
                <p:nvPr/>
              </p:nvSpPr>
              <p:spPr bwMode="auto">
                <a:xfrm rot="10800000">
                  <a:off x="5578412" y="2003679"/>
                  <a:ext cx="228600" cy="285750"/>
                </a:xfrm>
                <a:prstGeom prst="rect">
                  <a:avLst/>
                </a:prstGeom>
                <a:solidFill>
                  <a:srgbClr val="FF99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23597" name="Line 24"/>
                <p:cNvSpPr>
                  <a:spLocks noChangeShapeType="1"/>
                </p:cNvSpPr>
                <p:nvPr/>
              </p:nvSpPr>
              <p:spPr bwMode="auto">
                <a:xfrm rot="10800000">
                  <a:off x="5584762" y="2192592"/>
                  <a:ext cx="228600" cy="158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8" name="Line 25"/>
                <p:cNvSpPr>
                  <a:spLocks noChangeShapeType="1"/>
                </p:cNvSpPr>
                <p:nvPr/>
              </p:nvSpPr>
              <p:spPr bwMode="auto">
                <a:xfrm rot="10800000">
                  <a:off x="5584762" y="2094167"/>
                  <a:ext cx="228600" cy="158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9" name="Line 27"/>
                <p:cNvSpPr>
                  <a:spLocks noChangeShapeType="1"/>
                </p:cNvSpPr>
                <p:nvPr/>
              </p:nvSpPr>
              <p:spPr bwMode="auto">
                <a:xfrm rot="10800000">
                  <a:off x="5699062" y="2295779"/>
                  <a:ext cx="1587" cy="17621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00" name="Line 28"/>
                <p:cNvSpPr>
                  <a:spLocks noChangeShapeType="1"/>
                </p:cNvSpPr>
                <p:nvPr/>
              </p:nvSpPr>
              <p:spPr bwMode="auto">
                <a:xfrm rot="10800000">
                  <a:off x="5876862" y="2824417"/>
                  <a:ext cx="1587" cy="1905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01" name="Line 29"/>
                <p:cNvSpPr>
                  <a:spLocks noChangeShapeType="1"/>
                </p:cNvSpPr>
                <p:nvPr/>
              </p:nvSpPr>
              <p:spPr bwMode="auto">
                <a:xfrm rot="10800000">
                  <a:off x="5783199" y="3141917"/>
                  <a:ext cx="1588" cy="1841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02" name="Text Box 30"/>
                <p:cNvSpPr txBox="1">
                  <a:spLocks noChangeArrowheads="1"/>
                </p:cNvSpPr>
                <p:nvPr/>
              </p:nvSpPr>
              <p:spPr bwMode="auto">
                <a:xfrm rot="10800000">
                  <a:off x="5716143" y="3168904"/>
                  <a:ext cx="336550" cy="2746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1"/>
                    <a:t>…</a:t>
                  </a:r>
                </a:p>
              </p:txBody>
            </p:sp>
            <p:sp>
              <p:nvSpPr>
                <p:cNvPr id="23603" name="AutoShape 31"/>
                <p:cNvSpPr>
                  <a:spLocks noChangeArrowheads="1"/>
                </p:cNvSpPr>
                <p:nvPr/>
              </p:nvSpPr>
              <p:spPr bwMode="auto">
                <a:xfrm rot="10800000">
                  <a:off x="5729224" y="3016504"/>
                  <a:ext cx="307975" cy="125413"/>
                </a:xfrm>
                <a:custGeom>
                  <a:avLst/>
                  <a:gdLst>
                    <a:gd name="T0" fmla="*/ 2147483647 w 21600"/>
                    <a:gd name="T1" fmla="*/ 413771152 h 21600"/>
                    <a:gd name="T2" fmla="*/ 2147483647 w 21600"/>
                    <a:gd name="T3" fmla="*/ 827534873 h 21600"/>
                    <a:gd name="T4" fmla="*/ 2147483647 w 21600"/>
                    <a:gd name="T5" fmla="*/ 413771152 h 21600"/>
                    <a:gd name="T6" fmla="*/ 2147483647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23604" name="Line 32"/>
                <p:cNvSpPr>
                  <a:spLocks noChangeShapeType="1"/>
                </p:cNvSpPr>
                <p:nvPr/>
              </p:nvSpPr>
              <p:spPr bwMode="auto">
                <a:xfrm rot="10800000">
                  <a:off x="5975287" y="3145092"/>
                  <a:ext cx="0" cy="1825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05" name="Line 33"/>
                <p:cNvSpPr>
                  <a:spLocks noChangeShapeType="1"/>
                </p:cNvSpPr>
                <p:nvPr/>
              </p:nvSpPr>
              <p:spPr bwMode="auto">
                <a:xfrm rot="10800000">
                  <a:off x="5537137" y="2824417"/>
                  <a:ext cx="1587" cy="1905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06" name="Line 34"/>
                <p:cNvSpPr>
                  <a:spLocks noChangeShapeType="1"/>
                </p:cNvSpPr>
                <p:nvPr/>
              </p:nvSpPr>
              <p:spPr bwMode="auto">
                <a:xfrm rot="10800000">
                  <a:off x="5441887" y="3141917"/>
                  <a:ext cx="1587" cy="1778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07" name="Text Box 35"/>
                <p:cNvSpPr txBox="1">
                  <a:spLocks noChangeArrowheads="1"/>
                </p:cNvSpPr>
                <p:nvPr/>
              </p:nvSpPr>
              <p:spPr bwMode="auto">
                <a:xfrm rot="10800000">
                  <a:off x="5372037" y="3168904"/>
                  <a:ext cx="336550" cy="2746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1"/>
                    <a:t>…</a:t>
                  </a:r>
                </a:p>
              </p:txBody>
            </p:sp>
            <p:sp>
              <p:nvSpPr>
                <p:cNvPr id="23608" name="AutoShape 36"/>
                <p:cNvSpPr>
                  <a:spLocks noChangeArrowheads="1"/>
                </p:cNvSpPr>
                <p:nvPr/>
              </p:nvSpPr>
              <p:spPr bwMode="auto">
                <a:xfrm rot="10800000">
                  <a:off x="5387912" y="3016504"/>
                  <a:ext cx="309562" cy="125413"/>
                </a:xfrm>
                <a:custGeom>
                  <a:avLst/>
                  <a:gdLst>
                    <a:gd name="T0" fmla="*/ 2147483647 w 21600"/>
                    <a:gd name="T1" fmla="*/ 413771152 h 21600"/>
                    <a:gd name="T2" fmla="*/ 2147483647 w 21600"/>
                    <a:gd name="T3" fmla="*/ 827534873 h 21600"/>
                    <a:gd name="T4" fmla="*/ 2147483647 w 21600"/>
                    <a:gd name="T5" fmla="*/ 413771152 h 21600"/>
                    <a:gd name="T6" fmla="*/ 2147483647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23609" name="Line 37"/>
                <p:cNvSpPr>
                  <a:spLocks noChangeShapeType="1"/>
                </p:cNvSpPr>
                <p:nvPr/>
              </p:nvSpPr>
              <p:spPr bwMode="auto">
                <a:xfrm rot="10800000">
                  <a:off x="5640324" y="3145092"/>
                  <a:ext cx="1588" cy="17938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10" name="Line 40"/>
                <p:cNvSpPr>
                  <a:spLocks noChangeShapeType="1"/>
                </p:cNvSpPr>
                <p:nvPr/>
              </p:nvSpPr>
              <p:spPr bwMode="auto">
                <a:xfrm rot="10800000" flipH="1" flipV="1">
                  <a:off x="6057710" y="2260854"/>
                  <a:ext cx="1587" cy="105727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11" name="Line 41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5811062" y="2252917"/>
                  <a:ext cx="2468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12" name="Line 124"/>
                <p:cNvSpPr>
                  <a:spLocks noChangeShapeType="1"/>
                </p:cNvSpPr>
                <p:nvPr/>
              </p:nvSpPr>
              <p:spPr bwMode="auto">
                <a:xfrm rot="10800000" flipH="1" flipV="1">
                  <a:off x="6143054" y="2052892"/>
                  <a:ext cx="1587" cy="126682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13" name="Line 125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5814080" y="2046679"/>
                  <a:ext cx="32918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213"/>
              <p:cNvGrpSpPr>
                <a:grpSpLocks/>
              </p:cNvGrpSpPr>
              <p:nvPr/>
            </p:nvGrpSpPr>
            <p:grpSpPr bwMode="auto">
              <a:xfrm>
                <a:off x="7063677" y="2003679"/>
                <a:ext cx="772604" cy="1439863"/>
                <a:chOff x="5372037" y="2003679"/>
                <a:chExt cx="772604" cy="1439863"/>
              </a:xfrm>
            </p:grpSpPr>
            <p:sp>
              <p:nvSpPr>
                <p:cNvPr id="23576" name="Rectangle 22"/>
                <p:cNvSpPr>
                  <a:spLocks noChangeArrowheads="1"/>
                </p:cNvSpPr>
                <p:nvPr/>
              </p:nvSpPr>
              <p:spPr bwMode="auto">
                <a:xfrm rot="10800000" flipV="1">
                  <a:off x="5432362" y="2470404"/>
                  <a:ext cx="546100" cy="347663"/>
                </a:xfrm>
                <a:prstGeom prst="rect">
                  <a:avLst/>
                </a:prstGeom>
                <a:solidFill>
                  <a:schemeClr val="folHlink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600" b="1"/>
                    <a:t>&lt;&lt;</a:t>
                  </a:r>
                </a:p>
              </p:txBody>
            </p:sp>
            <p:sp>
              <p:nvSpPr>
                <p:cNvPr id="23577" name="Rectangle 23"/>
                <p:cNvSpPr>
                  <a:spLocks noChangeArrowheads="1"/>
                </p:cNvSpPr>
                <p:nvPr/>
              </p:nvSpPr>
              <p:spPr bwMode="auto">
                <a:xfrm rot="10800000">
                  <a:off x="5578412" y="2003679"/>
                  <a:ext cx="228600" cy="285750"/>
                </a:xfrm>
                <a:prstGeom prst="rect">
                  <a:avLst/>
                </a:prstGeom>
                <a:solidFill>
                  <a:srgbClr val="FF99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23578" name="Line 24"/>
                <p:cNvSpPr>
                  <a:spLocks noChangeShapeType="1"/>
                </p:cNvSpPr>
                <p:nvPr/>
              </p:nvSpPr>
              <p:spPr bwMode="auto">
                <a:xfrm rot="10800000">
                  <a:off x="5584762" y="2192592"/>
                  <a:ext cx="228600" cy="158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79" name="Line 25"/>
                <p:cNvSpPr>
                  <a:spLocks noChangeShapeType="1"/>
                </p:cNvSpPr>
                <p:nvPr/>
              </p:nvSpPr>
              <p:spPr bwMode="auto">
                <a:xfrm rot="10800000">
                  <a:off x="5584762" y="2094167"/>
                  <a:ext cx="228600" cy="158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80" name="Line 27"/>
                <p:cNvSpPr>
                  <a:spLocks noChangeShapeType="1"/>
                </p:cNvSpPr>
                <p:nvPr/>
              </p:nvSpPr>
              <p:spPr bwMode="auto">
                <a:xfrm rot="10800000">
                  <a:off x="5699062" y="2295779"/>
                  <a:ext cx="1587" cy="17621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81" name="Line 28"/>
                <p:cNvSpPr>
                  <a:spLocks noChangeShapeType="1"/>
                </p:cNvSpPr>
                <p:nvPr/>
              </p:nvSpPr>
              <p:spPr bwMode="auto">
                <a:xfrm rot="10800000">
                  <a:off x="5876862" y="2824417"/>
                  <a:ext cx="1587" cy="1905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82" name="Line 29"/>
                <p:cNvSpPr>
                  <a:spLocks noChangeShapeType="1"/>
                </p:cNvSpPr>
                <p:nvPr/>
              </p:nvSpPr>
              <p:spPr bwMode="auto">
                <a:xfrm rot="10800000">
                  <a:off x="5783199" y="3141917"/>
                  <a:ext cx="1588" cy="1841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83" name="Text Box 30"/>
                <p:cNvSpPr txBox="1">
                  <a:spLocks noChangeArrowheads="1"/>
                </p:cNvSpPr>
                <p:nvPr/>
              </p:nvSpPr>
              <p:spPr bwMode="auto">
                <a:xfrm rot="10800000">
                  <a:off x="5716143" y="3168904"/>
                  <a:ext cx="336550" cy="2746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1"/>
                    <a:t>…</a:t>
                  </a:r>
                </a:p>
              </p:txBody>
            </p:sp>
            <p:sp>
              <p:nvSpPr>
                <p:cNvPr id="23584" name="AutoShape 31"/>
                <p:cNvSpPr>
                  <a:spLocks noChangeArrowheads="1"/>
                </p:cNvSpPr>
                <p:nvPr/>
              </p:nvSpPr>
              <p:spPr bwMode="auto">
                <a:xfrm rot="10800000">
                  <a:off x="5729224" y="3016504"/>
                  <a:ext cx="307975" cy="125413"/>
                </a:xfrm>
                <a:custGeom>
                  <a:avLst/>
                  <a:gdLst>
                    <a:gd name="T0" fmla="*/ 2147483647 w 21600"/>
                    <a:gd name="T1" fmla="*/ 413771152 h 21600"/>
                    <a:gd name="T2" fmla="*/ 2147483647 w 21600"/>
                    <a:gd name="T3" fmla="*/ 827534873 h 21600"/>
                    <a:gd name="T4" fmla="*/ 2147483647 w 21600"/>
                    <a:gd name="T5" fmla="*/ 413771152 h 21600"/>
                    <a:gd name="T6" fmla="*/ 2147483647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23585" name="Line 32"/>
                <p:cNvSpPr>
                  <a:spLocks noChangeShapeType="1"/>
                </p:cNvSpPr>
                <p:nvPr/>
              </p:nvSpPr>
              <p:spPr bwMode="auto">
                <a:xfrm rot="10800000">
                  <a:off x="5975287" y="3145092"/>
                  <a:ext cx="0" cy="1825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86" name="Line 33"/>
                <p:cNvSpPr>
                  <a:spLocks noChangeShapeType="1"/>
                </p:cNvSpPr>
                <p:nvPr/>
              </p:nvSpPr>
              <p:spPr bwMode="auto">
                <a:xfrm rot="10800000">
                  <a:off x="5537137" y="2824417"/>
                  <a:ext cx="1587" cy="1905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87" name="Line 34"/>
                <p:cNvSpPr>
                  <a:spLocks noChangeShapeType="1"/>
                </p:cNvSpPr>
                <p:nvPr/>
              </p:nvSpPr>
              <p:spPr bwMode="auto">
                <a:xfrm rot="10800000">
                  <a:off x="5441887" y="3141917"/>
                  <a:ext cx="1587" cy="1778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88" name="Text Box 35"/>
                <p:cNvSpPr txBox="1">
                  <a:spLocks noChangeArrowheads="1"/>
                </p:cNvSpPr>
                <p:nvPr/>
              </p:nvSpPr>
              <p:spPr bwMode="auto">
                <a:xfrm rot="10800000">
                  <a:off x="5372037" y="3168904"/>
                  <a:ext cx="336550" cy="27463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1"/>
                    <a:t>…</a:t>
                  </a:r>
                </a:p>
              </p:txBody>
            </p:sp>
            <p:sp>
              <p:nvSpPr>
                <p:cNvPr id="23589" name="AutoShape 36"/>
                <p:cNvSpPr>
                  <a:spLocks noChangeArrowheads="1"/>
                </p:cNvSpPr>
                <p:nvPr/>
              </p:nvSpPr>
              <p:spPr bwMode="auto">
                <a:xfrm rot="10800000">
                  <a:off x="5387912" y="3016504"/>
                  <a:ext cx="309562" cy="125413"/>
                </a:xfrm>
                <a:custGeom>
                  <a:avLst/>
                  <a:gdLst>
                    <a:gd name="T0" fmla="*/ 2147483647 w 21600"/>
                    <a:gd name="T1" fmla="*/ 413771152 h 21600"/>
                    <a:gd name="T2" fmla="*/ 2147483647 w 21600"/>
                    <a:gd name="T3" fmla="*/ 827534873 h 21600"/>
                    <a:gd name="T4" fmla="*/ 2147483647 w 21600"/>
                    <a:gd name="T5" fmla="*/ 413771152 h 21600"/>
                    <a:gd name="T6" fmla="*/ 2147483647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23590" name="Line 37"/>
                <p:cNvSpPr>
                  <a:spLocks noChangeShapeType="1"/>
                </p:cNvSpPr>
                <p:nvPr/>
              </p:nvSpPr>
              <p:spPr bwMode="auto">
                <a:xfrm rot="10800000">
                  <a:off x="5640324" y="3145092"/>
                  <a:ext cx="1588" cy="17938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1" name="Line 40"/>
                <p:cNvSpPr>
                  <a:spLocks noChangeShapeType="1"/>
                </p:cNvSpPr>
                <p:nvPr/>
              </p:nvSpPr>
              <p:spPr bwMode="auto">
                <a:xfrm rot="10800000" flipH="1" flipV="1">
                  <a:off x="6057710" y="2260854"/>
                  <a:ext cx="1587" cy="105727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2" name="Line 41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5811062" y="2252917"/>
                  <a:ext cx="2468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3" name="Line 124"/>
                <p:cNvSpPr>
                  <a:spLocks noChangeShapeType="1"/>
                </p:cNvSpPr>
                <p:nvPr/>
              </p:nvSpPr>
              <p:spPr bwMode="auto">
                <a:xfrm rot="10800000" flipH="1" flipV="1">
                  <a:off x="6143054" y="2052892"/>
                  <a:ext cx="1587" cy="126682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4" name="Line 125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5814080" y="2046679"/>
                  <a:ext cx="32918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573" name="Rectangle 73"/>
              <p:cNvSpPr>
                <a:spLocks noChangeArrowheads="1"/>
              </p:cNvSpPr>
              <p:nvPr/>
            </p:nvSpPr>
            <p:spPr bwMode="auto">
              <a:xfrm>
                <a:off x="6169152" y="1294130"/>
                <a:ext cx="667512" cy="641350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Local</a:t>
                </a:r>
              </a:p>
              <a:p>
                <a:pPr algn="ctr"/>
                <a:r>
                  <a:rPr lang="en-US"/>
                  <a:t>Mem</a:t>
                </a:r>
              </a:p>
            </p:txBody>
          </p:sp>
          <p:cxnSp>
            <p:nvCxnSpPr>
              <p:cNvPr id="23574" name="Straight Connector 239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6030468" y="2199132"/>
                <a:ext cx="539496" cy="1588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23575" name="Straight Connector 240"/>
              <p:cNvCxnSpPr>
                <a:cxnSpLocks noChangeShapeType="1"/>
              </p:cNvCxnSpPr>
              <p:nvPr/>
            </p:nvCxnSpPr>
            <p:spPr bwMode="auto">
              <a:xfrm>
                <a:off x="7916687" y="3431610"/>
                <a:ext cx="378973" cy="1588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Advent of the GPGPU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r>
              <a:rPr lang="en-US" dirty="0" smtClean="0"/>
              <a:t>Increasingly popular substrate for HPC</a:t>
            </a:r>
          </a:p>
          <a:p>
            <a:pPr lvl="1"/>
            <a:r>
              <a:rPr lang="en-US" dirty="0" smtClean="0"/>
              <a:t>Astrophysics</a:t>
            </a:r>
          </a:p>
          <a:p>
            <a:pPr lvl="1"/>
            <a:r>
              <a:rPr lang="en-US" dirty="0" smtClean="0"/>
              <a:t>Weather Prediction</a:t>
            </a:r>
          </a:p>
          <a:p>
            <a:pPr lvl="1"/>
            <a:r>
              <a:rPr lang="en-US" dirty="0" smtClean="0"/>
              <a:t>EDA</a:t>
            </a:r>
          </a:p>
          <a:p>
            <a:pPr lvl="1"/>
            <a:r>
              <a:rPr lang="en-US" dirty="0" smtClean="0"/>
              <a:t>Financial instrument pricing</a:t>
            </a:r>
          </a:p>
          <a:p>
            <a:pPr lvl="1"/>
            <a:r>
              <a:rPr lang="en-US" dirty="0" smtClean="0"/>
              <a:t>Medical Imaging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1905000"/>
            <a:ext cx="1828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3657600"/>
            <a:ext cx="189653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4572000"/>
            <a:ext cx="176106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4200" y="5105400"/>
            <a:ext cx="1981200" cy="112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81600" y="2895600"/>
            <a:ext cx="203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86399" y="1524000"/>
            <a:ext cx="176106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homer_simpson_xray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953000" y="1600200"/>
            <a:ext cx="3886200" cy="38862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148"/>
          <p:cNvSpPr>
            <a:spLocks noChangeArrowheads="1"/>
          </p:cNvSpPr>
          <p:nvPr/>
        </p:nvSpPr>
        <p:spPr bwMode="auto">
          <a:xfrm>
            <a:off x="457200" y="2514600"/>
            <a:ext cx="1143000" cy="1295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Loop Accelerator Architecture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343400" y="2514600"/>
            <a:ext cx="3387725" cy="2270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b="1"/>
              <a:t>Point-to-point Connections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873625" y="3244850"/>
            <a:ext cx="546100" cy="347663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+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032375" y="3773488"/>
            <a:ext cx="228600" cy="388937"/>
            <a:chOff x="3138" y="2563"/>
            <a:chExt cx="178" cy="301"/>
          </a:xfrm>
        </p:grpSpPr>
        <p:sp>
          <p:nvSpPr>
            <p:cNvPr id="24667" name="Rectangle 7"/>
            <p:cNvSpPr>
              <a:spLocks noChangeArrowheads="1"/>
            </p:cNvSpPr>
            <p:nvPr/>
          </p:nvSpPr>
          <p:spPr bwMode="auto">
            <a:xfrm>
              <a:off x="3138" y="2563"/>
              <a:ext cx="178" cy="301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4668" name="Line 8"/>
            <p:cNvSpPr>
              <a:spLocks noChangeShapeType="1"/>
            </p:cNvSpPr>
            <p:nvPr/>
          </p:nvSpPr>
          <p:spPr bwMode="auto">
            <a:xfrm>
              <a:off x="3138" y="2637"/>
              <a:ext cx="17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9" name="Line 9"/>
            <p:cNvSpPr>
              <a:spLocks noChangeShapeType="1"/>
            </p:cNvSpPr>
            <p:nvPr/>
          </p:nvSpPr>
          <p:spPr bwMode="auto">
            <a:xfrm>
              <a:off x="3138" y="2713"/>
              <a:ext cx="17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0" name="Line 10"/>
            <p:cNvSpPr>
              <a:spLocks noChangeShapeType="1"/>
            </p:cNvSpPr>
            <p:nvPr/>
          </p:nvSpPr>
          <p:spPr bwMode="auto">
            <a:xfrm>
              <a:off x="3138" y="2790"/>
              <a:ext cx="17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3" name="Line 11"/>
          <p:cNvSpPr>
            <a:spLocks noChangeShapeType="1"/>
          </p:cNvSpPr>
          <p:nvPr/>
        </p:nvSpPr>
        <p:spPr bwMode="auto">
          <a:xfrm>
            <a:off x="5151438" y="3590925"/>
            <a:ext cx="1587" cy="17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4" name="Line 12"/>
          <p:cNvSpPr>
            <a:spLocks noChangeShapeType="1"/>
          </p:cNvSpPr>
          <p:nvPr/>
        </p:nvSpPr>
        <p:spPr bwMode="auto">
          <a:xfrm>
            <a:off x="4973638" y="3048000"/>
            <a:ext cx="1587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Line 13"/>
          <p:cNvSpPr>
            <a:spLocks noChangeShapeType="1"/>
          </p:cNvSpPr>
          <p:nvPr/>
        </p:nvSpPr>
        <p:spPr bwMode="auto">
          <a:xfrm>
            <a:off x="5067300" y="2743200"/>
            <a:ext cx="1588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Text Box 14"/>
          <p:cNvSpPr txBox="1">
            <a:spLocks noChangeArrowheads="1"/>
          </p:cNvSpPr>
          <p:nvPr/>
        </p:nvSpPr>
        <p:spPr bwMode="auto">
          <a:xfrm>
            <a:off x="4806950" y="2619375"/>
            <a:ext cx="33655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…</a:t>
            </a:r>
          </a:p>
        </p:txBody>
      </p:sp>
      <p:sp>
        <p:nvSpPr>
          <p:cNvPr id="24587" name="AutoShape 15"/>
          <p:cNvSpPr>
            <a:spLocks noChangeArrowheads="1"/>
          </p:cNvSpPr>
          <p:nvPr/>
        </p:nvSpPr>
        <p:spPr bwMode="auto">
          <a:xfrm>
            <a:off x="4813300" y="2921000"/>
            <a:ext cx="309563" cy="125413"/>
          </a:xfrm>
          <a:custGeom>
            <a:avLst/>
            <a:gdLst>
              <a:gd name="T0" fmla="*/ 2147483647 w 21600"/>
              <a:gd name="T1" fmla="*/ 413771152 h 21600"/>
              <a:gd name="T2" fmla="*/ 2147483647 w 21600"/>
              <a:gd name="T3" fmla="*/ 827534873 h 21600"/>
              <a:gd name="T4" fmla="*/ 2147483647 w 21600"/>
              <a:gd name="T5" fmla="*/ 41377115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588" name="Line 16"/>
          <p:cNvSpPr>
            <a:spLocks noChangeShapeType="1"/>
          </p:cNvSpPr>
          <p:nvPr/>
        </p:nvSpPr>
        <p:spPr bwMode="auto">
          <a:xfrm>
            <a:off x="4875213" y="2741613"/>
            <a:ext cx="1587" cy="176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Line 17"/>
          <p:cNvSpPr>
            <a:spLocks noChangeShapeType="1"/>
          </p:cNvSpPr>
          <p:nvPr/>
        </p:nvSpPr>
        <p:spPr bwMode="auto">
          <a:xfrm>
            <a:off x="5313363" y="3048000"/>
            <a:ext cx="1587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0" name="Line 18"/>
          <p:cNvSpPr>
            <a:spLocks noChangeShapeType="1"/>
          </p:cNvSpPr>
          <p:nvPr/>
        </p:nvSpPr>
        <p:spPr bwMode="auto">
          <a:xfrm>
            <a:off x="5407025" y="2743200"/>
            <a:ext cx="1588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1" name="Text Box 19"/>
          <p:cNvSpPr txBox="1">
            <a:spLocks noChangeArrowheads="1"/>
          </p:cNvSpPr>
          <p:nvPr/>
        </p:nvSpPr>
        <p:spPr bwMode="auto">
          <a:xfrm>
            <a:off x="5141913" y="2619375"/>
            <a:ext cx="33655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…</a:t>
            </a:r>
          </a:p>
        </p:txBody>
      </p:sp>
      <p:sp>
        <p:nvSpPr>
          <p:cNvPr id="24592" name="AutoShape 20"/>
          <p:cNvSpPr>
            <a:spLocks noChangeArrowheads="1"/>
          </p:cNvSpPr>
          <p:nvPr/>
        </p:nvSpPr>
        <p:spPr bwMode="auto">
          <a:xfrm>
            <a:off x="5154613" y="2921000"/>
            <a:ext cx="307975" cy="125413"/>
          </a:xfrm>
          <a:custGeom>
            <a:avLst/>
            <a:gdLst>
              <a:gd name="T0" fmla="*/ 2147483647 w 21600"/>
              <a:gd name="T1" fmla="*/ 413771152 h 21600"/>
              <a:gd name="T2" fmla="*/ 2147483647 w 21600"/>
              <a:gd name="T3" fmla="*/ 827534873 h 21600"/>
              <a:gd name="T4" fmla="*/ 2147483647 w 21600"/>
              <a:gd name="T5" fmla="*/ 41377115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593" name="Line 21"/>
          <p:cNvSpPr>
            <a:spLocks noChangeShapeType="1"/>
          </p:cNvSpPr>
          <p:nvPr/>
        </p:nvSpPr>
        <p:spPr bwMode="auto">
          <a:xfrm>
            <a:off x="5210175" y="2741613"/>
            <a:ext cx="0" cy="176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4" name="Rectangle 22"/>
          <p:cNvSpPr>
            <a:spLocks noChangeArrowheads="1"/>
          </p:cNvSpPr>
          <p:nvPr/>
        </p:nvSpPr>
        <p:spPr bwMode="auto">
          <a:xfrm>
            <a:off x="6096000" y="3244850"/>
            <a:ext cx="546100" cy="347663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&amp;</a:t>
            </a:r>
          </a:p>
        </p:txBody>
      </p:sp>
      <p:sp>
        <p:nvSpPr>
          <p:cNvPr id="24595" name="Rectangle 23"/>
          <p:cNvSpPr>
            <a:spLocks noChangeArrowheads="1"/>
          </p:cNvSpPr>
          <p:nvPr/>
        </p:nvSpPr>
        <p:spPr bwMode="auto">
          <a:xfrm>
            <a:off x="6267450" y="3773488"/>
            <a:ext cx="228600" cy="28575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596" name="Line 24"/>
          <p:cNvSpPr>
            <a:spLocks noChangeShapeType="1"/>
          </p:cNvSpPr>
          <p:nvPr/>
        </p:nvSpPr>
        <p:spPr bwMode="auto">
          <a:xfrm>
            <a:off x="6261100" y="3868738"/>
            <a:ext cx="2286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7" name="Line 25"/>
          <p:cNvSpPr>
            <a:spLocks noChangeShapeType="1"/>
          </p:cNvSpPr>
          <p:nvPr/>
        </p:nvSpPr>
        <p:spPr bwMode="auto">
          <a:xfrm>
            <a:off x="6261100" y="3967163"/>
            <a:ext cx="2286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8" name="Line 27"/>
          <p:cNvSpPr>
            <a:spLocks noChangeShapeType="1"/>
          </p:cNvSpPr>
          <p:nvPr/>
        </p:nvSpPr>
        <p:spPr bwMode="auto">
          <a:xfrm>
            <a:off x="6373813" y="3590925"/>
            <a:ext cx="1587" cy="17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9" name="Line 28"/>
          <p:cNvSpPr>
            <a:spLocks noChangeShapeType="1"/>
          </p:cNvSpPr>
          <p:nvPr/>
        </p:nvSpPr>
        <p:spPr bwMode="auto">
          <a:xfrm>
            <a:off x="6196013" y="3048000"/>
            <a:ext cx="1587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00" name="Line 29"/>
          <p:cNvSpPr>
            <a:spLocks noChangeShapeType="1"/>
          </p:cNvSpPr>
          <p:nvPr/>
        </p:nvSpPr>
        <p:spPr bwMode="auto">
          <a:xfrm>
            <a:off x="6289675" y="2736850"/>
            <a:ext cx="1588" cy="18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01" name="Text Box 30"/>
          <p:cNvSpPr txBox="1">
            <a:spLocks noChangeArrowheads="1"/>
          </p:cNvSpPr>
          <p:nvPr/>
        </p:nvSpPr>
        <p:spPr bwMode="auto">
          <a:xfrm>
            <a:off x="6030913" y="2619375"/>
            <a:ext cx="33655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…</a:t>
            </a:r>
          </a:p>
        </p:txBody>
      </p:sp>
      <p:sp>
        <p:nvSpPr>
          <p:cNvPr id="24602" name="AutoShape 31"/>
          <p:cNvSpPr>
            <a:spLocks noChangeArrowheads="1"/>
          </p:cNvSpPr>
          <p:nvPr/>
        </p:nvSpPr>
        <p:spPr bwMode="auto">
          <a:xfrm>
            <a:off x="6037263" y="2921000"/>
            <a:ext cx="307975" cy="125413"/>
          </a:xfrm>
          <a:custGeom>
            <a:avLst/>
            <a:gdLst>
              <a:gd name="T0" fmla="*/ 2147483647 w 21600"/>
              <a:gd name="T1" fmla="*/ 413771152 h 21600"/>
              <a:gd name="T2" fmla="*/ 2147483647 w 21600"/>
              <a:gd name="T3" fmla="*/ 827534873 h 21600"/>
              <a:gd name="T4" fmla="*/ 2147483647 w 21600"/>
              <a:gd name="T5" fmla="*/ 41377115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03" name="Line 32"/>
          <p:cNvSpPr>
            <a:spLocks noChangeShapeType="1"/>
          </p:cNvSpPr>
          <p:nvPr/>
        </p:nvSpPr>
        <p:spPr bwMode="auto">
          <a:xfrm>
            <a:off x="6099175" y="2735263"/>
            <a:ext cx="0" cy="182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04" name="Line 33"/>
          <p:cNvSpPr>
            <a:spLocks noChangeShapeType="1"/>
          </p:cNvSpPr>
          <p:nvPr/>
        </p:nvSpPr>
        <p:spPr bwMode="auto">
          <a:xfrm>
            <a:off x="6535738" y="3048000"/>
            <a:ext cx="1587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05" name="Line 34"/>
          <p:cNvSpPr>
            <a:spLocks noChangeShapeType="1"/>
          </p:cNvSpPr>
          <p:nvPr/>
        </p:nvSpPr>
        <p:spPr bwMode="auto">
          <a:xfrm>
            <a:off x="6630988" y="2743200"/>
            <a:ext cx="1587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06" name="Text Box 35"/>
          <p:cNvSpPr txBox="1">
            <a:spLocks noChangeArrowheads="1"/>
          </p:cNvSpPr>
          <p:nvPr/>
        </p:nvSpPr>
        <p:spPr bwMode="auto">
          <a:xfrm>
            <a:off x="6365875" y="2619375"/>
            <a:ext cx="33655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…</a:t>
            </a:r>
          </a:p>
        </p:txBody>
      </p:sp>
      <p:sp>
        <p:nvSpPr>
          <p:cNvPr id="24607" name="AutoShape 36"/>
          <p:cNvSpPr>
            <a:spLocks noChangeArrowheads="1"/>
          </p:cNvSpPr>
          <p:nvPr/>
        </p:nvSpPr>
        <p:spPr bwMode="auto">
          <a:xfrm>
            <a:off x="6376988" y="2921000"/>
            <a:ext cx="309562" cy="125413"/>
          </a:xfrm>
          <a:custGeom>
            <a:avLst/>
            <a:gdLst>
              <a:gd name="T0" fmla="*/ 2147483647 w 21600"/>
              <a:gd name="T1" fmla="*/ 413771152 h 21600"/>
              <a:gd name="T2" fmla="*/ 2147483647 w 21600"/>
              <a:gd name="T3" fmla="*/ 827534873 h 21600"/>
              <a:gd name="T4" fmla="*/ 2147483647 w 21600"/>
              <a:gd name="T5" fmla="*/ 41377115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08" name="Line 37"/>
          <p:cNvSpPr>
            <a:spLocks noChangeShapeType="1"/>
          </p:cNvSpPr>
          <p:nvPr/>
        </p:nvSpPr>
        <p:spPr bwMode="auto">
          <a:xfrm>
            <a:off x="6432550" y="2738438"/>
            <a:ext cx="1588" cy="179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09" name="Line 40"/>
          <p:cNvSpPr>
            <a:spLocks noChangeShapeType="1"/>
          </p:cNvSpPr>
          <p:nvPr/>
        </p:nvSpPr>
        <p:spPr bwMode="auto">
          <a:xfrm flipH="1" flipV="1">
            <a:off x="5942013" y="2744788"/>
            <a:ext cx="1587" cy="1057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10" name="Line 41"/>
          <p:cNvSpPr>
            <a:spLocks noChangeShapeType="1"/>
          </p:cNvSpPr>
          <p:nvPr/>
        </p:nvSpPr>
        <p:spPr bwMode="auto">
          <a:xfrm flipH="1">
            <a:off x="5943600" y="3810000"/>
            <a:ext cx="328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11" name="Line 45"/>
          <p:cNvSpPr>
            <a:spLocks noChangeShapeType="1"/>
          </p:cNvSpPr>
          <p:nvPr/>
        </p:nvSpPr>
        <p:spPr bwMode="auto">
          <a:xfrm>
            <a:off x="5257800" y="4114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12" name="Line 48"/>
          <p:cNvSpPr>
            <a:spLocks noChangeShapeType="1"/>
          </p:cNvSpPr>
          <p:nvPr/>
        </p:nvSpPr>
        <p:spPr bwMode="auto">
          <a:xfrm flipH="1" flipV="1">
            <a:off x="5638800" y="27432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13" name="Rectangle 50"/>
          <p:cNvSpPr>
            <a:spLocks noChangeArrowheads="1"/>
          </p:cNvSpPr>
          <p:nvPr/>
        </p:nvSpPr>
        <p:spPr bwMode="auto">
          <a:xfrm>
            <a:off x="7010400" y="3244850"/>
            <a:ext cx="546100" cy="347663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MEM</a:t>
            </a:r>
          </a:p>
        </p:txBody>
      </p:sp>
      <p:sp>
        <p:nvSpPr>
          <p:cNvPr id="24614" name="Rectangle 52"/>
          <p:cNvSpPr>
            <a:spLocks noChangeArrowheads="1"/>
          </p:cNvSpPr>
          <p:nvPr/>
        </p:nvSpPr>
        <p:spPr bwMode="auto">
          <a:xfrm>
            <a:off x="7175500" y="3773488"/>
            <a:ext cx="228600" cy="188912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15" name="Line 53"/>
          <p:cNvSpPr>
            <a:spLocks noChangeShapeType="1"/>
          </p:cNvSpPr>
          <p:nvPr/>
        </p:nvSpPr>
        <p:spPr bwMode="auto">
          <a:xfrm>
            <a:off x="7175500" y="3868738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16" name="Line 56"/>
          <p:cNvSpPr>
            <a:spLocks noChangeShapeType="1"/>
          </p:cNvSpPr>
          <p:nvPr/>
        </p:nvSpPr>
        <p:spPr bwMode="auto">
          <a:xfrm>
            <a:off x="7288213" y="3590925"/>
            <a:ext cx="1587" cy="17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17" name="Line 57"/>
          <p:cNvSpPr>
            <a:spLocks noChangeShapeType="1"/>
          </p:cNvSpPr>
          <p:nvPr/>
        </p:nvSpPr>
        <p:spPr bwMode="auto">
          <a:xfrm>
            <a:off x="7110413" y="3048000"/>
            <a:ext cx="1587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18" name="Line 58"/>
          <p:cNvSpPr>
            <a:spLocks noChangeShapeType="1"/>
          </p:cNvSpPr>
          <p:nvPr/>
        </p:nvSpPr>
        <p:spPr bwMode="auto">
          <a:xfrm>
            <a:off x="7204075" y="2743200"/>
            <a:ext cx="1588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19" name="AutoShape 59"/>
          <p:cNvSpPr>
            <a:spLocks noChangeArrowheads="1"/>
          </p:cNvSpPr>
          <p:nvPr/>
        </p:nvSpPr>
        <p:spPr bwMode="auto">
          <a:xfrm>
            <a:off x="6950075" y="2921000"/>
            <a:ext cx="309563" cy="125413"/>
          </a:xfrm>
          <a:custGeom>
            <a:avLst/>
            <a:gdLst>
              <a:gd name="T0" fmla="*/ 2147483647 w 21600"/>
              <a:gd name="T1" fmla="*/ 413771152 h 21600"/>
              <a:gd name="T2" fmla="*/ 2147483647 w 21600"/>
              <a:gd name="T3" fmla="*/ 827534873 h 21600"/>
              <a:gd name="T4" fmla="*/ 2147483647 w 21600"/>
              <a:gd name="T5" fmla="*/ 41377115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20" name="Line 60"/>
          <p:cNvSpPr>
            <a:spLocks noChangeShapeType="1"/>
          </p:cNvSpPr>
          <p:nvPr/>
        </p:nvSpPr>
        <p:spPr bwMode="auto">
          <a:xfrm>
            <a:off x="7011988" y="2741613"/>
            <a:ext cx="1587" cy="176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21" name="Line 61"/>
          <p:cNvSpPr>
            <a:spLocks noChangeShapeType="1"/>
          </p:cNvSpPr>
          <p:nvPr/>
        </p:nvSpPr>
        <p:spPr bwMode="auto">
          <a:xfrm>
            <a:off x="7450138" y="3048000"/>
            <a:ext cx="1587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22" name="Line 62"/>
          <p:cNvSpPr>
            <a:spLocks noChangeShapeType="1"/>
          </p:cNvSpPr>
          <p:nvPr/>
        </p:nvSpPr>
        <p:spPr bwMode="auto">
          <a:xfrm>
            <a:off x="7543800" y="2743200"/>
            <a:ext cx="1588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23" name="AutoShape 63"/>
          <p:cNvSpPr>
            <a:spLocks noChangeArrowheads="1"/>
          </p:cNvSpPr>
          <p:nvPr/>
        </p:nvSpPr>
        <p:spPr bwMode="auto">
          <a:xfrm>
            <a:off x="7291388" y="2921000"/>
            <a:ext cx="307975" cy="125413"/>
          </a:xfrm>
          <a:custGeom>
            <a:avLst/>
            <a:gdLst>
              <a:gd name="T0" fmla="*/ 2147483647 w 21600"/>
              <a:gd name="T1" fmla="*/ 413771152 h 21600"/>
              <a:gd name="T2" fmla="*/ 2147483647 w 21600"/>
              <a:gd name="T3" fmla="*/ 827534873 h 21600"/>
              <a:gd name="T4" fmla="*/ 2147483647 w 21600"/>
              <a:gd name="T5" fmla="*/ 41377115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24" name="Line 64"/>
          <p:cNvSpPr>
            <a:spLocks noChangeShapeType="1"/>
          </p:cNvSpPr>
          <p:nvPr/>
        </p:nvSpPr>
        <p:spPr bwMode="auto">
          <a:xfrm>
            <a:off x="7346950" y="2741613"/>
            <a:ext cx="0" cy="176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25" name="Line 69"/>
          <p:cNvSpPr>
            <a:spLocks noChangeShapeType="1"/>
          </p:cNvSpPr>
          <p:nvPr/>
        </p:nvSpPr>
        <p:spPr bwMode="auto">
          <a:xfrm flipV="1">
            <a:off x="6858000" y="2749550"/>
            <a:ext cx="0" cy="1136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26" name="Line 70"/>
          <p:cNvSpPr>
            <a:spLocks noChangeShapeType="1"/>
          </p:cNvSpPr>
          <p:nvPr/>
        </p:nvSpPr>
        <p:spPr bwMode="auto">
          <a:xfrm>
            <a:off x="6858000" y="3886200"/>
            <a:ext cx="3095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27" name="Text Box 71"/>
          <p:cNvSpPr txBox="1">
            <a:spLocks noChangeArrowheads="1"/>
          </p:cNvSpPr>
          <p:nvPr/>
        </p:nvSpPr>
        <p:spPr bwMode="auto">
          <a:xfrm>
            <a:off x="6948488" y="2619375"/>
            <a:ext cx="33655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…</a:t>
            </a:r>
          </a:p>
        </p:txBody>
      </p:sp>
      <p:sp>
        <p:nvSpPr>
          <p:cNvPr id="24628" name="Text Box 72"/>
          <p:cNvSpPr txBox="1">
            <a:spLocks noChangeArrowheads="1"/>
          </p:cNvSpPr>
          <p:nvPr/>
        </p:nvSpPr>
        <p:spPr bwMode="auto">
          <a:xfrm>
            <a:off x="7283450" y="2619375"/>
            <a:ext cx="33655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…</a:t>
            </a:r>
          </a:p>
        </p:txBody>
      </p:sp>
      <p:sp>
        <p:nvSpPr>
          <p:cNvPr id="24629" name="Rectangle 73"/>
          <p:cNvSpPr>
            <a:spLocks noChangeArrowheads="1"/>
          </p:cNvSpPr>
          <p:nvPr/>
        </p:nvSpPr>
        <p:spPr bwMode="auto">
          <a:xfrm>
            <a:off x="7924800" y="3016250"/>
            <a:ext cx="685800" cy="8382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Local</a:t>
            </a:r>
          </a:p>
          <a:p>
            <a:r>
              <a:rPr lang="en-US"/>
              <a:t>Mem</a:t>
            </a:r>
          </a:p>
        </p:txBody>
      </p:sp>
      <p:sp>
        <p:nvSpPr>
          <p:cNvPr id="24630" name="Line 74"/>
          <p:cNvSpPr>
            <a:spLocks noChangeShapeType="1"/>
          </p:cNvSpPr>
          <p:nvPr/>
        </p:nvSpPr>
        <p:spPr bwMode="auto">
          <a:xfrm>
            <a:off x="7543800" y="339725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31" name="Rectangle 75"/>
          <p:cNvSpPr>
            <a:spLocks noChangeArrowheads="1"/>
          </p:cNvSpPr>
          <p:nvPr/>
        </p:nvSpPr>
        <p:spPr bwMode="auto">
          <a:xfrm>
            <a:off x="2889250" y="2667000"/>
            <a:ext cx="692150" cy="4254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FSM</a:t>
            </a:r>
          </a:p>
        </p:txBody>
      </p:sp>
      <p:sp>
        <p:nvSpPr>
          <p:cNvPr id="24632" name="Line 76"/>
          <p:cNvSpPr>
            <a:spLocks noChangeShapeType="1"/>
          </p:cNvSpPr>
          <p:nvPr/>
        </p:nvSpPr>
        <p:spPr bwMode="auto">
          <a:xfrm>
            <a:off x="3003550" y="3092450"/>
            <a:ext cx="0" cy="2286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33" name="Line 77"/>
          <p:cNvSpPr>
            <a:spLocks noChangeShapeType="1"/>
          </p:cNvSpPr>
          <p:nvPr/>
        </p:nvSpPr>
        <p:spPr bwMode="auto">
          <a:xfrm>
            <a:off x="3155950" y="3092450"/>
            <a:ext cx="0" cy="2286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34" name="Line 78"/>
          <p:cNvSpPr>
            <a:spLocks noChangeShapeType="1"/>
          </p:cNvSpPr>
          <p:nvPr/>
        </p:nvSpPr>
        <p:spPr bwMode="auto">
          <a:xfrm>
            <a:off x="3308350" y="3092450"/>
            <a:ext cx="0" cy="2286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35" name="Line 79"/>
          <p:cNvSpPr>
            <a:spLocks noChangeShapeType="1"/>
          </p:cNvSpPr>
          <p:nvPr/>
        </p:nvSpPr>
        <p:spPr bwMode="auto">
          <a:xfrm>
            <a:off x="3460750" y="3092450"/>
            <a:ext cx="0" cy="2286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36" name="Text Box 82"/>
          <p:cNvSpPr txBox="1">
            <a:spLocks noChangeArrowheads="1"/>
          </p:cNvSpPr>
          <p:nvPr/>
        </p:nvSpPr>
        <p:spPr bwMode="auto">
          <a:xfrm>
            <a:off x="2736850" y="3321050"/>
            <a:ext cx="920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Control</a:t>
            </a:r>
            <a:br>
              <a:rPr lang="en-US">
                <a:solidFill>
                  <a:srgbClr val="CC0000"/>
                </a:solidFill>
              </a:rPr>
            </a:br>
            <a:r>
              <a:rPr lang="en-US">
                <a:solidFill>
                  <a:srgbClr val="CC0000"/>
                </a:solidFill>
              </a:rPr>
              <a:t>signals</a:t>
            </a:r>
          </a:p>
        </p:txBody>
      </p:sp>
      <p:sp>
        <p:nvSpPr>
          <p:cNvPr id="24637" name="Rectangle 99"/>
          <p:cNvSpPr>
            <a:spLocks noChangeArrowheads="1"/>
          </p:cNvSpPr>
          <p:nvPr/>
        </p:nvSpPr>
        <p:spPr bwMode="auto">
          <a:xfrm>
            <a:off x="5715000" y="1949450"/>
            <a:ext cx="6096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b="1"/>
              <a:t>CRF</a:t>
            </a:r>
          </a:p>
        </p:txBody>
      </p:sp>
      <p:sp>
        <p:nvSpPr>
          <p:cNvPr id="24638" name="Rectangle 104"/>
          <p:cNvSpPr>
            <a:spLocks noChangeArrowheads="1"/>
          </p:cNvSpPr>
          <p:nvPr/>
        </p:nvSpPr>
        <p:spPr bwMode="auto">
          <a:xfrm>
            <a:off x="3886200" y="3244850"/>
            <a:ext cx="546100" cy="347663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BR</a:t>
            </a:r>
          </a:p>
        </p:txBody>
      </p:sp>
      <p:sp>
        <p:nvSpPr>
          <p:cNvPr id="24639" name="Rectangle 106"/>
          <p:cNvSpPr>
            <a:spLocks noChangeArrowheads="1"/>
          </p:cNvSpPr>
          <p:nvPr/>
        </p:nvSpPr>
        <p:spPr bwMode="auto">
          <a:xfrm>
            <a:off x="4044950" y="3773488"/>
            <a:ext cx="228600" cy="284162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40" name="Line 107"/>
          <p:cNvSpPr>
            <a:spLocks noChangeShapeType="1"/>
          </p:cNvSpPr>
          <p:nvPr/>
        </p:nvSpPr>
        <p:spPr bwMode="auto">
          <a:xfrm>
            <a:off x="4051300" y="3868738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41" name="Line 108"/>
          <p:cNvSpPr>
            <a:spLocks noChangeShapeType="1"/>
          </p:cNvSpPr>
          <p:nvPr/>
        </p:nvSpPr>
        <p:spPr bwMode="auto">
          <a:xfrm>
            <a:off x="4051300" y="3967163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42" name="Line 110"/>
          <p:cNvSpPr>
            <a:spLocks noChangeShapeType="1"/>
          </p:cNvSpPr>
          <p:nvPr/>
        </p:nvSpPr>
        <p:spPr bwMode="auto">
          <a:xfrm>
            <a:off x="4164013" y="3590925"/>
            <a:ext cx="1587" cy="17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43" name="Line 114"/>
          <p:cNvSpPr>
            <a:spLocks noChangeShapeType="1"/>
          </p:cNvSpPr>
          <p:nvPr/>
        </p:nvSpPr>
        <p:spPr bwMode="auto">
          <a:xfrm>
            <a:off x="4267200" y="4038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44" name="Line 115"/>
          <p:cNvSpPr>
            <a:spLocks noChangeShapeType="1"/>
          </p:cNvSpPr>
          <p:nvPr/>
        </p:nvSpPr>
        <p:spPr bwMode="auto">
          <a:xfrm flipV="1">
            <a:off x="4648200" y="2749550"/>
            <a:ext cx="0" cy="1289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45" name="Line 118"/>
          <p:cNvSpPr>
            <a:spLocks noChangeShapeType="1"/>
          </p:cNvSpPr>
          <p:nvPr/>
        </p:nvSpPr>
        <p:spPr bwMode="auto">
          <a:xfrm>
            <a:off x="4267200" y="3810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46" name="Line 119"/>
          <p:cNvSpPr>
            <a:spLocks noChangeShapeType="1"/>
          </p:cNvSpPr>
          <p:nvPr/>
        </p:nvSpPr>
        <p:spPr bwMode="auto">
          <a:xfrm flipV="1">
            <a:off x="4572000" y="2749550"/>
            <a:ext cx="0" cy="1060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47" name="Line 120"/>
          <p:cNvSpPr>
            <a:spLocks noChangeShapeType="1"/>
          </p:cNvSpPr>
          <p:nvPr/>
        </p:nvSpPr>
        <p:spPr bwMode="auto">
          <a:xfrm>
            <a:off x="5942013" y="2330450"/>
            <a:ext cx="1587" cy="18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48" name="Line 121"/>
          <p:cNvSpPr>
            <a:spLocks noChangeShapeType="1"/>
          </p:cNvSpPr>
          <p:nvPr/>
        </p:nvSpPr>
        <p:spPr bwMode="auto">
          <a:xfrm>
            <a:off x="6096000" y="2330450"/>
            <a:ext cx="1588" cy="18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49" name="Line 122"/>
          <p:cNvSpPr>
            <a:spLocks noChangeShapeType="1"/>
          </p:cNvSpPr>
          <p:nvPr/>
        </p:nvSpPr>
        <p:spPr bwMode="auto">
          <a:xfrm flipH="1" flipV="1">
            <a:off x="5562600" y="2743200"/>
            <a:ext cx="0" cy="116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50" name="Line 123"/>
          <p:cNvSpPr>
            <a:spLocks noChangeShapeType="1"/>
          </p:cNvSpPr>
          <p:nvPr/>
        </p:nvSpPr>
        <p:spPr bwMode="auto">
          <a:xfrm>
            <a:off x="5257800" y="3911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51" name="Line 124"/>
          <p:cNvSpPr>
            <a:spLocks noChangeShapeType="1"/>
          </p:cNvSpPr>
          <p:nvPr/>
        </p:nvSpPr>
        <p:spPr bwMode="auto">
          <a:xfrm flipH="1" flipV="1">
            <a:off x="5865813" y="2743200"/>
            <a:ext cx="1587" cy="1266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52" name="Line 125"/>
          <p:cNvSpPr>
            <a:spLocks noChangeShapeType="1"/>
          </p:cNvSpPr>
          <p:nvPr/>
        </p:nvSpPr>
        <p:spPr bwMode="auto">
          <a:xfrm flipH="1">
            <a:off x="5867400" y="4013200"/>
            <a:ext cx="404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53" name="Rectangle 128"/>
          <p:cNvSpPr>
            <a:spLocks noChangeArrowheads="1"/>
          </p:cNvSpPr>
          <p:nvPr/>
        </p:nvSpPr>
        <p:spPr bwMode="auto">
          <a:xfrm>
            <a:off x="381000" y="4419600"/>
            <a:ext cx="8382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sz="2800" dirty="0">
                <a:latin typeface="Arial Narrow" pitchFamily="34" charset="0"/>
              </a:rPr>
              <a:t>Hardware realization of modulo scheduled </a:t>
            </a:r>
            <a:r>
              <a:rPr lang="en-US" sz="2800" dirty="0" smtClean="0">
                <a:latin typeface="Arial Narrow" pitchFamily="34" charset="0"/>
              </a:rPr>
              <a:t>loop</a:t>
            </a:r>
          </a:p>
          <a:p>
            <a:pPr marL="342900" indent="-342900">
              <a:lnSpc>
                <a:spcPct val="90000"/>
              </a:lnSpc>
            </a:pPr>
            <a:r>
              <a:rPr lang="en-US" sz="2800" dirty="0" smtClean="0">
                <a:latin typeface="Arial Narrow" pitchFamily="34" charset="0"/>
              </a:rPr>
              <a:t>Parameterized hardware:</a:t>
            </a:r>
          </a:p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Arial Narrow" pitchFamily="34" charset="0"/>
              </a:rPr>
              <a:t>FUs</a:t>
            </a:r>
          </a:p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Arial Narrow" pitchFamily="34" charset="0"/>
              </a:rPr>
              <a:t>Shift Register Files</a:t>
            </a:r>
          </a:p>
        </p:txBody>
      </p:sp>
      <p:grpSp>
        <p:nvGrpSpPr>
          <p:cNvPr id="3" name="Group 136"/>
          <p:cNvGrpSpPr>
            <a:grpSpLocks/>
          </p:cNvGrpSpPr>
          <p:nvPr/>
        </p:nvGrpSpPr>
        <p:grpSpPr bwMode="auto">
          <a:xfrm>
            <a:off x="533400" y="2590800"/>
            <a:ext cx="952500" cy="1135063"/>
            <a:chOff x="2400" y="1968"/>
            <a:chExt cx="600" cy="715"/>
          </a:xfrm>
        </p:grpSpPr>
        <p:sp>
          <p:nvSpPr>
            <p:cNvPr id="24658" name="Oval 137"/>
            <p:cNvSpPr>
              <a:spLocks noChangeArrowheads="1"/>
            </p:cNvSpPr>
            <p:nvPr/>
          </p:nvSpPr>
          <p:spPr bwMode="auto">
            <a:xfrm>
              <a:off x="2400" y="1968"/>
              <a:ext cx="179" cy="1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4659" name="Oval 138"/>
            <p:cNvSpPr>
              <a:spLocks noChangeArrowheads="1"/>
            </p:cNvSpPr>
            <p:nvPr/>
          </p:nvSpPr>
          <p:spPr bwMode="auto">
            <a:xfrm>
              <a:off x="2605" y="2172"/>
              <a:ext cx="179" cy="1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4660" name="Oval 139"/>
            <p:cNvSpPr>
              <a:spLocks noChangeArrowheads="1"/>
            </p:cNvSpPr>
            <p:nvPr/>
          </p:nvSpPr>
          <p:spPr bwMode="auto">
            <a:xfrm>
              <a:off x="2821" y="1968"/>
              <a:ext cx="179" cy="1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cxnSp>
          <p:nvCxnSpPr>
            <p:cNvPr id="24661" name="AutoShape 140"/>
            <p:cNvCxnSpPr>
              <a:cxnSpLocks noChangeShapeType="1"/>
              <a:stCxn id="24658" idx="5"/>
              <a:endCxn id="24659" idx="1"/>
            </p:cNvCxnSpPr>
            <p:nvPr/>
          </p:nvCxnSpPr>
          <p:spPr bwMode="auto">
            <a:xfrm>
              <a:off x="2553" y="2128"/>
              <a:ext cx="78" cy="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4662" name="AutoShape 141"/>
            <p:cNvCxnSpPr>
              <a:cxnSpLocks noChangeShapeType="1"/>
              <a:stCxn id="24659" idx="4"/>
              <a:endCxn id="24663" idx="0"/>
            </p:cNvCxnSpPr>
            <p:nvPr/>
          </p:nvCxnSpPr>
          <p:spPr bwMode="auto">
            <a:xfrm>
              <a:off x="2695" y="2359"/>
              <a:ext cx="0" cy="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4663" name="Oval 142"/>
            <p:cNvSpPr>
              <a:spLocks noChangeArrowheads="1"/>
            </p:cNvSpPr>
            <p:nvPr/>
          </p:nvSpPr>
          <p:spPr bwMode="auto">
            <a:xfrm>
              <a:off x="2605" y="2496"/>
              <a:ext cx="179" cy="1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cxnSp>
          <p:nvCxnSpPr>
            <p:cNvPr id="24664" name="AutoShape 143"/>
            <p:cNvCxnSpPr>
              <a:cxnSpLocks noChangeShapeType="1"/>
            </p:cNvCxnSpPr>
            <p:nvPr/>
          </p:nvCxnSpPr>
          <p:spPr bwMode="auto">
            <a:xfrm flipH="1">
              <a:off x="2757" y="2112"/>
              <a:ext cx="77" cy="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4665" name="Oval 144"/>
            <p:cNvSpPr>
              <a:spLocks noChangeArrowheads="1"/>
            </p:cNvSpPr>
            <p:nvPr/>
          </p:nvSpPr>
          <p:spPr bwMode="auto">
            <a:xfrm>
              <a:off x="2821" y="2304"/>
              <a:ext cx="179" cy="18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cxnSp>
          <p:nvCxnSpPr>
            <p:cNvPr id="24666" name="AutoShape 145"/>
            <p:cNvCxnSpPr>
              <a:cxnSpLocks noChangeShapeType="1"/>
            </p:cNvCxnSpPr>
            <p:nvPr/>
          </p:nvCxnSpPr>
          <p:spPr bwMode="auto">
            <a:xfrm flipH="1">
              <a:off x="2757" y="2448"/>
              <a:ext cx="77" cy="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cxnSp>
        <p:nvCxnSpPr>
          <p:cNvPr id="24655" name="AutoShape 146"/>
          <p:cNvCxnSpPr>
            <a:cxnSpLocks noChangeShapeType="1"/>
            <a:stCxn id="24578" idx="2"/>
            <a:endCxn id="24578" idx="0"/>
          </p:cNvCxnSpPr>
          <p:nvPr/>
        </p:nvCxnSpPr>
        <p:spPr bwMode="auto">
          <a:xfrm rot="5400000" flipH="1" flipV="1">
            <a:off x="381794" y="3161506"/>
            <a:ext cx="1295400" cy="1588"/>
          </a:xfrm>
          <a:prstGeom prst="curvedConnector5">
            <a:avLst>
              <a:gd name="adj1" fmla="val -17648"/>
              <a:gd name="adj2" fmla="val 50400014"/>
              <a:gd name="adj3" fmla="val 11764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656" name="AutoShape 147"/>
          <p:cNvSpPr>
            <a:spLocks noChangeArrowheads="1"/>
          </p:cNvSpPr>
          <p:nvPr/>
        </p:nvSpPr>
        <p:spPr bwMode="auto">
          <a:xfrm>
            <a:off x="2057400" y="2895600"/>
            <a:ext cx="381000" cy="533400"/>
          </a:xfrm>
          <a:prstGeom prst="rightArrow">
            <a:avLst>
              <a:gd name="adj1" fmla="val 50000"/>
              <a:gd name="adj2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57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516313" y="6350000"/>
            <a:ext cx="2133600" cy="4048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4A50CCA-5C36-4A2D-8D0E-3D50207C77EE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96" name="Rectangle 128"/>
          <p:cNvSpPr>
            <a:spLocks noChangeArrowheads="1"/>
          </p:cNvSpPr>
          <p:nvPr/>
        </p:nvSpPr>
        <p:spPr bwMode="auto">
          <a:xfrm>
            <a:off x="3810000" y="5181600"/>
            <a:ext cx="495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Arial Narrow" pitchFamily="34" charset="0"/>
              </a:rPr>
              <a:t>Static Control</a:t>
            </a:r>
          </a:p>
          <a:p>
            <a:pPr marL="8001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Arial Narrow" pitchFamily="34" charset="0"/>
              </a:rPr>
              <a:t>Point-to-point Interconnect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Programmable </a:t>
            </a:r>
            <a:r>
              <a:rPr lang="en-US" sz="4000" dirty="0" smtClean="0"/>
              <a:t>Loop-Accelerator </a:t>
            </a:r>
            <a:r>
              <a:rPr lang="en-US" sz="4000" dirty="0"/>
              <a:t>Architecture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429000" y="2130425"/>
            <a:ext cx="3352800" cy="1968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b="1"/>
              <a:t>Point-to-point Connections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959225" y="3057525"/>
            <a:ext cx="546100" cy="347663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+/-</a:t>
            </a:r>
          </a:p>
        </p:txBody>
      </p:sp>
      <p:sp>
        <p:nvSpPr>
          <p:cNvPr id="27653" name="Line 10"/>
          <p:cNvSpPr>
            <a:spLocks noChangeShapeType="1"/>
          </p:cNvSpPr>
          <p:nvPr/>
        </p:nvSpPr>
        <p:spPr bwMode="auto">
          <a:xfrm>
            <a:off x="4237038" y="3403600"/>
            <a:ext cx="1587" cy="17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4" name="Line 11"/>
          <p:cNvSpPr>
            <a:spLocks noChangeShapeType="1"/>
          </p:cNvSpPr>
          <p:nvPr/>
        </p:nvSpPr>
        <p:spPr bwMode="auto">
          <a:xfrm>
            <a:off x="4059238" y="2784475"/>
            <a:ext cx="1587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5" name="Line 12"/>
          <p:cNvSpPr>
            <a:spLocks noChangeShapeType="1"/>
          </p:cNvSpPr>
          <p:nvPr/>
        </p:nvSpPr>
        <p:spPr bwMode="auto">
          <a:xfrm>
            <a:off x="4151313" y="2327275"/>
            <a:ext cx="3175" cy="377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6" name="Text Box 13"/>
          <p:cNvSpPr txBox="1">
            <a:spLocks noChangeArrowheads="1"/>
          </p:cNvSpPr>
          <p:nvPr/>
        </p:nvSpPr>
        <p:spPr bwMode="auto">
          <a:xfrm>
            <a:off x="3892550" y="2403475"/>
            <a:ext cx="33655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…</a:t>
            </a:r>
          </a:p>
        </p:txBody>
      </p:sp>
      <p:sp>
        <p:nvSpPr>
          <p:cNvPr id="27657" name="AutoShape 14"/>
          <p:cNvSpPr>
            <a:spLocks noChangeArrowheads="1"/>
          </p:cNvSpPr>
          <p:nvPr/>
        </p:nvSpPr>
        <p:spPr bwMode="auto">
          <a:xfrm>
            <a:off x="3898900" y="2705100"/>
            <a:ext cx="309563" cy="125413"/>
          </a:xfrm>
          <a:custGeom>
            <a:avLst/>
            <a:gdLst>
              <a:gd name="T0" fmla="*/ 2147483647 w 21600"/>
              <a:gd name="T1" fmla="*/ 413771152 h 21600"/>
              <a:gd name="T2" fmla="*/ 2147483647 w 21600"/>
              <a:gd name="T3" fmla="*/ 827534873 h 21600"/>
              <a:gd name="T4" fmla="*/ 2147483647 w 21600"/>
              <a:gd name="T5" fmla="*/ 41377115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7658" name="Line 15"/>
          <p:cNvSpPr>
            <a:spLocks noChangeShapeType="1"/>
          </p:cNvSpPr>
          <p:nvPr/>
        </p:nvSpPr>
        <p:spPr bwMode="auto">
          <a:xfrm>
            <a:off x="3959225" y="2327275"/>
            <a:ext cx="3175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9" name="Line 16"/>
          <p:cNvSpPr>
            <a:spLocks noChangeShapeType="1"/>
          </p:cNvSpPr>
          <p:nvPr/>
        </p:nvSpPr>
        <p:spPr bwMode="auto">
          <a:xfrm>
            <a:off x="4398963" y="2784475"/>
            <a:ext cx="1587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0" name="Line 17"/>
          <p:cNvSpPr>
            <a:spLocks noChangeShapeType="1"/>
          </p:cNvSpPr>
          <p:nvPr/>
        </p:nvSpPr>
        <p:spPr bwMode="auto">
          <a:xfrm>
            <a:off x="4491038" y="2327275"/>
            <a:ext cx="3175" cy="377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Text Box 18"/>
          <p:cNvSpPr txBox="1">
            <a:spLocks noChangeArrowheads="1"/>
          </p:cNvSpPr>
          <p:nvPr/>
        </p:nvSpPr>
        <p:spPr bwMode="auto">
          <a:xfrm>
            <a:off x="4227513" y="2403475"/>
            <a:ext cx="33655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…</a:t>
            </a:r>
          </a:p>
        </p:txBody>
      </p:sp>
      <p:sp>
        <p:nvSpPr>
          <p:cNvPr id="27662" name="AutoShape 19"/>
          <p:cNvSpPr>
            <a:spLocks noChangeArrowheads="1"/>
          </p:cNvSpPr>
          <p:nvPr/>
        </p:nvSpPr>
        <p:spPr bwMode="auto">
          <a:xfrm>
            <a:off x="4240213" y="2705100"/>
            <a:ext cx="307975" cy="125413"/>
          </a:xfrm>
          <a:custGeom>
            <a:avLst/>
            <a:gdLst>
              <a:gd name="T0" fmla="*/ 2147483647 w 21600"/>
              <a:gd name="T1" fmla="*/ 413771152 h 21600"/>
              <a:gd name="T2" fmla="*/ 2147483647 w 21600"/>
              <a:gd name="T3" fmla="*/ 827534873 h 21600"/>
              <a:gd name="T4" fmla="*/ 2147483647 w 21600"/>
              <a:gd name="T5" fmla="*/ 41377115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7663" name="Line 20"/>
          <p:cNvSpPr>
            <a:spLocks noChangeShapeType="1"/>
          </p:cNvSpPr>
          <p:nvPr/>
        </p:nvSpPr>
        <p:spPr bwMode="auto">
          <a:xfrm>
            <a:off x="4295775" y="2327275"/>
            <a:ext cx="0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4" name="Rectangle 21"/>
          <p:cNvSpPr>
            <a:spLocks noChangeArrowheads="1"/>
          </p:cNvSpPr>
          <p:nvPr/>
        </p:nvSpPr>
        <p:spPr bwMode="auto">
          <a:xfrm>
            <a:off x="5181600" y="3057525"/>
            <a:ext cx="546100" cy="347663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&amp;/|</a:t>
            </a:r>
          </a:p>
        </p:txBody>
      </p:sp>
      <p:sp>
        <p:nvSpPr>
          <p:cNvPr id="27665" name="Line 25"/>
          <p:cNvSpPr>
            <a:spLocks noChangeShapeType="1"/>
          </p:cNvSpPr>
          <p:nvPr/>
        </p:nvSpPr>
        <p:spPr bwMode="auto">
          <a:xfrm>
            <a:off x="5459413" y="3403600"/>
            <a:ext cx="1587" cy="17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6" name="Line 26"/>
          <p:cNvSpPr>
            <a:spLocks noChangeShapeType="1"/>
          </p:cNvSpPr>
          <p:nvPr/>
        </p:nvSpPr>
        <p:spPr bwMode="auto">
          <a:xfrm>
            <a:off x="5281613" y="2784475"/>
            <a:ext cx="1587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7" name="Line 27"/>
          <p:cNvSpPr>
            <a:spLocks noChangeShapeType="1"/>
          </p:cNvSpPr>
          <p:nvPr/>
        </p:nvSpPr>
        <p:spPr bwMode="auto">
          <a:xfrm>
            <a:off x="5373688" y="2327275"/>
            <a:ext cx="3175" cy="377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8" name="Text Box 28"/>
          <p:cNvSpPr txBox="1">
            <a:spLocks noChangeArrowheads="1"/>
          </p:cNvSpPr>
          <p:nvPr/>
        </p:nvSpPr>
        <p:spPr bwMode="auto">
          <a:xfrm>
            <a:off x="5116513" y="2403475"/>
            <a:ext cx="33655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…</a:t>
            </a:r>
          </a:p>
        </p:txBody>
      </p:sp>
      <p:sp>
        <p:nvSpPr>
          <p:cNvPr id="27669" name="AutoShape 29"/>
          <p:cNvSpPr>
            <a:spLocks noChangeArrowheads="1"/>
          </p:cNvSpPr>
          <p:nvPr/>
        </p:nvSpPr>
        <p:spPr bwMode="auto">
          <a:xfrm>
            <a:off x="5122863" y="2705100"/>
            <a:ext cx="307975" cy="125413"/>
          </a:xfrm>
          <a:custGeom>
            <a:avLst/>
            <a:gdLst>
              <a:gd name="T0" fmla="*/ 2147483647 w 21600"/>
              <a:gd name="T1" fmla="*/ 413771152 h 21600"/>
              <a:gd name="T2" fmla="*/ 2147483647 w 21600"/>
              <a:gd name="T3" fmla="*/ 827534873 h 21600"/>
              <a:gd name="T4" fmla="*/ 2147483647 w 21600"/>
              <a:gd name="T5" fmla="*/ 41377115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7670" name="Line 30"/>
          <p:cNvSpPr>
            <a:spLocks noChangeShapeType="1"/>
          </p:cNvSpPr>
          <p:nvPr/>
        </p:nvSpPr>
        <p:spPr bwMode="auto">
          <a:xfrm>
            <a:off x="5184775" y="2327275"/>
            <a:ext cx="0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1" name="Line 31"/>
          <p:cNvSpPr>
            <a:spLocks noChangeShapeType="1"/>
          </p:cNvSpPr>
          <p:nvPr/>
        </p:nvSpPr>
        <p:spPr bwMode="auto">
          <a:xfrm>
            <a:off x="5621338" y="2784475"/>
            <a:ext cx="1587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2" name="Line 32"/>
          <p:cNvSpPr>
            <a:spLocks noChangeShapeType="1"/>
          </p:cNvSpPr>
          <p:nvPr/>
        </p:nvSpPr>
        <p:spPr bwMode="auto">
          <a:xfrm>
            <a:off x="5713413" y="2327275"/>
            <a:ext cx="4762" cy="377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3" name="Text Box 33"/>
          <p:cNvSpPr txBox="1">
            <a:spLocks noChangeArrowheads="1"/>
          </p:cNvSpPr>
          <p:nvPr/>
        </p:nvSpPr>
        <p:spPr bwMode="auto">
          <a:xfrm>
            <a:off x="5451475" y="2403475"/>
            <a:ext cx="33655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…</a:t>
            </a:r>
          </a:p>
        </p:txBody>
      </p:sp>
      <p:sp>
        <p:nvSpPr>
          <p:cNvPr id="27674" name="AutoShape 34"/>
          <p:cNvSpPr>
            <a:spLocks noChangeArrowheads="1"/>
          </p:cNvSpPr>
          <p:nvPr/>
        </p:nvSpPr>
        <p:spPr bwMode="auto">
          <a:xfrm>
            <a:off x="5462588" y="2705100"/>
            <a:ext cx="309562" cy="125413"/>
          </a:xfrm>
          <a:custGeom>
            <a:avLst/>
            <a:gdLst>
              <a:gd name="T0" fmla="*/ 2147483647 w 21600"/>
              <a:gd name="T1" fmla="*/ 413771152 h 21600"/>
              <a:gd name="T2" fmla="*/ 2147483647 w 21600"/>
              <a:gd name="T3" fmla="*/ 827534873 h 21600"/>
              <a:gd name="T4" fmla="*/ 2147483647 w 21600"/>
              <a:gd name="T5" fmla="*/ 41377115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7675" name="Line 35"/>
          <p:cNvSpPr>
            <a:spLocks noChangeShapeType="1"/>
          </p:cNvSpPr>
          <p:nvPr/>
        </p:nvSpPr>
        <p:spPr bwMode="auto">
          <a:xfrm>
            <a:off x="5516563" y="2327275"/>
            <a:ext cx="3175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6" name="Line 36"/>
          <p:cNvSpPr>
            <a:spLocks noChangeShapeType="1"/>
          </p:cNvSpPr>
          <p:nvPr/>
        </p:nvSpPr>
        <p:spPr bwMode="auto">
          <a:xfrm flipH="1" flipV="1">
            <a:off x="5029200" y="2327275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7" name="Line 37"/>
          <p:cNvSpPr>
            <a:spLocks noChangeShapeType="1"/>
          </p:cNvSpPr>
          <p:nvPr/>
        </p:nvSpPr>
        <p:spPr bwMode="auto">
          <a:xfrm flipH="1">
            <a:off x="5029200" y="3698875"/>
            <a:ext cx="328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8" name="Line 38"/>
          <p:cNvSpPr>
            <a:spLocks noChangeShapeType="1"/>
          </p:cNvSpPr>
          <p:nvPr/>
        </p:nvSpPr>
        <p:spPr bwMode="auto">
          <a:xfrm>
            <a:off x="4343400" y="3851275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9" name="Line 39"/>
          <p:cNvSpPr>
            <a:spLocks noChangeShapeType="1"/>
          </p:cNvSpPr>
          <p:nvPr/>
        </p:nvSpPr>
        <p:spPr bwMode="auto">
          <a:xfrm flipH="1" flipV="1">
            <a:off x="4724400" y="2327275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80" name="Rectangle 40"/>
          <p:cNvSpPr>
            <a:spLocks noChangeArrowheads="1"/>
          </p:cNvSpPr>
          <p:nvPr/>
        </p:nvSpPr>
        <p:spPr bwMode="auto">
          <a:xfrm>
            <a:off x="6096000" y="3057525"/>
            <a:ext cx="546100" cy="347663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MEM</a:t>
            </a:r>
          </a:p>
        </p:txBody>
      </p:sp>
      <p:sp>
        <p:nvSpPr>
          <p:cNvPr id="27681" name="Line 43"/>
          <p:cNvSpPr>
            <a:spLocks noChangeShapeType="1"/>
          </p:cNvSpPr>
          <p:nvPr/>
        </p:nvSpPr>
        <p:spPr bwMode="auto">
          <a:xfrm>
            <a:off x="6373813" y="3403600"/>
            <a:ext cx="1587" cy="17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82" name="Line 44"/>
          <p:cNvSpPr>
            <a:spLocks noChangeShapeType="1"/>
          </p:cNvSpPr>
          <p:nvPr/>
        </p:nvSpPr>
        <p:spPr bwMode="auto">
          <a:xfrm>
            <a:off x="6196013" y="2784475"/>
            <a:ext cx="1587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83" name="Line 45"/>
          <p:cNvSpPr>
            <a:spLocks noChangeShapeType="1"/>
          </p:cNvSpPr>
          <p:nvPr/>
        </p:nvSpPr>
        <p:spPr bwMode="auto">
          <a:xfrm>
            <a:off x="6288088" y="2327275"/>
            <a:ext cx="3175" cy="377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84" name="AutoShape 46"/>
          <p:cNvSpPr>
            <a:spLocks noChangeArrowheads="1"/>
          </p:cNvSpPr>
          <p:nvPr/>
        </p:nvSpPr>
        <p:spPr bwMode="auto">
          <a:xfrm>
            <a:off x="6035675" y="2705100"/>
            <a:ext cx="309563" cy="125413"/>
          </a:xfrm>
          <a:custGeom>
            <a:avLst/>
            <a:gdLst>
              <a:gd name="T0" fmla="*/ 2147483647 w 21600"/>
              <a:gd name="T1" fmla="*/ 413771152 h 21600"/>
              <a:gd name="T2" fmla="*/ 2147483647 w 21600"/>
              <a:gd name="T3" fmla="*/ 827534873 h 21600"/>
              <a:gd name="T4" fmla="*/ 2147483647 w 21600"/>
              <a:gd name="T5" fmla="*/ 41377115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7685" name="Line 47"/>
          <p:cNvSpPr>
            <a:spLocks noChangeShapeType="1"/>
          </p:cNvSpPr>
          <p:nvPr/>
        </p:nvSpPr>
        <p:spPr bwMode="auto">
          <a:xfrm>
            <a:off x="6096000" y="2327275"/>
            <a:ext cx="3175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86" name="Line 48"/>
          <p:cNvSpPr>
            <a:spLocks noChangeShapeType="1"/>
          </p:cNvSpPr>
          <p:nvPr/>
        </p:nvSpPr>
        <p:spPr bwMode="auto">
          <a:xfrm>
            <a:off x="6535738" y="2784475"/>
            <a:ext cx="1587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87" name="Line 49"/>
          <p:cNvSpPr>
            <a:spLocks noChangeShapeType="1"/>
          </p:cNvSpPr>
          <p:nvPr/>
        </p:nvSpPr>
        <p:spPr bwMode="auto">
          <a:xfrm>
            <a:off x="6627813" y="2327275"/>
            <a:ext cx="3175" cy="377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88" name="AutoShape 50"/>
          <p:cNvSpPr>
            <a:spLocks noChangeArrowheads="1"/>
          </p:cNvSpPr>
          <p:nvPr/>
        </p:nvSpPr>
        <p:spPr bwMode="auto">
          <a:xfrm>
            <a:off x="6376988" y="2705100"/>
            <a:ext cx="307975" cy="125413"/>
          </a:xfrm>
          <a:custGeom>
            <a:avLst/>
            <a:gdLst>
              <a:gd name="T0" fmla="*/ 2147483647 w 21600"/>
              <a:gd name="T1" fmla="*/ 413771152 h 21600"/>
              <a:gd name="T2" fmla="*/ 2147483647 w 21600"/>
              <a:gd name="T3" fmla="*/ 827534873 h 21600"/>
              <a:gd name="T4" fmla="*/ 2147483647 w 21600"/>
              <a:gd name="T5" fmla="*/ 41377115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7689" name="Line 51"/>
          <p:cNvSpPr>
            <a:spLocks noChangeShapeType="1"/>
          </p:cNvSpPr>
          <p:nvPr/>
        </p:nvSpPr>
        <p:spPr bwMode="auto">
          <a:xfrm>
            <a:off x="6432550" y="2327275"/>
            <a:ext cx="0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90" name="Line 52"/>
          <p:cNvSpPr>
            <a:spLocks noChangeShapeType="1"/>
          </p:cNvSpPr>
          <p:nvPr/>
        </p:nvSpPr>
        <p:spPr bwMode="auto">
          <a:xfrm flipV="1">
            <a:off x="5943600" y="2327275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91" name="Line 53"/>
          <p:cNvSpPr>
            <a:spLocks noChangeShapeType="1"/>
          </p:cNvSpPr>
          <p:nvPr/>
        </p:nvSpPr>
        <p:spPr bwMode="auto">
          <a:xfrm>
            <a:off x="5943600" y="3698875"/>
            <a:ext cx="3095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2" name="Text Box 54"/>
          <p:cNvSpPr txBox="1">
            <a:spLocks noChangeArrowheads="1"/>
          </p:cNvSpPr>
          <p:nvPr/>
        </p:nvSpPr>
        <p:spPr bwMode="auto">
          <a:xfrm>
            <a:off x="6034088" y="2403475"/>
            <a:ext cx="33655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…</a:t>
            </a:r>
          </a:p>
        </p:txBody>
      </p:sp>
      <p:sp>
        <p:nvSpPr>
          <p:cNvPr id="27693" name="Text Box 55"/>
          <p:cNvSpPr txBox="1">
            <a:spLocks noChangeArrowheads="1"/>
          </p:cNvSpPr>
          <p:nvPr/>
        </p:nvSpPr>
        <p:spPr bwMode="auto">
          <a:xfrm>
            <a:off x="6369050" y="2403475"/>
            <a:ext cx="33655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…</a:t>
            </a:r>
          </a:p>
        </p:txBody>
      </p:sp>
      <p:sp>
        <p:nvSpPr>
          <p:cNvPr id="27694" name="Rectangle 56"/>
          <p:cNvSpPr>
            <a:spLocks noChangeArrowheads="1"/>
          </p:cNvSpPr>
          <p:nvPr/>
        </p:nvSpPr>
        <p:spPr bwMode="auto">
          <a:xfrm>
            <a:off x="7010400" y="2828925"/>
            <a:ext cx="685800" cy="8382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/>
              <a:t>Local</a:t>
            </a:r>
          </a:p>
          <a:p>
            <a:pPr algn="ctr"/>
            <a:r>
              <a:rPr lang="en-US"/>
              <a:t>Mem</a:t>
            </a:r>
          </a:p>
        </p:txBody>
      </p:sp>
      <p:sp>
        <p:nvSpPr>
          <p:cNvPr id="27695" name="Line 57"/>
          <p:cNvSpPr>
            <a:spLocks noChangeShapeType="1"/>
          </p:cNvSpPr>
          <p:nvPr/>
        </p:nvSpPr>
        <p:spPr bwMode="auto">
          <a:xfrm>
            <a:off x="6629400" y="32099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96" name="Rectangle 58"/>
          <p:cNvSpPr>
            <a:spLocks noChangeArrowheads="1"/>
          </p:cNvSpPr>
          <p:nvPr/>
        </p:nvSpPr>
        <p:spPr bwMode="auto">
          <a:xfrm>
            <a:off x="1371600" y="2427288"/>
            <a:ext cx="990600" cy="609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Control</a:t>
            </a:r>
          </a:p>
          <a:p>
            <a:r>
              <a:rPr lang="en-US"/>
              <a:t>Memory</a:t>
            </a:r>
          </a:p>
        </p:txBody>
      </p:sp>
      <p:sp>
        <p:nvSpPr>
          <p:cNvPr id="27697" name="Line 59"/>
          <p:cNvSpPr>
            <a:spLocks noChangeShapeType="1"/>
          </p:cNvSpPr>
          <p:nvPr/>
        </p:nvSpPr>
        <p:spPr bwMode="auto">
          <a:xfrm>
            <a:off x="1638300" y="3036888"/>
            <a:ext cx="0" cy="2286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98" name="Line 60"/>
          <p:cNvSpPr>
            <a:spLocks noChangeShapeType="1"/>
          </p:cNvSpPr>
          <p:nvPr/>
        </p:nvSpPr>
        <p:spPr bwMode="auto">
          <a:xfrm>
            <a:off x="1790700" y="3036888"/>
            <a:ext cx="0" cy="2286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99" name="Line 61"/>
          <p:cNvSpPr>
            <a:spLocks noChangeShapeType="1"/>
          </p:cNvSpPr>
          <p:nvPr/>
        </p:nvSpPr>
        <p:spPr bwMode="auto">
          <a:xfrm>
            <a:off x="1943100" y="3036888"/>
            <a:ext cx="0" cy="2286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700" name="Line 62"/>
          <p:cNvSpPr>
            <a:spLocks noChangeShapeType="1"/>
          </p:cNvSpPr>
          <p:nvPr/>
        </p:nvSpPr>
        <p:spPr bwMode="auto">
          <a:xfrm>
            <a:off x="2095500" y="3036888"/>
            <a:ext cx="0" cy="2286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701" name="Text Box 65"/>
          <p:cNvSpPr txBox="1">
            <a:spLocks noChangeArrowheads="1"/>
          </p:cNvSpPr>
          <p:nvPr/>
        </p:nvSpPr>
        <p:spPr bwMode="auto">
          <a:xfrm>
            <a:off x="1371600" y="3265488"/>
            <a:ext cx="920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Control</a:t>
            </a:r>
            <a:br>
              <a:rPr lang="en-US">
                <a:solidFill>
                  <a:srgbClr val="CC0000"/>
                </a:solidFill>
              </a:rPr>
            </a:br>
            <a:r>
              <a:rPr lang="en-US">
                <a:solidFill>
                  <a:srgbClr val="CC0000"/>
                </a:solidFill>
              </a:rPr>
              <a:t>signals</a:t>
            </a:r>
          </a:p>
        </p:txBody>
      </p:sp>
      <p:sp>
        <p:nvSpPr>
          <p:cNvPr id="27702" name="Rectangle 66"/>
          <p:cNvSpPr>
            <a:spLocks noChangeArrowheads="1"/>
          </p:cNvSpPr>
          <p:nvPr/>
        </p:nvSpPr>
        <p:spPr bwMode="auto">
          <a:xfrm>
            <a:off x="4267200" y="1565275"/>
            <a:ext cx="6096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b="1"/>
              <a:t>CRF</a:t>
            </a:r>
          </a:p>
        </p:txBody>
      </p:sp>
      <p:sp>
        <p:nvSpPr>
          <p:cNvPr id="27703" name="Rectangle 67"/>
          <p:cNvSpPr>
            <a:spLocks noChangeArrowheads="1"/>
          </p:cNvSpPr>
          <p:nvPr/>
        </p:nvSpPr>
        <p:spPr bwMode="auto">
          <a:xfrm>
            <a:off x="2971800" y="3057525"/>
            <a:ext cx="546100" cy="347663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BR</a:t>
            </a:r>
          </a:p>
        </p:txBody>
      </p:sp>
      <p:sp>
        <p:nvSpPr>
          <p:cNvPr id="27704" name="Line 71"/>
          <p:cNvSpPr>
            <a:spLocks noChangeShapeType="1"/>
          </p:cNvSpPr>
          <p:nvPr/>
        </p:nvSpPr>
        <p:spPr bwMode="auto">
          <a:xfrm>
            <a:off x="3249613" y="3403600"/>
            <a:ext cx="1587" cy="176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705" name="Line 72"/>
          <p:cNvSpPr>
            <a:spLocks noChangeShapeType="1"/>
          </p:cNvSpPr>
          <p:nvPr/>
        </p:nvSpPr>
        <p:spPr bwMode="auto">
          <a:xfrm>
            <a:off x="3352800" y="3851275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6" name="Line 73"/>
          <p:cNvSpPr>
            <a:spLocks noChangeShapeType="1"/>
          </p:cNvSpPr>
          <p:nvPr/>
        </p:nvSpPr>
        <p:spPr bwMode="auto">
          <a:xfrm flipV="1">
            <a:off x="3733800" y="2327275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707" name="Line 74"/>
          <p:cNvSpPr>
            <a:spLocks noChangeShapeType="1"/>
          </p:cNvSpPr>
          <p:nvPr/>
        </p:nvSpPr>
        <p:spPr bwMode="auto">
          <a:xfrm>
            <a:off x="3352800" y="3698875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08" name="Line 75"/>
          <p:cNvSpPr>
            <a:spLocks noChangeShapeType="1"/>
          </p:cNvSpPr>
          <p:nvPr/>
        </p:nvSpPr>
        <p:spPr bwMode="auto">
          <a:xfrm flipV="1">
            <a:off x="3657600" y="2327275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709" name="Line 76"/>
          <p:cNvSpPr>
            <a:spLocks noChangeShapeType="1"/>
          </p:cNvSpPr>
          <p:nvPr/>
        </p:nvSpPr>
        <p:spPr bwMode="auto">
          <a:xfrm>
            <a:off x="4494213" y="1946275"/>
            <a:ext cx="1587" cy="18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710" name="Line 77"/>
          <p:cNvSpPr>
            <a:spLocks noChangeShapeType="1"/>
          </p:cNvSpPr>
          <p:nvPr/>
        </p:nvSpPr>
        <p:spPr bwMode="auto">
          <a:xfrm>
            <a:off x="4648200" y="1946275"/>
            <a:ext cx="1588" cy="18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711" name="Line 78"/>
          <p:cNvSpPr>
            <a:spLocks noChangeShapeType="1"/>
          </p:cNvSpPr>
          <p:nvPr/>
        </p:nvSpPr>
        <p:spPr bwMode="auto">
          <a:xfrm flipH="1" flipV="1">
            <a:off x="4648200" y="2327275"/>
            <a:ext cx="0" cy="139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712" name="Line 79"/>
          <p:cNvSpPr>
            <a:spLocks noChangeShapeType="1"/>
          </p:cNvSpPr>
          <p:nvPr/>
        </p:nvSpPr>
        <p:spPr bwMode="auto">
          <a:xfrm>
            <a:off x="4343400" y="3724275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13" name="Line 80"/>
          <p:cNvSpPr>
            <a:spLocks noChangeShapeType="1"/>
          </p:cNvSpPr>
          <p:nvPr/>
        </p:nvSpPr>
        <p:spPr bwMode="auto">
          <a:xfrm flipH="1" flipV="1">
            <a:off x="4953000" y="2327275"/>
            <a:ext cx="0" cy="1495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714" name="Line 81"/>
          <p:cNvSpPr>
            <a:spLocks noChangeShapeType="1"/>
          </p:cNvSpPr>
          <p:nvPr/>
        </p:nvSpPr>
        <p:spPr bwMode="auto">
          <a:xfrm flipH="1">
            <a:off x="4953000" y="3825875"/>
            <a:ext cx="404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15" name="Rectangle 85"/>
          <p:cNvSpPr>
            <a:spLocks noChangeArrowheads="1"/>
          </p:cNvSpPr>
          <p:nvPr/>
        </p:nvSpPr>
        <p:spPr bwMode="auto">
          <a:xfrm>
            <a:off x="5295900" y="3586163"/>
            <a:ext cx="311150" cy="341312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RR</a:t>
            </a:r>
          </a:p>
        </p:txBody>
      </p:sp>
      <p:sp>
        <p:nvSpPr>
          <p:cNvPr id="27716" name="Rectangle 86"/>
          <p:cNvSpPr>
            <a:spLocks noChangeArrowheads="1"/>
          </p:cNvSpPr>
          <p:nvPr/>
        </p:nvSpPr>
        <p:spPr bwMode="auto">
          <a:xfrm>
            <a:off x="6210300" y="3586163"/>
            <a:ext cx="311150" cy="341312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RR</a:t>
            </a:r>
          </a:p>
        </p:txBody>
      </p:sp>
      <p:sp>
        <p:nvSpPr>
          <p:cNvPr id="27717" name="Rectangle 6"/>
          <p:cNvSpPr>
            <a:spLocks noChangeArrowheads="1"/>
          </p:cNvSpPr>
          <p:nvPr/>
        </p:nvSpPr>
        <p:spPr bwMode="auto">
          <a:xfrm>
            <a:off x="4079875" y="3586163"/>
            <a:ext cx="304800" cy="388937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RR</a:t>
            </a:r>
          </a:p>
        </p:txBody>
      </p:sp>
      <p:sp>
        <p:nvSpPr>
          <p:cNvPr id="27718" name="Rectangle 68"/>
          <p:cNvSpPr>
            <a:spLocks noChangeArrowheads="1"/>
          </p:cNvSpPr>
          <p:nvPr/>
        </p:nvSpPr>
        <p:spPr bwMode="auto">
          <a:xfrm>
            <a:off x="3101975" y="3586163"/>
            <a:ext cx="311150" cy="341312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RR</a:t>
            </a:r>
          </a:p>
        </p:txBody>
      </p:sp>
      <p:grpSp>
        <p:nvGrpSpPr>
          <p:cNvPr id="2" name="Group 125"/>
          <p:cNvGrpSpPr>
            <a:grpSpLocks/>
          </p:cNvGrpSpPr>
          <p:nvPr/>
        </p:nvGrpSpPr>
        <p:grpSpPr bwMode="auto">
          <a:xfrm>
            <a:off x="5257800" y="1565275"/>
            <a:ext cx="914400" cy="565150"/>
            <a:chOff x="5257800" y="1565275"/>
            <a:chExt cx="914400" cy="565150"/>
          </a:xfrm>
        </p:grpSpPr>
        <p:sp>
          <p:nvSpPr>
            <p:cNvPr id="27764" name="Rectangle 87"/>
            <p:cNvSpPr>
              <a:spLocks noChangeArrowheads="1"/>
            </p:cNvSpPr>
            <p:nvPr/>
          </p:nvSpPr>
          <p:spPr bwMode="auto">
            <a:xfrm>
              <a:off x="5257800" y="1565275"/>
              <a:ext cx="914400" cy="381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600" b="1"/>
                <a:t>Literals</a:t>
              </a:r>
            </a:p>
          </p:txBody>
        </p:sp>
        <p:sp>
          <p:nvSpPr>
            <p:cNvPr id="27765" name="Line 88"/>
            <p:cNvSpPr>
              <a:spLocks noChangeShapeType="1"/>
            </p:cNvSpPr>
            <p:nvPr/>
          </p:nvSpPr>
          <p:spPr bwMode="auto">
            <a:xfrm>
              <a:off x="5562600" y="1946275"/>
              <a:ext cx="1588" cy="184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66" name="Line 89"/>
            <p:cNvSpPr>
              <a:spLocks noChangeShapeType="1"/>
            </p:cNvSpPr>
            <p:nvPr/>
          </p:nvSpPr>
          <p:spPr bwMode="auto">
            <a:xfrm>
              <a:off x="5865813" y="1946275"/>
              <a:ext cx="1587" cy="184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24"/>
          <p:cNvGrpSpPr>
            <a:grpSpLocks/>
          </p:cNvGrpSpPr>
          <p:nvPr/>
        </p:nvGrpSpPr>
        <p:grpSpPr bwMode="auto">
          <a:xfrm>
            <a:off x="2867025" y="2292350"/>
            <a:ext cx="3914775" cy="666750"/>
            <a:chOff x="2867025" y="2292350"/>
            <a:chExt cx="3914775" cy="666750"/>
          </a:xfrm>
        </p:grpSpPr>
        <p:sp>
          <p:nvSpPr>
            <p:cNvPr id="27756" name="Line 90"/>
            <p:cNvSpPr>
              <a:spLocks noChangeShapeType="1"/>
            </p:cNvSpPr>
            <p:nvPr/>
          </p:nvSpPr>
          <p:spPr bwMode="auto">
            <a:xfrm>
              <a:off x="3429000" y="2479675"/>
              <a:ext cx="3352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57" name="Text Box 91"/>
            <p:cNvSpPr txBox="1">
              <a:spLocks noChangeArrowheads="1"/>
            </p:cNvSpPr>
            <p:nvPr/>
          </p:nvSpPr>
          <p:spPr bwMode="auto">
            <a:xfrm>
              <a:off x="2867025" y="2292350"/>
              <a:ext cx="52931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 smtClean="0"/>
                <a:t>Ring</a:t>
              </a:r>
              <a:endParaRPr lang="en-US" sz="1600" dirty="0"/>
            </a:p>
          </p:txBody>
        </p:sp>
        <p:sp>
          <p:nvSpPr>
            <p:cNvPr id="27758" name="Line 95"/>
            <p:cNvSpPr>
              <a:spLocks noChangeShapeType="1"/>
            </p:cNvSpPr>
            <p:nvPr/>
          </p:nvSpPr>
          <p:spPr bwMode="auto">
            <a:xfrm flipV="1">
              <a:off x="4064000" y="2876550"/>
              <a:ext cx="336550" cy="82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59" name="Line 96"/>
            <p:cNvSpPr>
              <a:spLocks noChangeShapeType="1"/>
            </p:cNvSpPr>
            <p:nvPr/>
          </p:nvSpPr>
          <p:spPr bwMode="auto">
            <a:xfrm flipV="1">
              <a:off x="5289550" y="2876550"/>
              <a:ext cx="336550" cy="82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60" name="Line 97"/>
            <p:cNvSpPr>
              <a:spLocks noChangeShapeType="1"/>
            </p:cNvSpPr>
            <p:nvPr/>
          </p:nvSpPr>
          <p:spPr bwMode="auto">
            <a:xfrm flipV="1">
              <a:off x="6197600" y="2876550"/>
              <a:ext cx="336550" cy="82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61" name="Line 98"/>
            <p:cNvSpPr>
              <a:spLocks noChangeShapeType="1"/>
            </p:cNvSpPr>
            <p:nvPr/>
          </p:nvSpPr>
          <p:spPr bwMode="auto">
            <a:xfrm flipH="1" flipV="1">
              <a:off x="6197600" y="2876550"/>
              <a:ext cx="336550" cy="82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62" name="Line 99"/>
            <p:cNvSpPr>
              <a:spLocks noChangeShapeType="1"/>
            </p:cNvSpPr>
            <p:nvPr/>
          </p:nvSpPr>
          <p:spPr bwMode="auto">
            <a:xfrm flipH="1" flipV="1">
              <a:off x="5276850" y="2876550"/>
              <a:ext cx="336550" cy="82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63" name="Line 100"/>
            <p:cNvSpPr>
              <a:spLocks noChangeShapeType="1"/>
            </p:cNvSpPr>
            <p:nvPr/>
          </p:nvSpPr>
          <p:spPr bwMode="auto">
            <a:xfrm flipH="1" flipV="1">
              <a:off x="4057650" y="2876550"/>
              <a:ext cx="336550" cy="82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03"/>
          <p:cNvGrpSpPr>
            <a:grpSpLocks/>
          </p:cNvGrpSpPr>
          <p:nvPr/>
        </p:nvGrpSpPr>
        <p:grpSpPr bwMode="auto">
          <a:xfrm>
            <a:off x="3810000" y="2908300"/>
            <a:ext cx="2057400" cy="647700"/>
            <a:chOff x="2064" y="1920"/>
            <a:chExt cx="1296" cy="408"/>
          </a:xfrm>
        </p:grpSpPr>
        <p:sp>
          <p:nvSpPr>
            <p:cNvPr id="27754" name="AutoShape 101"/>
            <p:cNvSpPr>
              <a:spLocks noChangeArrowheads="1"/>
            </p:cNvSpPr>
            <p:nvPr/>
          </p:nvSpPr>
          <p:spPr bwMode="auto">
            <a:xfrm>
              <a:off x="2064" y="1920"/>
              <a:ext cx="528" cy="408"/>
            </a:xfrm>
            <a:prstGeom prst="roundRect">
              <a:avLst>
                <a:gd name="adj" fmla="val 16667"/>
              </a:avLst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  <p:sp>
          <p:nvSpPr>
            <p:cNvPr id="27755" name="AutoShape 102"/>
            <p:cNvSpPr>
              <a:spLocks noChangeArrowheads="1"/>
            </p:cNvSpPr>
            <p:nvPr/>
          </p:nvSpPr>
          <p:spPr bwMode="auto">
            <a:xfrm>
              <a:off x="2832" y="1920"/>
              <a:ext cx="528" cy="408"/>
            </a:xfrm>
            <a:prstGeom prst="roundRect">
              <a:avLst>
                <a:gd name="adj" fmla="val 16667"/>
              </a:avLst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 Narrow" pitchFamily="34" charset="0"/>
              </a:endParaRPr>
            </a:p>
          </p:txBody>
        </p:sp>
      </p:grpSp>
      <p:sp>
        <p:nvSpPr>
          <p:cNvPr id="142440" name="AutoShape 104"/>
          <p:cNvSpPr>
            <a:spLocks noChangeArrowheads="1"/>
          </p:cNvSpPr>
          <p:nvPr/>
        </p:nvSpPr>
        <p:spPr bwMode="auto">
          <a:xfrm>
            <a:off x="2819400" y="3441700"/>
            <a:ext cx="3962400" cy="6858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142441" name="AutoShape 105"/>
          <p:cNvSpPr>
            <a:spLocks noChangeArrowheads="1"/>
          </p:cNvSpPr>
          <p:nvPr/>
        </p:nvSpPr>
        <p:spPr bwMode="auto">
          <a:xfrm>
            <a:off x="2800350" y="2308225"/>
            <a:ext cx="4191000" cy="3048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142442" name="AutoShape 106"/>
          <p:cNvSpPr>
            <a:spLocks noChangeArrowheads="1"/>
          </p:cNvSpPr>
          <p:nvPr/>
        </p:nvSpPr>
        <p:spPr bwMode="auto">
          <a:xfrm>
            <a:off x="1219200" y="2298700"/>
            <a:ext cx="1295400" cy="8382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142443" name="AutoShape 107"/>
          <p:cNvSpPr>
            <a:spLocks noChangeArrowheads="1"/>
          </p:cNvSpPr>
          <p:nvPr/>
        </p:nvSpPr>
        <p:spPr bwMode="auto">
          <a:xfrm>
            <a:off x="5135563" y="1446213"/>
            <a:ext cx="1174750" cy="60325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142444" name="AutoShape 108"/>
          <p:cNvSpPr>
            <a:spLocks noChangeArrowheads="1"/>
          </p:cNvSpPr>
          <p:nvPr/>
        </p:nvSpPr>
        <p:spPr bwMode="auto">
          <a:xfrm>
            <a:off x="3886200" y="2813050"/>
            <a:ext cx="2819400" cy="2286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7727" name="TextBox 94"/>
          <p:cNvSpPr txBox="1">
            <a:spLocks noChangeArrowheads="1"/>
          </p:cNvSpPr>
          <p:nvPr/>
        </p:nvSpPr>
        <p:spPr bwMode="auto">
          <a:xfrm>
            <a:off x="695325" y="4719638"/>
            <a:ext cx="20923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>
                <a:latin typeface="Arial Narrow" pitchFamily="34" charset="0"/>
              </a:rPr>
              <a:t>   Functionality</a:t>
            </a:r>
          </a:p>
          <a:p>
            <a:pPr>
              <a:buFont typeface="Wingdings" pitchFamily="2" charset="2"/>
              <a:buChar char="q"/>
            </a:pPr>
            <a:r>
              <a:rPr lang="en-US" sz="2400">
                <a:latin typeface="Arial Narrow" pitchFamily="34" charset="0"/>
              </a:rPr>
              <a:t>   Storage</a:t>
            </a:r>
          </a:p>
          <a:p>
            <a:pPr>
              <a:buFont typeface="Wingdings" pitchFamily="2" charset="2"/>
              <a:buChar char="q"/>
            </a:pPr>
            <a:r>
              <a:rPr lang="en-US" sz="2400">
                <a:latin typeface="Arial Narrow" pitchFamily="34" charset="0"/>
              </a:rPr>
              <a:t>   Connectivity</a:t>
            </a:r>
          </a:p>
          <a:p>
            <a:pPr>
              <a:buFont typeface="Wingdings" pitchFamily="2" charset="2"/>
              <a:buChar char="q"/>
            </a:pPr>
            <a:r>
              <a:rPr lang="en-US" sz="2400">
                <a:latin typeface="Arial Narrow" pitchFamily="34" charset="0"/>
              </a:rPr>
              <a:t>   Control</a:t>
            </a:r>
          </a:p>
        </p:txBody>
      </p:sp>
      <p:sp>
        <p:nvSpPr>
          <p:cNvPr id="101" name="Right Arrow 100"/>
          <p:cNvSpPr>
            <a:spLocks noChangeArrowheads="1"/>
          </p:cNvSpPr>
          <p:nvPr/>
        </p:nvSpPr>
        <p:spPr bwMode="auto">
          <a:xfrm>
            <a:off x="406400" y="4887913"/>
            <a:ext cx="282575" cy="119062"/>
          </a:xfrm>
          <a:prstGeom prst="rightArrow">
            <a:avLst>
              <a:gd name="adj1" fmla="val 50000"/>
              <a:gd name="adj2" fmla="val 49763"/>
            </a:avLst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 lIns="0" tIns="0" rIns="0" bIns="0" anchor="ctr"/>
          <a:lstStyle/>
          <a:p>
            <a:pPr algn="ctr"/>
            <a:endParaRPr lang="en-US" sz="1600" i="1"/>
          </a:p>
        </p:txBody>
      </p:sp>
      <p:sp>
        <p:nvSpPr>
          <p:cNvPr id="102" name="Right Arrow 101"/>
          <p:cNvSpPr>
            <a:spLocks noChangeArrowheads="1"/>
          </p:cNvSpPr>
          <p:nvPr/>
        </p:nvSpPr>
        <p:spPr bwMode="auto">
          <a:xfrm>
            <a:off x="406400" y="5262563"/>
            <a:ext cx="282575" cy="119062"/>
          </a:xfrm>
          <a:prstGeom prst="rightArrow">
            <a:avLst>
              <a:gd name="adj1" fmla="val 50000"/>
              <a:gd name="adj2" fmla="val 49763"/>
            </a:avLst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 lIns="0" tIns="0" rIns="0" bIns="0" anchor="ctr"/>
          <a:lstStyle/>
          <a:p>
            <a:pPr algn="ctr"/>
            <a:endParaRPr lang="en-US" sz="1600" i="1"/>
          </a:p>
        </p:txBody>
      </p:sp>
      <p:sp>
        <p:nvSpPr>
          <p:cNvPr id="103" name="Right Arrow 102"/>
          <p:cNvSpPr>
            <a:spLocks noChangeArrowheads="1"/>
          </p:cNvSpPr>
          <p:nvPr/>
        </p:nvSpPr>
        <p:spPr bwMode="auto">
          <a:xfrm>
            <a:off x="406400" y="5616575"/>
            <a:ext cx="282575" cy="119063"/>
          </a:xfrm>
          <a:prstGeom prst="rightArrow">
            <a:avLst>
              <a:gd name="adj1" fmla="val 50000"/>
              <a:gd name="adj2" fmla="val 49763"/>
            </a:avLst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 lIns="0" tIns="0" rIns="0" bIns="0" anchor="ctr"/>
          <a:lstStyle/>
          <a:p>
            <a:pPr algn="ctr"/>
            <a:endParaRPr lang="en-US" sz="1600" i="1"/>
          </a:p>
        </p:txBody>
      </p:sp>
      <p:sp>
        <p:nvSpPr>
          <p:cNvPr id="104" name="Right Arrow 103"/>
          <p:cNvSpPr>
            <a:spLocks noChangeArrowheads="1"/>
          </p:cNvSpPr>
          <p:nvPr/>
        </p:nvSpPr>
        <p:spPr bwMode="auto">
          <a:xfrm>
            <a:off x="406400" y="6002338"/>
            <a:ext cx="282575" cy="119062"/>
          </a:xfrm>
          <a:prstGeom prst="rightArrow">
            <a:avLst>
              <a:gd name="adj1" fmla="val 50000"/>
              <a:gd name="adj2" fmla="val 49763"/>
            </a:avLst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 lIns="0" tIns="0" rIns="0" bIns="0" anchor="ctr"/>
          <a:lstStyle/>
          <a:p>
            <a:pPr algn="ctr"/>
            <a:endParaRPr lang="en-US" sz="1600" i="1"/>
          </a:p>
        </p:txBody>
      </p:sp>
      <p:pic>
        <p:nvPicPr>
          <p:cNvPr id="1029" name="Picture 5" descr="C:\Documents and Settings\user\Local Settings\Temporary Internet Files\Content.IE5\K03EONPK\MCj0434663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0575" y="4813300"/>
            <a:ext cx="295275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" name="Picture 5" descr="C:\Documents and Settings\user\Local Settings\Temporary Internet Files\Content.IE5\K03EONPK\MCj0434663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0575" y="5164138"/>
            <a:ext cx="29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" name="Picture 5" descr="C:\Documents and Settings\user\Local Settings\Temporary Internet Files\Content.IE5\K03EONPK\MCj0434663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0575" y="5507038"/>
            <a:ext cx="295275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" name="Picture 5" descr="C:\Documents and Settings\user\Local Settings\Temporary Internet Files\Content.IE5\K03EONPK\MCj0434663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0575" y="5899150"/>
            <a:ext cx="295275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3868738" y="4230688"/>
            <a:ext cx="5778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u="sng">
                <a:latin typeface="Arial Narrow" pitchFamily="34" charset="0"/>
              </a:rPr>
              <a:t>LA</a:t>
            </a:r>
          </a:p>
        </p:txBody>
      </p: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6361113" y="4230688"/>
            <a:ext cx="76358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sz="2800" b="1" u="sng">
                <a:latin typeface="Arial Narrow" pitchFamily="34" charset="0"/>
              </a:rPr>
              <a:t>PLA</a:t>
            </a:r>
          </a:p>
        </p:txBody>
      </p: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3395663" y="47625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Custom FU set</a:t>
            </a: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5878513" y="4762500"/>
            <a:ext cx="23479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Generalized FUs + MOVs</a:t>
            </a:r>
          </a:p>
        </p:txBody>
      </p:sp>
      <p:sp>
        <p:nvSpPr>
          <p:cNvPr id="114" name="TextBox 113"/>
          <p:cNvSpPr txBox="1">
            <a:spLocks noChangeArrowheads="1"/>
          </p:cNvSpPr>
          <p:nvPr/>
        </p:nvSpPr>
        <p:spPr bwMode="auto">
          <a:xfrm>
            <a:off x="3395663" y="5495925"/>
            <a:ext cx="1314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Point-to-point</a:t>
            </a:r>
          </a:p>
        </p:txBody>
      </p:sp>
      <p:sp>
        <p:nvSpPr>
          <p:cNvPr id="115" name="TextBox 114"/>
          <p:cNvSpPr txBox="1">
            <a:spLocks noChangeArrowheads="1"/>
          </p:cNvSpPr>
          <p:nvPr/>
        </p:nvSpPr>
        <p:spPr bwMode="auto">
          <a:xfrm>
            <a:off x="5888038" y="5495925"/>
            <a:ext cx="20024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Arial Narrow" pitchFamily="34" charset="0"/>
              </a:rPr>
              <a:t>Ring </a:t>
            </a:r>
            <a:r>
              <a:rPr lang="en-US" dirty="0">
                <a:latin typeface="Arial Narrow" pitchFamily="34" charset="0"/>
              </a:rPr>
              <a:t>+ Port-swapping</a:t>
            </a:r>
          </a:p>
        </p:txBody>
      </p: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3386138" y="5124450"/>
            <a:ext cx="1978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Limited size, no addr.</a:t>
            </a:r>
          </a:p>
        </p:txBody>
      </p:sp>
      <p:sp>
        <p:nvSpPr>
          <p:cNvPr id="117" name="TextBox 116"/>
          <p:cNvSpPr txBox="1">
            <a:spLocks noChangeArrowheads="1"/>
          </p:cNvSpPr>
          <p:nvPr/>
        </p:nvSpPr>
        <p:spPr bwMode="auto">
          <a:xfrm>
            <a:off x="5888038" y="5124450"/>
            <a:ext cx="1797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Rotating Reg. Files</a:t>
            </a:r>
          </a:p>
        </p:txBody>
      </p:sp>
      <p:sp>
        <p:nvSpPr>
          <p:cNvPr id="118" name="TextBox 117"/>
          <p:cNvSpPr txBox="1">
            <a:spLocks noChangeArrowheads="1"/>
          </p:cNvSpPr>
          <p:nvPr/>
        </p:nvSpPr>
        <p:spPr bwMode="auto">
          <a:xfrm>
            <a:off x="3386138" y="5899150"/>
            <a:ext cx="1711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Hardwired Control</a:t>
            </a:r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5888038" y="5899150"/>
            <a:ext cx="2549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Lit. Reg. File + Control Mem</a:t>
            </a:r>
          </a:p>
        </p:txBody>
      </p:sp>
      <p:sp>
        <p:nvSpPr>
          <p:cNvPr id="27746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516313" y="6350000"/>
            <a:ext cx="2133600" cy="4048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E6A641F4-5A40-494D-8A93-393B4D4FBDA1}" type="slidenum">
              <a:rPr lang="en-US"/>
              <a:pPr/>
              <a:t>21</a:t>
            </a:fld>
            <a:endParaRPr lang="en-US"/>
          </a:p>
        </p:txBody>
      </p:sp>
      <p:sp>
        <p:nvSpPr>
          <p:cNvPr id="110" name="Rectangle 4"/>
          <p:cNvSpPr>
            <a:spLocks noChangeArrowheads="1"/>
          </p:cNvSpPr>
          <p:nvPr/>
        </p:nvSpPr>
        <p:spPr bwMode="auto">
          <a:xfrm>
            <a:off x="3954463" y="3052763"/>
            <a:ext cx="546100" cy="347662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+</a:t>
            </a:r>
          </a:p>
        </p:txBody>
      </p:sp>
      <p:sp>
        <p:nvSpPr>
          <p:cNvPr id="120" name="Rectangle 21"/>
          <p:cNvSpPr>
            <a:spLocks noChangeArrowheads="1"/>
          </p:cNvSpPr>
          <p:nvPr/>
        </p:nvSpPr>
        <p:spPr bwMode="auto">
          <a:xfrm>
            <a:off x="5176838" y="3052763"/>
            <a:ext cx="546100" cy="347662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&amp;</a:t>
            </a:r>
          </a:p>
        </p:txBody>
      </p:sp>
      <p:sp>
        <p:nvSpPr>
          <p:cNvPr id="121" name="Rectangle 85"/>
          <p:cNvSpPr>
            <a:spLocks noChangeArrowheads="1"/>
          </p:cNvSpPr>
          <p:nvPr/>
        </p:nvSpPr>
        <p:spPr bwMode="auto">
          <a:xfrm>
            <a:off x="5295900" y="3586163"/>
            <a:ext cx="311150" cy="341312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/>
              <a:t>SRF</a:t>
            </a:r>
          </a:p>
        </p:txBody>
      </p:sp>
      <p:sp>
        <p:nvSpPr>
          <p:cNvPr id="122" name="Rectangle 86"/>
          <p:cNvSpPr>
            <a:spLocks noChangeArrowheads="1"/>
          </p:cNvSpPr>
          <p:nvPr/>
        </p:nvSpPr>
        <p:spPr bwMode="auto">
          <a:xfrm>
            <a:off x="6210300" y="3586163"/>
            <a:ext cx="311150" cy="341312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/>
              <a:t>SRF</a:t>
            </a:r>
          </a:p>
        </p:txBody>
      </p:sp>
      <p:sp>
        <p:nvSpPr>
          <p:cNvPr id="123" name="Rectangle 6"/>
          <p:cNvSpPr>
            <a:spLocks noChangeArrowheads="1"/>
          </p:cNvSpPr>
          <p:nvPr/>
        </p:nvSpPr>
        <p:spPr bwMode="auto">
          <a:xfrm>
            <a:off x="4079875" y="3586163"/>
            <a:ext cx="304800" cy="388937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/>
              <a:t>SRF</a:t>
            </a:r>
          </a:p>
        </p:txBody>
      </p:sp>
      <p:sp>
        <p:nvSpPr>
          <p:cNvPr id="124" name="Rectangle 68"/>
          <p:cNvSpPr>
            <a:spLocks noChangeArrowheads="1"/>
          </p:cNvSpPr>
          <p:nvPr/>
        </p:nvSpPr>
        <p:spPr bwMode="auto">
          <a:xfrm>
            <a:off x="3101975" y="3586163"/>
            <a:ext cx="311150" cy="341312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/>
              <a:t>SRF</a:t>
            </a:r>
          </a:p>
        </p:txBody>
      </p:sp>
      <p:sp>
        <p:nvSpPr>
          <p:cNvPr id="127" name="Rectangle 58"/>
          <p:cNvSpPr>
            <a:spLocks noChangeArrowheads="1"/>
          </p:cNvSpPr>
          <p:nvPr/>
        </p:nvSpPr>
        <p:spPr bwMode="auto">
          <a:xfrm>
            <a:off x="1360488" y="2428875"/>
            <a:ext cx="990600" cy="609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FSM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4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440" grpId="0" animBg="1"/>
      <p:bldP spid="142440" grpId="1" animBg="1"/>
      <p:bldP spid="142441" grpId="0" animBg="1"/>
      <p:bldP spid="142441" grpId="1" animBg="1"/>
      <p:bldP spid="142442" grpId="0" animBg="1"/>
      <p:bldP spid="142443" grpId="0" animBg="1"/>
      <p:bldP spid="142444" grpId="0" animBg="1"/>
      <p:bldP spid="142444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9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10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MRI.FH PLA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~0.6 mm</a:t>
            </a:r>
            <a:r>
              <a:rPr lang="en-US" baseline="30000" dirty="0" smtClean="0"/>
              <a:t>2</a:t>
            </a:r>
            <a:r>
              <a:rPr lang="en-US" dirty="0" smtClean="0"/>
              <a:t> per tile</a:t>
            </a:r>
          </a:p>
          <a:p>
            <a:r>
              <a:rPr lang="en-US" dirty="0" smtClean="0"/>
              <a:t>38 FUs</a:t>
            </a:r>
          </a:p>
          <a:p>
            <a:r>
              <a:rPr lang="en-US" dirty="0" smtClean="0"/>
              <a:t>128 32-bit registers</a:t>
            </a:r>
          </a:p>
          <a:p>
            <a:r>
              <a:rPr lang="en-US" dirty="0" smtClean="0"/>
              <a:t>Inter-FU BW 1 TB/sec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715000" y="1524000"/>
          <a:ext cx="2895600" cy="3778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</a:tblGrid>
              <a:tr h="5397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FU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Type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#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r>
                        <a:rPr lang="en-US" dirty="0" smtClean="0"/>
                        <a:t>FP-ADDSUB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r>
                        <a:rPr lang="en-US" dirty="0" smtClean="0"/>
                        <a:t>FP-MPY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r>
                        <a:rPr lang="en-US" dirty="0" smtClean="0"/>
                        <a:t>I-ADDSUB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r>
                        <a:rPr lang="en-US" dirty="0" smtClean="0"/>
                        <a:t>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r>
                        <a:rPr lang="en-US" dirty="0" smtClean="0"/>
                        <a:t>I-MPY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on MRI.FH PLA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618012" y="2125189"/>
          <a:ext cx="5907976" cy="2607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4572000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 preserved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99969" y="51170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 doubled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1524000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Unschedulable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rot="16200000" flipH="1">
            <a:off x="3771900" y="2705100"/>
            <a:ext cx="1752600" cy="152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1752600" y="3886200"/>
            <a:ext cx="9144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10800000">
            <a:off x="3733800" y="3886200"/>
            <a:ext cx="1752600" cy="1295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5400000" flipH="1" flipV="1">
            <a:off x="4991100" y="4381500"/>
            <a:ext cx="1295400" cy="304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5486400" y="3886200"/>
            <a:ext cx="1447800" cy="1295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on MRI.FH PLA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447800" y="2122641"/>
          <a:ext cx="6077259" cy="2612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PUMA 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5 systems designed around 5 benchmarks</a:t>
            </a:r>
          </a:p>
          <a:p>
            <a:r>
              <a:rPr lang="en-US" dirty="0" smtClean="0"/>
              <a:t>Each composed of identical tiles</a:t>
            </a:r>
          </a:p>
          <a:p>
            <a:r>
              <a:rPr lang="en-US" dirty="0" smtClean="0"/>
              <a:t>Assume same B/W as GTX280 (142 GB/s)</a:t>
            </a:r>
          </a:p>
          <a:p>
            <a:r>
              <a:rPr lang="en-US" dirty="0" smtClean="0"/>
              <a:t># Tiles based on B/W requirements of benchmark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257800" y="1600200"/>
            <a:ext cx="3379203" cy="3981509"/>
            <a:chOff x="3047813" y="2057400"/>
            <a:chExt cx="2362732" cy="3020691"/>
          </a:xfrm>
        </p:grpSpPr>
        <p:sp>
          <p:nvSpPr>
            <p:cNvPr id="5" name="Rectangle 4"/>
            <p:cNvSpPr/>
            <p:nvPr/>
          </p:nvSpPr>
          <p:spPr>
            <a:xfrm>
              <a:off x="3048000" y="2057400"/>
              <a:ext cx="2357507" cy="2420394"/>
            </a:xfrm>
            <a:prstGeom prst="rect">
              <a:avLst/>
            </a:prstGeom>
            <a:solidFill>
              <a:srgbClr val="FFFFCC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3657312" y="2149735"/>
              <a:ext cx="445895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202025" y="2149735"/>
              <a:ext cx="449043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479105" y="2420516"/>
              <a:ext cx="442746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476481" y="2964705"/>
              <a:ext cx="447993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4202025" y="3238111"/>
              <a:ext cx="449043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3657312" y="3238111"/>
              <a:ext cx="445895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 flipV="1">
              <a:off x="3383906" y="2964705"/>
              <a:ext cx="447993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3386530" y="2420517"/>
              <a:ext cx="442746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3931244" y="2420516"/>
              <a:ext cx="442746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657312" y="2691299"/>
              <a:ext cx="445895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202025" y="2691299"/>
              <a:ext cx="449043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3928620" y="2964705"/>
              <a:ext cx="447993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3661586" y="4283036"/>
              <a:ext cx="1268898" cy="185769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+mj-lt"/>
                  <a:cs typeface="Times New Roman" pitchFamily="18" charset="0"/>
                </a:rPr>
                <a:t>Extern. Interface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179447" y="2100325"/>
              <a:ext cx="2126698" cy="2111601"/>
              <a:chOff x="1387120" y="1427109"/>
              <a:chExt cx="2126698" cy="2111601"/>
            </a:xfrm>
          </p:grpSpPr>
          <p:grpSp>
            <p:nvGrpSpPr>
              <p:cNvPr id="446" name="Group 6"/>
              <p:cNvGrpSpPr/>
              <p:nvPr/>
            </p:nvGrpSpPr>
            <p:grpSpPr>
              <a:xfrm>
                <a:off x="1387120" y="1427109"/>
                <a:ext cx="477865" cy="477462"/>
                <a:chOff x="2453054" y="1625355"/>
                <a:chExt cx="722800" cy="722191"/>
              </a:xfrm>
            </p:grpSpPr>
            <p:sp>
              <p:nvSpPr>
                <p:cNvPr id="492" name="Rectangle 4"/>
                <p:cNvSpPr/>
                <p:nvPr/>
              </p:nvSpPr>
              <p:spPr>
                <a:xfrm>
                  <a:off x="2453054" y="1776046"/>
                  <a:ext cx="571500" cy="57150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3" name="Rectangle 5"/>
                <p:cNvSpPr/>
                <p:nvPr/>
              </p:nvSpPr>
              <p:spPr>
                <a:xfrm>
                  <a:off x="3026385" y="1625355"/>
                  <a:ext cx="149469" cy="14946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47" name="Group 20"/>
              <p:cNvGrpSpPr/>
              <p:nvPr/>
            </p:nvGrpSpPr>
            <p:grpSpPr>
              <a:xfrm>
                <a:off x="1387120" y="1968674"/>
                <a:ext cx="477865" cy="477462"/>
                <a:chOff x="2453054" y="1625355"/>
                <a:chExt cx="722800" cy="722191"/>
              </a:xfrm>
            </p:grpSpPr>
            <p:sp>
              <p:nvSpPr>
                <p:cNvPr id="490" name="Rectangle 21"/>
                <p:cNvSpPr/>
                <p:nvPr/>
              </p:nvSpPr>
              <p:spPr>
                <a:xfrm>
                  <a:off x="2453054" y="1776046"/>
                  <a:ext cx="571500" cy="57150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1" name="Rectangle 22"/>
                <p:cNvSpPr/>
                <p:nvPr/>
              </p:nvSpPr>
              <p:spPr>
                <a:xfrm>
                  <a:off x="3026385" y="1625355"/>
                  <a:ext cx="149469" cy="14946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48" name="Group 29"/>
              <p:cNvGrpSpPr/>
              <p:nvPr/>
            </p:nvGrpSpPr>
            <p:grpSpPr>
              <a:xfrm>
                <a:off x="1387120" y="2515485"/>
                <a:ext cx="477865" cy="477462"/>
                <a:chOff x="2453054" y="1625355"/>
                <a:chExt cx="722800" cy="722191"/>
              </a:xfrm>
            </p:grpSpPr>
            <p:sp>
              <p:nvSpPr>
                <p:cNvPr id="488" name="Rectangle 30"/>
                <p:cNvSpPr/>
                <p:nvPr/>
              </p:nvSpPr>
              <p:spPr>
                <a:xfrm>
                  <a:off x="2453054" y="1776046"/>
                  <a:ext cx="571500" cy="57150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9" name="Rectangle 31"/>
                <p:cNvSpPr/>
                <p:nvPr/>
              </p:nvSpPr>
              <p:spPr>
                <a:xfrm>
                  <a:off x="3026385" y="1625355"/>
                  <a:ext cx="149469" cy="14946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49" name="Group 113"/>
              <p:cNvGrpSpPr/>
              <p:nvPr/>
            </p:nvGrpSpPr>
            <p:grpSpPr>
              <a:xfrm>
                <a:off x="1387120" y="3061248"/>
                <a:ext cx="477865" cy="477462"/>
                <a:chOff x="2453054" y="1625355"/>
                <a:chExt cx="722800" cy="722191"/>
              </a:xfrm>
            </p:grpSpPr>
            <p:sp>
              <p:nvSpPr>
                <p:cNvPr id="486" name="Rectangle 58"/>
                <p:cNvSpPr/>
                <p:nvPr/>
              </p:nvSpPr>
              <p:spPr>
                <a:xfrm>
                  <a:off x="2453054" y="1776046"/>
                  <a:ext cx="571500" cy="57150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7" name="Rectangle 486"/>
                <p:cNvSpPr/>
                <p:nvPr/>
              </p:nvSpPr>
              <p:spPr>
                <a:xfrm>
                  <a:off x="3026385" y="1625355"/>
                  <a:ext cx="149469" cy="14946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50" name="Group 14"/>
              <p:cNvGrpSpPr/>
              <p:nvPr/>
            </p:nvGrpSpPr>
            <p:grpSpPr>
              <a:xfrm>
                <a:off x="1931834" y="1427109"/>
                <a:ext cx="477865" cy="477462"/>
                <a:chOff x="2453054" y="1625355"/>
                <a:chExt cx="722800" cy="722191"/>
              </a:xfrm>
            </p:grpSpPr>
            <p:sp>
              <p:nvSpPr>
                <p:cNvPr id="484" name="Rectangle 56"/>
                <p:cNvSpPr/>
                <p:nvPr/>
              </p:nvSpPr>
              <p:spPr>
                <a:xfrm>
                  <a:off x="2453054" y="1776046"/>
                  <a:ext cx="571500" cy="57150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5" name="Rectangle 16"/>
                <p:cNvSpPr/>
                <p:nvPr/>
              </p:nvSpPr>
              <p:spPr>
                <a:xfrm>
                  <a:off x="3026385" y="1625355"/>
                  <a:ext cx="149469" cy="14946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51" name="Group 23"/>
              <p:cNvGrpSpPr/>
              <p:nvPr/>
            </p:nvGrpSpPr>
            <p:grpSpPr>
              <a:xfrm>
                <a:off x="1931834" y="1968673"/>
                <a:ext cx="477865" cy="477462"/>
                <a:chOff x="2453054" y="1625355"/>
                <a:chExt cx="722800" cy="722191"/>
              </a:xfrm>
            </p:grpSpPr>
            <p:sp>
              <p:nvSpPr>
                <p:cNvPr id="482" name="Rectangle 24"/>
                <p:cNvSpPr/>
                <p:nvPr/>
              </p:nvSpPr>
              <p:spPr>
                <a:xfrm>
                  <a:off x="2453054" y="1776046"/>
                  <a:ext cx="571500" cy="57150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3" name="Rectangle 25"/>
                <p:cNvSpPr/>
                <p:nvPr/>
              </p:nvSpPr>
              <p:spPr>
                <a:xfrm>
                  <a:off x="3026385" y="1625355"/>
                  <a:ext cx="149469" cy="14946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52" name="Group 32"/>
              <p:cNvGrpSpPr/>
              <p:nvPr/>
            </p:nvGrpSpPr>
            <p:grpSpPr>
              <a:xfrm>
                <a:off x="1931834" y="2515485"/>
                <a:ext cx="477865" cy="477462"/>
                <a:chOff x="2453054" y="1625355"/>
                <a:chExt cx="722800" cy="722191"/>
              </a:xfrm>
            </p:grpSpPr>
            <p:sp>
              <p:nvSpPr>
                <p:cNvPr id="480" name="Rectangle 52"/>
                <p:cNvSpPr/>
                <p:nvPr/>
              </p:nvSpPr>
              <p:spPr>
                <a:xfrm>
                  <a:off x="2453054" y="1776046"/>
                  <a:ext cx="571500" cy="57150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1" name="Rectangle 53"/>
                <p:cNvSpPr/>
                <p:nvPr/>
              </p:nvSpPr>
              <p:spPr>
                <a:xfrm>
                  <a:off x="3026385" y="1625355"/>
                  <a:ext cx="149469" cy="14946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53" name="Group 116"/>
              <p:cNvGrpSpPr/>
              <p:nvPr/>
            </p:nvGrpSpPr>
            <p:grpSpPr>
              <a:xfrm>
                <a:off x="1931834" y="3061248"/>
                <a:ext cx="477865" cy="477462"/>
                <a:chOff x="2453054" y="1625355"/>
                <a:chExt cx="722800" cy="722191"/>
              </a:xfrm>
            </p:grpSpPr>
            <p:sp>
              <p:nvSpPr>
                <p:cNvPr id="478" name="Rectangle 50"/>
                <p:cNvSpPr/>
                <p:nvPr/>
              </p:nvSpPr>
              <p:spPr>
                <a:xfrm>
                  <a:off x="2453054" y="1776046"/>
                  <a:ext cx="571500" cy="57150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9" name="Rectangle 51"/>
                <p:cNvSpPr/>
                <p:nvPr/>
              </p:nvSpPr>
              <p:spPr>
                <a:xfrm>
                  <a:off x="3026385" y="1625355"/>
                  <a:ext cx="149469" cy="14946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54" name="Group 17"/>
              <p:cNvGrpSpPr/>
              <p:nvPr/>
            </p:nvGrpSpPr>
            <p:grpSpPr>
              <a:xfrm>
                <a:off x="2479695" y="1427109"/>
                <a:ext cx="477865" cy="477462"/>
                <a:chOff x="2453054" y="1625355"/>
                <a:chExt cx="722800" cy="722191"/>
              </a:xfrm>
            </p:grpSpPr>
            <p:sp>
              <p:nvSpPr>
                <p:cNvPr id="476" name="Rectangle 18"/>
                <p:cNvSpPr/>
                <p:nvPr/>
              </p:nvSpPr>
              <p:spPr>
                <a:xfrm>
                  <a:off x="2453054" y="1776046"/>
                  <a:ext cx="571500" cy="57150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7" name="Rectangle 19"/>
                <p:cNvSpPr/>
                <p:nvPr/>
              </p:nvSpPr>
              <p:spPr>
                <a:xfrm>
                  <a:off x="3026385" y="1625355"/>
                  <a:ext cx="149469" cy="14946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55" name="Group 26"/>
              <p:cNvGrpSpPr/>
              <p:nvPr/>
            </p:nvGrpSpPr>
            <p:grpSpPr>
              <a:xfrm>
                <a:off x="2479695" y="1968673"/>
                <a:ext cx="477865" cy="477462"/>
                <a:chOff x="2453054" y="1625355"/>
                <a:chExt cx="722800" cy="722191"/>
              </a:xfrm>
            </p:grpSpPr>
            <p:sp>
              <p:nvSpPr>
                <p:cNvPr id="474" name="Rectangle 27"/>
                <p:cNvSpPr/>
                <p:nvPr/>
              </p:nvSpPr>
              <p:spPr>
                <a:xfrm>
                  <a:off x="2453054" y="1776046"/>
                  <a:ext cx="571500" cy="57150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5" name="Rectangle 28"/>
                <p:cNvSpPr/>
                <p:nvPr/>
              </p:nvSpPr>
              <p:spPr>
                <a:xfrm>
                  <a:off x="3026385" y="1625355"/>
                  <a:ext cx="149469" cy="14946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56" name="Group 35"/>
              <p:cNvGrpSpPr/>
              <p:nvPr/>
            </p:nvGrpSpPr>
            <p:grpSpPr>
              <a:xfrm>
                <a:off x="2479695" y="2515485"/>
                <a:ext cx="477865" cy="477462"/>
                <a:chOff x="2453054" y="1625355"/>
                <a:chExt cx="722800" cy="722191"/>
              </a:xfrm>
            </p:grpSpPr>
            <p:sp>
              <p:nvSpPr>
                <p:cNvPr id="472" name="Rectangle 44"/>
                <p:cNvSpPr/>
                <p:nvPr/>
              </p:nvSpPr>
              <p:spPr>
                <a:xfrm>
                  <a:off x="2453054" y="1776046"/>
                  <a:ext cx="571500" cy="57150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3" name="Rectangle 45"/>
                <p:cNvSpPr/>
                <p:nvPr/>
              </p:nvSpPr>
              <p:spPr>
                <a:xfrm>
                  <a:off x="3026385" y="1625355"/>
                  <a:ext cx="149469" cy="14946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57" name="Group 119"/>
              <p:cNvGrpSpPr/>
              <p:nvPr/>
            </p:nvGrpSpPr>
            <p:grpSpPr>
              <a:xfrm>
                <a:off x="2479695" y="3061248"/>
                <a:ext cx="477865" cy="477462"/>
                <a:chOff x="2453054" y="1625355"/>
                <a:chExt cx="722800" cy="722191"/>
              </a:xfrm>
            </p:grpSpPr>
            <p:sp>
              <p:nvSpPr>
                <p:cNvPr id="470" name="Rectangle 42"/>
                <p:cNvSpPr/>
                <p:nvPr/>
              </p:nvSpPr>
              <p:spPr>
                <a:xfrm>
                  <a:off x="2453054" y="1776046"/>
                  <a:ext cx="571500" cy="57150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1" name="Rectangle 43"/>
                <p:cNvSpPr/>
                <p:nvPr/>
              </p:nvSpPr>
              <p:spPr>
                <a:xfrm>
                  <a:off x="3026385" y="1625355"/>
                  <a:ext cx="149469" cy="14946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58" name="Group 78"/>
              <p:cNvGrpSpPr/>
              <p:nvPr/>
            </p:nvGrpSpPr>
            <p:grpSpPr>
              <a:xfrm>
                <a:off x="3035953" y="1427109"/>
                <a:ext cx="477865" cy="477462"/>
                <a:chOff x="2453054" y="1625355"/>
                <a:chExt cx="722800" cy="722191"/>
              </a:xfrm>
            </p:grpSpPr>
            <p:sp>
              <p:nvSpPr>
                <p:cNvPr id="468" name="Rectangle 467"/>
                <p:cNvSpPr/>
                <p:nvPr/>
              </p:nvSpPr>
              <p:spPr>
                <a:xfrm>
                  <a:off x="2453054" y="1776046"/>
                  <a:ext cx="571500" cy="57150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9" name="Rectangle 468"/>
                <p:cNvSpPr/>
                <p:nvPr/>
              </p:nvSpPr>
              <p:spPr>
                <a:xfrm>
                  <a:off x="3026385" y="1625355"/>
                  <a:ext cx="149469" cy="14946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59" name="Group 81"/>
              <p:cNvGrpSpPr/>
              <p:nvPr/>
            </p:nvGrpSpPr>
            <p:grpSpPr>
              <a:xfrm>
                <a:off x="3035953" y="1968673"/>
                <a:ext cx="477865" cy="477462"/>
                <a:chOff x="2453054" y="1625355"/>
                <a:chExt cx="722800" cy="722191"/>
              </a:xfrm>
            </p:grpSpPr>
            <p:sp>
              <p:nvSpPr>
                <p:cNvPr id="466" name="Rectangle 465"/>
                <p:cNvSpPr/>
                <p:nvPr/>
              </p:nvSpPr>
              <p:spPr>
                <a:xfrm>
                  <a:off x="2453054" y="1776046"/>
                  <a:ext cx="571500" cy="57150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7" name="Rectangle 466"/>
                <p:cNvSpPr/>
                <p:nvPr/>
              </p:nvSpPr>
              <p:spPr>
                <a:xfrm>
                  <a:off x="3026385" y="1625355"/>
                  <a:ext cx="149469" cy="14946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60" name="Group 84"/>
              <p:cNvGrpSpPr/>
              <p:nvPr/>
            </p:nvGrpSpPr>
            <p:grpSpPr>
              <a:xfrm>
                <a:off x="3035953" y="2515485"/>
                <a:ext cx="477865" cy="477462"/>
                <a:chOff x="2453054" y="1625355"/>
                <a:chExt cx="722800" cy="722191"/>
              </a:xfrm>
            </p:grpSpPr>
            <p:sp>
              <p:nvSpPr>
                <p:cNvPr id="464" name="Rectangle 463"/>
                <p:cNvSpPr/>
                <p:nvPr/>
              </p:nvSpPr>
              <p:spPr>
                <a:xfrm>
                  <a:off x="2453054" y="1776046"/>
                  <a:ext cx="571500" cy="57150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5" name="Rectangle 464"/>
                <p:cNvSpPr/>
                <p:nvPr/>
              </p:nvSpPr>
              <p:spPr>
                <a:xfrm>
                  <a:off x="3026385" y="1625355"/>
                  <a:ext cx="149469" cy="14946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61" name="Group 125"/>
              <p:cNvGrpSpPr/>
              <p:nvPr/>
            </p:nvGrpSpPr>
            <p:grpSpPr>
              <a:xfrm>
                <a:off x="3035953" y="3061248"/>
                <a:ext cx="477865" cy="477462"/>
                <a:chOff x="2453054" y="1625355"/>
                <a:chExt cx="722800" cy="722191"/>
              </a:xfrm>
            </p:grpSpPr>
            <p:sp>
              <p:nvSpPr>
                <p:cNvPr id="462" name="Rectangle 461"/>
                <p:cNvSpPr/>
                <p:nvPr/>
              </p:nvSpPr>
              <p:spPr>
                <a:xfrm>
                  <a:off x="2453054" y="1776046"/>
                  <a:ext cx="571500" cy="571500"/>
                </a:xfrm>
                <a:prstGeom prst="rect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3" name="Rectangle 462"/>
                <p:cNvSpPr/>
                <p:nvPr/>
              </p:nvSpPr>
              <p:spPr>
                <a:xfrm>
                  <a:off x="3026385" y="1625355"/>
                  <a:ext cx="149469" cy="149469"/>
                </a:xfrm>
                <a:prstGeom prst="rect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</p:grpSp>
        </p:grpSp>
        <p:cxnSp>
          <p:nvCxnSpPr>
            <p:cNvPr id="20" name="Straight Connector 19"/>
            <p:cNvCxnSpPr/>
            <p:nvPr/>
          </p:nvCxnSpPr>
          <p:spPr>
            <a:xfrm>
              <a:off x="4749887" y="2149735"/>
              <a:ext cx="457440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5035363" y="2420516"/>
              <a:ext cx="442746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5032739" y="2964705"/>
              <a:ext cx="447993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5033264" y="3510991"/>
              <a:ext cx="446944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749887" y="2691299"/>
              <a:ext cx="457440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49887" y="3238111"/>
              <a:ext cx="457440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0800000">
              <a:off x="4749887" y="3783873"/>
              <a:ext cx="457440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3384431" y="3510991"/>
              <a:ext cx="446944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657312" y="3783873"/>
              <a:ext cx="445895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202025" y="3783873"/>
              <a:ext cx="449043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3929144" y="3510991"/>
              <a:ext cx="446944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4477006" y="3510991"/>
              <a:ext cx="446944" cy="1050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157"/>
            <p:cNvCxnSpPr>
              <a:endCxn id="18" idx="1"/>
            </p:cNvCxnSpPr>
            <p:nvPr/>
          </p:nvCxnSpPr>
          <p:spPr>
            <a:xfrm rot="16200000" flipH="1">
              <a:off x="3357075" y="4071409"/>
              <a:ext cx="555338" cy="53683"/>
            </a:xfrm>
            <a:prstGeom prst="bentConnector2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hape 32"/>
            <p:cNvCxnSpPr>
              <a:endCxn id="18" idx="3"/>
            </p:cNvCxnSpPr>
            <p:nvPr/>
          </p:nvCxnSpPr>
          <p:spPr>
            <a:xfrm rot="5400000">
              <a:off x="4815941" y="3935126"/>
              <a:ext cx="555338" cy="326252"/>
            </a:xfrm>
            <a:prstGeom prst="bentConnector2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2"/>
            </p:cNvCxnSpPr>
            <p:nvPr/>
          </p:nvCxnSpPr>
          <p:spPr>
            <a:xfrm rot="16200000" flipH="1">
              <a:off x="4194275" y="4570566"/>
              <a:ext cx="204676" cy="1154"/>
            </a:xfrm>
            <a:prstGeom prst="straightConnector1">
              <a:avLst/>
            </a:prstGeom>
            <a:ln w="28575" cap="rnd" cmpd="sng">
              <a:solidFill>
                <a:schemeClr val="tx1"/>
              </a:solidFill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3932188" y="4053240"/>
              <a:ext cx="440388" cy="471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4479964" y="4053152"/>
              <a:ext cx="440384" cy="645"/>
            </a:xfrm>
            <a:prstGeom prst="line">
              <a:avLst/>
            </a:prstGeom>
            <a:ln w="50800" cmpd="dbl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3052851" y="4691219"/>
              <a:ext cx="2357694" cy="1050"/>
            </a:xfrm>
            <a:prstGeom prst="line">
              <a:avLst/>
            </a:prstGeom>
            <a:ln w="31750" cmpd="sng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3047813" y="4867227"/>
              <a:ext cx="447479" cy="198876"/>
            </a:xfrm>
            <a:prstGeom prst="rect">
              <a:avLst/>
            </a:prstGeom>
            <a:solidFill>
              <a:srgbClr val="EEEEE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+mj-lt"/>
                  <a:cs typeface="Times New Roman" pitchFamily="18" charset="0"/>
                </a:rPr>
                <a:t>CPU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839634" y="4862190"/>
              <a:ext cx="450235" cy="198876"/>
            </a:xfrm>
            <a:prstGeom prst="rect">
              <a:avLst/>
            </a:prstGeom>
            <a:solidFill>
              <a:srgbClr val="EEEEE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  <a:latin typeface="+mj-lt"/>
                  <a:cs typeface="Times New Roman" pitchFamily="18" charset="0"/>
                </a:rPr>
                <a:t>Mem</a:t>
              </a:r>
              <a:endParaRPr lang="en-US" sz="1400" dirty="0" smtClean="0">
                <a:solidFill>
                  <a:schemeClr val="tx1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580815" y="4855981"/>
              <a:ext cx="432883" cy="198876"/>
            </a:xfrm>
            <a:prstGeom prst="rect">
              <a:avLst/>
            </a:prstGeom>
            <a:solidFill>
              <a:srgbClr val="EEEEE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+mj-lt"/>
                  <a:cs typeface="Times New Roman" pitchFamily="18" charset="0"/>
                </a:rPr>
                <a:t>Disk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019132" y="4774536"/>
              <a:ext cx="334588" cy="303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…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2" name="Straight Arrow Connector 41"/>
            <p:cNvCxnSpPr>
              <a:stCxn id="40" idx="0"/>
            </p:cNvCxnSpPr>
            <p:nvPr/>
          </p:nvCxnSpPr>
          <p:spPr>
            <a:xfrm rot="16200000" flipV="1">
              <a:off x="4721311" y="4780035"/>
              <a:ext cx="150514" cy="1378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9" idx="0"/>
            </p:cNvCxnSpPr>
            <p:nvPr/>
          </p:nvCxnSpPr>
          <p:spPr>
            <a:xfrm rot="5400000" flipH="1" flipV="1">
              <a:off x="3992545" y="4788791"/>
              <a:ext cx="145607" cy="1193"/>
            </a:xfrm>
            <a:prstGeom prst="line">
              <a:avLst/>
            </a:prstGeom>
            <a:ln w="22225" cmpd="sng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38" idx="0"/>
            </p:cNvCxnSpPr>
            <p:nvPr/>
          </p:nvCxnSpPr>
          <p:spPr>
            <a:xfrm rot="16200000" flipV="1">
              <a:off x="3192424" y="4788098"/>
              <a:ext cx="155410" cy="2848"/>
            </a:xfrm>
            <a:prstGeom prst="line">
              <a:avLst/>
            </a:prstGeom>
            <a:ln w="22225" cmpd="sng"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91"/>
            <p:cNvGrpSpPr/>
            <p:nvPr/>
          </p:nvGrpSpPr>
          <p:grpSpPr>
            <a:xfrm>
              <a:off x="3203354" y="2227101"/>
              <a:ext cx="1978911" cy="1961600"/>
              <a:chOff x="2300289" y="509588"/>
              <a:chExt cx="2993231" cy="2967037"/>
            </a:xfrm>
          </p:grpSpPr>
          <p:grpSp>
            <p:nvGrpSpPr>
              <p:cNvPr id="46" name="Group 255"/>
              <p:cNvGrpSpPr/>
              <p:nvPr/>
            </p:nvGrpSpPr>
            <p:grpSpPr>
              <a:xfrm>
                <a:off x="4800601" y="2986088"/>
                <a:ext cx="492919" cy="490537"/>
                <a:chOff x="4800601" y="2986088"/>
                <a:chExt cx="492919" cy="490537"/>
              </a:xfrm>
            </p:grpSpPr>
            <p:sp>
              <p:nvSpPr>
                <p:cNvPr id="422" name="Rectangle 421"/>
                <p:cNvSpPr/>
                <p:nvPr/>
              </p:nvSpPr>
              <p:spPr>
                <a:xfrm>
                  <a:off x="4824413" y="2986088"/>
                  <a:ext cx="37147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3" name="Rectangle 422"/>
                <p:cNvSpPr/>
                <p:nvPr/>
              </p:nvSpPr>
              <p:spPr>
                <a:xfrm rot="16200000">
                  <a:off x="5057776" y="3240881"/>
                  <a:ext cx="39052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424" name="Group 243"/>
                <p:cNvGrpSpPr/>
                <p:nvPr/>
              </p:nvGrpSpPr>
              <p:grpSpPr>
                <a:xfrm>
                  <a:off x="4800601" y="3090863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436" name="Rectangle 435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8" name="Rectangle 437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9" name="Rectangle 438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40" name="Rectangle 439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41" name="Rectangle 440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42" name="Rectangle 441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43" name="Rectangle 442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44" name="Rectangle 443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45" name="Rectangle 444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25" name="Group 244"/>
                <p:cNvGrpSpPr/>
                <p:nvPr/>
              </p:nvGrpSpPr>
              <p:grpSpPr>
                <a:xfrm rot="10800000">
                  <a:off x="4802982" y="3288507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426" name="Rectangle 425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27" name="Rectangle 426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28" name="Rectangle 427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0" name="Rectangle 429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1" name="Rectangle 430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2" name="Rectangle 431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3" name="Rectangle 252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4" name="Rectangle 253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5" name="Rectangle 434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47" name="Group 256"/>
              <p:cNvGrpSpPr/>
              <p:nvPr/>
            </p:nvGrpSpPr>
            <p:grpSpPr>
              <a:xfrm>
                <a:off x="3957638" y="2986088"/>
                <a:ext cx="492919" cy="490537"/>
                <a:chOff x="4800601" y="2986088"/>
                <a:chExt cx="492919" cy="490537"/>
              </a:xfrm>
            </p:grpSpPr>
            <p:sp>
              <p:nvSpPr>
                <p:cNvPr id="398" name="Rectangle 397"/>
                <p:cNvSpPr/>
                <p:nvPr/>
              </p:nvSpPr>
              <p:spPr>
                <a:xfrm>
                  <a:off x="4824413" y="2986088"/>
                  <a:ext cx="37147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9" name="Rectangle 398"/>
                <p:cNvSpPr/>
                <p:nvPr/>
              </p:nvSpPr>
              <p:spPr>
                <a:xfrm rot="16200000">
                  <a:off x="5057776" y="3240881"/>
                  <a:ext cx="39052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400" name="Group 259"/>
                <p:cNvGrpSpPr/>
                <p:nvPr/>
              </p:nvGrpSpPr>
              <p:grpSpPr>
                <a:xfrm>
                  <a:off x="4800601" y="3090863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412" name="Rectangle 411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13" name="Rectangle 412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15" name="Rectangle 414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16" name="Rectangle 415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17" name="Rectangle 276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18" name="Rectangle 277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19" name="Rectangle 418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20" name="Rectangle 419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21" name="Rectangle 420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01" name="Group 260"/>
                <p:cNvGrpSpPr/>
                <p:nvPr/>
              </p:nvGrpSpPr>
              <p:grpSpPr>
                <a:xfrm rot="10800000">
                  <a:off x="4802982" y="3288507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402" name="Rectangle 401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03" name="Rectangle 402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04" name="Rectangle 403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05" name="Rectangle 404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06" name="Rectangle 405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07" name="Rectangle 406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08" name="Rectangle 407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09" name="Rectangle 408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10" name="Rectangle 409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11" name="Rectangle 410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48" name="Group 281"/>
              <p:cNvGrpSpPr/>
              <p:nvPr/>
            </p:nvGrpSpPr>
            <p:grpSpPr>
              <a:xfrm>
                <a:off x="3128963" y="2986088"/>
                <a:ext cx="492919" cy="490537"/>
                <a:chOff x="4800601" y="2986088"/>
                <a:chExt cx="492919" cy="490537"/>
              </a:xfrm>
            </p:grpSpPr>
            <p:sp>
              <p:nvSpPr>
                <p:cNvPr id="374" name="Rectangle 373"/>
                <p:cNvSpPr/>
                <p:nvPr/>
              </p:nvSpPr>
              <p:spPr>
                <a:xfrm>
                  <a:off x="4824413" y="2986088"/>
                  <a:ext cx="37147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75" name="Rectangle 374"/>
                <p:cNvSpPr/>
                <p:nvPr/>
              </p:nvSpPr>
              <p:spPr>
                <a:xfrm rot="16200000">
                  <a:off x="5057776" y="3240881"/>
                  <a:ext cx="39052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376" name="Group 284"/>
                <p:cNvGrpSpPr/>
                <p:nvPr/>
              </p:nvGrpSpPr>
              <p:grpSpPr>
                <a:xfrm>
                  <a:off x="4800601" y="3090863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388" name="Rectangle 387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89" name="Rectangle 388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91" name="Rectangle 390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92" name="Rectangle 300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93" name="Rectangle 301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94" name="Rectangle 393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95" name="Rectangle 394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96" name="Rectangle 395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97" name="Rectangle 396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377" name="Group 285"/>
                <p:cNvGrpSpPr/>
                <p:nvPr/>
              </p:nvGrpSpPr>
              <p:grpSpPr>
                <a:xfrm rot="10800000">
                  <a:off x="4802982" y="3288507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378" name="Rectangle 377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79" name="Rectangle 378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80" name="Rectangle 379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81" name="Rectangle 380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82" name="Rectangle 381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83" name="Rectangle 382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84" name="Rectangle 383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85" name="Rectangle 384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86" name="Rectangle 385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87" name="Rectangle 386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49" name="Group 306"/>
              <p:cNvGrpSpPr/>
              <p:nvPr/>
            </p:nvGrpSpPr>
            <p:grpSpPr>
              <a:xfrm>
                <a:off x="2300289" y="2986088"/>
                <a:ext cx="492919" cy="490537"/>
                <a:chOff x="4800601" y="2986088"/>
                <a:chExt cx="492919" cy="490537"/>
              </a:xfrm>
            </p:grpSpPr>
            <p:sp>
              <p:nvSpPr>
                <p:cNvPr id="350" name="Rectangle 349"/>
                <p:cNvSpPr/>
                <p:nvPr/>
              </p:nvSpPr>
              <p:spPr>
                <a:xfrm>
                  <a:off x="4824413" y="2986088"/>
                  <a:ext cx="37147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51" name="Rectangle 350"/>
                <p:cNvSpPr/>
                <p:nvPr/>
              </p:nvSpPr>
              <p:spPr>
                <a:xfrm rot="16200000">
                  <a:off x="5057776" y="3240881"/>
                  <a:ext cx="39052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352" name="Group 309"/>
                <p:cNvGrpSpPr/>
                <p:nvPr/>
              </p:nvGrpSpPr>
              <p:grpSpPr>
                <a:xfrm>
                  <a:off x="4800601" y="3090863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364" name="Rectangle 363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65" name="Rectangle 364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66" name="Rectangle 365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67" name="Rectangle 324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68" name="Rectangle 325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69" name="Rectangle 368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70" name="Rectangle 369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71" name="Rectangle 370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72" name="Rectangle 371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73" name="Rectangle 372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353" name="Group 310"/>
                <p:cNvGrpSpPr/>
                <p:nvPr/>
              </p:nvGrpSpPr>
              <p:grpSpPr>
                <a:xfrm rot="10800000">
                  <a:off x="4802982" y="3288507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354" name="Rectangle 353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55" name="Rectangle 354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56" name="Rectangle 355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57" name="Rectangle 356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58" name="Rectangle 357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59" name="Rectangle 358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60" name="Rectangle 359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61" name="Rectangle 360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62" name="Rectangle 361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63" name="Rectangle 362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50" name="Group 331"/>
              <p:cNvGrpSpPr/>
              <p:nvPr/>
            </p:nvGrpSpPr>
            <p:grpSpPr>
              <a:xfrm>
                <a:off x="4800601" y="2152651"/>
                <a:ext cx="492919" cy="490537"/>
                <a:chOff x="4800601" y="2986088"/>
                <a:chExt cx="492919" cy="490537"/>
              </a:xfrm>
            </p:grpSpPr>
            <p:sp>
              <p:nvSpPr>
                <p:cNvPr id="326" name="Rectangle 325"/>
                <p:cNvSpPr/>
                <p:nvPr/>
              </p:nvSpPr>
              <p:spPr>
                <a:xfrm>
                  <a:off x="4824413" y="2986088"/>
                  <a:ext cx="37147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7" name="Rectangle 326"/>
                <p:cNvSpPr/>
                <p:nvPr/>
              </p:nvSpPr>
              <p:spPr>
                <a:xfrm rot="16200000">
                  <a:off x="5057776" y="3240881"/>
                  <a:ext cx="39052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328" name="Group 334"/>
                <p:cNvGrpSpPr/>
                <p:nvPr/>
              </p:nvGrpSpPr>
              <p:grpSpPr>
                <a:xfrm>
                  <a:off x="4800601" y="3090863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340" name="Rectangle 339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41" name="Rectangle 340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42" name="Rectangle 348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43" name="Rectangle 349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44" name="Rectangle 343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45" name="Rectangle 344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46" name="Rectangle 345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47" name="Rectangle 346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48" name="Rectangle 347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49" name="Rectangle 348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329" name="Group 335"/>
                <p:cNvGrpSpPr/>
                <p:nvPr/>
              </p:nvGrpSpPr>
              <p:grpSpPr>
                <a:xfrm rot="10800000">
                  <a:off x="4802982" y="3288507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330" name="Rectangle 329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31" name="Rectangle 330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32" name="Rectangle 331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33" name="Rectangle 332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34" name="Rectangle 333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35" name="Rectangle 334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36" name="Rectangle 335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37" name="Rectangle 336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38" name="Rectangle 337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51" name="Group 356"/>
              <p:cNvGrpSpPr/>
              <p:nvPr/>
            </p:nvGrpSpPr>
            <p:grpSpPr>
              <a:xfrm>
                <a:off x="3957638" y="2152651"/>
                <a:ext cx="492919" cy="490537"/>
                <a:chOff x="4800601" y="2986088"/>
                <a:chExt cx="492919" cy="490537"/>
              </a:xfrm>
            </p:grpSpPr>
            <p:sp>
              <p:nvSpPr>
                <p:cNvPr id="302" name="Rectangle 301"/>
                <p:cNvSpPr/>
                <p:nvPr/>
              </p:nvSpPr>
              <p:spPr>
                <a:xfrm>
                  <a:off x="4824413" y="2986088"/>
                  <a:ext cx="37147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3" name="Rectangle 302"/>
                <p:cNvSpPr/>
                <p:nvPr/>
              </p:nvSpPr>
              <p:spPr>
                <a:xfrm rot="16200000">
                  <a:off x="5057776" y="3240881"/>
                  <a:ext cx="39052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304" name="Group 359"/>
                <p:cNvGrpSpPr/>
                <p:nvPr/>
              </p:nvGrpSpPr>
              <p:grpSpPr>
                <a:xfrm>
                  <a:off x="4800601" y="3090863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316" name="Rectangle 315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18" name="Rectangle 317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19" name="Rectangle 318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20" name="Rectangle 319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21" name="Rectangle 320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22" name="Rectangle 321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23" name="Rectangle 322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24" name="Rectangle 323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305" name="Group 360"/>
                <p:cNvGrpSpPr/>
                <p:nvPr/>
              </p:nvGrpSpPr>
              <p:grpSpPr>
                <a:xfrm rot="10800000">
                  <a:off x="4802982" y="3288507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306" name="Rectangle 305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07" name="Rectangle 306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08" name="Rectangle 307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09" name="Rectangle 308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10" name="Rectangle 309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11" name="Rectangle 310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12" name="Rectangle 311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13" name="Rectangle 312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14" name="Rectangle 313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15" name="Rectangle 314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52" name="Group 381"/>
              <p:cNvGrpSpPr/>
              <p:nvPr/>
            </p:nvGrpSpPr>
            <p:grpSpPr>
              <a:xfrm>
                <a:off x="3128963" y="2152651"/>
                <a:ext cx="492919" cy="490537"/>
                <a:chOff x="4800601" y="2986088"/>
                <a:chExt cx="492919" cy="490537"/>
              </a:xfrm>
            </p:grpSpPr>
            <p:sp>
              <p:nvSpPr>
                <p:cNvPr id="278" name="Rectangle 277"/>
                <p:cNvSpPr/>
                <p:nvPr/>
              </p:nvSpPr>
              <p:spPr>
                <a:xfrm>
                  <a:off x="4824413" y="2986088"/>
                  <a:ext cx="37147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9" name="Rectangle 278"/>
                <p:cNvSpPr/>
                <p:nvPr/>
              </p:nvSpPr>
              <p:spPr>
                <a:xfrm rot="16200000">
                  <a:off x="5057776" y="3240881"/>
                  <a:ext cx="39052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80" name="Group 384"/>
                <p:cNvGrpSpPr/>
                <p:nvPr/>
              </p:nvGrpSpPr>
              <p:grpSpPr>
                <a:xfrm>
                  <a:off x="4800601" y="3090863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292" name="Rectangle 291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3" name="Rectangle 292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4" name="Rectangle 293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5" name="Rectangle 294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6" name="Rectangle 295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7" name="Rectangle 296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9" name="Rectangle 298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00" name="Rectangle 299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01" name="Rectangle 300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281" name="Group 385"/>
                <p:cNvGrpSpPr/>
                <p:nvPr/>
              </p:nvGrpSpPr>
              <p:grpSpPr>
                <a:xfrm rot="10800000">
                  <a:off x="4802982" y="3288507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282" name="Rectangle 281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3" name="Rectangle 282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4" name="Rectangle 283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5" name="Rectangle 284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6" name="Rectangle 285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7" name="Rectangle 286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8" name="Rectangle 287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9" name="Rectangle 288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0" name="Rectangle 289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1" name="Rectangle 290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53" name="Group 406"/>
              <p:cNvGrpSpPr/>
              <p:nvPr/>
            </p:nvGrpSpPr>
            <p:grpSpPr>
              <a:xfrm>
                <a:off x="2300289" y="2152651"/>
                <a:ext cx="492919" cy="490537"/>
                <a:chOff x="4800601" y="2986088"/>
                <a:chExt cx="492919" cy="490537"/>
              </a:xfrm>
            </p:grpSpPr>
            <p:sp>
              <p:nvSpPr>
                <p:cNvPr id="254" name="Rectangle 253"/>
                <p:cNvSpPr/>
                <p:nvPr/>
              </p:nvSpPr>
              <p:spPr>
                <a:xfrm>
                  <a:off x="4824413" y="2986088"/>
                  <a:ext cx="37147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5" name="Rectangle 254"/>
                <p:cNvSpPr/>
                <p:nvPr/>
              </p:nvSpPr>
              <p:spPr>
                <a:xfrm rot="16200000">
                  <a:off x="5057776" y="3240881"/>
                  <a:ext cx="39052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56" name="Group 409"/>
                <p:cNvGrpSpPr/>
                <p:nvPr/>
              </p:nvGrpSpPr>
              <p:grpSpPr>
                <a:xfrm>
                  <a:off x="4800601" y="3090863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268" name="Rectangle 267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69" name="Rectangle 268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0" name="Rectangle 269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1" name="Rectangle 270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2" name="Rectangle 271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3" name="Rectangle 272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4" name="Rectangle 273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5" name="Rectangle 274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6" name="Rectangle 275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7" name="Rectangle 276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257" name="Group 410"/>
                <p:cNvGrpSpPr/>
                <p:nvPr/>
              </p:nvGrpSpPr>
              <p:grpSpPr>
                <a:xfrm rot="10800000">
                  <a:off x="4802982" y="3288507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258" name="Rectangle 257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9" name="Rectangle 258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60" name="Rectangle 259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61" name="Rectangle 260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62" name="Rectangle 261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63" name="Rectangle 262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64" name="Rectangle 263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65" name="Rectangle 264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66" name="Rectangle 265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67" name="Rectangle 266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54" name="Group 431"/>
              <p:cNvGrpSpPr/>
              <p:nvPr/>
            </p:nvGrpSpPr>
            <p:grpSpPr>
              <a:xfrm>
                <a:off x="4800601" y="1333500"/>
                <a:ext cx="492919" cy="490537"/>
                <a:chOff x="4800601" y="2986088"/>
                <a:chExt cx="492919" cy="490537"/>
              </a:xfrm>
            </p:grpSpPr>
            <p:sp>
              <p:nvSpPr>
                <p:cNvPr id="230" name="Rectangle 229"/>
                <p:cNvSpPr/>
                <p:nvPr/>
              </p:nvSpPr>
              <p:spPr>
                <a:xfrm>
                  <a:off x="4824413" y="2986088"/>
                  <a:ext cx="37147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1" name="Rectangle 230"/>
                <p:cNvSpPr/>
                <p:nvPr/>
              </p:nvSpPr>
              <p:spPr>
                <a:xfrm rot="16200000">
                  <a:off x="5057776" y="3240881"/>
                  <a:ext cx="39052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32" name="Group 434"/>
                <p:cNvGrpSpPr/>
                <p:nvPr/>
              </p:nvGrpSpPr>
              <p:grpSpPr>
                <a:xfrm>
                  <a:off x="4800601" y="3090863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244" name="Rectangle 243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5" name="Rectangle 244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6" name="Rectangle 245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7" name="Rectangle 246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8" name="Rectangle 247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9" name="Rectangle 248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0" name="Rectangle 249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1" name="Rectangle 250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2" name="Rectangle 251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3" name="Rectangle 252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233" name="Group 435"/>
                <p:cNvGrpSpPr/>
                <p:nvPr/>
              </p:nvGrpSpPr>
              <p:grpSpPr>
                <a:xfrm rot="10800000">
                  <a:off x="4802982" y="3288507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234" name="Rectangle 233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35" name="Rectangle 234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36" name="Rectangle 235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37" name="Rectangle 236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38" name="Rectangle 237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39" name="Rectangle 238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0" name="Rectangle 239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1" name="Rectangle 240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2" name="Rectangle 241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3" name="Rectangle 242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55" name="Group 456"/>
              <p:cNvGrpSpPr/>
              <p:nvPr/>
            </p:nvGrpSpPr>
            <p:grpSpPr>
              <a:xfrm>
                <a:off x="3957638" y="1333500"/>
                <a:ext cx="492919" cy="490537"/>
                <a:chOff x="4800601" y="2986088"/>
                <a:chExt cx="492919" cy="490537"/>
              </a:xfrm>
            </p:grpSpPr>
            <p:sp>
              <p:nvSpPr>
                <p:cNvPr id="206" name="Rectangle 205"/>
                <p:cNvSpPr/>
                <p:nvPr/>
              </p:nvSpPr>
              <p:spPr>
                <a:xfrm>
                  <a:off x="4824413" y="2986088"/>
                  <a:ext cx="37147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7" name="Rectangle 206"/>
                <p:cNvSpPr/>
                <p:nvPr/>
              </p:nvSpPr>
              <p:spPr>
                <a:xfrm rot="16200000">
                  <a:off x="5057776" y="3240881"/>
                  <a:ext cx="39052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08" name="Group 459"/>
                <p:cNvGrpSpPr/>
                <p:nvPr/>
              </p:nvGrpSpPr>
              <p:grpSpPr>
                <a:xfrm>
                  <a:off x="4800601" y="3090863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220" name="Rectangle 219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1" name="Rectangle 220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2" name="Rectangle 221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3" name="Rectangle 222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4" name="Rectangle 223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5" name="Rectangle 224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6" name="Rectangle 225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8" name="Rectangle 227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9" name="Rectangle 228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209" name="Group 460"/>
                <p:cNvGrpSpPr/>
                <p:nvPr/>
              </p:nvGrpSpPr>
              <p:grpSpPr>
                <a:xfrm rot="10800000">
                  <a:off x="4802982" y="3288507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210" name="Rectangle 209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1" name="Rectangle 210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2" name="Rectangle 211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4" name="Rectangle 213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5" name="Rectangle 214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6" name="Rectangle 215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7" name="Rectangle 216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8" name="Rectangle 217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9" name="Rectangle 218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56" name="Group 481"/>
              <p:cNvGrpSpPr/>
              <p:nvPr/>
            </p:nvGrpSpPr>
            <p:grpSpPr>
              <a:xfrm>
                <a:off x="3128963" y="1333500"/>
                <a:ext cx="492919" cy="490537"/>
                <a:chOff x="4800601" y="2986088"/>
                <a:chExt cx="492919" cy="490537"/>
              </a:xfrm>
            </p:grpSpPr>
            <p:sp>
              <p:nvSpPr>
                <p:cNvPr id="182" name="Rectangle 181"/>
                <p:cNvSpPr/>
                <p:nvPr/>
              </p:nvSpPr>
              <p:spPr>
                <a:xfrm>
                  <a:off x="4824413" y="2986088"/>
                  <a:ext cx="37147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3" name="Rectangle 182"/>
                <p:cNvSpPr/>
                <p:nvPr/>
              </p:nvSpPr>
              <p:spPr>
                <a:xfrm rot="16200000">
                  <a:off x="5057776" y="3240881"/>
                  <a:ext cx="39052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84" name="Group 484"/>
                <p:cNvGrpSpPr/>
                <p:nvPr/>
              </p:nvGrpSpPr>
              <p:grpSpPr>
                <a:xfrm>
                  <a:off x="4800601" y="3090863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196" name="Rectangle 195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8" name="Rectangle 197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9" name="Rectangle 198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0" name="Rectangle 199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1" name="Rectangle 200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2" name="Rectangle 201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3" name="Rectangle 202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4" name="Rectangle 203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85" name="Group 485"/>
                <p:cNvGrpSpPr/>
                <p:nvPr/>
              </p:nvGrpSpPr>
              <p:grpSpPr>
                <a:xfrm rot="10800000">
                  <a:off x="4802982" y="3288507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186" name="Rectangle 185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7" name="Rectangle 186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8" name="Rectangle 187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9" name="Rectangle 188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1" name="Rectangle 190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2" name="Rectangle 191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3" name="Rectangle 192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4" name="Rectangle 193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5" name="Rectangle 194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57" name="Group 506"/>
              <p:cNvGrpSpPr/>
              <p:nvPr/>
            </p:nvGrpSpPr>
            <p:grpSpPr>
              <a:xfrm>
                <a:off x="2300289" y="1333500"/>
                <a:ext cx="492919" cy="490537"/>
                <a:chOff x="4800601" y="2986088"/>
                <a:chExt cx="492919" cy="490537"/>
              </a:xfrm>
            </p:grpSpPr>
            <p:sp>
              <p:nvSpPr>
                <p:cNvPr id="158" name="Rectangle 157"/>
                <p:cNvSpPr/>
                <p:nvPr/>
              </p:nvSpPr>
              <p:spPr>
                <a:xfrm>
                  <a:off x="4824413" y="2986088"/>
                  <a:ext cx="37147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 rot="16200000">
                  <a:off x="5057776" y="3240881"/>
                  <a:ext cx="39052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0" name="Group 509"/>
                <p:cNvGrpSpPr/>
                <p:nvPr/>
              </p:nvGrpSpPr>
              <p:grpSpPr>
                <a:xfrm>
                  <a:off x="4800601" y="3090863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172" name="Rectangle 171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3" name="Rectangle 172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4" name="Rectangle 173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5" name="Rectangle 174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6" name="Rectangle 175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7" name="Rectangle 176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8" name="Rectangle 177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9" name="Rectangle 178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0" name="Rectangle 179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1" name="Rectangle 180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61" name="Group 510"/>
                <p:cNvGrpSpPr/>
                <p:nvPr/>
              </p:nvGrpSpPr>
              <p:grpSpPr>
                <a:xfrm rot="10800000">
                  <a:off x="4802982" y="3288507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162" name="Rectangle 161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3" name="Rectangle 162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4" name="Rectangle 163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5" name="Rectangle 164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7" name="Rectangle 166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8" name="Rectangle 167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9" name="Rectangle 168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0" name="Rectangle 169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1" name="Rectangle 170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58" name="Group 531"/>
              <p:cNvGrpSpPr/>
              <p:nvPr/>
            </p:nvGrpSpPr>
            <p:grpSpPr>
              <a:xfrm>
                <a:off x="4800601" y="509588"/>
                <a:ext cx="492919" cy="490537"/>
                <a:chOff x="4800601" y="2986088"/>
                <a:chExt cx="492919" cy="490537"/>
              </a:xfrm>
            </p:grpSpPr>
            <p:sp>
              <p:nvSpPr>
                <p:cNvPr id="134" name="Rectangle 133"/>
                <p:cNvSpPr/>
                <p:nvPr/>
              </p:nvSpPr>
              <p:spPr>
                <a:xfrm>
                  <a:off x="4824413" y="2986088"/>
                  <a:ext cx="37147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5" name="Rectangle 134"/>
                <p:cNvSpPr/>
                <p:nvPr/>
              </p:nvSpPr>
              <p:spPr>
                <a:xfrm rot="16200000">
                  <a:off x="5057776" y="3240881"/>
                  <a:ext cx="39052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36" name="Group 534"/>
                <p:cNvGrpSpPr/>
                <p:nvPr/>
              </p:nvGrpSpPr>
              <p:grpSpPr>
                <a:xfrm>
                  <a:off x="4800601" y="3090863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148" name="Rectangle 147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9" name="Rectangle 148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0" name="Rectangle 149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1" name="Rectangle 150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2" name="Rectangle 151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3" name="Rectangle 152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4" name="Rectangle 153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5" name="Rectangle 154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6" name="Rectangle 155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7" name="Rectangle 156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37" name="Group 535"/>
                <p:cNvGrpSpPr/>
                <p:nvPr/>
              </p:nvGrpSpPr>
              <p:grpSpPr>
                <a:xfrm rot="10800000">
                  <a:off x="4802982" y="3288507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138" name="Rectangle 137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9" name="Rectangle 138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0" name="Rectangle 139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1" name="Rectangle 140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2" name="Rectangle 141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3" name="Rectangle 142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4" name="Rectangle 143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5" name="Rectangle 144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6" name="Rectangle 145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7" name="Rectangle 146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59" name="Group 556"/>
              <p:cNvGrpSpPr/>
              <p:nvPr/>
            </p:nvGrpSpPr>
            <p:grpSpPr>
              <a:xfrm>
                <a:off x="3957638" y="509588"/>
                <a:ext cx="492919" cy="490537"/>
                <a:chOff x="4800601" y="2986088"/>
                <a:chExt cx="492919" cy="490537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4824413" y="2986088"/>
                  <a:ext cx="37147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 rot="16200000">
                  <a:off x="5057776" y="3240881"/>
                  <a:ext cx="39052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12" name="Group 559"/>
                <p:cNvGrpSpPr/>
                <p:nvPr/>
              </p:nvGrpSpPr>
              <p:grpSpPr>
                <a:xfrm>
                  <a:off x="4800601" y="3090863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124" name="Rectangle 123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5" name="Rectangle 124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6" name="Rectangle 125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7" name="Rectangle 126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8" name="Rectangle 127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9" name="Rectangle 128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0" name="Rectangle 129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1" name="Rectangle 130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2" name="Rectangle 131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3" name="Rectangle 132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13" name="Group 560"/>
                <p:cNvGrpSpPr/>
                <p:nvPr/>
              </p:nvGrpSpPr>
              <p:grpSpPr>
                <a:xfrm rot="10800000">
                  <a:off x="4802982" y="3288507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114" name="Rectangle 113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6" name="Rectangle 115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7" name="Rectangle 116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8" name="Rectangle 117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9" name="Rectangle 118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0" name="Rectangle 119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1" name="Rectangle 120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2" name="Rectangle 121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3" name="Rectangle 122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60" name="Group 581"/>
              <p:cNvGrpSpPr/>
              <p:nvPr/>
            </p:nvGrpSpPr>
            <p:grpSpPr>
              <a:xfrm>
                <a:off x="3128963" y="509588"/>
                <a:ext cx="492919" cy="490537"/>
                <a:chOff x="4800601" y="2986088"/>
                <a:chExt cx="492919" cy="490537"/>
              </a:xfrm>
            </p:grpSpPr>
            <p:sp>
              <p:nvSpPr>
                <p:cNvPr id="86" name="Rectangle 85"/>
                <p:cNvSpPr/>
                <p:nvPr/>
              </p:nvSpPr>
              <p:spPr>
                <a:xfrm>
                  <a:off x="4824413" y="2986088"/>
                  <a:ext cx="37147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 rot="16200000">
                  <a:off x="5057776" y="3240881"/>
                  <a:ext cx="39052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88" name="Group 584"/>
                <p:cNvGrpSpPr/>
                <p:nvPr/>
              </p:nvGrpSpPr>
              <p:grpSpPr>
                <a:xfrm>
                  <a:off x="4800601" y="3090863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100" name="Rectangle 99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2" name="Rectangle 101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3" name="Rectangle 102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4" name="Rectangle 103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5" name="Rectangle 104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6" name="Rectangle 105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7" name="Rectangle 106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8" name="Rectangle 107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9" name="Rectangle 108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89" name="Group 585"/>
                <p:cNvGrpSpPr/>
                <p:nvPr/>
              </p:nvGrpSpPr>
              <p:grpSpPr>
                <a:xfrm rot="10800000">
                  <a:off x="4802982" y="3288507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90" name="Rectangle 89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1" name="Rectangle 90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2" name="Rectangle 91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3" name="Rectangle 92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4" name="Rectangle 93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5" name="Rectangle 94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7" name="Rectangle 96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8" name="Rectangle 97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9" name="Rectangle 98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61" name="Group 606"/>
              <p:cNvGrpSpPr/>
              <p:nvPr/>
            </p:nvGrpSpPr>
            <p:grpSpPr>
              <a:xfrm>
                <a:off x="2300289" y="509588"/>
                <a:ext cx="492919" cy="490537"/>
                <a:chOff x="4800601" y="2986088"/>
                <a:chExt cx="492919" cy="490537"/>
              </a:xfrm>
            </p:grpSpPr>
            <p:sp>
              <p:nvSpPr>
                <p:cNvPr id="62" name="Rectangle 61"/>
                <p:cNvSpPr/>
                <p:nvPr/>
              </p:nvSpPr>
              <p:spPr>
                <a:xfrm>
                  <a:off x="4824413" y="2986088"/>
                  <a:ext cx="37147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 rot="16200000">
                  <a:off x="5057776" y="3240881"/>
                  <a:ext cx="390526" cy="809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64" name="Group 609"/>
                <p:cNvGrpSpPr/>
                <p:nvPr/>
              </p:nvGrpSpPr>
              <p:grpSpPr>
                <a:xfrm>
                  <a:off x="4800601" y="3090863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76" name="Rectangle 75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7" name="Rectangle 76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8" name="Rectangle 77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9" name="Rectangle 78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0" name="Rectangle 79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1" name="Rectangle 80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2" name="Rectangle 81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3" name="Rectangle 82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4" name="Rectangle 83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5" name="Rectangle 84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65" name="Group 610"/>
                <p:cNvGrpSpPr/>
                <p:nvPr/>
              </p:nvGrpSpPr>
              <p:grpSpPr>
                <a:xfrm rot="10800000">
                  <a:off x="4802982" y="3288507"/>
                  <a:ext cx="378619" cy="180975"/>
                  <a:chOff x="5748338" y="3202782"/>
                  <a:chExt cx="378619" cy="180975"/>
                </a:xfrm>
              </p:grpSpPr>
              <p:sp>
                <p:nvSpPr>
                  <p:cNvPr id="66" name="Rectangle 65"/>
                  <p:cNvSpPr/>
                  <p:nvPr/>
                </p:nvSpPr>
                <p:spPr>
                  <a:xfrm>
                    <a:off x="5748338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7" name="Rectangle 66"/>
                  <p:cNvSpPr/>
                  <p:nvPr/>
                </p:nvSpPr>
                <p:spPr>
                  <a:xfrm>
                    <a:off x="5748338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8" name="Rectangle 67"/>
                  <p:cNvSpPr/>
                  <p:nvPr/>
                </p:nvSpPr>
                <p:spPr>
                  <a:xfrm>
                    <a:off x="5829301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9" name="Rectangle 68"/>
                  <p:cNvSpPr/>
                  <p:nvPr/>
                </p:nvSpPr>
                <p:spPr>
                  <a:xfrm>
                    <a:off x="5829301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0" name="Rectangle 69"/>
                  <p:cNvSpPr/>
                  <p:nvPr/>
                </p:nvSpPr>
                <p:spPr>
                  <a:xfrm>
                    <a:off x="5907882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1" name="Rectangle 70"/>
                  <p:cNvSpPr/>
                  <p:nvPr/>
                </p:nvSpPr>
                <p:spPr>
                  <a:xfrm>
                    <a:off x="5907882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2" name="Rectangle 71"/>
                  <p:cNvSpPr/>
                  <p:nvPr/>
                </p:nvSpPr>
                <p:spPr>
                  <a:xfrm>
                    <a:off x="5986464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3" name="Rectangle 72"/>
                  <p:cNvSpPr/>
                  <p:nvPr/>
                </p:nvSpPr>
                <p:spPr>
                  <a:xfrm>
                    <a:off x="5986464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4" name="Rectangle 73"/>
                  <p:cNvSpPr/>
                  <p:nvPr/>
                </p:nvSpPr>
                <p:spPr>
                  <a:xfrm>
                    <a:off x="6065045" y="3202782"/>
                    <a:ext cx="61912" cy="6191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5" name="Rectangle 74"/>
                  <p:cNvSpPr/>
                  <p:nvPr/>
                </p:nvSpPr>
                <p:spPr>
                  <a:xfrm>
                    <a:off x="6065045" y="3281363"/>
                    <a:ext cx="61912" cy="102394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en-US" dirty="0" smtClean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Performance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1612137" y="2128790"/>
          <a:ext cx="5919726" cy="2600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590800" y="1828800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657600" y="1828800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3W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1828800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2.8W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38800" y="1828800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2.3W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11905" y="1828800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2.7W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vs. GPGPU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593273" y="2129753"/>
          <a:ext cx="5957453" cy="2598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2667000" y="2743200"/>
            <a:ext cx="5677990" cy="2579132"/>
            <a:chOff x="2667000" y="2743200"/>
            <a:chExt cx="5677990" cy="2579132"/>
          </a:xfrm>
        </p:grpSpPr>
        <p:sp>
          <p:nvSpPr>
            <p:cNvPr id="5" name="TextBox 4"/>
            <p:cNvSpPr txBox="1"/>
            <p:nvPr/>
          </p:nvSpPr>
          <p:spPr>
            <a:xfrm>
              <a:off x="5638800" y="4953000"/>
              <a:ext cx="27061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63% performance of GTX 295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67000" y="2743200"/>
              <a:ext cx="25587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2X performance of GTS 250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 bwMode="auto">
            <a:xfrm rot="16200000" flipH="1">
              <a:off x="3390900" y="3467100"/>
              <a:ext cx="762000" cy="762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 rot="16200000" flipV="1">
              <a:off x="7315200" y="4267200"/>
              <a:ext cx="838200" cy="5334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vs. GPGPU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219200" y="2125806"/>
          <a:ext cx="6371731" cy="2606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2438400" y="1752600"/>
            <a:ext cx="3886200" cy="1905000"/>
            <a:chOff x="2438400" y="1752600"/>
            <a:chExt cx="3886200" cy="1905000"/>
          </a:xfrm>
        </p:grpSpPr>
        <p:sp>
          <p:nvSpPr>
            <p:cNvPr id="7" name="TextBox 6"/>
            <p:cNvSpPr txBox="1"/>
            <p:nvPr/>
          </p:nvSpPr>
          <p:spPr>
            <a:xfrm>
              <a:off x="2438400" y="2514600"/>
              <a:ext cx="5229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22X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rot="16200000" flipH="1">
              <a:off x="2476500" y="3162300"/>
              <a:ext cx="762000" cy="2286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5791200" y="1752600"/>
              <a:ext cx="5229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54X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rot="16200000" flipH="1">
              <a:off x="5829300" y="2400300"/>
              <a:ext cx="762000" cy="2286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Power-efficient accelerator for medical imaging</a:t>
            </a:r>
          </a:p>
          <a:p>
            <a:r>
              <a:rPr lang="en-US" dirty="0" smtClean="0"/>
              <a:t>ASIC-like efficiency with programmability</a:t>
            </a:r>
          </a:p>
          <a:p>
            <a:r>
              <a:rPr lang="en-US" dirty="0" smtClean="0"/>
              <a:t>63-201% of GPU performance</a:t>
            </a:r>
          </a:p>
          <a:p>
            <a:r>
              <a:rPr lang="en-US" dirty="0" smtClean="0"/>
              <a:t>22-54X GPU Performance/Power efficiency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GPGPUs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525963"/>
          </a:xfrm>
        </p:spPr>
        <p:txBody>
          <a:bodyPr/>
          <a:lstStyle/>
          <a:p>
            <a:r>
              <a:rPr lang="en-US" dirty="0" smtClean="0"/>
              <a:t>High degree of parallelism</a:t>
            </a:r>
          </a:p>
          <a:p>
            <a:pPr lvl="1"/>
            <a:r>
              <a:rPr lang="en-US" dirty="0" smtClean="0"/>
              <a:t>Data-level</a:t>
            </a:r>
          </a:p>
          <a:p>
            <a:pPr lvl="1"/>
            <a:r>
              <a:rPr lang="en-US" dirty="0" smtClean="0"/>
              <a:t>Thread-level</a:t>
            </a:r>
          </a:p>
          <a:p>
            <a:r>
              <a:rPr lang="en-US" dirty="0" smtClean="0"/>
              <a:t>High bandwidth</a:t>
            </a:r>
          </a:p>
          <a:p>
            <a:r>
              <a:rPr lang="en-US" dirty="0" smtClean="0"/>
              <a:t>Commodity products</a:t>
            </a:r>
          </a:p>
          <a:p>
            <a:r>
              <a:rPr lang="en-US" dirty="0" smtClean="0"/>
              <a:t>Increasingly programmable</a:t>
            </a:r>
          </a:p>
        </p:txBody>
      </p:sp>
      <p:pic>
        <p:nvPicPr>
          <p:cNvPr id="4" name="Picture 3" descr="nvidia-gtx-2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1676400"/>
            <a:ext cx="3894003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3886200"/>
          </a:xfrm>
        </p:spPr>
        <p:txBody>
          <a:bodyPr/>
          <a:lstStyle/>
          <a:p>
            <a:r>
              <a:rPr lang="en-US" dirty="0" smtClean="0"/>
              <a:t>Thank you!!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GPGPUs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Gap between computation and bandwidth</a:t>
            </a:r>
          </a:p>
          <a:p>
            <a:pPr lvl="1"/>
            <a:r>
              <a:rPr lang="en-US" dirty="0" smtClean="0"/>
              <a:t>933 GFLOPS : 142 GB/s bandwidth</a:t>
            </a:r>
          </a:p>
          <a:p>
            <a:pPr lvl="1">
              <a:buNone/>
            </a:pPr>
            <a:r>
              <a:rPr lang="en-US" dirty="0" smtClean="0"/>
              <a:t>	(0.15B of data per FLOP, ~26:1 </a:t>
            </a:r>
            <a:r>
              <a:rPr lang="en-US" dirty="0" err="1" smtClean="0"/>
              <a:t>Compute:Mem</a:t>
            </a:r>
            <a:r>
              <a:rPr lang="en-US" dirty="0" smtClean="0"/>
              <a:t> Ratio)</a:t>
            </a:r>
          </a:p>
          <a:p>
            <a:r>
              <a:rPr lang="en-US" dirty="0" smtClean="0"/>
              <a:t>Very high power consumption</a:t>
            </a:r>
          </a:p>
          <a:p>
            <a:pPr lvl="1"/>
            <a:r>
              <a:rPr lang="en-US" dirty="0" smtClean="0"/>
              <a:t>Graphics-specific hardware</a:t>
            </a:r>
          </a:p>
          <a:p>
            <a:pPr lvl="1"/>
            <a:r>
              <a:rPr lang="en-US" dirty="0" smtClean="0"/>
              <a:t>Multiple thread contexts</a:t>
            </a:r>
          </a:p>
          <a:p>
            <a:pPr lvl="1"/>
            <a:r>
              <a:rPr lang="en-US" dirty="0" smtClean="0"/>
              <a:t>Large register files and memories</a:t>
            </a:r>
          </a:p>
          <a:p>
            <a:pPr lvl="1"/>
            <a:r>
              <a:rPr lang="en-US" dirty="0" smtClean="0"/>
              <a:t>Fully general </a:t>
            </a:r>
            <a:r>
              <a:rPr lang="en-US" dirty="0" err="1" smtClean="0"/>
              <a:t>datapath</a:t>
            </a: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029200" y="4876800"/>
            <a:ext cx="3734289" cy="1200329"/>
            <a:chOff x="5029200" y="4876800"/>
            <a:chExt cx="3734289" cy="1200329"/>
          </a:xfrm>
        </p:grpSpPr>
        <p:sp>
          <p:nvSpPr>
            <p:cNvPr id="6" name="TextBox 5"/>
            <p:cNvSpPr txBox="1"/>
            <p:nvPr/>
          </p:nvSpPr>
          <p:spPr>
            <a:xfrm>
              <a:off x="6248400" y="4876800"/>
              <a:ext cx="251508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/>
                <a:t>Inefficiencies in all</a:t>
              </a:r>
            </a:p>
            <a:p>
              <a:r>
                <a:rPr lang="en-US" sz="2400" i="1" dirty="0" smtClean="0"/>
                <a:t>general-purpose architectures</a:t>
              </a:r>
              <a:endParaRPr lang="en-US" sz="2400" i="1" dirty="0"/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rot="10800000">
              <a:off x="5638800" y="5257800"/>
              <a:ext cx="533400" cy="3810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 rot="10800000">
              <a:off x="5029200" y="5562600"/>
              <a:ext cx="1143000" cy="762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Programmability </a:t>
            </a:r>
            <a:r>
              <a:rPr lang="en-US" dirty="0" err="1" smtClean="0"/>
              <a:t>vs</a:t>
            </a:r>
            <a:r>
              <a:rPr lang="en-US" dirty="0" smtClean="0"/>
              <a:t> Efficiency?</a:t>
            </a:r>
            <a:endParaRPr lang="en-US" dirty="0"/>
          </a:p>
        </p:txBody>
      </p:sp>
      <p:sp>
        <p:nvSpPr>
          <p:cNvPr id="4" name="Rectangle 25"/>
          <p:cNvSpPr>
            <a:spLocks noChangeArrowheads="1"/>
          </p:cNvSpPr>
          <p:nvPr/>
        </p:nvSpPr>
        <p:spPr bwMode="auto">
          <a:xfrm>
            <a:off x="1878013" y="2206625"/>
            <a:ext cx="3200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 b="1"/>
              <a:t>FPGAs</a:t>
            </a:r>
            <a:endParaRPr lang="en-US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2187575" y="2530475"/>
            <a:ext cx="1239838" cy="419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000" b="1" dirty="0"/>
              <a:t>General Purpose</a:t>
            </a:r>
            <a:br>
              <a:rPr lang="en-US" sz="1000" b="1" dirty="0"/>
            </a:br>
            <a:r>
              <a:rPr lang="en-US" sz="1000" b="1" dirty="0"/>
              <a:t>Processors</a:t>
            </a:r>
            <a:endParaRPr lang="en-US" sz="1600" dirty="0"/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3225800" y="2755900"/>
            <a:ext cx="619125" cy="419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 b="1"/>
              <a:t>DSPs</a:t>
            </a:r>
            <a:endParaRPr lang="en-US"/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3657600" y="3040063"/>
            <a:ext cx="1085850" cy="6175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/>
              <a:t>Domain-specific</a:t>
            </a:r>
          </a:p>
          <a:p>
            <a:pPr algn="ctr"/>
            <a:r>
              <a:rPr lang="en-US" sz="1000" b="1" dirty="0" smtClean="0"/>
              <a:t>Accelerators,</a:t>
            </a:r>
          </a:p>
          <a:p>
            <a:pPr algn="ctr"/>
            <a:r>
              <a:rPr lang="en-US" sz="1000" b="1" dirty="0" smtClean="0"/>
              <a:t>GPGPUs</a:t>
            </a:r>
            <a:endParaRPr lang="en-US" sz="1000" b="1" dirty="0"/>
          </a:p>
        </p:txBody>
      </p:sp>
      <p:sp>
        <p:nvSpPr>
          <p:cNvPr id="18439" name="Line 21"/>
          <p:cNvSpPr>
            <a:spLocks noChangeShapeType="1"/>
          </p:cNvSpPr>
          <p:nvPr/>
        </p:nvSpPr>
        <p:spPr bwMode="auto">
          <a:xfrm flipV="1">
            <a:off x="1741488" y="4827588"/>
            <a:ext cx="5497512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Line 22"/>
          <p:cNvSpPr>
            <a:spLocks noChangeShapeType="1"/>
          </p:cNvSpPr>
          <p:nvPr/>
        </p:nvSpPr>
        <p:spPr bwMode="auto">
          <a:xfrm flipV="1">
            <a:off x="1751013" y="1981200"/>
            <a:ext cx="1587" cy="2849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Text Box 23"/>
          <p:cNvSpPr txBox="1">
            <a:spLocks noChangeArrowheads="1"/>
          </p:cNvSpPr>
          <p:nvPr/>
        </p:nvSpPr>
        <p:spPr bwMode="auto">
          <a:xfrm>
            <a:off x="3436938" y="4876800"/>
            <a:ext cx="2668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 smtClean="0"/>
              <a:t>Efficiency</a:t>
            </a:r>
            <a:endParaRPr lang="en-US" dirty="0"/>
          </a:p>
        </p:txBody>
      </p:sp>
      <p:sp>
        <p:nvSpPr>
          <p:cNvPr id="18442" name="Text Box 24"/>
          <p:cNvSpPr txBox="1">
            <a:spLocks noChangeArrowheads="1"/>
          </p:cNvSpPr>
          <p:nvPr/>
        </p:nvSpPr>
        <p:spPr bwMode="auto">
          <a:xfrm rot="-5400000">
            <a:off x="1142206" y="3048794"/>
            <a:ext cx="915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Flexibility</a:t>
            </a:r>
            <a:endParaRPr lang="en-US"/>
          </a:p>
        </p:txBody>
      </p:sp>
      <p:sp>
        <p:nvSpPr>
          <p:cNvPr id="18446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516313" y="6350000"/>
            <a:ext cx="2133600" cy="4048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EDEA1D97-F216-453B-95F8-035DB60BAEBD}" type="slidenum">
              <a:rPr lang="en-US"/>
              <a:pPr/>
              <a:t>5</a:t>
            </a:fld>
            <a:endParaRPr lang="en-US"/>
          </a:p>
        </p:txBody>
      </p:sp>
      <p:sp>
        <p:nvSpPr>
          <p:cNvPr id="18447" name="Rectangle 20"/>
          <p:cNvSpPr>
            <a:spLocks noChangeArrowheads="1"/>
          </p:cNvSpPr>
          <p:nvPr/>
        </p:nvSpPr>
        <p:spPr bwMode="auto">
          <a:xfrm>
            <a:off x="5791200" y="4297363"/>
            <a:ext cx="1363663" cy="417512"/>
          </a:xfrm>
          <a:prstGeom prst="rect">
            <a:avLst/>
          </a:prstGeom>
          <a:solidFill>
            <a:srgbClr val="BBE0E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000" b="1"/>
              <a:t>Loop Accelerators,</a:t>
            </a:r>
          </a:p>
          <a:p>
            <a:r>
              <a:rPr lang="en-US" sz="1000" b="1"/>
              <a:t>ASICs</a:t>
            </a:r>
            <a:endParaRPr lang="en-US" sz="1600"/>
          </a:p>
        </p:txBody>
      </p:sp>
      <p:sp>
        <p:nvSpPr>
          <p:cNvPr id="20" name="Rounded Rectangle 19"/>
          <p:cNvSpPr>
            <a:spLocks noChangeArrowheads="1"/>
          </p:cNvSpPr>
          <p:nvPr/>
        </p:nvSpPr>
        <p:spPr bwMode="auto">
          <a:xfrm>
            <a:off x="4260850" y="2852738"/>
            <a:ext cx="2789238" cy="1782762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 lIns="0" tIns="0" rIns="0" bIns="0" anchor="ctr"/>
          <a:lstStyle/>
          <a:p>
            <a:pPr algn="ctr"/>
            <a:endParaRPr lang="en-US" sz="1600" i="1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321300" y="3594100"/>
            <a:ext cx="5318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rial Narrow" pitchFamily="34" charset="0"/>
              </a:rPr>
              <a:t>???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676900" y="2411413"/>
            <a:ext cx="2251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 Narrow" pitchFamily="34" charset="0"/>
              </a:rPr>
              <a:t>Highly efficient,</a:t>
            </a:r>
          </a:p>
          <a:p>
            <a:r>
              <a:rPr lang="en-US" sz="2000">
                <a:latin typeface="Arial Narrow" pitchFamily="34" charset="0"/>
              </a:rPr>
              <a:t>some programmability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20" grpId="0" animBg="1"/>
      <p:bldP spid="20" grpId="1" animBg="1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Image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intensive loops</a:t>
            </a:r>
          </a:p>
          <a:p>
            <a:pPr lvl="1"/>
            <a:r>
              <a:rPr lang="en-US" dirty="0" smtClean="0"/>
              <a:t>32-bit floating point code</a:t>
            </a:r>
          </a:p>
          <a:p>
            <a:pPr lvl="1"/>
            <a:r>
              <a:rPr lang="en-US" dirty="0" smtClean="0"/>
              <a:t>High data/bandwidth requirements</a:t>
            </a:r>
          </a:p>
          <a:p>
            <a:r>
              <a:rPr lang="en-US" dirty="0" smtClean="0"/>
              <a:t>Increased demand for portability, low power</a:t>
            </a:r>
          </a:p>
          <a:p>
            <a:r>
              <a:rPr lang="en-US" dirty="0" smtClean="0"/>
              <a:t>Much current research focuses on using GPGPUs for this domain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 Image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X-Ray emitters and receptors on opposite sides of patients</a:t>
            </a:r>
          </a:p>
          <a:p>
            <a:r>
              <a:rPr lang="en-US" dirty="0" smtClean="0"/>
              <a:t>Received x-ray intensity corresponds to tissue density</a:t>
            </a:r>
          </a:p>
          <a:p>
            <a:r>
              <a:rPr lang="en-US" dirty="0" smtClean="0"/>
              <a:t>Multiple scans (“slices”) taken around patient put together to reconstruct 1 2D-image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 b="29630"/>
          <a:stretch>
            <a:fillRect/>
          </a:stretch>
        </p:blipFill>
        <p:spPr bwMode="auto">
          <a:xfrm>
            <a:off x="5562600" y="1752600"/>
            <a:ext cx="3146425" cy="2895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7543800" y="3200400"/>
            <a:ext cx="762000" cy="914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79450"/>
            <a:ext cx="8382000" cy="533400"/>
          </a:xfrm>
        </p:spPr>
        <p:txBody>
          <a:bodyPr/>
          <a:lstStyle/>
          <a:p>
            <a:r>
              <a:rPr lang="en-US" dirty="0"/>
              <a:t>Projection </a:t>
            </a:r>
            <a:r>
              <a:rPr lang="en-US" dirty="0" smtClean="0"/>
              <a:t>&amp; </a:t>
            </a:r>
            <a:r>
              <a:rPr lang="en-US" dirty="0" err="1" smtClean="0"/>
              <a:t>Sinogram</a:t>
            </a:r>
            <a:endParaRPr lang="en-US" dirty="0"/>
          </a:p>
        </p:txBody>
      </p:sp>
      <p:sp>
        <p:nvSpPr>
          <p:cNvPr id="11" name="Rectangle 32"/>
          <p:cNvSpPr>
            <a:spLocks noChangeArrowheads="1"/>
          </p:cNvSpPr>
          <p:nvPr/>
        </p:nvSpPr>
        <p:spPr bwMode="auto">
          <a:xfrm>
            <a:off x="5257800" y="2133600"/>
            <a:ext cx="1703993" cy="7013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8000"/>
              </a:lnSpc>
            </a:pPr>
            <a:r>
              <a:rPr lang="en-US" sz="2400" dirty="0" err="1"/>
              <a:t>Sinogram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/>
              <a:t>All projections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685800" y="2209800"/>
            <a:ext cx="3024867" cy="7013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8000"/>
              </a:lnSpc>
            </a:pPr>
            <a:r>
              <a:rPr lang="en-US" sz="2400" dirty="0"/>
              <a:t>Projection:</a:t>
            </a:r>
            <a:br>
              <a:rPr lang="en-US" sz="2400" dirty="0"/>
            </a:br>
            <a:r>
              <a:rPr lang="en-US" sz="2400" dirty="0"/>
              <a:t>All ray-sums in a direction</a:t>
            </a:r>
          </a:p>
        </p:txBody>
      </p:sp>
      <p:grpSp>
        <p:nvGrpSpPr>
          <p:cNvPr id="2" name="Group 33"/>
          <p:cNvGrpSpPr/>
          <p:nvPr/>
        </p:nvGrpSpPr>
        <p:grpSpPr>
          <a:xfrm>
            <a:off x="762000" y="2895600"/>
            <a:ext cx="3759200" cy="3252787"/>
            <a:chOff x="774700" y="2170113"/>
            <a:chExt cx="3759200" cy="3252787"/>
          </a:xfrm>
        </p:grpSpPr>
        <p:sp>
          <p:nvSpPr>
            <p:cNvPr id="12" name="Oval 4"/>
            <p:cNvSpPr>
              <a:spLocks noChangeArrowheads="1"/>
            </p:cNvSpPr>
            <p:nvPr/>
          </p:nvSpPr>
          <p:spPr bwMode="auto">
            <a:xfrm>
              <a:off x="1646238" y="3355975"/>
              <a:ext cx="1243012" cy="1173163"/>
            </a:xfrm>
            <a:prstGeom prst="ellipse">
              <a:avLst/>
            </a:prstGeom>
            <a:solidFill>
              <a:schemeClr val="accent2"/>
            </a:solidFill>
            <a:ln w="508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5"/>
            <p:cNvSpPr>
              <a:spLocks noChangeShapeType="1"/>
            </p:cNvSpPr>
            <p:nvPr/>
          </p:nvSpPr>
          <p:spPr bwMode="auto">
            <a:xfrm>
              <a:off x="857250" y="3957638"/>
              <a:ext cx="3502025" cy="0"/>
            </a:xfrm>
            <a:prstGeom prst="line">
              <a:avLst/>
            </a:prstGeom>
            <a:noFill/>
            <a:ln w="50800">
              <a:solidFill>
                <a:srgbClr val="FFFF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>
              <a:off x="2274888" y="2265363"/>
              <a:ext cx="0" cy="2949575"/>
            </a:xfrm>
            <a:prstGeom prst="line">
              <a:avLst/>
            </a:prstGeom>
            <a:noFill/>
            <a:ln w="50800">
              <a:solidFill>
                <a:srgbClr val="FFFF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rc 7"/>
            <p:cNvSpPr>
              <a:spLocks/>
            </p:cNvSpPr>
            <p:nvPr/>
          </p:nvSpPr>
          <p:spPr bwMode="auto">
            <a:xfrm>
              <a:off x="1033463" y="2717800"/>
              <a:ext cx="857250" cy="868363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67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83"/>
                    <a:pt x="9650" y="18"/>
                    <a:pt x="21567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83"/>
                    <a:pt x="9650" y="18"/>
                    <a:pt x="21567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50800" cap="rnd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Arc 8"/>
            <p:cNvSpPr>
              <a:spLocks/>
            </p:cNvSpPr>
            <p:nvPr/>
          </p:nvSpPr>
          <p:spPr bwMode="auto">
            <a:xfrm>
              <a:off x="3033713" y="3263900"/>
              <a:ext cx="412750" cy="67945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 cap="rnd">
              <a:solidFill>
                <a:schemeClr val="hlink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9"/>
            <p:cNvSpPr>
              <a:spLocks noChangeShapeType="1"/>
            </p:cNvSpPr>
            <p:nvPr/>
          </p:nvSpPr>
          <p:spPr bwMode="auto">
            <a:xfrm>
              <a:off x="1909763" y="2716213"/>
              <a:ext cx="1830387" cy="1844675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1506538" y="3184525"/>
              <a:ext cx="1784350" cy="179705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1042988" y="3594100"/>
              <a:ext cx="1830387" cy="182880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1041400" y="2374900"/>
              <a:ext cx="923925" cy="41751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P(</a:t>
              </a:r>
              <a:r>
                <a:rPr lang="en-US" sz="2400" dirty="0">
                  <a:solidFill>
                    <a:srgbClr val="FF0000"/>
                  </a:solidFill>
                  <a:latin typeface="Symbol" pitchFamily="18" charset="2"/>
                </a:rPr>
                <a:t></a:t>
              </a:r>
              <a:r>
                <a:rPr lang="en-US" sz="2400" dirty="0">
                  <a:solidFill>
                    <a:srgbClr val="FF0000"/>
                  </a:solidFill>
                </a:rPr>
                <a:t>t)</a:t>
              </a: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1011238" y="4384675"/>
              <a:ext cx="909637" cy="41751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</a:rPr>
                <a:t>f(x,y)</a:t>
              </a: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3362325" y="2611438"/>
              <a:ext cx="282575" cy="41751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>
                  <a:solidFill>
                    <a:schemeClr val="hlink"/>
                  </a:solidFill>
                </a:rPr>
                <a:t>t</a:t>
              </a: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3071813" y="3463925"/>
              <a:ext cx="339725" cy="41751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>
                  <a:solidFill>
                    <a:schemeClr val="hlink"/>
                  </a:solidFill>
                  <a:latin typeface="Symbol" pitchFamily="18" charset="2"/>
                </a:rPr>
                <a:t></a:t>
              </a: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2366963" y="2170113"/>
              <a:ext cx="350837" cy="41751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>
                  <a:solidFill>
                    <a:srgbClr val="FFFFFF"/>
                  </a:solidFill>
                </a:rPr>
                <a:t>y</a:t>
              </a: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4183063" y="3543300"/>
              <a:ext cx="350837" cy="41751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>
                  <a:solidFill>
                    <a:srgbClr val="FFFFFF"/>
                  </a:solidFill>
                </a:rPr>
                <a:t>x</a:t>
              </a:r>
            </a:p>
          </p:txBody>
        </p:sp>
        <p:sp>
          <p:nvSpPr>
            <p:cNvPr id="26" name="Line 21"/>
            <p:cNvSpPr>
              <a:spLocks noChangeShapeType="1"/>
            </p:cNvSpPr>
            <p:nvPr/>
          </p:nvSpPr>
          <p:spPr bwMode="auto">
            <a:xfrm flipH="1">
              <a:off x="774700" y="2430463"/>
              <a:ext cx="1408113" cy="1419225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3362325" y="4841875"/>
              <a:ext cx="1114425" cy="41751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X-rays</a:t>
              </a:r>
              <a:endParaRPr lang="en-US" sz="2400">
                <a:solidFill>
                  <a:srgbClr val="00FF00"/>
                </a:solidFill>
              </a:endParaRPr>
            </a:p>
          </p:txBody>
        </p:sp>
        <p:sp>
          <p:nvSpPr>
            <p:cNvPr id="29" name="Oval 36"/>
            <p:cNvSpPr>
              <a:spLocks noChangeArrowheads="1"/>
            </p:cNvSpPr>
            <p:nvPr/>
          </p:nvSpPr>
          <p:spPr bwMode="auto">
            <a:xfrm>
              <a:off x="1905000" y="4076700"/>
              <a:ext cx="266700" cy="266700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>
              <a:off x="1258888" y="3371850"/>
              <a:ext cx="1816100" cy="1827213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11"/>
            <p:cNvSpPr>
              <a:spLocks noChangeShapeType="1"/>
            </p:cNvSpPr>
            <p:nvPr/>
          </p:nvSpPr>
          <p:spPr bwMode="auto">
            <a:xfrm>
              <a:off x="1724025" y="2965450"/>
              <a:ext cx="1768475" cy="179705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14"/>
            <p:cNvSpPr>
              <a:spLocks noChangeShapeType="1"/>
            </p:cNvSpPr>
            <p:nvPr/>
          </p:nvSpPr>
          <p:spPr bwMode="auto">
            <a:xfrm flipV="1">
              <a:off x="2311400" y="2878138"/>
              <a:ext cx="1089025" cy="108585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4"/>
          <p:cNvGrpSpPr/>
          <p:nvPr/>
        </p:nvGrpSpPr>
        <p:grpSpPr>
          <a:xfrm>
            <a:off x="5029200" y="2819400"/>
            <a:ext cx="3424238" cy="3357562"/>
            <a:chOff x="5010150" y="2058988"/>
            <a:chExt cx="3424238" cy="3357562"/>
          </a:xfrm>
        </p:grpSpPr>
        <p:pic>
          <p:nvPicPr>
            <p:cNvPr id="4" name="Picture 35" descr="C:\AAA\proj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60950" y="3403600"/>
              <a:ext cx="2682875" cy="1485900"/>
            </a:xfrm>
            <a:prstGeom prst="rect">
              <a:avLst/>
            </a:prstGeom>
            <a:noFill/>
          </p:spPr>
        </p:pic>
        <p:sp>
          <p:nvSpPr>
            <p:cNvPr id="6" name="Rectangle 26"/>
            <p:cNvSpPr>
              <a:spLocks noChangeArrowheads="1"/>
            </p:cNvSpPr>
            <p:nvPr/>
          </p:nvSpPr>
          <p:spPr bwMode="auto">
            <a:xfrm>
              <a:off x="5618163" y="4999038"/>
              <a:ext cx="1585912" cy="41751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>
                  <a:solidFill>
                    <a:schemeClr val="tx2"/>
                  </a:solidFill>
                </a:rPr>
                <a:t>Sinogram</a:t>
              </a:r>
            </a:p>
          </p:txBody>
        </p:sp>
        <p:sp>
          <p:nvSpPr>
            <p:cNvPr id="7" name="Line 27"/>
            <p:cNvSpPr>
              <a:spLocks noChangeShapeType="1"/>
            </p:cNvSpPr>
            <p:nvPr/>
          </p:nvSpPr>
          <p:spPr bwMode="auto">
            <a:xfrm>
              <a:off x="5010150" y="4870450"/>
              <a:ext cx="3143250" cy="1905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28"/>
            <p:cNvSpPr>
              <a:spLocks noChangeShapeType="1"/>
            </p:cNvSpPr>
            <p:nvPr/>
          </p:nvSpPr>
          <p:spPr bwMode="auto">
            <a:xfrm flipH="1">
              <a:off x="6394450" y="2133600"/>
              <a:ext cx="0" cy="276860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29"/>
            <p:cNvSpPr>
              <a:spLocks noChangeArrowheads="1"/>
            </p:cNvSpPr>
            <p:nvPr/>
          </p:nvSpPr>
          <p:spPr bwMode="auto">
            <a:xfrm>
              <a:off x="8151813" y="4706938"/>
              <a:ext cx="282575" cy="41751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>
                  <a:solidFill>
                    <a:schemeClr val="hlink"/>
                  </a:solidFill>
                </a:rPr>
                <a:t>t</a:t>
              </a:r>
            </a:p>
          </p:txBody>
        </p:sp>
        <p:sp>
          <p:nvSpPr>
            <p:cNvPr id="10" name="Rectangle 30"/>
            <p:cNvSpPr>
              <a:spLocks noChangeArrowheads="1"/>
            </p:cNvSpPr>
            <p:nvPr/>
          </p:nvSpPr>
          <p:spPr bwMode="auto">
            <a:xfrm>
              <a:off x="6456363" y="2058988"/>
              <a:ext cx="339725" cy="41751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>
                  <a:solidFill>
                    <a:schemeClr val="hlink"/>
                  </a:solidFill>
                  <a:latin typeface="Symbol" pitchFamily="18" charset="2"/>
                </a:rPr>
                <a:t></a:t>
              </a:r>
            </a:p>
          </p:txBody>
        </p:sp>
        <p:sp>
          <p:nvSpPr>
            <p:cNvPr id="33" name="Rectangle 37"/>
            <p:cNvSpPr>
              <a:spLocks noChangeArrowheads="1"/>
            </p:cNvSpPr>
            <p:nvPr/>
          </p:nvSpPr>
          <p:spPr bwMode="auto">
            <a:xfrm>
              <a:off x="6437313" y="2973388"/>
              <a:ext cx="349250" cy="41751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>
                  <a:solidFill>
                    <a:schemeClr val="hlink"/>
                  </a:solidFill>
                  <a:latin typeface="Symbol" pitchFamily="18" charset="2"/>
                </a:rPr>
                <a:t>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87" name="Picture 11" descr="C:\AAA\proj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930" y="2362200"/>
            <a:ext cx="3575254" cy="2784720"/>
          </a:xfrm>
          <a:prstGeom prst="rect">
            <a:avLst/>
          </a:prstGeom>
          <a:noFill/>
        </p:spPr>
      </p:pic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5977"/>
            <a:ext cx="8382000" cy="601328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Backprojection</a:t>
            </a:r>
            <a:endParaRPr lang="en-US" dirty="0"/>
          </a:p>
        </p:txBody>
      </p:sp>
      <p:pic>
        <p:nvPicPr>
          <p:cNvPr id="101380" name="Picture 4" descr="C:\AAA\bac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4136" y="2356830"/>
            <a:ext cx="2460868" cy="2770403"/>
          </a:xfrm>
          <a:prstGeom prst="rect">
            <a:avLst/>
          </a:prstGeom>
          <a:noFill/>
        </p:spPr>
      </p:pic>
      <p:sp>
        <p:nvSpPr>
          <p:cNvPr id="101385" name="Line 9"/>
          <p:cNvSpPr>
            <a:spLocks noChangeShapeType="1"/>
          </p:cNvSpPr>
          <p:nvPr/>
        </p:nvSpPr>
        <p:spPr bwMode="auto">
          <a:xfrm>
            <a:off x="3948835" y="3695500"/>
            <a:ext cx="1354431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lIns="96167" tIns="48084" rIns="96167" bIns="48084" anchor="ctr"/>
          <a:lstStyle/>
          <a:p>
            <a:endParaRPr lang="en-US"/>
          </a:p>
        </p:txBody>
      </p:sp>
      <p:sp>
        <p:nvSpPr>
          <p:cNvPr id="101388" name="Rectangle 12"/>
          <p:cNvSpPr>
            <a:spLocks noChangeArrowheads="1"/>
          </p:cNvSpPr>
          <p:nvPr/>
        </p:nvSpPr>
        <p:spPr bwMode="auto">
          <a:xfrm>
            <a:off x="1947393" y="1968474"/>
            <a:ext cx="1083848" cy="338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6783" tIns="26713" rIns="66783" bIns="26713">
            <a:spAutoFit/>
          </a:bodyPr>
          <a:lstStyle/>
          <a:p>
            <a:pPr algn="ctr">
              <a:lnSpc>
                <a:spcPct val="88000"/>
              </a:lnSpc>
            </a:pPr>
            <a:r>
              <a:rPr lang="en-US" sz="2100" dirty="0" err="1"/>
              <a:t>Sinogram</a:t>
            </a:r>
            <a:endParaRPr lang="en-US" sz="2100" dirty="0"/>
          </a:p>
        </p:txBody>
      </p:sp>
      <p:sp>
        <p:nvSpPr>
          <p:cNvPr id="101389" name="Rectangle 13"/>
          <p:cNvSpPr>
            <a:spLocks noChangeArrowheads="1"/>
          </p:cNvSpPr>
          <p:nvPr/>
        </p:nvSpPr>
        <p:spPr bwMode="auto">
          <a:xfrm>
            <a:off x="5246036" y="1968474"/>
            <a:ext cx="2215568" cy="338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6783" tIns="26713" rIns="66783" bIns="26713">
            <a:spAutoFit/>
          </a:bodyPr>
          <a:lstStyle/>
          <a:p>
            <a:pPr algn="ctr">
              <a:lnSpc>
                <a:spcPct val="88000"/>
              </a:lnSpc>
            </a:pPr>
            <a:r>
              <a:rPr lang="en-US" sz="2100" dirty="0" err="1"/>
              <a:t>Backprojected</a:t>
            </a:r>
            <a:r>
              <a:rPr lang="en-US" sz="2100" dirty="0"/>
              <a:t> 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2|6.8|14.1|15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2|25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5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1|11.7|34.2|10.7|7.8|3|94.2|4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5|16.4|2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"/>
</p:tagLst>
</file>

<file path=ppt/theme/theme1.xml><?xml version="1.0" encoding="utf-8"?>
<a:theme xmlns:a="http://schemas.openxmlformats.org/drawingml/2006/main" name="Prelim">
  <a:themeElements>
    <a:clrScheme name="Preli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lim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 type="triangle" w="med" len="med"/>
        </a:ln>
        <a:effectLst/>
      </a:spPr>
      <a:bodyPr/>
      <a:lstStyle>
        <a:defPPr>
          <a:defRPr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Preli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HPCA2009</Template>
  <TotalTime>871</TotalTime>
  <Words>851</Words>
  <Application>Microsoft Office PowerPoint</Application>
  <PresentationFormat>On-screen Show (4:3)</PresentationFormat>
  <Paragraphs>406</Paragraphs>
  <Slides>30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Prelim</vt:lpstr>
      <vt:lpstr>Power-Efficient Medical Image Processing using PUMA</vt:lpstr>
      <vt:lpstr>The Advent of the GPGPU</vt:lpstr>
      <vt:lpstr>Advantages of GPGPUs</vt:lpstr>
      <vt:lpstr>Disadvantages of GPGPUs</vt:lpstr>
      <vt:lpstr>Programmability vs Efficiency?</vt:lpstr>
      <vt:lpstr>Medical Image Reconstruction</vt:lpstr>
      <vt:lpstr>CT Image reconstruction</vt:lpstr>
      <vt:lpstr>Projection &amp; Sinogram</vt:lpstr>
      <vt:lpstr>Example: Backprojection</vt:lpstr>
      <vt:lpstr>Example: Filtered Backprojection</vt:lpstr>
      <vt:lpstr>Reconstruction: Solve for m’s</vt:lpstr>
      <vt:lpstr>Real Reconstruction Problem</vt:lpstr>
      <vt:lpstr>Medical Imaging Applications</vt:lpstr>
      <vt:lpstr>Current Concerns: Portability/Power</vt:lpstr>
      <vt:lpstr>Current Concerns: Performance</vt:lpstr>
      <vt:lpstr>Flexibility</vt:lpstr>
      <vt:lpstr>PUMA</vt:lpstr>
      <vt:lpstr>Programmable Loop Accelerator</vt:lpstr>
      <vt:lpstr>Designing Loop Accelerators</vt:lpstr>
      <vt:lpstr>Loop Accelerator Architecture</vt:lpstr>
      <vt:lpstr>Programmable Loop-Accelerator Architecture</vt:lpstr>
      <vt:lpstr>MRI.FH PLA</vt:lpstr>
      <vt:lpstr>Performance on MRI.FH PLA</vt:lpstr>
      <vt:lpstr>Efficiency on MRI.FH PLA</vt:lpstr>
      <vt:lpstr>PUMA System Design</vt:lpstr>
      <vt:lpstr>System Performance</vt:lpstr>
      <vt:lpstr>Performance vs. GPGPU</vt:lpstr>
      <vt:lpstr>Efficiency vs. GPGPU</vt:lpstr>
      <vt:lpstr>Conclusions</vt:lpstr>
      <vt:lpstr>Thank you!!   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Ganesh</cp:lastModifiedBy>
  <cp:revision>75</cp:revision>
  <dcterms:created xsi:type="dcterms:W3CDTF">2006-08-16T00:00:00Z</dcterms:created>
  <dcterms:modified xsi:type="dcterms:W3CDTF">2009-07-27T05:54:57Z</dcterms:modified>
</cp:coreProperties>
</file>