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61" r:id="rId2"/>
    <p:sldId id="326" r:id="rId3"/>
    <p:sldId id="327" r:id="rId4"/>
    <p:sldId id="325" r:id="rId5"/>
    <p:sldId id="352" r:id="rId6"/>
    <p:sldId id="350" r:id="rId7"/>
    <p:sldId id="346" r:id="rId8"/>
    <p:sldId id="347" r:id="rId9"/>
    <p:sldId id="339" r:id="rId10"/>
    <p:sldId id="340" r:id="rId11"/>
    <p:sldId id="354" r:id="rId12"/>
    <p:sldId id="341" r:id="rId13"/>
    <p:sldId id="344" r:id="rId14"/>
    <p:sldId id="351" r:id="rId15"/>
    <p:sldId id="353" r:id="rId16"/>
    <p:sldId id="302" r:id="rId17"/>
    <p:sldId id="303" r:id="rId18"/>
    <p:sldId id="345" r:id="rId19"/>
    <p:sldId id="304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9242"/>
    <a:srgbClr val="80C7F8"/>
    <a:srgbClr val="05FF76"/>
    <a:srgbClr val="FFB689"/>
    <a:srgbClr val="FFFF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3" autoAdjust="0"/>
    <p:restoredTop sz="98667" autoAdjust="0"/>
  </p:normalViewPr>
  <p:slideViewPr>
    <p:cSldViewPr snapToGrid="0">
      <p:cViewPr varScale="1">
        <p:scale>
          <a:sx n="78" d="100"/>
          <a:sy n="78" d="100"/>
        </p:scale>
        <p:origin x="-7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notesViewPr>
    <p:cSldViewPr snapToGrid="0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esktop\ndca09\fig\ndc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esktop\ndca09\fig\ndc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.host\Shared%20Folders\vmwareshared2\papers\hpca10gpu\fig\comp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327172636603404"/>
          <c:y val="5.2022531275547443E-2"/>
          <c:w val="0.85578012662382574"/>
          <c:h val="0.69552926235648427"/>
        </c:manualLayout>
      </c:layout>
      <c:barChart>
        <c:barDir val="col"/>
        <c:grouping val="percentStacked"/>
        <c:ser>
          <c:idx val="0"/>
          <c:order val="0"/>
          <c:tx>
            <c:strRef>
              <c:f>benchmarks!$D$2</c:f>
              <c:strCache>
                <c:ptCount val="1"/>
                <c:pt idx="0">
                  <c:v>FPU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benchmarks!$A$3:$A$6</c:f>
              <c:strCache>
                <c:ptCount val="4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</c:strCache>
            </c:strRef>
          </c:cat>
          <c:val>
            <c:numRef>
              <c:f>benchmarks!$D$3:$D$6</c:f>
              <c:numCache>
                <c:formatCode>General</c:formatCode>
                <c:ptCount val="4"/>
                <c:pt idx="0">
                  <c:v>7</c:v>
                </c:pt>
                <c:pt idx="1">
                  <c:v>43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benchmarks!$E$2</c:f>
              <c:strCache>
                <c:ptCount val="1"/>
                <c:pt idx="0">
                  <c:v>SFU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benchmarks!$A$3:$A$6</c:f>
              <c:strCache>
                <c:ptCount val="4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</c:strCache>
            </c:strRef>
          </c:cat>
          <c:val>
            <c:numRef>
              <c:f>benchmarks!$E$3:$E$6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benchmarks!$F$2</c:f>
              <c:strCache>
                <c:ptCount val="1"/>
                <c:pt idx="0">
                  <c:v>Mem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benchmarks!$A$3:$A$6</c:f>
              <c:strCache>
                <c:ptCount val="4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</c:strCache>
            </c:strRef>
          </c:cat>
          <c:val>
            <c:numRef>
              <c:f>benchmarks!$F$3:$F$6</c:f>
              <c:numCache>
                <c:formatCode>General</c:formatCode>
                <c:ptCount val="4"/>
                <c:pt idx="0">
                  <c:v>8</c:v>
                </c:pt>
                <c:pt idx="1">
                  <c:v>20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benchmarks!$G$2</c:f>
              <c:strCache>
                <c:ptCount val="1"/>
                <c:pt idx="0">
                  <c:v>AGU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benchmarks!$A$3:$A$6</c:f>
              <c:strCache>
                <c:ptCount val="4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</c:strCache>
            </c:strRef>
          </c:cat>
          <c:val>
            <c:numRef>
              <c:f>benchmarks!$G$3:$G$6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benchmarks!$H$2</c:f>
              <c:strCache>
                <c:ptCount val="1"/>
                <c:pt idx="0">
                  <c:v>CF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000000"/>
              </a:solidFill>
            </a:ln>
          </c:spPr>
          <c:cat>
            <c:strRef>
              <c:f>benchmarks!$A$3:$A$6</c:f>
              <c:strCache>
                <c:ptCount val="4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</c:strCache>
            </c:strRef>
          </c:cat>
          <c:val>
            <c:numRef>
              <c:f>benchmarks!$H$3:$H$6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benchmarks!$I$2</c:f>
              <c:strCache>
                <c:ptCount val="1"/>
                <c:pt idx="0">
                  <c:v>I-ALU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0000"/>
              </a:solidFill>
            </a:ln>
          </c:spPr>
          <c:cat>
            <c:strRef>
              <c:f>benchmarks!$A$3:$A$6</c:f>
              <c:strCache>
                <c:ptCount val="4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</c:strCache>
            </c:strRef>
          </c:cat>
          <c:val>
            <c:numRef>
              <c:f>benchmarks!$I$3:$I$6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25107456"/>
        <c:axId val="25117440"/>
      </c:barChart>
      <c:catAx>
        <c:axId val="25107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117440"/>
        <c:crosses val="autoZero"/>
        <c:auto val="1"/>
        <c:lblAlgn val="ctr"/>
        <c:lblOffset val="100"/>
      </c:catAx>
      <c:valAx>
        <c:axId val="251174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107456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15474321663384141"/>
          <c:y val="0.88168488016930824"/>
          <c:w val="0.76154507290067308"/>
          <c:h val="9.1935450680297223E-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cat>
            <c:strRef>
              <c:f>'ecoGPGPU benchmarks'!$A$11:$A$15</c:f>
              <c:strCache>
                <c:ptCount val="5"/>
                <c:pt idx="0">
                  <c:v>acfdtd2d</c:v>
                </c:pt>
                <c:pt idx="1">
                  <c:v>sde</c:v>
                </c:pt>
                <c:pt idx="2">
                  <c:v>volatility</c:v>
                </c:pt>
                <c:pt idx="3">
                  <c:v>mbir</c:v>
                </c:pt>
                <c:pt idx="4">
                  <c:v>average</c:v>
                </c:pt>
              </c:strCache>
            </c:strRef>
          </c:cat>
          <c:val>
            <c:numRef>
              <c:f>'ecoGPGPU benchmarks'!$E$11:$E$15</c:f>
              <c:numCache>
                <c:formatCode>0%</c:formatCode>
                <c:ptCount val="5"/>
                <c:pt idx="0">
                  <c:v>0.28571428571428592</c:v>
                </c:pt>
                <c:pt idx="1">
                  <c:v>3.1578947368421081E-2</c:v>
                </c:pt>
                <c:pt idx="2">
                  <c:v>0.11428571428571434</c:v>
                </c:pt>
                <c:pt idx="3">
                  <c:v>0.17647058823529421</c:v>
                </c:pt>
                <c:pt idx="4">
                  <c:v>0.15201238390092894</c:v>
                </c:pt>
              </c:numCache>
            </c:numRef>
          </c:val>
        </c:ser>
        <c:axId val="25129344"/>
        <c:axId val="25130880"/>
      </c:barChart>
      <c:catAx>
        <c:axId val="251293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130880"/>
        <c:crosses val="autoZero"/>
        <c:auto val="1"/>
        <c:lblAlgn val="ctr"/>
        <c:lblOffset val="100"/>
      </c:catAx>
      <c:valAx>
        <c:axId val="2513088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1293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Sheet1!$I$39:$I$48</c:f>
              <c:numCache>
                <c:formatCode>General</c:formatCode>
                <c:ptCount val="10"/>
                <c:pt idx="0">
                  <c:v>512</c:v>
                </c:pt>
                <c:pt idx="1">
                  <c:v>256</c:v>
                </c:pt>
                <c:pt idx="2">
                  <c:v>128</c:v>
                </c:pt>
                <c:pt idx="3">
                  <c:v>64</c:v>
                </c:pt>
                <c:pt idx="4">
                  <c:v>32</c:v>
                </c:pt>
                <c:pt idx="5">
                  <c:v>16</c:v>
                </c:pt>
                <c:pt idx="6">
                  <c:v>8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xVal>
          <c:yVal>
            <c:numRef>
              <c:f>Sheet1!$H$39:$H$48</c:f>
              <c:numCache>
                <c:formatCode>General</c:formatCode>
                <c:ptCount val="10"/>
                <c:pt idx="0">
                  <c:v>11.25616659927215</c:v>
                </c:pt>
                <c:pt idx="1">
                  <c:v>10.374495310267806</c:v>
                </c:pt>
                <c:pt idx="2">
                  <c:v>9.4735677821894502</c:v>
                </c:pt>
                <c:pt idx="3">
                  <c:v>8.4387126111560189</c:v>
                </c:pt>
                <c:pt idx="4">
                  <c:v>7.5807461873638777</c:v>
                </c:pt>
                <c:pt idx="5">
                  <c:v>5.1985495517928291</c:v>
                </c:pt>
                <c:pt idx="6">
                  <c:v>3.8690465159377307</c:v>
                </c:pt>
                <c:pt idx="7">
                  <c:v>2.8060987903225807</c:v>
                </c:pt>
                <c:pt idx="8">
                  <c:v>1.6902019915803121</c:v>
                </c:pt>
                <c:pt idx="9">
                  <c:v>1.3048359375</c:v>
                </c:pt>
              </c:numCache>
            </c:numRef>
          </c:yVal>
          <c:smooth val="1"/>
        </c:ser>
        <c:axId val="25148032"/>
        <c:axId val="25910656"/>
      </c:scatterChart>
      <c:valAx>
        <c:axId val="25148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910656"/>
        <c:crosses val="autoZero"/>
        <c:crossBetween val="midCat"/>
      </c:valAx>
      <c:valAx>
        <c:axId val="25910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48032"/>
        <c:crosses val="autoZero"/>
        <c:crossBetween val="midCat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8DB8-D82C-48E0-BA8F-A6AFD6F81B26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8FC66-439E-4E21-A1F0-76D437E69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8FC66-439E-4E21-A1F0-76D437E690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16675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49938" y="6388100"/>
            <a:ext cx="2654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University of Michigan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Electrical Engineering and Computer Science</a:t>
            </a:r>
          </a:p>
        </p:txBody>
      </p:sp>
      <p:pic>
        <p:nvPicPr>
          <p:cNvPr id="2054" name="Picture 9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73813"/>
            <a:ext cx="41116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234950"/>
            <a:ext cx="8686800" cy="6084888"/>
          </a:xfrm>
          <a:prstGeom prst="rect">
            <a:avLst/>
          </a:prstGeom>
          <a:noFill/>
          <a:ln w="15875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7.png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2227" y="1179931"/>
            <a:ext cx="5823283" cy="1470025"/>
          </a:xfrm>
        </p:spPr>
        <p:txBody>
          <a:bodyPr/>
          <a:lstStyle/>
          <a:p>
            <a:r>
              <a:rPr lang="en-US" sz="4000" dirty="0" smtClean="0"/>
              <a:t>Low-Power</a:t>
            </a:r>
            <a:br>
              <a:rPr lang="en-US" sz="4000" dirty="0" smtClean="0"/>
            </a:br>
            <a:r>
              <a:rPr lang="en-US" sz="4000" dirty="0" smtClean="0"/>
              <a:t>Scientific Computing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2336" y="4237351"/>
            <a:ext cx="8363712" cy="124394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err="1" smtClean="0"/>
              <a:t>Ganesh</a:t>
            </a:r>
            <a:r>
              <a:rPr lang="en-US" dirty="0" smtClean="0"/>
              <a:t> </a:t>
            </a:r>
            <a:r>
              <a:rPr lang="en-US" dirty="0" err="1" smtClean="0"/>
              <a:t>Dasika</a:t>
            </a:r>
            <a:r>
              <a:rPr lang="en-US" dirty="0" smtClean="0"/>
              <a:t>,</a:t>
            </a:r>
          </a:p>
          <a:p>
            <a:pPr>
              <a:lnSpc>
                <a:spcPct val="70000"/>
              </a:lnSpc>
            </a:pPr>
            <a:r>
              <a:rPr lang="en-US" dirty="0" err="1" smtClean="0"/>
              <a:t>Ankit</a:t>
            </a:r>
            <a:r>
              <a:rPr lang="en-US" dirty="0" smtClean="0"/>
              <a:t> </a:t>
            </a:r>
            <a:r>
              <a:rPr lang="en-US" dirty="0" err="1" smtClean="0"/>
              <a:t>Sethia</a:t>
            </a:r>
            <a:r>
              <a:rPr lang="en-US" dirty="0" smtClean="0"/>
              <a:t>, Trevor </a:t>
            </a:r>
            <a:r>
              <a:rPr lang="en-US" dirty="0" err="1" smtClean="0"/>
              <a:t>Mudge</a:t>
            </a:r>
            <a:r>
              <a:rPr lang="en-US" dirty="0" smtClean="0"/>
              <a:t>, Scott </a:t>
            </a:r>
            <a:r>
              <a:rPr lang="en-US" dirty="0" err="1" smtClean="0"/>
              <a:t>Mahlke</a:t>
            </a:r>
            <a:endParaRPr lang="en-US" dirty="0" smtClean="0"/>
          </a:p>
        </p:txBody>
      </p:sp>
      <p:pic>
        <p:nvPicPr>
          <p:cNvPr id="1026" name="Picture 2" descr="C:\Documents and Settings\user\Local Settings\Temporary Internet Files\Content.IE5\OTIVS1UB\MPj043729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66" y="970893"/>
            <a:ext cx="2025085" cy="2313728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7086610" y="1840832"/>
            <a:ext cx="1795576" cy="1708485"/>
            <a:chOff x="411510" y="3535649"/>
            <a:chExt cx="2272928" cy="2208357"/>
          </a:xfrm>
        </p:grpSpPr>
        <p:pic>
          <p:nvPicPr>
            <p:cNvPr id="9" name="Picture 8" descr="rocket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1510" y="4956186"/>
              <a:ext cx="1637026" cy="787820"/>
            </a:xfrm>
            <a:prstGeom prst="rect">
              <a:avLst/>
            </a:prstGeom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5657" y="4272598"/>
              <a:ext cx="1398781" cy="786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tick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5755" y="3535649"/>
              <a:ext cx="1524001" cy="857250"/>
            </a:xfrm>
            <a:prstGeom prst="rect">
              <a:avLst/>
            </a:prstGeom>
          </p:spPr>
        </p:pic>
      </p:grpSp>
      <p:pic>
        <p:nvPicPr>
          <p:cNvPr id="6" name="Picture 5" descr="140px-Caduceus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48131" y="805906"/>
            <a:ext cx="733345" cy="874775"/>
          </a:xfrm>
          <a:prstGeom prst="rect">
            <a:avLst/>
          </a:prstGeom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038350" y="5537859"/>
            <a:ext cx="5167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latin typeface="Arial Narrow" pitchFamily="34" charset="0"/>
              </a:rPr>
              <a:t>University of Michigan</a:t>
            </a:r>
          </a:p>
          <a:p>
            <a:pPr algn="ctr"/>
            <a:r>
              <a:rPr lang="en-US" b="1" i="1" dirty="0">
                <a:latin typeface="Arial Narrow" pitchFamily="34" charset="0"/>
              </a:rPr>
              <a:t>Advanced Computer Architecture Laboratory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2038350" y="2526435"/>
            <a:ext cx="516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 smtClean="0">
                <a:latin typeface="Arial Narrow" pitchFamily="34" charset="0"/>
              </a:rPr>
              <a:t>NDCA 2009</a:t>
            </a:r>
            <a:endParaRPr lang="en-US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advTm="1344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Architecture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70251" cy="4525963"/>
          </a:xfrm>
        </p:spPr>
        <p:txBody>
          <a:bodyPr/>
          <a:lstStyle/>
          <a:p>
            <a:r>
              <a:rPr lang="en-US" dirty="0" smtClean="0"/>
              <a:t>500 MHz @ 65 nm</a:t>
            </a:r>
          </a:p>
          <a:p>
            <a:r>
              <a:rPr lang="en-US" dirty="0" smtClean="0"/>
              <a:t>64-way SIMD</a:t>
            </a:r>
          </a:p>
          <a:p>
            <a:r>
              <a:rPr lang="en-US" dirty="0" smtClean="0"/>
              <a:t>64 GFLOPs</a:t>
            </a:r>
          </a:p>
          <a:p>
            <a:r>
              <a:rPr lang="en-US" dirty="0" smtClean="0"/>
              <a:t>~2.5 W/core</a:t>
            </a:r>
          </a:p>
          <a:p>
            <a:r>
              <a:rPr lang="en-US" dirty="0" smtClean="0"/>
              <a:t>1 TFLOP</a:t>
            </a:r>
          </a:p>
          <a:p>
            <a:pPr>
              <a:buNone/>
            </a:pPr>
            <a:r>
              <a:rPr lang="en-US" dirty="0" smtClean="0"/>
              <a:t>	@ 16 cores, 40 W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687431" y="2135409"/>
            <a:ext cx="5116456" cy="2887696"/>
            <a:chOff x="1877482" y="1160048"/>
            <a:chExt cx="5658437" cy="3193587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77482" y="1160048"/>
              <a:ext cx="5658437" cy="3193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 bwMode="auto">
            <a:xfrm>
              <a:off x="5362953" y="1500867"/>
              <a:ext cx="931521" cy="1635738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70922" y="1483661"/>
              <a:ext cx="753736" cy="1663576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107652" y="3446440"/>
              <a:ext cx="2548329" cy="179262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29238" y="3788805"/>
              <a:ext cx="2548009" cy="373429"/>
            </a:xfrm>
            <a:prstGeom prst="rect">
              <a:avLst/>
            </a:prstGeom>
            <a:solidFill>
              <a:schemeClr val="accent1">
                <a:lumMod val="90000"/>
                <a:alpha val="31000"/>
              </a:scheme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90493" y="3455581"/>
              <a:ext cx="805330" cy="505039"/>
            </a:xfrm>
            <a:prstGeom prst="rect">
              <a:avLst/>
            </a:prstGeom>
            <a:solidFill>
              <a:schemeClr val="accent1">
                <a:lumMod val="90000"/>
                <a:alpha val="31000"/>
              </a:scheme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023934" y="1503955"/>
              <a:ext cx="750624" cy="1675180"/>
            </a:xfrm>
            <a:prstGeom prst="rect">
              <a:avLst/>
            </a:prstGeom>
            <a:solidFill>
              <a:schemeClr val="accent1">
                <a:lumMod val="90000"/>
                <a:alpha val="31000"/>
              </a:scheme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143622" y="1465392"/>
              <a:ext cx="811150" cy="1691288"/>
            </a:xfrm>
            <a:prstGeom prst="rect">
              <a:avLst/>
            </a:prstGeom>
            <a:solidFill>
              <a:srgbClr val="92D05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1257" y="1439510"/>
          <a:ext cx="8791104" cy="4569403"/>
        </p:xfrm>
        <a:graphic>
          <a:graphicData uri="http://schemas.openxmlformats.org/presentationml/2006/ole">
            <p:oleObj spid="_x0000_s72706" name="Visio" r:id="rId4" imgW="5952744" imgH="3038296" progId="">
              <p:embed/>
            </p:oleObj>
          </a:graphicData>
        </a:graphic>
      </p:graphicFrame>
      <p:grpSp>
        <p:nvGrpSpPr>
          <p:cNvPr id="3" name="Group 13"/>
          <p:cNvGrpSpPr/>
          <p:nvPr/>
        </p:nvGrpSpPr>
        <p:grpSpPr>
          <a:xfrm>
            <a:off x="3978671" y="4351534"/>
            <a:ext cx="931665" cy="369925"/>
            <a:chOff x="3295090" y="5922880"/>
            <a:chExt cx="931665" cy="369925"/>
          </a:xfrm>
        </p:grpSpPr>
        <p:sp>
          <p:nvSpPr>
            <p:cNvPr id="12" name="Flowchart: Connector 1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95090" y="5985028"/>
              <a:ext cx="9316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Pentium M</a:t>
              </a:r>
              <a:endParaRPr lang="en-US" sz="1400" b="1" dirty="0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5129809" y="3784845"/>
            <a:ext cx="643125" cy="336587"/>
            <a:chOff x="3752290" y="5922880"/>
            <a:chExt cx="643125" cy="336587"/>
          </a:xfrm>
        </p:grpSpPr>
        <p:sp>
          <p:nvSpPr>
            <p:cNvPr id="16" name="Flowchart: Connector 15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52290" y="5951690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2</a:t>
              </a:r>
              <a:endParaRPr lang="en-US" sz="1400" b="1" dirty="0"/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5039322" y="2670655"/>
            <a:ext cx="768159" cy="336839"/>
            <a:chOff x="5039322" y="2670655"/>
            <a:chExt cx="768159" cy="336839"/>
          </a:xfrm>
        </p:grpSpPr>
        <p:sp>
          <p:nvSpPr>
            <p:cNvPr id="18" name="Flowchart: Connector 17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39322" y="2670655"/>
              <a:ext cx="7681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IBM Cell</a:t>
              </a:r>
              <a:endParaRPr lang="en-US" sz="1400" b="1" dirty="0"/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5896572" y="3523142"/>
            <a:ext cx="684803" cy="341602"/>
            <a:chOff x="3714190" y="5661177"/>
            <a:chExt cx="684803" cy="341602"/>
          </a:xfrm>
        </p:grpSpPr>
        <p:sp>
          <p:nvSpPr>
            <p:cNvPr id="22" name="Flowchart: Connector 21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4190" y="5661177"/>
              <a:ext cx="684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i7</a:t>
              </a:r>
              <a:endParaRPr lang="en-US" sz="1400" b="1" dirty="0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5947372" y="2514845"/>
            <a:ext cx="772969" cy="325474"/>
            <a:chOff x="3244290" y="5922880"/>
            <a:chExt cx="772969" cy="325474"/>
          </a:xfrm>
        </p:grpSpPr>
        <p:sp>
          <p:nvSpPr>
            <p:cNvPr id="25" name="Flowchart: Connector 24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44290" y="594057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280</a:t>
              </a:r>
              <a:endParaRPr lang="en-US" sz="1400" b="1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6791922" y="2189642"/>
            <a:ext cx="772969" cy="307777"/>
            <a:chOff x="2698190" y="5731027"/>
            <a:chExt cx="772969" cy="307777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2706104" y="577683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8190" y="573102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295</a:t>
              </a:r>
              <a:endParaRPr lang="en-US" sz="1400" dirty="0"/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7783474" y="1929692"/>
            <a:ext cx="609462" cy="338174"/>
            <a:chOff x="2417202" y="5710155"/>
            <a:chExt cx="609462" cy="338174"/>
          </a:xfrm>
        </p:grpSpPr>
        <p:sp>
          <p:nvSpPr>
            <p:cNvPr id="31" name="Flowchart: Connector 30"/>
            <p:cNvSpPr/>
            <p:nvPr/>
          </p:nvSpPr>
          <p:spPr bwMode="auto">
            <a:xfrm>
              <a:off x="2448932" y="571015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17202" y="5740552"/>
              <a:ext cx="609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S1070</a:t>
              </a:r>
              <a:endParaRPr lang="en-US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vs. Compute Power</a:t>
            </a:r>
            <a:endParaRPr lang="en-US" dirty="0"/>
          </a:p>
        </p:txBody>
      </p:sp>
      <p:grpSp>
        <p:nvGrpSpPr>
          <p:cNvPr id="10" name="Group 13"/>
          <p:cNvGrpSpPr/>
          <p:nvPr/>
        </p:nvGrpSpPr>
        <p:grpSpPr>
          <a:xfrm>
            <a:off x="1048122" y="4332484"/>
            <a:ext cx="733714" cy="594893"/>
            <a:chOff x="3774491" y="5922880"/>
            <a:chExt cx="733714" cy="594893"/>
          </a:xfrm>
        </p:grpSpPr>
        <p:sp>
          <p:nvSpPr>
            <p:cNvPr id="42" name="Flowchart: Connector 4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7065" y="5994553"/>
              <a:ext cx="6511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Cortex</a:t>
              </a:r>
            </a:p>
            <a:p>
              <a:pPr algn="ctr"/>
              <a:r>
                <a:rPr lang="en-US" sz="1400" b="1" dirty="0" smtClean="0"/>
                <a:t>A8</a:t>
              </a:r>
              <a:endParaRPr lang="en-US" sz="1400" b="1" dirty="0"/>
            </a:p>
          </p:txBody>
        </p:sp>
      </p:grpSp>
      <p:grpSp>
        <p:nvGrpSpPr>
          <p:cNvPr id="30" name="Group 19"/>
          <p:cNvGrpSpPr/>
          <p:nvPr/>
        </p:nvGrpSpPr>
        <p:grpSpPr>
          <a:xfrm>
            <a:off x="4570753" y="2120194"/>
            <a:ext cx="1258678" cy="398254"/>
            <a:chOff x="5066618" y="2609240"/>
            <a:chExt cx="1258678" cy="398254"/>
          </a:xfrm>
        </p:grpSpPr>
        <p:sp>
          <p:nvSpPr>
            <p:cNvPr id="33" name="Flowchart: Connector 32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66618" y="2609240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9242"/>
                  </a:solidFill>
                </a:rPr>
                <a:t>eco-GPGPU</a:t>
              </a:r>
              <a:endParaRPr lang="en-US" b="1" dirty="0">
                <a:solidFill>
                  <a:srgbClr val="009242"/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  <p:transition advTm="1260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eco-GPGPU will eventually hit memory wall</a:t>
            </a:r>
          </a:p>
          <a:p>
            <a:r>
              <a:rPr lang="en-US" dirty="0" smtClean="0"/>
              <a:t>GPGPUs use 1,000s of thread contexts to hide latency</a:t>
            </a:r>
          </a:p>
          <a:p>
            <a:pPr lvl="1"/>
            <a:r>
              <a:rPr lang="en-US" dirty="0" smtClean="0"/>
              <a:t>Too much area</a:t>
            </a:r>
          </a:p>
          <a:p>
            <a:pPr lvl="1"/>
            <a:r>
              <a:rPr lang="en-US" dirty="0" smtClean="0"/>
              <a:t>Too much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Memory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3D-stacked DRAM?</a:t>
            </a:r>
          </a:p>
          <a:p>
            <a:pPr lvl="1"/>
            <a:r>
              <a:rPr lang="en-US" dirty="0" smtClean="0"/>
              <a:t>Increased B/W</a:t>
            </a:r>
          </a:p>
          <a:p>
            <a:pPr lvl="1"/>
            <a:r>
              <a:rPr lang="en-US" dirty="0" smtClean="0"/>
              <a:t>Reduced latency</a:t>
            </a:r>
          </a:p>
          <a:p>
            <a:pPr lvl="1"/>
            <a:r>
              <a:rPr lang="en-US" dirty="0" smtClean="0"/>
              <a:t>Multi-threading not necessary</a:t>
            </a:r>
          </a:p>
          <a:p>
            <a:r>
              <a:rPr lang="en-US" dirty="0" smtClean="0"/>
              <a:t>Caches?</a:t>
            </a:r>
          </a:p>
          <a:p>
            <a:pPr lvl="1"/>
            <a:r>
              <a:rPr lang="en-US" dirty="0" smtClean="0"/>
              <a:t>32-64KB required assuming 200-cycle DRAM latency</a:t>
            </a:r>
          </a:p>
          <a:p>
            <a:pPr lvl="1"/>
            <a:r>
              <a:rPr lang="en-US" dirty="0" smtClean="0"/>
              <a:t>Helps when temporal locality required</a:t>
            </a:r>
          </a:p>
          <a:p>
            <a:r>
              <a:rPr lang="en-US" dirty="0" smtClean="0"/>
              <a:t>Pre-fetching, streaming?</a:t>
            </a:r>
          </a:p>
          <a:p>
            <a:pPr lvl="1"/>
            <a:r>
              <a:rPr lang="en-US" dirty="0" smtClean="0"/>
              <a:t>Most data accesses are streaming/stride-based</a:t>
            </a:r>
          </a:p>
          <a:p>
            <a:pPr lvl="1"/>
            <a:r>
              <a:rPr lang="en-US" dirty="0" smtClean="0"/>
              <a:t>Addresses predictable</a:t>
            </a:r>
          </a:p>
          <a:p>
            <a:r>
              <a:rPr lang="en-US" dirty="0" smtClean="0"/>
              <a:t>Compression?</a:t>
            </a:r>
          </a:p>
          <a:p>
            <a:pPr lvl="1"/>
            <a:r>
              <a:rPr lang="en-US" dirty="0" smtClean="0"/>
              <a:t>Sparse-matrix data easily compressible</a:t>
            </a:r>
          </a:p>
          <a:p>
            <a:pPr lvl="1"/>
            <a:r>
              <a:rPr lang="en-US" dirty="0" smtClean="0"/>
              <a:t>Somewhat application-specific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from Streaming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86128" y="1754981"/>
          <a:ext cx="5602224" cy="336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Memory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3D-stacked DRAM?</a:t>
            </a:r>
          </a:p>
          <a:p>
            <a:pPr lvl="1"/>
            <a:r>
              <a:rPr lang="en-US" dirty="0" smtClean="0"/>
              <a:t>Increased B/W</a:t>
            </a:r>
          </a:p>
          <a:p>
            <a:pPr lvl="1"/>
            <a:r>
              <a:rPr lang="en-US" dirty="0" smtClean="0"/>
              <a:t>Reduced latency</a:t>
            </a:r>
          </a:p>
          <a:p>
            <a:pPr lvl="1"/>
            <a:r>
              <a:rPr lang="en-US" dirty="0" smtClean="0"/>
              <a:t>Multi-threading not necessary</a:t>
            </a:r>
          </a:p>
          <a:p>
            <a:r>
              <a:rPr lang="en-US" dirty="0" smtClean="0"/>
              <a:t>Caches?</a:t>
            </a:r>
          </a:p>
          <a:p>
            <a:pPr lvl="1"/>
            <a:r>
              <a:rPr lang="en-US" dirty="0" smtClean="0"/>
              <a:t>32-64KB required assuming 200-cycle DRAM latency</a:t>
            </a:r>
          </a:p>
          <a:p>
            <a:pPr lvl="1"/>
            <a:r>
              <a:rPr lang="en-US" dirty="0" smtClean="0"/>
              <a:t>Helps when temporal locality required</a:t>
            </a:r>
          </a:p>
          <a:p>
            <a:r>
              <a:rPr lang="en-US" dirty="0" smtClean="0"/>
              <a:t>Pre-fetching, streaming?</a:t>
            </a:r>
          </a:p>
          <a:p>
            <a:pPr lvl="1"/>
            <a:r>
              <a:rPr lang="en-US" dirty="0" smtClean="0"/>
              <a:t>Most data accesses are streaming/stride-based</a:t>
            </a:r>
          </a:p>
          <a:p>
            <a:pPr lvl="1"/>
            <a:r>
              <a:rPr lang="en-US" dirty="0" smtClean="0"/>
              <a:t>Addresses predictable</a:t>
            </a:r>
          </a:p>
          <a:p>
            <a:r>
              <a:rPr lang="en-US" dirty="0" smtClean="0"/>
              <a:t>Compression?</a:t>
            </a:r>
          </a:p>
          <a:p>
            <a:pPr lvl="1"/>
            <a:r>
              <a:rPr lang="en-US" dirty="0" smtClean="0"/>
              <a:t>Sparse-matrix data easily compressible</a:t>
            </a:r>
          </a:p>
          <a:p>
            <a:pPr lvl="1"/>
            <a:r>
              <a:rPr lang="en-US" dirty="0" smtClean="0"/>
              <a:t>Somewhat application-specific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1300162"/>
          </a:xfrm>
        </p:spPr>
        <p:txBody>
          <a:bodyPr/>
          <a:lstStyle/>
          <a:p>
            <a:r>
              <a:rPr lang="en-US" dirty="0" smtClean="0"/>
              <a:t>Data Compression in </a:t>
            </a:r>
            <a:br>
              <a:rPr lang="en-US" dirty="0" smtClean="0"/>
            </a:br>
            <a:r>
              <a:rPr lang="en-US" dirty="0" smtClean="0"/>
              <a:t>Medical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00200"/>
            <a:ext cx="3835399" cy="4525963"/>
          </a:xfrm>
        </p:spPr>
        <p:txBody>
          <a:bodyPr/>
          <a:lstStyle/>
          <a:p>
            <a:r>
              <a:rPr lang="en-US" dirty="0" smtClean="0"/>
              <a:t>Normally for reducing disk space</a:t>
            </a:r>
          </a:p>
          <a:p>
            <a:r>
              <a:rPr lang="en-US" dirty="0" smtClean="0"/>
              <a:t>Use compression to reduce data transfer instead</a:t>
            </a:r>
          </a:p>
          <a:p>
            <a:r>
              <a:rPr lang="en-US" dirty="0" smtClean="0"/>
              <a:t>~10:1 loss-less compression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0592" y="1666379"/>
            <a:ext cx="2729772" cy="229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5169" y="4018881"/>
            <a:ext cx="2722672" cy="227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rc 8"/>
          <p:cNvSpPr/>
          <p:nvPr/>
        </p:nvSpPr>
        <p:spPr bwMode="auto">
          <a:xfrm>
            <a:off x="6282048" y="3384466"/>
            <a:ext cx="1377537" cy="1116280"/>
          </a:xfrm>
          <a:prstGeom prst="arc">
            <a:avLst>
              <a:gd name="adj1" fmla="val 16200003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3100" y="1971304"/>
            <a:ext cx="1847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Re-reconstructed</a:t>
            </a:r>
          </a:p>
          <a:p>
            <a:pPr algn="ctr"/>
            <a:r>
              <a:rPr lang="en-US" dirty="0" smtClean="0"/>
              <a:t>after 12:1 JPEG </a:t>
            </a:r>
            <a:r>
              <a:rPr lang="en-US" dirty="0" err="1" smtClean="0"/>
              <a:t>lossy</a:t>
            </a:r>
            <a:r>
              <a:rPr lang="en-US" dirty="0" smtClean="0"/>
              <a:t> compression</a:t>
            </a:r>
          </a:p>
          <a:p>
            <a:pPr algn="ctr"/>
            <a:r>
              <a:rPr lang="en-US" dirty="0" smtClean="0"/>
              <a:t>of </a:t>
            </a:r>
            <a:r>
              <a:rPr lang="en-US" dirty="0" err="1" smtClean="0"/>
              <a:t>sinogram</a:t>
            </a:r>
            <a:endParaRPr lang="en-US" dirty="0"/>
          </a:p>
        </p:txBody>
      </p:sp>
    </p:spTree>
  </p:cSld>
  <p:clrMapOvr>
    <a:masterClrMapping/>
  </p:clrMapOvr>
  <p:transition advTm="563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JPEG-LS Compression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77" y="3542190"/>
            <a:ext cx="8467725" cy="287636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Low area footprint, compared to FPUs</a:t>
            </a:r>
          </a:p>
          <a:p>
            <a:pPr lvl="1"/>
            <a:r>
              <a:rPr lang="en-US" dirty="0" smtClean="0"/>
              <a:t>~0.25mm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High throughput</a:t>
            </a:r>
          </a:p>
          <a:p>
            <a:pPr lvl="1"/>
            <a:r>
              <a:rPr lang="en-US" dirty="0" smtClean="0"/>
              <a:t>~250 </a:t>
            </a:r>
            <a:r>
              <a:rPr lang="en-US" dirty="0" err="1" smtClean="0"/>
              <a:t>Mpixels</a:t>
            </a:r>
            <a:r>
              <a:rPr lang="en-US" dirty="0" smtClean="0"/>
              <a:t>/sec</a:t>
            </a:r>
          </a:p>
          <a:p>
            <a:r>
              <a:rPr lang="en-US" dirty="0" smtClean="0"/>
              <a:t>Very low power dissipation</a:t>
            </a:r>
          </a:p>
          <a:p>
            <a:pPr lvl="1"/>
            <a:r>
              <a:rPr lang="en-US" dirty="0" smtClean="0"/>
              <a:t>~2mW</a:t>
            </a:r>
          </a:p>
          <a:p>
            <a:r>
              <a:rPr lang="en-US" dirty="0" smtClean="0"/>
              <a:t>Compressing more data =&gt; Better ratios</a:t>
            </a:r>
          </a:p>
          <a:p>
            <a:pPr lvl="1"/>
            <a:r>
              <a:rPr lang="en-US" dirty="0" smtClean="0"/>
              <a:t>[De]Compress data at off-chip </a:t>
            </a:r>
            <a:r>
              <a:rPr lang="en-US" dirty="0" err="1" smtClean="0"/>
              <a:t>mem</a:t>
            </a:r>
            <a:r>
              <a:rPr lang="en-US" dirty="0" smtClean="0"/>
              <a:t> bus</a:t>
            </a:r>
          </a:p>
          <a:p>
            <a:r>
              <a:rPr lang="en-US" dirty="0" smtClean="0"/>
              <a:t>10X more bandwidth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90699" y="1533525"/>
            <a:ext cx="5619751" cy="1714500"/>
            <a:chOff x="1562100" y="1377949"/>
            <a:chExt cx="5410199" cy="1844675"/>
          </a:xfrm>
        </p:grpSpPr>
        <p:pic>
          <p:nvPicPr>
            <p:cNvPr id="9318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B3B3B3"/>
                </a:clrFrom>
                <a:clrTo>
                  <a:srgbClr val="B3B3B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66875" y="1377949"/>
              <a:ext cx="5260257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 bwMode="auto">
            <a:xfrm>
              <a:off x="1562100" y="2228849"/>
              <a:ext cx="357187" cy="150019"/>
            </a:xfrm>
            <a:prstGeom prst="rect">
              <a:avLst/>
            </a:prstGeom>
            <a:solidFill>
              <a:schemeClr val="bg1"/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615112" y="2214561"/>
              <a:ext cx="357187" cy="150019"/>
            </a:xfrm>
            <a:prstGeom prst="rect">
              <a:avLst/>
            </a:prstGeom>
            <a:solidFill>
              <a:schemeClr val="bg1"/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3435" y="1238251"/>
            <a:ext cx="7889424" cy="2371724"/>
            <a:chOff x="813435" y="1238251"/>
            <a:chExt cx="7889424" cy="2371724"/>
          </a:xfrm>
        </p:grpSpPr>
        <p:grpSp>
          <p:nvGrpSpPr>
            <p:cNvPr id="11" name="Group 10"/>
            <p:cNvGrpSpPr/>
            <p:nvPr/>
          </p:nvGrpSpPr>
          <p:grpSpPr>
            <a:xfrm>
              <a:off x="5621277" y="1238251"/>
              <a:ext cx="3081582" cy="2371724"/>
              <a:chOff x="5828921" y="1362075"/>
              <a:chExt cx="2838830" cy="2184891"/>
            </a:xfrm>
          </p:grpSpPr>
          <p:graphicFrame>
            <p:nvGraphicFramePr>
              <p:cNvPr id="8" name="Chart 7"/>
              <p:cNvGraphicFramePr/>
              <p:nvPr/>
            </p:nvGraphicFramePr>
            <p:xfrm>
              <a:off x="5981701" y="1362075"/>
              <a:ext cx="2686050" cy="203834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9" name="TextBox 8"/>
              <p:cNvSpPr txBox="1"/>
              <p:nvPr/>
            </p:nvSpPr>
            <p:spPr>
              <a:xfrm rot="16200000">
                <a:off x="5140085" y="2120264"/>
                <a:ext cx="16546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 Compression Ratio</a:t>
                </a:r>
                <a:endParaRPr 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448425" y="3362300"/>
                <a:ext cx="213481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Image rows per compression</a:t>
                </a:r>
                <a:endParaRPr 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3435" y="1452245"/>
              <a:ext cx="4328976" cy="1679575"/>
              <a:chOff x="828675" y="2244725"/>
              <a:chExt cx="4328976" cy="1679575"/>
            </a:xfrm>
          </p:grpSpPr>
          <p:grpSp>
            <p:nvGrpSpPr>
              <p:cNvPr id="18" name="Group 14"/>
              <p:cNvGrpSpPr/>
              <p:nvPr/>
            </p:nvGrpSpPr>
            <p:grpSpPr>
              <a:xfrm>
                <a:off x="828675" y="2244724"/>
                <a:ext cx="1852001" cy="1679574"/>
                <a:chOff x="485775" y="1917065"/>
                <a:chExt cx="2201015" cy="1996095"/>
              </a:xfrm>
            </p:grpSpPr>
            <p:pic>
              <p:nvPicPr>
                <p:cNvPr id="21" name="Picture 2" descr="Z:\Documents\compression\sinogram.bmp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b="74525"/>
                <a:stretch>
                  <a:fillRect/>
                </a:stretch>
              </p:blipFill>
              <p:spPr bwMode="auto">
                <a:xfrm>
                  <a:off x="485775" y="1917065"/>
                  <a:ext cx="2200275" cy="4349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" name="Picture 2" descr="Z:\Documents\compression\sinogram.bmp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t="25327" b="51615"/>
                <a:stretch>
                  <a:fillRect/>
                </a:stretch>
              </p:blipFill>
              <p:spPr bwMode="auto">
                <a:xfrm>
                  <a:off x="491509" y="2451100"/>
                  <a:ext cx="2195281" cy="3937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" name="Picture 2" descr="Z:\Documents\compression\sinogram.bmp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t="47493" b="26846"/>
                <a:stretch>
                  <a:fillRect/>
                </a:stretch>
              </p:blipFill>
              <p:spPr bwMode="auto">
                <a:xfrm>
                  <a:off x="488365" y="2929890"/>
                  <a:ext cx="2195281" cy="43815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" name="Picture 2" descr="Z:\Documents\compression\sinogram.bmp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t="72983"/>
                <a:stretch>
                  <a:fillRect/>
                </a:stretch>
              </p:blipFill>
              <p:spPr bwMode="auto">
                <a:xfrm>
                  <a:off x="489598" y="3451860"/>
                  <a:ext cx="2195281" cy="4613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9" name="Picture 3" descr="Z:\Documents\compression\sinogram.bmp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328035" y="2356485"/>
                <a:ext cx="1829616" cy="1423035"/>
              </a:xfrm>
              <a:prstGeom prst="rect">
                <a:avLst/>
              </a:prstGeom>
              <a:noFill/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2834640" y="287274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vs</a:t>
                </a:r>
                <a:endParaRPr lang="en-US" dirty="0"/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1100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3" descr="C:\Users\Ganesh\Desktop\arm_review_dec_2009\kill-a-wa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484" y="1947203"/>
            <a:ext cx="3693576" cy="36935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Current/Future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7981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Thorough analysis of scientific compute domains</a:t>
            </a:r>
          </a:p>
          <a:p>
            <a:pPr lvl="1"/>
            <a:r>
              <a:rPr lang="en-US" dirty="0" smtClean="0"/>
              <a:t>% FP</a:t>
            </a:r>
          </a:p>
          <a:p>
            <a:pPr lvl="1"/>
            <a:r>
              <a:rPr lang="en-US" dirty="0" err="1" smtClean="0"/>
              <a:t>Mem:Compute</a:t>
            </a:r>
            <a:r>
              <a:rPr lang="en-US" dirty="0" smtClean="0"/>
              <a:t> ratios</a:t>
            </a:r>
          </a:p>
          <a:p>
            <a:pPr lvl="1"/>
            <a:r>
              <a:rPr lang="en-US" dirty="0" smtClean="0"/>
              <a:t>Data access patterns</a:t>
            </a:r>
          </a:p>
          <a:p>
            <a:r>
              <a:rPr lang="en-US" dirty="0" smtClean="0"/>
              <a:t>Improved GPU measurements</a:t>
            </a:r>
          </a:p>
          <a:p>
            <a:pPr lvl="1"/>
            <a:r>
              <a:rPr lang="en-US" dirty="0" smtClean="0"/>
              <a:t>CUDA profiler to determine performance</a:t>
            </a:r>
          </a:p>
          <a:p>
            <a:pPr lvl="1"/>
            <a:r>
              <a:rPr lang="en-US" dirty="0" smtClean="0"/>
              <a:t>Power measurements</a:t>
            </a:r>
          </a:p>
          <a:p>
            <a:r>
              <a:rPr lang="en-US" dirty="0" smtClean="0"/>
              <a:t>Memory system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Low-power “supercomputing” an important direction of study in </a:t>
            </a:r>
            <a:r>
              <a:rPr lang="en-US" smtClean="0"/>
              <a:t>computer architecture</a:t>
            </a:r>
            <a:endParaRPr lang="en-US" dirty="0" smtClean="0"/>
          </a:p>
          <a:p>
            <a:r>
              <a:rPr lang="en-US" dirty="0" smtClean="0"/>
              <a:t>Current solutions either over-designed or far too inefficient</a:t>
            </a:r>
          </a:p>
          <a:p>
            <a:r>
              <a:rPr lang="en-US" dirty="0" smtClean="0"/>
              <a:t>Significant efficiency improvements:</a:t>
            </a:r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optimizations</a:t>
            </a:r>
          </a:p>
          <a:p>
            <a:pPr lvl="1"/>
            <a:r>
              <a:rPr lang="en-US" dirty="0" smtClean="0"/>
              <a:t>Reduce thread contexts</a:t>
            </a:r>
          </a:p>
          <a:p>
            <a:pPr lvl="1"/>
            <a:r>
              <a:rPr lang="en-US" dirty="0" smtClean="0"/>
              <a:t>Improved memory 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68889" y="3667495"/>
            <a:ext cx="2520629" cy="2650178"/>
            <a:chOff x="6499520" y="2990601"/>
            <a:chExt cx="1811228" cy="1904317"/>
          </a:xfrm>
        </p:grpSpPr>
        <p:pic>
          <p:nvPicPr>
            <p:cNvPr id="13" name="Picture 12" descr="L_AMD-N80L286 (ES)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99520" y="2990601"/>
              <a:ext cx="1811228" cy="1904317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 bwMode="auto">
            <a:xfrm rot="20829433">
              <a:off x="6752204" y="3283199"/>
              <a:ext cx="1282281" cy="1251694"/>
            </a:xfrm>
            <a:prstGeom prst="rect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Documents and Settings\user\Local Settings\Temporary Internet Files\Content.IE5\OTIVS1UB\MPj04372940000[1]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869788">
              <a:off x="6831821" y="3299867"/>
              <a:ext cx="1074554" cy="122771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Tm="4826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Advent of the GPGPU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Growing popularity for scientific computing</a:t>
            </a:r>
          </a:p>
          <a:p>
            <a:pPr lvl="1"/>
            <a:r>
              <a:rPr lang="en-US" dirty="0" smtClean="0"/>
              <a:t>Medical Imaging</a:t>
            </a:r>
          </a:p>
          <a:p>
            <a:pPr lvl="1"/>
            <a:r>
              <a:rPr lang="en-US" dirty="0" smtClean="0"/>
              <a:t>Astrophysics</a:t>
            </a:r>
          </a:p>
          <a:p>
            <a:pPr lvl="1"/>
            <a:r>
              <a:rPr lang="en-US" dirty="0" smtClean="0"/>
              <a:t>Weather Prediction</a:t>
            </a:r>
          </a:p>
          <a:p>
            <a:pPr lvl="1"/>
            <a:r>
              <a:rPr lang="en-US" dirty="0" smtClean="0"/>
              <a:t>EDA</a:t>
            </a:r>
          </a:p>
          <a:p>
            <a:pPr lvl="1"/>
            <a:r>
              <a:rPr lang="en-US" dirty="0" smtClean="0"/>
              <a:t>Financial instrument pricing</a:t>
            </a:r>
          </a:p>
          <a:p>
            <a:r>
              <a:rPr lang="en-US" dirty="0" smtClean="0"/>
              <a:t>Commodity item</a:t>
            </a:r>
          </a:p>
          <a:p>
            <a:r>
              <a:rPr lang="en-US" dirty="0" smtClean="0"/>
              <a:t>Increasingly programmable</a:t>
            </a:r>
          </a:p>
          <a:p>
            <a:pPr lvl="1"/>
            <a:r>
              <a:rPr lang="en-US" dirty="0" smtClean="0"/>
              <a:t>Fermi</a:t>
            </a:r>
          </a:p>
          <a:p>
            <a:pPr lvl="1"/>
            <a:r>
              <a:rPr lang="en-US" dirty="0" smtClean="0"/>
              <a:t>ARM/Mali ?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Larrabee</a:t>
            </a:r>
            <a:r>
              <a:rPr lang="en-US" dirty="0" smtClean="0"/>
              <a:t>” 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905000"/>
            <a:ext cx="1828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572000"/>
            <a:ext cx="17610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105400"/>
            <a:ext cx="1981200" cy="112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2895600"/>
            <a:ext cx="203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399" y="1524000"/>
            <a:ext cx="17610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ick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41452" y="3561348"/>
            <a:ext cx="1922028" cy="10587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5486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???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3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GPGPUs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Gap between computation and bandwidth</a:t>
            </a:r>
          </a:p>
          <a:p>
            <a:pPr lvl="1"/>
            <a:r>
              <a:rPr lang="en-US" dirty="0" smtClean="0"/>
              <a:t>933 GFLOPS : 142 GB/s bandwidth</a:t>
            </a:r>
          </a:p>
          <a:p>
            <a:pPr lvl="1">
              <a:buNone/>
            </a:pPr>
            <a:r>
              <a:rPr lang="en-US" dirty="0" smtClean="0"/>
              <a:t>	(0.15B of data per FLOP, ~26:1 </a:t>
            </a:r>
            <a:r>
              <a:rPr lang="en-US" dirty="0" err="1" smtClean="0"/>
              <a:t>Compute:Mem</a:t>
            </a:r>
            <a:r>
              <a:rPr lang="en-US" dirty="0" smtClean="0"/>
              <a:t> Ratio)</a:t>
            </a:r>
          </a:p>
          <a:p>
            <a:r>
              <a:rPr lang="en-US" dirty="0" smtClean="0"/>
              <a:t>Very high power consumption</a:t>
            </a:r>
          </a:p>
          <a:p>
            <a:pPr lvl="1"/>
            <a:r>
              <a:rPr lang="en-US" dirty="0" smtClean="0"/>
              <a:t>Graphics-specific hardware</a:t>
            </a:r>
          </a:p>
          <a:p>
            <a:pPr lvl="1"/>
            <a:r>
              <a:rPr lang="en-US" dirty="0" smtClean="0"/>
              <a:t>Several thread contexts</a:t>
            </a:r>
          </a:p>
          <a:p>
            <a:pPr lvl="1"/>
            <a:r>
              <a:rPr lang="en-US" dirty="0" smtClean="0"/>
              <a:t>Large register files and memories</a:t>
            </a:r>
          </a:p>
          <a:p>
            <a:pPr lvl="1"/>
            <a:r>
              <a:rPr lang="en-US" dirty="0" smtClean="0"/>
              <a:t>Fully general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pSp>
        <p:nvGrpSpPr>
          <p:cNvPr id="4" name="Group 12"/>
          <p:cNvGrpSpPr/>
          <p:nvPr/>
        </p:nvGrpSpPr>
        <p:grpSpPr>
          <a:xfrm>
            <a:off x="5029200" y="4876800"/>
            <a:ext cx="3734289" cy="1200329"/>
            <a:chOff x="5029200" y="4876800"/>
            <a:chExt cx="3734289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6248400" y="4876800"/>
              <a:ext cx="25150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Inefficiencies in all</a:t>
              </a:r>
            </a:p>
            <a:p>
              <a:r>
                <a:rPr lang="en-US" sz="2400" i="1" dirty="0" smtClean="0"/>
                <a:t>general-purpose architectures</a:t>
              </a:r>
              <a:endParaRPr lang="en-US" sz="2400" i="1" dirty="0"/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0800000">
              <a:off x="5638800" y="5257800"/>
              <a:ext cx="5334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rot="10800000">
              <a:off x="5029200" y="5562600"/>
              <a:ext cx="1143000" cy="76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Architecture for improved power efficiency for high-performance scientific applications</a:t>
            </a:r>
          </a:p>
          <a:p>
            <a:pPr lvl="1"/>
            <a:r>
              <a:rPr lang="en-US" dirty="0" smtClean="0"/>
              <a:t>Reduced data center power</a:t>
            </a:r>
          </a:p>
          <a:p>
            <a:pPr lvl="1"/>
            <a:r>
              <a:rPr lang="en-US" dirty="0" smtClean="0"/>
              <a:t>Improved portability for mobile devices</a:t>
            </a:r>
          </a:p>
          <a:p>
            <a:pPr lvl="1"/>
            <a:r>
              <a:rPr lang="en-US" dirty="0" smtClean="0"/>
              <a:t>100s of GFLOPS for 10-20W</a:t>
            </a:r>
          </a:p>
          <a:p>
            <a:r>
              <a:rPr lang="en-US" dirty="0" smtClean="0"/>
              <a:t>GPU-like structure to exploit SIMD</a:t>
            </a:r>
          </a:p>
          <a:p>
            <a:r>
              <a:rPr lang="en-US" dirty="0" smtClean="0"/>
              <a:t>Domain-specific add-ons</a:t>
            </a:r>
          </a:p>
          <a:p>
            <a:r>
              <a:rPr lang="en-US" dirty="0" smtClean="0"/>
              <a:t>System design for best memory/performance balancing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1257" y="1439510"/>
          <a:ext cx="8791104" cy="4569403"/>
        </p:xfrm>
        <a:graphic>
          <a:graphicData uri="http://schemas.openxmlformats.org/presentationml/2006/ole">
            <p:oleObj spid="_x0000_s71682" name="Visio" r:id="rId4" imgW="5952744" imgH="3038296" progId="">
              <p:embed/>
            </p:oleObj>
          </a:graphicData>
        </a:graphic>
      </p:graphicFrame>
      <p:grpSp>
        <p:nvGrpSpPr>
          <p:cNvPr id="3" name="Group 13"/>
          <p:cNvGrpSpPr/>
          <p:nvPr/>
        </p:nvGrpSpPr>
        <p:grpSpPr>
          <a:xfrm>
            <a:off x="3978671" y="4351534"/>
            <a:ext cx="931665" cy="369925"/>
            <a:chOff x="3295090" y="5922880"/>
            <a:chExt cx="931665" cy="369925"/>
          </a:xfrm>
        </p:grpSpPr>
        <p:sp>
          <p:nvSpPr>
            <p:cNvPr id="12" name="Flowchart: Connector 1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95090" y="5985028"/>
              <a:ext cx="9316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Pentium M</a:t>
              </a:r>
              <a:endParaRPr lang="en-US" sz="1400" b="1" dirty="0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5129809" y="3784845"/>
            <a:ext cx="643125" cy="336587"/>
            <a:chOff x="3752290" y="5922880"/>
            <a:chExt cx="643125" cy="336587"/>
          </a:xfrm>
        </p:grpSpPr>
        <p:sp>
          <p:nvSpPr>
            <p:cNvPr id="16" name="Flowchart: Connector 15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52290" y="5951690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2</a:t>
              </a:r>
              <a:endParaRPr lang="en-US" sz="1400" b="1" dirty="0"/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5039322" y="2670655"/>
            <a:ext cx="768159" cy="336839"/>
            <a:chOff x="5039322" y="2670655"/>
            <a:chExt cx="768159" cy="336839"/>
          </a:xfrm>
        </p:grpSpPr>
        <p:sp>
          <p:nvSpPr>
            <p:cNvPr id="18" name="Flowchart: Connector 17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39322" y="2670655"/>
              <a:ext cx="7681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IBM Cell</a:t>
              </a:r>
              <a:endParaRPr lang="en-US" sz="1400" b="1" dirty="0"/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5896572" y="3523142"/>
            <a:ext cx="684803" cy="341602"/>
            <a:chOff x="3714190" y="5661177"/>
            <a:chExt cx="684803" cy="341602"/>
          </a:xfrm>
        </p:grpSpPr>
        <p:sp>
          <p:nvSpPr>
            <p:cNvPr id="22" name="Flowchart: Connector 21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4190" y="5661177"/>
              <a:ext cx="684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i7</a:t>
              </a:r>
              <a:endParaRPr lang="en-US" sz="1400" b="1" dirty="0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5947372" y="2514845"/>
            <a:ext cx="772969" cy="325474"/>
            <a:chOff x="3244290" y="5922880"/>
            <a:chExt cx="772969" cy="325474"/>
          </a:xfrm>
        </p:grpSpPr>
        <p:sp>
          <p:nvSpPr>
            <p:cNvPr id="25" name="Flowchart: Connector 24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44290" y="594057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280</a:t>
              </a:r>
              <a:endParaRPr lang="en-US" sz="1400" b="1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6791922" y="2189642"/>
            <a:ext cx="772969" cy="307777"/>
            <a:chOff x="2698190" y="5731027"/>
            <a:chExt cx="772969" cy="307777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2706104" y="577683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8190" y="573102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295</a:t>
              </a:r>
              <a:endParaRPr lang="en-US" sz="1400" dirty="0"/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7783474" y="1929692"/>
            <a:ext cx="609462" cy="338174"/>
            <a:chOff x="2417202" y="5710155"/>
            <a:chExt cx="609462" cy="338174"/>
          </a:xfrm>
        </p:grpSpPr>
        <p:sp>
          <p:nvSpPr>
            <p:cNvPr id="31" name="Flowchart: Connector 30"/>
            <p:cNvSpPr/>
            <p:nvPr/>
          </p:nvSpPr>
          <p:spPr bwMode="auto">
            <a:xfrm>
              <a:off x="2448932" y="571015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17202" y="5740552"/>
              <a:ext cx="609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S1070</a:t>
              </a:r>
              <a:endParaRPr lang="en-US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vs. Compute Power</a:t>
            </a:r>
            <a:endParaRPr lang="en-US" dirty="0"/>
          </a:p>
        </p:txBody>
      </p:sp>
      <p:grpSp>
        <p:nvGrpSpPr>
          <p:cNvPr id="10" name="Group 13"/>
          <p:cNvGrpSpPr/>
          <p:nvPr/>
        </p:nvGrpSpPr>
        <p:grpSpPr>
          <a:xfrm>
            <a:off x="1048122" y="4332484"/>
            <a:ext cx="733714" cy="594893"/>
            <a:chOff x="3774491" y="5922880"/>
            <a:chExt cx="733714" cy="594893"/>
          </a:xfrm>
        </p:grpSpPr>
        <p:sp>
          <p:nvSpPr>
            <p:cNvPr id="42" name="Flowchart: Connector 4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7065" y="5994553"/>
              <a:ext cx="6511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Cortex</a:t>
              </a:r>
            </a:p>
            <a:p>
              <a:pPr algn="ctr"/>
              <a:r>
                <a:rPr lang="en-US" sz="1400" b="1" dirty="0" smtClean="0"/>
                <a:t>A8</a:t>
              </a:r>
              <a:endParaRPr lang="en-US" sz="1400" b="1" dirty="0"/>
            </a:p>
          </p:txBody>
        </p:sp>
      </p:grpSp>
    </p:spTree>
    <p:custDataLst>
      <p:tags r:id="rId2"/>
    </p:custDataLst>
  </p:cSld>
  <p:clrMapOvr>
    <a:masterClrMapping/>
  </p:clrMapOvr>
  <p:transition advTm="1260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Throughput at Low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domains</a:t>
            </a:r>
          </a:p>
          <a:p>
            <a:pPr lvl="1"/>
            <a:r>
              <a:rPr lang="en-US" dirty="0" smtClean="0"/>
              <a:t>Image reconstruction</a:t>
            </a:r>
          </a:p>
          <a:p>
            <a:r>
              <a:rPr lang="en-US" dirty="0" smtClean="0"/>
              <a:t>Communications, signal-processing</a:t>
            </a:r>
          </a:p>
          <a:p>
            <a:pPr lvl="1"/>
            <a:r>
              <a:rPr lang="en-US" dirty="0" smtClean="0"/>
              <a:t>Real-time FFT for GPS receivers</a:t>
            </a:r>
          </a:p>
          <a:p>
            <a:pPr lvl="1"/>
            <a:r>
              <a:rPr lang="en-US" dirty="0" smtClean="0"/>
              <a:t>Parity-checking for </a:t>
            </a:r>
            <a:r>
              <a:rPr lang="en-US" dirty="0" err="1" smtClean="0"/>
              <a:t>WiMAX</a:t>
            </a:r>
            <a:r>
              <a:rPr lang="en-US" dirty="0" smtClean="0"/>
              <a:t> and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Financial applications</a:t>
            </a:r>
          </a:p>
          <a:p>
            <a:pPr lvl="1"/>
            <a:r>
              <a:rPr lang="en-US" dirty="0" smtClean="0"/>
              <a:t>Fluctuation analysis for various market indices</a:t>
            </a:r>
          </a:p>
          <a:p>
            <a:pPr lvl="1"/>
            <a:r>
              <a:rPr lang="en-US" dirty="0" smtClean="0"/>
              <a:t>SDE or Monte Carlo-based pricing models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Analysis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145280" y="1576136"/>
          <a:ext cx="4713331" cy="374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1" y="1609344"/>
            <a:ext cx="3700271" cy="4516819"/>
          </a:xfrm>
        </p:spPr>
        <p:txBody>
          <a:bodyPr>
            <a:normAutofit/>
          </a:bodyPr>
          <a:lstStyle/>
          <a:p>
            <a:r>
              <a:rPr lang="en-US" dirty="0" smtClean="0"/>
              <a:t>Primarily FP computation</a:t>
            </a:r>
          </a:p>
          <a:p>
            <a:r>
              <a:rPr lang="en-US" dirty="0" smtClean="0"/>
              <a:t>Significant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>
              <a:buNone/>
            </a:pPr>
            <a:r>
              <a:rPr lang="en-US" dirty="0" smtClean="0"/>
              <a:t>	(approx </a:t>
            </a:r>
            <a:r>
              <a:rPr lang="en-US" dirty="0" smtClean="0"/>
              <a:t>0.9B/</a:t>
            </a:r>
            <a:r>
              <a:rPr lang="en-US" dirty="0" err="1" smtClean="0"/>
              <a:t>instr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Some complex 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1257" y="1439510"/>
          <a:ext cx="8791104" cy="4569403"/>
        </p:xfrm>
        <a:graphic>
          <a:graphicData uri="http://schemas.openxmlformats.org/presentationml/2006/ole">
            <p:oleObj spid="_x0000_s69634" name="Visio" r:id="rId4" imgW="5952744" imgH="3038296" progId="">
              <p:embed/>
            </p:oleObj>
          </a:graphicData>
        </a:graphic>
      </p:graphicFrame>
      <p:grpSp>
        <p:nvGrpSpPr>
          <p:cNvPr id="3" name="Group 13"/>
          <p:cNvGrpSpPr/>
          <p:nvPr/>
        </p:nvGrpSpPr>
        <p:grpSpPr>
          <a:xfrm>
            <a:off x="3978671" y="4351534"/>
            <a:ext cx="931665" cy="369925"/>
            <a:chOff x="3295090" y="5922880"/>
            <a:chExt cx="931665" cy="369925"/>
          </a:xfrm>
        </p:grpSpPr>
        <p:sp>
          <p:nvSpPr>
            <p:cNvPr id="12" name="Flowchart: Connector 1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95090" y="5985028"/>
              <a:ext cx="9316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Pentium M</a:t>
              </a:r>
              <a:endParaRPr lang="en-US" sz="1400" b="1" dirty="0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5129809" y="3784845"/>
            <a:ext cx="643125" cy="336587"/>
            <a:chOff x="3752290" y="5922880"/>
            <a:chExt cx="643125" cy="336587"/>
          </a:xfrm>
        </p:grpSpPr>
        <p:sp>
          <p:nvSpPr>
            <p:cNvPr id="16" name="Flowchart: Connector 15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52290" y="5951690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2</a:t>
              </a:r>
              <a:endParaRPr lang="en-US" sz="1400" b="1" dirty="0"/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5039322" y="2670655"/>
            <a:ext cx="768159" cy="336839"/>
            <a:chOff x="5039322" y="2670655"/>
            <a:chExt cx="768159" cy="336839"/>
          </a:xfrm>
        </p:grpSpPr>
        <p:sp>
          <p:nvSpPr>
            <p:cNvPr id="18" name="Flowchart: Connector 17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39322" y="2670655"/>
              <a:ext cx="7681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IBM Cell</a:t>
              </a:r>
              <a:endParaRPr lang="en-US" sz="1400" b="1" dirty="0"/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5896572" y="3523142"/>
            <a:ext cx="684803" cy="341602"/>
            <a:chOff x="3714190" y="5661177"/>
            <a:chExt cx="684803" cy="341602"/>
          </a:xfrm>
        </p:grpSpPr>
        <p:sp>
          <p:nvSpPr>
            <p:cNvPr id="22" name="Flowchart: Connector 21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4190" y="5661177"/>
              <a:ext cx="684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i7</a:t>
              </a:r>
              <a:endParaRPr lang="en-US" sz="1400" b="1" dirty="0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5947372" y="2514845"/>
            <a:ext cx="772969" cy="325474"/>
            <a:chOff x="3244290" y="5922880"/>
            <a:chExt cx="772969" cy="325474"/>
          </a:xfrm>
        </p:grpSpPr>
        <p:sp>
          <p:nvSpPr>
            <p:cNvPr id="25" name="Flowchart: Connector 24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44290" y="594057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280</a:t>
              </a:r>
              <a:endParaRPr lang="en-US" sz="1400" b="1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6791922" y="2189642"/>
            <a:ext cx="772969" cy="307777"/>
            <a:chOff x="2698190" y="5731027"/>
            <a:chExt cx="772969" cy="307777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2706104" y="577683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8190" y="573102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295</a:t>
              </a:r>
              <a:endParaRPr lang="en-US" sz="1400" dirty="0"/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7783474" y="1929692"/>
            <a:ext cx="609462" cy="338174"/>
            <a:chOff x="2417202" y="5710155"/>
            <a:chExt cx="609462" cy="338174"/>
          </a:xfrm>
        </p:grpSpPr>
        <p:sp>
          <p:nvSpPr>
            <p:cNvPr id="31" name="Flowchart: Connector 30"/>
            <p:cNvSpPr/>
            <p:nvPr/>
          </p:nvSpPr>
          <p:spPr bwMode="auto">
            <a:xfrm>
              <a:off x="2448932" y="571015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17202" y="5740552"/>
              <a:ext cx="609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S1070</a:t>
              </a:r>
              <a:endParaRPr lang="en-US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vs. Computer Power vs. Bandwidth</a:t>
            </a:r>
            <a:endParaRPr lang="en-US" dirty="0"/>
          </a:p>
        </p:txBody>
      </p:sp>
      <p:grpSp>
        <p:nvGrpSpPr>
          <p:cNvPr id="10" name="Group 45"/>
          <p:cNvGrpSpPr/>
          <p:nvPr/>
        </p:nvGrpSpPr>
        <p:grpSpPr>
          <a:xfrm>
            <a:off x="6294269" y="2415520"/>
            <a:ext cx="2521260" cy="2458374"/>
            <a:chOff x="6294269" y="2415520"/>
            <a:chExt cx="2521260" cy="2458374"/>
          </a:xfrm>
        </p:grpSpPr>
        <p:grpSp>
          <p:nvGrpSpPr>
            <p:cNvPr id="11" name="Group 23"/>
            <p:cNvGrpSpPr/>
            <p:nvPr/>
          </p:nvGrpSpPr>
          <p:grpSpPr>
            <a:xfrm>
              <a:off x="6485116" y="3140754"/>
              <a:ext cx="780930" cy="307777"/>
              <a:chOff x="3798304" y="5854852"/>
              <a:chExt cx="780930" cy="307777"/>
            </a:xfrm>
            <a:noFill/>
          </p:grpSpPr>
          <p:sp>
            <p:nvSpPr>
              <p:cNvPr id="33" name="Flowchart: Connector 32"/>
              <p:cNvSpPr/>
              <p:nvPr/>
            </p:nvSpPr>
            <p:spPr bwMode="auto">
              <a:xfrm>
                <a:off x="3798304" y="5922880"/>
                <a:ext cx="79899" cy="79899"/>
              </a:xfrm>
              <a:prstGeom prst="flowChartConnector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06265" y="5854852"/>
                <a:ext cx="772969" cy="30777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GTX 280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4" name="Group 26"/>
            <p:cNvGrpSpPr/>
            <p:nvPr/>
          </p:nvGrpSpPr>
          <p:grpSpPr>
            <a:xfrm>
              <a:off x="6801320" y="2866932"/>
              <a:ext cx="774580" cy="307777"/>
              <a:chOff x="2706104" y="5616727"/>
              <a:chExt cx="774580" cy="307777"/>
            </a:xfrm>
            <a:noFill/>
          </p:grpSpPr>
          <p:sp>
            <p:nvSpPr>
              <p:cNvPr id="36" name="Flowchart: Connector 35"/>
              <p:cNvSpPr/>
              <p:nvPr/>
            </p:nvSpPr>
            <p:spPr bwMode="auto">
              <a:xfrm>
                <a:off x="2706104" y="5776830"/>
                <a:ext cx="79899" cy="79899"/>
              </a:xfrm>
              <a:prstGeom prst="flowChartConnector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707715" y="5616727"/>
                <a:ext cx="772969" cy="30777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GTX 295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 bwMode="auto">
            <a:xfrm rot="5400000">
              <a:off x="6573915" y="2676617"/>
              <a:ext cx="523782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rot="5400000">
              <a:off x="6384237" y="2965539"/>
              <a:ext cx="301046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294269" y="3950564"/>
              <a:ext cx="25212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Bandwidth limited!!</a:t>
              </a:r>
            </a:p>
            <a:p>
              <a:pPr algn="ctr"/>
              <a:r>
                <a:rPr lang="en-US" b="1" dirty="0" smtClean="0"/>
                <a:t>~0.15 B/</a:t>
              </a:r>
              <a:r>
                <a:rPr lang="en-US" b="1" dirty="0" err="1" smtClean="0"/>
                <a:t>instr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vs</a:t>
              </a:r>
              <a:endParaRPr lang="en-US" b="1" dirty="0" smtClean="0"/>
            </a:p>
            <a:p>
              <a:pPr algn="ctr"/>
              <a:r>
                <a:rPr lang="en-US" b="1" dirty="0" smtClean="0"/>
                <a:t>~0.9 B/</a:t>
              </a:r>
              <a:r>
                <a:rPr lang="en-US" b="1" dirty="0" err="1" smtClean="0"/>
                <a:t>instr</a:t>
              </a:r>
              <a:endParaRPr lang="en-US" b="1" dirty="0"/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 rot="16200000" flipV="1">
              <a:off x="6655293" y="3494843"/>
              <a:ext cx="503755" cy="26564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5" name="Group 13"/>
          <p:cNvGrpSpPr/>
          <p:nvPr/>
        </p:nvGrpSpPr>
        <p:grpSpPr>
          <a:xfrm>
            <a:off x="1048122" y="4332484"/>
            <a:ext cx="733714" cy="594893"/>
            <a:chOff x="3774491" y="5922880"/>
            <a:chExt cx="733714" cy="594893"/>
          </a:xfrm>
        </p:grpSpPr>
        <p:sp>
          <p:nvSpPr>
            <p:cNvPr id="42" name="Flowchart: Connector 4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7065" y="5994553"/>
              <a:ext cx="6511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Cortex</a:t>
              </a:r>
            </a:p>
            <a:p>
              <a:pPr algn="ctr"/>
              <a:r>
                <a:rPr lang="en-US" sz="1400" b="1" dirty="0" smtClean="0"/>
                <a:t>A8</a:t>
              </a:r>
              <a:endParaRPr lang="en-US" sz="1400" b="1" dirty="0"/>
            </a:p>
          </p:txBody>
        </p:sp>
      </p:grpSp>
    </p:spTree>
    <p:custDataLst>
      <p:tags r:id="rId2"/>
    </p:custDataLst>
  </p:cSld>
  <p:clrMapOvr>
    <a:masterClrMapping/>
  </p:clrMapOvr>
  <p:transition advTm="1260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eco-GPGPU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4429496"/>
            <a:ext cx="8318664" cy="16966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FP MAC pipeline</a:t>
            </a:r>
          </a:p>
          <a:p>
            <a:r>
              <a:rPr lang="en-US" dirty="0" smtClean="0"/>
              <a:t>Shuffle-swizzle networks</a:t>
            </a:r>
          </a:p>
          <a:p>
            <a:r>
              <a:rPr lang="en-US" dirty="0" smtClean="0"/>
              <a:t>Co-processors for math functions</a:t>
            </a:r>
          </a:p>
          <a:p>
            <a:r>
              <a:rPr lang="en-US" dirty="0" smtClean="0"/>
              <a:t>Significantly less power than </a:t>
            </a:r>
            <a:r>
              <a:rPr lang="en-US" dirty="0" err="1" smtClean="0"/>
              <a:t>Nvidia</a:t>
            </a:r>
            <a:r>
              <a:rPr lang="en-US" dirty="0" smtClean="0"/>
              <a:t> GPUs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877482" y="1160048"/>
            <a:ext cx="5658437" cy="3193587"/>
            <a:chOff x="1877482" y="1160048"/>
            <a:chExt cx="5658437" cy="3193587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77482" y="1160048"/>
              <a:ext cx="5658437" cy="3193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 bwMode="auto">
            <a:xfrm>
              <a:off x="5362953" y="1500867"/>
              <a:ext cx="931521" cy="1635738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70922" y="1483661"/>
              <a:ext cx="753736" cy="1663576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107652" y="3446440"/>
              <a:ext cx="2548329" cy="179262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29238" y="3788805"/>
              <a:ext cx="2548009" cy="373429"/>
            </a:xfrm>
            <a:prstGeom prst="rect">
              <a:avLst/>
            </a:prstGeom>
            <a:solidFill>
              <a:schemeClr val="accent1">
                <a:lumMod val="90000"/>
                <a:alpha val="31000"/>
              </a:scheme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990493" y="3455581"/>
              <a:ext cx="805330" cy="505039"/>
            </a:xfrm>
            <a:prstGeom prst="rect">
              <a:avLst/>
            </a:prstGeom>
            <a:solidFill>
              <a:schemeClr val="accent1">
                <a:lumMod val="90000"/>
                <a:alpha val="31000"/>
              </a:scheme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23934" y="1503955"/>
              <a:ext cx="750624" cy="1675180"/>
            </a:xfrm>
            <a:prstGeom prst="rect">
              <a:avLst/>
            </a:prstGeom>
            <a:solidFill>
              <a:schemeClr val="accent1">
                <a:lumMod val="90000"/>
                <a:alpha val="31000"/>
              </a:scheme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43622" y="1465392"/>
              <a:ext cx="811150" cy="1691288"/>
            </a:xfrm>
            <a:prstGeom prst="rect">
              <a:avLst/>
            </a:prstGeom>
            <a:solidFill>
              <a:srgbClr val="92D050">
                <a:alpha val="31000"/>
              </a:srgbClr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0.2|8.5|6.5|6.3|6.8|7.9|23.9|3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0.2|8.5|6.5|6.3|6.8|7.9|23.9|3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0.2|8.5|6.5|6.3|6.8|7.9|23.9|3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"/>
</p:tagLst>
</file>

<file path=ppt/theme/theme1.xml><?xml version="1.0" encoding="utf-8"?>
<a:theme xmlns:a="http://schemas.openxmlformats.org/drawingml/2006/main" name="Prelim">
  <a:themeElements>
    <a:clrScheme name="Preli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lim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/>
      <a:lstStyle>
        <a:defPPr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Prel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gdasika sasp09</Template>
  <TotalTime>6673</TotalTime>
  <Words>521</Words>
  <Application>Microsoft Office PowerPoint</Application>
  <PresentationFormat>On-screen Show (4:3)</PresentationFormat>
  <Paragraphs>172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Prelim</vt:lpstr>
      <vt:lpstr>Visio</vt:lpstr>
      <vt:lpstr>Low-Power Scientific Computing</vt:lpstr>
      <vt:lpstr>The Advent of the GPGPU</vt:lpstr>
      <vt:lpstr>Disadvantages of GPGPUs</vt:lpstr>
      <vt:lpstr>Goals</vt:lpstr>
      <vt:lpstr>Performance vs. Compute Power</vt:lpstr>
      <vt:lpstr>High Throughput at Low Power</vt:lpstr>
      <vt:lpstr>Application Analysis</vt:lpstr>
      <vt:lpstr>Performance vs. Computer Power vs. Bandwidth</vt:lpstr>
      <vt:lpstr>eco-GPGPU</vt:lpstr>
      <vt:lpstr>Current Architecture</vt:lpstr>
      <vt:lpstr>Performance vs. Compute Power</vt:lpstr>
      <vt:lpstr>Memory System?</vt:lpstr>
      <vt:lpstr>Options for Memory System</vt:lpstr>
      <vt:lpstr>Speedup from Streaming</vt:lpstr>
      <vt:lpstr>Options for Memory System</vt:lpstr>
      <vt:lpstr>Data Compression in  Medical Imaging</vt:lpstr>
      <vt:lpstr>JPEG-LS Compression Hardware</vt:lpstr>
      <vt:lpstr>Current/Future Work</vt:lpstr>
      <vt:lpstr>Conclusions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Low-Power GPU for Medical Imaging</dc:title>
  <dc:creator/>
  <cp:lastModifiedBy>Ganesh</cp:lastModifiedBy>
  <cp:revision>628</cp:revision>
  <dcterms:created xsi:type="dcterms:W3CDTF">2006-08-16T00:00:00Z</dcterms:created>
  <dcterms:modified xsi:type="dcterms:W3CDTF">2009-12-30T14:59:16Z</dcterms:modified>
</cp:coreProperties>
</file>