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0" r:id="rId1"/>
  </p:sldMasterIdLst>
  <p:notesMasterIdLst>
    <p:notesMasterId r:id="rId28"/>
  </p:notesMasterIdLst>
  <p:handoutMasterIdLst>
    <p:handoutMasterId r:id="rId29"/>
  </p:handoutMasterIdLst>
  <p:sldIdLst>
    <p:sldId id="256" r:id="rId2"/>
    <p:sldId id="346" r:id="rId3"/>
    <p:sldId id="271" r:id="rId4"/>
    <p:sldId id="309" r:id="rId5"/>
    <p:sldId id="342" r:id="rId6"/>
    <p:sldId id="306" r:id="rId7"/>
    <p:sldId id="340" r:id="rId8"/>
    <p:sldId id="301" r:id="rId9"/>
    <p:sldId id="294" r:id="rId10"/>
    <p:sldId id="344" r:id="rId11"/>
    <p:sldId id="296" r:id="rId12"/>
    <p:sldId id="317" r:id="rId13"/>
    <p:sldId id="311" r:id="rId14"/>
    <p:sldId id="263" r:id="rId15"/>
    <p:sldId id="336" r:id="rId16"/>
    <p:sldId id="279" r:id="rId17"/>
    <p:sldId id="264" r:id="rId18"/>
    <p:sldId id="282" r:id="rId19"/>
    <p:sldId id="316" r:id="rId20"/>
    <p:sldId id="283" r:id="rId21"/>
    <p:sldId id="286" r:id="rId22"/>
    <p:sldId id="303" r:id="rId23"/>
    <p:sldId id="330" r:id="rId24"/>
    <p:sldId id="332" r:id="rId25"/>
    <p:sldId id="343" r:id="rId26"/>
    <p:sldId id="269" r:id="rId27"/>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2492" autoAdjust="0"/>
  </p:normalViewPr>
  <p:slideViewPr>
    <p:cSldViewPr>
      <p:cViewPr>
        <p:scale>
          <a:sx n="70" d="100"/>
          <a:sy n="70" d="100"/>
        </p:scale>
        <p:origin x="-1182" y="-72"/>
      </p:cViewPr>
      <p:guideLst>
        <p:guide orient="horz" pos="2160"/>
        <p:guide pos="2880"/>
      </p:guideLst>
    </p:cSldViewPr>
  </p:slideViewPr>
  <p:outlineViewPr>
    <p:cViewPr>
      <p:scale>
        <a:sx n="33" d="100"/>
        <a:sy n="33" d="100"/>
      </p:scale>
      <p:origin x="18" y="1320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D:\projects\prelims\semi_full.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dkhudia\Documents\My%20Dropbox\shared_with_Griffin\silent_stores.xlsx" TargetMode="Externa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1" Type="http://schemas.openxmlformats.org/officeDocument/2006/relationships/oleObject" Target="file:///E:\selse12\coverage_plo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percentStacked"/>
        <c:varyColors val="0"/>
        <c:ser>
          <c:idx val="0"/>
          <c:order val="0"/>
          <c:tx>
            <c:strRef>
              <c:f>Sheet1!$D$22</c:f>
              <c:strCache>
                <c:ptCount val="1"/>
                <c:pt idx="0">
                  <c:v>Benchmarks</c:v>
                </c:pt>
              </c:strCache>
            </c:strRef>
          </c:tx>
          <c:invertIfNegative val="0"/>
          <c:cat>
            <c:strRef>
              <c:f>Sheet1!$D$23:$D$42</c:f>
              <c:strCache>
                <c:ptCount val="19"/>
                <c:pt idx="0">
                  <c:v>164.gzip</c:v>
                </c:pt>
                <c:pt idx="3">
                  <c:v>181.mcf</c:v>
                </c:pt>
                <c:pt idx="6">
                  <c:v>186.crafty</c:v>
                </c:pt>
                <c:pt idx="9">
                  <c:v>254.gap</c:v>
                </c:pt>
                <c:pt idx="12">
                  <c:v>255.vortex</c:v>
                </c:pt>
                <c:pt idx="15">
                  <c:v>256.bzip2</c:v>
                </c:pt>
                <c:pt idx="18">
                  <c:v>Average</c:v>
                </c:pt>
              </c:strCache>
            </c:strRef>
          </c:cat>
          <c:val>
            <c:numRef>
              <c:f>Sheet1!$D$23:$D$42</c:f>
              <c:numCache>
                <c:formatCode>General</c:formatCode>
                <c:ptCount val="20"/>
                <c:pt idx="0">
                  <c:v>0</c:v>
                </c:pt>
                <c:pt idx="3">
                  <c:v>0</c:v>
                </c:pt>
                <c:pt idx="6">
                  <c:v>0</c:v>
                </c:pt>
                <c:pt idx="9">
                  <c:v>0</c:v>
                </c:pt>
                <c:pt idx="12">
                  <c:v>0</c:v>
                </c:pt>
                <c:pt idx="15">
                  <c:v>0</c:v>
                </c:pt>
                <c:pt idx="18">
                  <c:v>0</c:v>
                </c:pt>
              </c:numCache>
            </c:numRef>
          </c:val>
        </c:ser>
        <c:ser>
          <c:idx val="1"/>
          <c:order val="1"/>
          <c:tx>
            <c:strRef>
              <c:f>Sheet1!$E$22</c:f>
              <c:strCache>
                <c:ptCount val="1"/>
                <c:pt idx="0">
                  <c:v>Fault Coverage</c:v>
                </c:pt>
              </c:strCache>
            </c:strRef>
          </c:tx>
          <c:spPr>
            <a:solidFill>
              <a:srgbClr val="0070C0"/>
            </a:solidFill>
          </c:spPr>
          <c:invertIfNegative val="0"/>
          <c:cat>
            <c:strRef>
              <c:f>Sheet1!$D$23:$D$42</c:f>
              <c:strCache>
                <c:ptCount val="19"/>
                <c:pt idx="0">
                  <c:v>164.gzip</c:v>
                </c:pt>
                <c:pt idx="3">
                  <c:v>181.mcf</c:v>
                </c:pt>
                <c:pt idx="6">
                  <c:v>186.crafty</c:v>
                </c:pt>
                <c:pt idx="9">
                  <c:v>254.gap</c:v>
                </c:pt>
                <c:pt idx="12">
                  <c:v>255.vortex</c:v>
                </c:pt>
                <c:pt idx="15">
                  <c:v>256.bzip2</c:v>
                </c:pt>
                <c:pt idx="18">
                  <c:v>Average</c:v>
                </c:pt>
              </c:strCache>
            </c:strRef>
          </c:cat>
          <c:val>
            <c:numRef>
              <c:f>Sheet1!$E$23:$E$42</c:f>
              <c:numCache>
                <c:formatCode>General</c:formatCode>
                <c:ptCount val="20"/>
                <c:pt idx="0">
                  <c:v>95</c:v>
                </c:pt>
                <c:pt idx="3">
                  <c:v>66</c:v>
                </c:pt>
                <c:pt idx="6">
                  <c:v>80</c:v>
                </c:pt>
                <c:pt idx="9">
                  <c:v>82</c:v>
                </c:pt>
                <c:pt idx="12">
                  <c:v>82</c:v>
                </c:pt>
                <c:pt idx="15">
                  <c:v>65</c:v>
                </c:pt>
                <c:pt idx="18">
                  <c:v>470</c:v>
                </c:pt>
              </c:numCache>
            </c:numRef>
          </c:val>
        </c:ser>
        <c:ser>
          <c:idx val="2"/>
          <c:order val="2"/>
          <c:tx>
            <c:strRef>
              <c:f>Sheet1!$F$22</c:f>
              <c:strCache>
                <c:ptCount val="1"/>
                <c:pt idx="0">
                  <c:v>SWDetect</c:v>
                </c:pt>
              </c:strCache>
            </c:strRef>
          </c:tx>
          <c:spPr>
            <a:solidFill>
              <a:srgbClr val="0070C0"/>
            </a:solidFill>
          </c:spPr>
          <c:invertIfNegative val="0"/>
          <c:cat>
            <c:strRef>
              <c:f>Sheet1!$D$23:$D$42</c:f>
              <c:strCache>
                <c:ptCount val="19"/>
                <c:pt idx="0">
                  <c:v>164.gzip</c:v>
                </c:pt>
                <c:pt idx="3">
                  <c:v>181.mcf</c:v>
                </c:pt>
                <c:pt idx="6">
                  <c:v>186.crafty</c:v>
                </c:pt>
                <c:pt idx="9">
                  <c:v>254.gap</c:v>
                </c:pt>
                <c:pt idx="12">
                  <c:v>255.vortex</c:v>
                </c:pt>
                <c:pt idx="15">
                  <c:v>256.bzip2</c:v>
                </c:pt>
                <c:pt idx="18">
                  <c:v>Average</c:v>
                </c:pt>
              </c:strCache>
            </c:strRef>
          </c:cat>
          <c:val>
            <c:numRef>
              <c:f>Sheet1!$F$23:$F$42</c:f>
              <c:numCache>
                <c:formatCode>General</c:formatCode>
                <c:ptCount val="20"/>
                <c:pt idx="0">
                  <c:v>3</c:v>
                </c:pt>
                <c:pt idx="3">
                  <c:v>11</c:v>
                </c:pt>
                <c:pt idx="6">
                  <c:v>10</c:v>
                </c:pt>
                <c:pt idx="9">
                  <c:v>3</c:v>
                </c:pt>
                <c:pt idx="12">
                  <c:v>8</c:v>
                </c:pt>
                <c:pt idx="15">
                  <c:v>9</c:v>
                </c:pt>
                <c:pt idx="18">
                  <c:v>44</c:v>
                </c:pt>
              </c:numCache>
            </c:numRef>
          </c:val>
        </c:ser>
        <c:ser>
          <c:idx val="3"/>
          <c:order val="3"/>
          <c:tx>
            <c:strRef>
              <c:f>Sheet1!$G$22</c:f>
              <c:strCache>
                <c:ptCount val="1"/>
                <c:pt idx="0">
                  <c:v>Symptoms</c:v>
                </c:pt>
              </c:strCache>
            </c:strRef>
          </c:tx>
          <c:spPr>
            <a:solidFill>
              <a:srgbClr val="0070C0"/>
            </a:solidFill>
          </c:spPr>
          <c:invertIfNegative val="0"/>
          <c:cat>
            <c:strRef>
              <c:f>Sheet1!$D$23:$D$42</c:f>
              <c:strCache>
                <c:ptCount val="19"/>
                <c:pt idx="0">
                  <c:v>164.gzip</c:v>
                </c:pt>
                <c:pt idx="3">
                  <c:v>181.mcf</c:v>
                </c:pt>
                <c:pt idx="6">
                  <c:v>186.crafty</c:v>
                </c:pt>
                <c:pt idx="9">
                  <c:v>254.gap</c:v>
                </c:pt>
                <c:pt idx="12">
                  <c:v>255.vortex</c:v>
                </c:pt>
                <c:pt idx="15">
                  <c:v>256.bzip2</c:v>
                </c:pt>
                <c:pt idx="18">
                  <c:v>Average</c:v>
                </c:pt>
              </c:strCache>
            </c:strRef>
          </c:cat>
          <c:val>
            <c:numRef>
              <c:f>Sheet1!$G$23:$G$42</c:f>
              <c:numCache>
                <c:formatCode>General</c:formatCode>
                <c:ptCount val="20"/>
                <c:pt idx="0">
                  <c:v>1</c:v>
                </c:pt>
                <c:pt idx="3">
                  <c:v>1</c:v>
                </c:pt>
                <c:pt idx="6">
                  <c:v>4</c:v>
                </c:pt>
                <c:pt idx="9">
                  <c:v>7</c:v>
                </c:pt>
                <c:pt idx="12">
                  <c:v>3</c:v>
                </c:pt>
                <c:pt idx="15">
                  <c:v>12</c:v>
                </c:pt>
                <c:pt idx="18">
                  <c:v>28</c:v>
                </c:pt>
              </c:numCache>
            </c:numRef>
          </c:val>
        </c:ser>
        <c:ser>
          <c:idx val="4"/>
          <c:order val="4"/>
          <c:tx>
            <c:strRef>
              <c:f>Sheet1!$H$22</c:f>
              <c:strCache>
                <c:ptCount val="1"/>
                <c:pt idx="0">
                  <c:v>Silent corruptions</c:v>
                </c:pt>
              </c:strCache>
            </c:strRef>
          </c:tx>
          <c:spPr>
            <a:solidFill>
              <a:srgbClr val="7030A0"/>
            </a:solidFill>
          </c:spPr>
          <c:invertIfNegative val="0"/>
          <c:cat>
            <c:strRef>
              <c:f>Sheet1!$D$23:$D$42</c:f>
              <c:strCache>
                <c:ptCount val="19"/>
                <c:pt idx="0">
                  <c:v>164.gzip</c:v>
                </c:pt>
                <c:pt idx="3">
                  <c:v>181.mcf</c:v>
                </c:pt>
                <c:pt idx="6">
                  <c:v>186.crafty</c:v>
                </c:pt>
                <c:pt idx="9">
                  <c:v>254.gap</c:v>
                </c:pt>
                <c:pt idx="12">
                  <c:v>255.vortex</c:v>
                </c:pt>
                <c:pt idx="15">
                  <c:v>256.bzip2</c:v>
                </c:pt>
                <c:pt idx="18">
                  <c:v>Average</c:v>
                </c:pt>
              </c:strCache>
            </c:strRef>
          </c:cat>
          <c:val>
            <c:numRef>
              <c:f>Sheet1!$H$23:$H$42</c:f>
              <c:numCache>
                <c:formatCode>General</c:formatCode>
                <c:ptCount val="20"/>
                <c:pt idx="0">
                  <c:v>1</c:v>
                </c:pt>
                <c:pt idx="3">
                  <c:v>22</c:v>
                </c:pt>
                <c:pt idx="6">
                  <c:v>6</c:v>
                </c:pt>
                <c:pt idx="9">
                  <c:v>8</c:v>
                </c:pt>
                <c:pt idx="12">
                  <c:v>7</c:v>
                </c:pt>
                <c:pt idx="15">
                  <c:v>14</c:v>
                </c:pt>
                <c:pt idx="18">
                  <c:v>58</c:v>
                </c:pt>
              </c:numCache>
            </c:numRef>
          </c:val>
        </c:ser>
        <c:dLbls>
          <c:showLegendKey val="0"/>
          <c:showVal val="0"/>
          <c:showCatName val="0"/>
          <c:showSerName val="0"/>
          <c:showPercent val="0"/>
          <c:showBubbleSize val="0"/>
        </c:dLbls>
        <c:gapWidth val="37"/>
        <c:overlap val="100"/>
        <c:axId val="98006528"/>
        <c:axId val="98008064"/>
      </c:barChart>
      <c:barChart>
        <c:barDir val="col"/>
        <c:grouping val="clustered"/>
        <c:varyColors val="0"/>
        <c:ser>
          <c:idx val="5"/>
          <c:order val="5"/>
          <c:tx>
            <c:strRef>
              <c:f>Sheet1!$I$22</c:f>
              <c:strCache>
                <c:ptCount val="1"/>
                <c:pt idx="0">
                  <c:v>% Overhead</c:v>
                </c:pt>
              </c:strCache>
            </c:strRef>
          </c:tx>
          <c:spPr>
            <a:solidFill>
              <a:schemeClr val="accent6">
                <a:lumMod val="75000"/>
              </a:schemeClr>
            </a:solidFill>
          </c:spPr>
          <c:invertIfNegative val="0"/>
          <c:cat>
            <c:strRef>
              <c:f>Sheet1!$D$23:$D$42</c:f>
              <c:strCache>
                <c:ptCount val="19"/>
                <c:pt idx="0">
                  <c:v>164.gzip</c:v>
                </c:pt>
                <c:pt idx="3">
                  <c:v>181.mcf</c:v>
                </c:pt>
                <c:pt idx="6">
                  <c:v>186.crafty</c:v>
                </c:pt>
                <c:pt idx="9">
                  <c:v>254.gap</c:v>
                </c:pt>
                <c:pt idx="12">
                  <c:v>255.vortex</c:v>
                </c:pt>
                <c:pt idx="15">
                  <c:v>256.bzip2</c:v>
                </c:pt>
                <c:pt idx="18">
                  <c:v>Average</c:v>
                </c:pt>
              </c:strCache>
            </c:strRef>
          </c:cat>
          <c:val>
            <c:numRef>
              <c:f>Sheet1!$I$23:$I$42</c:f>
              <c:numCache>
                <c:formatCode>General</c:formatCode>
                <c:ptCount val="20"/>
                <c:pt idx="1">
                  <c:v>52.08</c:v>
                </c:pt>
                <c:pt idx="4">
                  <c:v>44.74</c:v>
                </c:pt>
                <c:pt idx="7">
                  <c:v>32.590000000000003</c:v>
                </c:pt>
                <c:pt idx="10">
                  <c:v>31.75</c:v>
                </c:pt>
                <c:pt idx="13">
                  <c:v>39.050000000000004</c:v>
                </c:pt>
                <c:pt idx="16">
                  <c:v>42.51</c:v>
                </c:pt>
                <c:pt idx="19" formatCode="0.00">
                  <c:v>40.78</c:v>
                </c:pt>
              </c:numCache>
            </c:numRef>
          </c:val>
        </c:ser>
        <c:dLbls>
          <c:showLegendKey val="0"/>
          <c:showVal val="0"/>
          <c:showCatName val="0"/>
          <c:showSerName val="0"/>
          <c:showPercent val="0"/>
          <c:showBubbleSize val="0"/>
        </c:dLbls>
        <c:gapWidth val="35"/>
        <c:axId val="98012160"/>
        <c:axId val="98010240"/>
      </c:barChart>
      <c:catAx>
        <c:axId val="98006528"/>
        <c:scaling>
          <c:orientation val="minMax"/>
        </c:scaling>
        <c:delete val="0"/>
        <c:axPos val="b"/>
        <c:majorTickMark val="out"/>
        <c:minorTickMark val="none"/>
        <c:tickLblPos val="nextTo"/>
        <c:txPr>
          <a:bodyPr/>
          <a:lstStyle/>
          <a:p>
            <a:pPr>
              <a:defRPr sz="1600"/>
            </a:pPr>
            <a:endParaRPr lang="en-US"/>
          </a:p>
        </c:txPr>
        <c:crossAx val="98008064"/>
        <c:crosses val="autoZero"/>
        <c:auto val="1"/>
        <c:lblAlgn val="ctr"/>
        <c:lblOffset val="100"/>
        <c:noMultiLvlLbl val="0"/>
      </c:catAx>
      <c:valAx>
        <c:axId val="98008064"/>
        <c:scaling>
          <c:orientation val="minMax"/>
        </c:scaling>
        <c:delete val="0"/>
        <c:axPos val="l"/>
        <c:majorGridlines/>
        <c:title>
          <c:tx>
            <c:rich>
              <a:bodyPr rot="-5400000" vert="horz"/>
              <a:lstStyle/>
              <a:p>
                <a:pPr>
                  <a:defRPr sz="1600"/>
                </a:pPr>
                <a:r>
                  <a:rPr lang="en-US" sz="1600"/>
                  <a:t>Fault</a:t>
                </a:r>
                <a:r>
                  <a:rPr lang="en-US" sz="1600" baseline="0"/>
                  <a:t> coverage breakdown</a:t>
                </a:r>
                <a:endParaRPr lang="en-US" sz="1600"/>
              </a:p>
            </c:rich>
          </c:tx>
          <c:layout/>
          <c:overlay val="0"/>
        </c:title>
        <c:numFmt formatCode="0%" sourceLinked="1"/>
        <c:majorTickMark val="out"/>
        <c:minorTickMark val="none"/>
        <c:tickLblPos val="nextTo"/>
        <c:txPr>
          <a:bodyPr/>
          <a:lstStyle/>
          <a:p>
            <a:pPr>
              <a:defRPr sz="1600"/>
            </a:pPr>
            <a:endParaRPr lang="en-US"/>
          </a:p>
        </c:txPr>
        <c:crossAx val="98006528"/>
        <c:crosses val="autoZero"/>
        <c:crossBetween val="between"/>
      </c:valAx>
      <c:valAx>
        <c:axId val="98010240"/>
        <c:scaling>
          <c:orientation val="minMax"/>
        </c:scaling>
        <c:delete val="0"/>
        <c:axPos val="r"/>
        <c:title>
          <c:tx>
            <c:rich>
              <a:bodyPr rot="-5400000" vert="horz"/>
              <a:lstStyle/>
              <a:p>
                <a:pPr>
                  <a:defRPr sz="1600"/>
                </a:pPr>
                <a:r>
                  <a:rPr lang="en-US" sz="1600"/>
                  <a:t>% Overhead</a:t>
                </a:r>
              </a:p>
            </c:rich>
          </c:tx>
          <c:layout/>
          <c:overlay val="0"/>
        </c:title>
        <c:numFmt formatCode="General" sourceLinked="1"/>
        <c:majorTickMark val="out"/>
        <c:minorTickMark val="none"/>
        <c:tickLblPos val="nextTo"/>
        <c:txPr>
          <a:bodyPr/>
          <a:lstStyle/>
          <a:p>
            <a:pPr>
              <a:defRPr sz="1600"/>
            </a:pPr>
            <a:endParaRPr lang="en-US"/>
          </a:p>
        </c:txPr>
        <c:crossAx val="98012160"/>
        <c:crosses val="max"/>
        <c:crossBetween val="between"/>
      </c:valAx>
      <c:catAx>
        <c:axId val="98012160"/>
        <c:scaling>
          <c:orientation val="minMax"/>
        </c:scaling>
        <c:delete val="1"/>
        <c:axPos val="b"/>
        <c:majorTickMark val="out"/>
        <c:minorTickMark val="none"/>
        <c:tickLblPos val="none"/>
        <c:crossAx val="98010240"/>
        <c:crosses val="autoZero"/>
        <c:auto val="1"/>
        <c:lblAlgn val="ctr"/>
        <c:lblOffset val="100"/>
        <c:noMultiLvlLbl val="0"/>
      </c:catAx>
    </c:plotArea>
    <c:legend>
      <c:legendPos val="t"/>
      <c:legendEntry>
        <c:idx val="0"/>
        <c:delete val="1"/>
      </c:legendEntry>
      <c:legendEntry>
        <c:idx val="2"/>
        <c:delete val="1"/>
      </c:legendEntry>
      <c:legendEntry>
        <c:idx val="3"/>
        <c:delete val="1"/>
      </c:legendEntry>
      <c:layout/>
      <c:overlay val="0"/>
      <c:txPr>
        <a:bodyPr/>
        <a:lstStyle/>
        <a:p>
          <a:pPr>
            <a:defRPr sz="1600"/>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Sheet1!$E$1</c:f>
              <c:strCache>
                <c:ptCount val="1"/>
                <c:pt idx="0">
                  <c:v>% Dynamic silent stores</c:v>
                </c:pt>
              </c:strCache>
            </c:strRef>
          </c:tx>
          <c:invertIfNegative val="0"/>
          <c:dLbls>
            <c:txPr>
              <a:bodyPr/>
              <a:lstStyle/>
              <a:p>
                <a:pPr>
                  <a:defRPr sz="1800"/>
                </a:pPr>
                <a:endParaRPr lang="en-US"/>
              </a:p>
            </c:txPr>
            <c:showLegendKey val="0"/>
            <c:showVal val="1"/>
            <c:showCatName val="0"/>
            <c:showSerName val="0"/>
            <c:showPercent val="0"/>
            <c:showBubbleSize val="0"/>
            <c:showLeaderLines val="0"/>
          </c:dLbls>
          <c:cat>
            <c:strRef>
              <c:f>Sheet1!$A$2:$A$12</c:f>
              <c:strCache>
                <c:ptCount val="11"/>
                <c:pt idx="0">
                  <c:v>164.gzip</c:v>
                </c:pt>
                <c:pt idx="1">
                  <c:v>175.vpr</c:v>
                </c:pt>
                <c:pt idx="2">
                  <c:v>176.gcc</c:v>
                </c:pt>
                <c:pt idx="3">
                  <c:v>181.mcf</c:v>
                </c:pt>
                <c:pt idx="4">
                  <c:v>186.crafty</c:v>
                </c:pt>
                <c:pt idx="5">
                  <c:v>197.parser</c:v>
                </c:pt>
                <c:pt idx="6">
                  <c:v>253.perlbmk</c:v>
                </c:pt>
                <c:pt idx="7">
                  <c:v>254.gap</c:v>
                </c:pt>
                <c:pt idx="8">
                  <c:v>255.vortex</c:v>
                </c:pt>
                <c:pt idx="9">
                  <c:v>256.bzip2</c:v>
                </c:pt>
                <c:pt idx="10">
                  <c:v>average</c:v>
                </c:pt>
              </c:strCache>
            </c:strRef>
          </c:cat>
          <c:val>
            <c:numRef>
              <c:f>Sheet1!$E$2:$E$12</c:f>
              <c:numCache>
                <c:formatCode>0.00</c:formatCode>
                <c:ptCount val="11"/>
                <c:pt idx="0" formatCode="General">
                  <c:v>8.19</c:v>
                </c:pt>
                <c:pt idx="1">
                  <c:v>18.244691510154684</c:v>
                </c:pt>
                <c:pt idx="2">
                  <c:v>73.354346401392434</c:v>
                </c:pt>
                <c:pt idx="3" formatCode="General">
                  <c:v>50.44</c:v>
                </c:pt>
                <c:pt idx="4" formatCode="General">
                  <c:v>16.479999999999986</c:v>
                </c:pt>
                <c:pt idx="5">
                  <c:v>18.116172320127067</c:v>
                </c:pt>
                <c:pt idx="6">
                  <c:v>51.344125539109129</c:v>
                </c:pt>
                <c:pt idx="7" formatCode="General">
                  <c:v>14.73</c:v>
                </c:pt>
                <c:pt idx="8" formatCode="General">
                  <c:v>57.95</c:v>
                </c:pt>
                <c:pt idx="9" formatCode="General">
                  <c:v>1.59</c:v>
                </c:pt>
                <c:pt idx="10">
                  <c:v>31.043933577078299</c:v>
                </c:pt>
              </c:numCache>
            </c:numRef>
          </c:val>
        </c:ser>
        <c:dLbls>
          <c:showLegendKey val="0"/>
          <c:showVal val="0"/>
          <c:showCatName val="0"/>
          <c:showSerName val="0"/>
          <c:showPercent val="0"/>
          <c:showBubbleSize val="0"/>
        </c:dLbls>
        <c:gapWidth val="150"/>
        <c:axId val="97012352"/>
        <c:axId val="47362432"/>
      </c:barChart>
      <c:catAx>
        <c:axId val="97012352"/>
        <c:scaling>
          <c:orientation val="minMax"/>
        </c:scaling>
        <c:delete val="0"/>
        <c:axPos val="b"/>
        <c:majorTickMark val="out"/>
        <c:minorTickMark val="none"/>
        <c:tickLblPos val="nextTo"/>
        <c:txPr>
          <a:bodyPr/>
          <a:lstStyle/>
          <a:p>
            <a:pPr>
              <a:defRPr sz="1800"/>
            </a:pPr>
            <a:endParaRPr lang="en-US"/>
          </a:p>
        </c:txPr>
        <c:crossAx val="47362432"/>
        <c:crosses val="autoZero"/>
        <c:auto val="1"/>
        <c:lblAlgn val="ctr"/>
        <c:lblOffset val="100"/>
        <c:noMultiLvlLbl val="0"/>
      </c:catAx>
      <c:valAx>
        <c:axId val="47362432"/>
        <c:scaling>
          <c:orientation val="minMax"/>
        </c:scaling>
        <c:delete val="0"/>
        <c:axPos val="l"/>
        <c:majorGridlines/>
        <c:title>
          <c:tx>
            <c:rich>
              <a:bodyPr rot="-5400000" vert="horz"/>
              <a:lstStyle/>
              <a:p>
                <a:pPr>
                  <a:defRPr sz="2000"/>
                </a:pPr>
                <a:r>
                  <a:rPr lang="en-US" sz="2000"/>
                  <a:t>%</a:t>
                </a:r>
                <a:r>
                  <a:rPr lang="en-US" sz="2000" baseline="0"/>
                  <a:t> of silent stores (dynamic)</a:t>
                </a:r>
              </a:p>
            </c:rich>
          </c:tx>
          <c:layout/>
          <c:overlay val="0"/>
        </c:title>
        <c:numFmt formatCode="General" sourceLinked="1"/>
        <c:majorTickMark val="out"/>
        <c:minorTickMark val="none"/>
        <c:tickLblPos val="nextTo"/>
        <c:txPr>
          <a:bodyPr/>
          <a:lstStyle/>
          <a:p>
            <a:pPr>
              <a:defRPr sz="1800"/>
            </a:pPr>
            <a:endParaRPr lang="en-US"/>
          </a:p>
        </c:txPr>
        <c:crossAx val="9701235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Sheet1!$G$27</c:f>
              <c:strCache>
                <c:ptCount val="1"/>
                <c:pt idx="0">
                  <c:v>Full duplication</c:v>
                </c:pt>
              </c:strCache>
            </c:strRef>
          </c:tx>
          <c:invertIfNegative val="0"/>
          <c:cat>
            <c:strRef>
              <c:f>Sheet1!$F$28:$F$38</c:f>
              <c:strCache>
                <c:ptCount val="11"/>
                <c:pt idx="0">
                  <c:v>164.gzip</c:v>
                </c:pt>
                <c:pt idx="1">
                  <c:v>175.vpr</c:v>
                </c:pt>
                <c:pt idx="2">
                  <c:v>176.gcc</c:v>
                </c:pt>
                <c:pt idx="3">
                  <c:v>181.mcf</c:v>
                </c:pt>
                <c:pt idx="4">
                  <c:v>186.crafty</c:v>
                </c:pt>
                <c:pt idx="5">
                  <c:v>197.parser</c:v>
                </c:pt>
                <c:pt idx="6">
                  <c:v>253.perlbmk</c:v>
                </c:pt>
                <c:pt idx="7">
                  <c:v>254.gap</c:v>
                </c:pt>
                <c:pt idx="8">
                  <c:v>255.vortex</c:v>
                </c:pt>
                <c:pt idx="9">
                  <c:v>256.bzip2</c:v>
                </c:pt>
                <c:pt idx="10">
                  <c:v>average</c:v>
                </c:pt>
              </c:strCache>
            </c:strRef>
          </c:cat>
          <c:val>
            <c:numRef>
              <c:f>Sheet1!$G$28:$G$38</c:f>
              <c:numCache>
                <c:formatCode>0.00</c:formatCode>
                <c:ptCount val="11"/>
                <c:pt idx="0">
                  <c:v>65.81</c:v>
                </c:pt>
                <c:pt idx="1">
                  <c:v>51.497026873090597</c:v>
                </c:pt>
                <c:pt idx="2">
                  <c:v>40.411408702014796</c:v>
                </c:pt>
                <c:pt idx="3">
                  <c:v>60.29</c:v>
                </c:pt>
                <c:pt idx="4">
                  <c:v>59.66</c:v>
                </c:pt>
                <c:pt idx="5">
                  <c:v>39.931361170045733</c:v>
                </c:pt>
                <c:pt idx="6">
                  <c:v>45.33113738771015</c:v>
                </c:pt>
                <c:pt idx="7">
                  <c:v>37.630000000000003</c:v>
                </c:pt>
                <c:pt idx="8">
                  <c:v>42.49</c:v>
                </c:pt>
                <c:pt idx="9">
                  <c:v>62.08</c:v>
                </c:pt>
                <c:pt idx="10">
                  <c:v>50.513093413286128</c:v>
                </c:pt>
              </c:numCache>
            </c:numRef>
          </c:val>
        </c:ser>
        <c:ser>
          <c:idx val="1"/>
          <c:order val="1"/>
          <c:tx>
            <c:strRef>
              <c:f>Sheet1!$H$27</c:f>
              <c:strCache>
                <c:ptCount val="1"/>
                <c:pt idx="0">
                  <c:v>Profile oblivious duplication</c:v>
                </c:pt>
              </c:strCache>
            </c:strRef>
          </c:tx>
          <c:invertIfNegative val="0"/>
          <c:cat>
            <c:strRef>
              <c:f>Sheet1!$F$28:$F$38</c:f>
              <c:strCache>
                <c:ptCount val="11"/>
                <c:pt idx="0">
                  <c:v>164.gzip</c:v>
                </c:pt>
                <c:pt idx="1">
                  <c:v>175.vpr</c:v>
                </c:pt>
                <c:pt idx="2">
                  <c:v>176.gcc</c:v>
                </c:pt>
                <c:pt idx="3">
                  <c:v>181.mcf</c:v>
                </c:pt>
                <c:pt idx="4">
                  <c:v>186.crafty</c:v>
                </c:pt>
                <c:pt idx="5">
                  <c:v>197.parser</c:v>
                </c:pt>
                <c:pt idx="6">
                  <c:v>253.perlbmk</c:v>
                </c:pt>
                <c:pt idx="7">
                  <c:v>254.gap</c:v>
                </c:pt>
                <c:pt idx="8">
                  <c:v>255.vortex</c:v>
                </c:pt>
                <c:pt idx="9">
                  <c:v>256.bzip2</c:v>
                </c:pt>
                <c:pt idx="10">
                  <c:v>average</c:v>
                </c:pt>
              </c:strCache>
            </c:strRef>
          </c:cat>
          <c:val>
            <c:numRef>
              <c:f>Sheet1!$H$28:$H$38</c:f>
              <c:numCache>
                <c:formatCode>0.00</c:formatCode>
                <c:ptCount val="11"/>
                <c:pt idx="0">
                  <c:v>52.08</c:v>
                </c:pt>
                <c:pt idx="1">
                  <c:v>31.226998431839839</c:v>
                </c:pt>
                <c:pt idx="2">
                  <c:v>24.154385866651854</c:v>
                </c:pt>
                <c:pt idx="3">
                  <c:v>44.74</c:v>
                </c:pt>
                <c:pt idx="4">
                  <c:v>32.590000000000003</c:v>
                </c:pt>
                <c:pt idx="5">
                  <c:v>19.624806626895158</c:v>
                </c:pt>
                <c:pt idx="6">
                  <c:v>31.17331160062264</c:v>
                </c:pt>
                <c:pt idx="7">
                  <c:v>31.75</c:v>
                </c:pt>
                <c:pt idx="8">
                  <c:v>39.049999999999997</c:v>
                </c:pt>
                <c:pt idx="9">
                  <c:v>42.51</c:v>
                </c:pt>
                <c:pt idx="10">
                  <c:v>34.889950252600947</c:v>
                </c:pt>
              </c:numCache>
            </c:numRef>
          </c:val>
        </c:ser>
        <c:ser>
          <c:idx val="2"/>
          <c:order val="2"/>
          <c:tx>
            <c:strRef>
              <c:f>Sheet1!$I$27</c:f>
              <c:strCache>
                <c:ptCount val="1"/>
                <c:pt idx="0">
                  <c:v>Profile aware duplication</c:v>
                </c:pt>
              </c:strCache>
            </c:strRef>
          </c:tx>
          <c:invertIfNegative val="0"/>
          <c:cat>
            <c:strRef>
              <c:f>Sheet1!$F$28:$F$38</c:f>
              <c:strCache>
                <c:ptCount val="11"/>
                <c:pt idx="0">
                  <c:v>164.gzip</c:v>
                </c:pt>
                <c:pt idx="1">
                  <c:v>175.vpr</c:v>
                </c:pt>
                <c:pt idx="2">
                  <c:v>176.gcc</c:v>
                </c:pt>
                <c:pt idx="3">
                  <c:v>181.mcf</c:v>
                </c:pt>
                <c:pt idx="4">
                  <c:v>186.crafty</c:v>
                </c:pt>
                <c:pt idx="5">
                  <c:v>197.parser</c:v>
                </c:pt>
                <c:pt idx="6">
                  <c:v>253.perlbmk</c:v>
                </c:pt>
                <c:pt idx="7">
                  <c:v>254.gap</c:v>
                </c:pt>
                <c:pt idx="8">
                  <c:v>255.vortex</c:v>
                </c:pt>
                <c:pt idx="9">
                  <c:v>256.bzip2</c:v>
                </c:pt>
                <c:pt idx="10">
                  <c:v>average</c:v>
                </c:pt>
              </c:strCache>
            </c:strRef>
          </c:cat>
          <c:val>
            <c:numRef>
              <c:f>Sheet1!$I$28:$I$38</c:f>
              <c:numCache>
                <c:formatCode>0.00</c:formatCode>
                <c:ptCount val="11"/>
                <c:pt idx="0">
                  <c:v>33.92</c:v>
                </c:pt>
                <c:pt idx="1">
                  <c:v>28.95872744356107</c:v>
                </c:pt>
                <c:pt idx="2">
                  <c:v>19.197513454281935</c:v>
                </c:pt>
                <c:pt idx="3">
                  <c:v>13.96</c:v>
                </c:pt>
                <c:pt idx="4">
                  <c:v>27.54</c:v>
                </c:pt>
                <c:pt idx="5">
                  <c:v>15.530521737179338</c:v>
                </c:pt>
                <c:pt idx="6">
                  <c:v>24.969906428162005</c:v>
                </c:pt>
                <c:pt idx="7">
                  <c:v>10.67</c:v>
                </c:pt>
                <c:pt idx="8">
                  <c:v>16.89</c:v>
                </c:pt>
                <c:pt idx="9">
                  <c:v>13.93</c:v>
                </c:pt>
                <c:pt idx="10">
                  <c:v>20.556666906318434</c:v>
                </c:pt>
              </c:numCache>
            </c:numRef>
          </c:val>
        </c:ser>
        <c:dLbls>
          <c:showLegendKey val="0"/>
          <c:showVal val="0"/>
          <c:showCatName val="0"/>
          <c:showSerName val="0"/>
          <c:showPercent val="0"/>
          <c:showBubbleSize val="0"/>
        </c:dLbls>
        <c:gapWidth val="150"/>
        <c:axId val="39830656"/>
        <c:axId val="39832192"/>
      </c:barChart>
      <c:catAx>
        <c:axId val="39830656"/>
        <c:scaling>
          <c:orientation val="minMax"/>
        </c:scaling>
        <c:delete val="0"/>
        <c:axPos val="b"/>
        <c:majorTickMark val="out"/>
        <c:minorTickMark val="none"/>
        <c:tickLblPos val="nextTo"/>
        <c:txPr>
          <a:bodyPr/>
          <a:lstStyle/>
          <a:p>
            <a:pPr>
              <a:defRPr sz="1600"/>
            </a:pPr>
            <a:endParaRPr lang="en-US"/>
          </a:p>
        </c:txPr>
        <c:crossAx val="39832192"/>
        <c:crosses val="autoZero"/>
        <c:auto val="1"/>
        <c:lblAlgn val="r"/>
        <c:lblOffset val="100"/>
        <c:noMultiLvlLbl val="0"/>
      </c:catAx>
      <c:valAx>
        <c:axId val="39832192"/>
        <c:scaling>
          <c:orientation val="minMax"/>
        </c:scaling>
        <c:delete val="0"/>
        <c:axPos val="l"/>
        <c:majorGridlines/>
        <c:title>
          <c:tx>
            <c:rich>
              <a:bodyPr rot="-5400000" vert="horz"/>
              <a:lstStyle/>
              <a:p>
                <a:pPr>
                  <a:defRPr sz="1600"/>
                </a:pPr>
                <a:r>
                  <a:rPr lang="en-US" sz="1600"/>
                  <a:t>% Overhead</a:t>
                </a:r>
              </a:p>
            </c:rich>
          </c:tx>
          <c:layout/>
          <c:overlay val="0"/>
        </c:title>
        <c:numFmt formatCode="0" sourceLinked="0"/>
        <c:majorTickMark val="out"/>
        <c:minorTickMark val="none"/>
        <c:tickLblPos val="nextTo"/>
        <c:txPr>
          <a:bodyPr/>
          <a:lstStyle/>
          <a:p>
            <a:pPr>
              <a:defRPr sz="1600"/>
            </a:pPr>
            <a:endParaRPr lang="en-US"/>
          </a:p>
        </c:txPr>
        <c:crossAx val="39830656"/>
        <c:crosses val="autoZero"/>
        <c:crossBetween val="between"/>
      </c:valAx>
    </c:plotArea>
    <c:legend>
      <c:legendPos val="t"/>
      <c:layout/>
      <c:overlay val="0"/>
      <c:txPr>
        <a:bodyPr/>
        <a:lstStyle/>
        <a:p>
          <a:pPr>
            <a:defRPr sz="1600"/>
          </a:pPr>
          <a:endParaRPr lang="en-US"/>
        </a:p>
      </c:txPr>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percentStacked"/>
        <c:varyColors val="0"/>
        <c:ser>
          <c:idx val="0"/>
          <c:order val="0"/>
          <c:tx>
            <c:strRef>
              <c:f>[coverage_plots.xlsx]formatted_data!$C$1:$C$2</c:f>
              <c:strCache>
                <c:ptCount val="1"/>
                <c:pt idx="0">
                  <c:v>Masked</c:v>
                </c:pt>
              </c:strCache>
            </c:strRef>
          </c:tx>
          <c:spPr>
            <a:solidFill>
              <a:srgbClr val="0070C0"/>
            </a:solidFill>
          </c:spPr>
          <c:invertIfNegative val="0"/>
          <c:cat>
            <c:multiLvlStrRef>
              <c:f>[coverage_plots.xlsx]formatted_data!$A$3:$B$45</c:f>
              <c:multiLvlStrCache>
                <c:ptCount val="43"/>
                <c:lvl>
                  <c:pt idx="0">
                    <c:v>full-dup</c:v>
                  </c:pt>
                  <c:pt idx="1">
                    <c:v>pro-oblivi</c:v>
                  </c:pt>
                  <c:pt idx="2">
                    <c:v>pro-aware</c:v>
                  </c:pt>
                  <c:pt idx="4">
                    <c:v>full-dup</c:v>
                  </c:pt>
                  <c:pt idx="5">
                    <c:v>pro-oblivi</c:v>
                  </c:pt>
                  <c:pt idx="6">
                    <c:v>pro-aware</c:v>
                  </c:pt>
                  <c:pt idx="8">
                    <c:v>full-dup</c:v>
                  </c:pt>
                  <c:pt idx="9">
                    <c:v>pro-oblivi</c:v>
                  </c:pt>
                  <c:pt idx="10">
                    <c:v>pro-aware</c:v>
                  </c:pt>
                  <c:pt idx="12">
                    <c:v>full-dup</c:v>
                  </c:pt>
                  <c:pt idx="13">
                    <c:v>pro-oblivi</c:v>
                  </c:pt>
                  <c:pt idx="14">
                    <c:v>pro-aware</c:v>
                  </c:pt>
                  <c:pt idx="16">
                    <c:v>full-dup</c:v>
                  </c:pt>
                  <c:pt idx="17">
                    <c:v>pro-oblivi</c:v>
                  </c:pt>
                  <c:pt idx="18">
                    <c:v>pro-aware</c:v>
                  </c:pt>
                  <c:pt idx="20">
                    <c:v>full-dup</c:v>
                  </c:pt>
                  <c:pt idx="21">
                    <c:v>pro-oblivi</c:v>
                  </c:pt>
                  <c:pt idx="22">
                    <c:v>pro-aware</c:v>
                  </c:pt>
                  <c:pt idx="24">
                    <c:v>full-dup</c:v>
                  </c:pt>
                  <c:pt idx="25">
                    <c:v>pro-oblivi</c:v>
                  </c:pt>
                  <c:pt idx="26">
                    <c:v>pro-aware</c:v>
                  </c:pt>
                  <c:pt idx="28">
                    <c:v>full-dup</c:v>
                  </c:pt>
                  <c:pt idx="29">
                    <c:v>pro-oblivi</c:v>
                  </c:pt>
                  <c:pt idx="30">
                    <c:v>pro-aware</c:v>
                  </c:pt>
                  <c:pt idx="32">
                    <c:v>full-dup</c:v>
                  </c:pt>
                  <c:pt idx="33">
                    <c:v>pro-oblivi</c:v>
                  </c:pt>
                  <c:pt idx="34">
                    <c:v>pro-aware</c:v>
                  </c:pt>
                  <c:pt idx="36">
                    <c:v>full-dup</c:v>
                  </c:pt>
                  <c:pt idx="37">
                    <c:v>pro-oblivi</c:v>
                  </c:pt>
                  <c:pt idx="38">
                    <c:v>pro-aware</c:v>
                  </c:pt>
                  <c:pt idx="40">
                    <c:v>full-dup</c:v>
                  </c:pt>
                  <c:pt idx="41">
                    <c:v>pro-oblivi</c:v>
                  </c:pt>
                  <c:pt idx="42">
                    <c:v>pro-aware</c:v>
                  </c:pt>
                </c:lvl>
                <c:lvl>
                  <c:pt idx="0">
                    <c:v>164.gzip</c:v>
                  </c:pt>
                  <c:pt idx="4">
                    <c:v>175.vpr</c:v>
                  </c:pt>
                  <c:pt idx="8">
                    <c:v>176.gcc</c:v>
                  </c:pt>
                  <c:pt idx="12">
                    <c:v>181.mcf</c:v>
                  </c:pt>
                  <c:pt idx="16">
                    <c:v>186.crafty</c:v>
                  </c:pt>
                  <c:pt idx="20">
                    <c:v>197.parser</c:v>
                  </c:pt>
                  <c:pt idx="24">
                    <c:v>253.perl</c:v>
                  </c:pt>
                  <c:pt idx="28">
                    <c:v>254.gap</c:v>
                  </c:pt>
                  <c:pt idx="32">
                    <c:v>255.vortex</c:v>
                  </c:pt>
                  <c:pt idx="36">
                    <c:v>256.bzip2</c:v>
                  </c:pt>
                  <c:pt idx="40">
                    <c:v>average</c:v>
                  </c:pt>
                </c:lvl>
              </c:multiLvlStrCache>
            </c:multiLvlStrRef>
          </c:cat>
          <c:val>
            <c:numRef>
              <c:f>[coverage_plots.xlsx]formatted_data!$C$3:$C$45</c:f>
              <c:numCache>
                <c:formatCode>General</c:formatCode>
                <c:ptCount val="43"/>
                <c:pt idx="0">
                  <c:v>98</c:v>
                </c:pt>
                <c:pt idx="4">
                  <c:v>60</c:v>
                </c:pt>
                <c:pt idx="8">
                  <c:v>78</c:v>
                </c:pt>
                <c:pt idx="12">
                  <c:v>65</c:v>
                </c:pt>
                <c:pt idx="16">
                  <c:v>61</c:v>
                </c:pt>
                <c:pt idx="20">
                  <c:v>64</c:v>
                </c:pt>
                <c:pt idx="24">
                  <c:v>79</c:v>
                </c:pt>
                <c:pt idx="28">
                  <c:v>83</c:v>
                </c:pt>
                <c:pt idx="32">
                  <c:v>74</c:v>
                </c:pt>
                <c:pt idx="36">
                  <c:v>40</c:v>
                </c:pt>
                <c:pt idx="40">
                  <c:v>702</c:v>
                </c:pt>
              </c:numCache>
            </c:numRef>
          </c:val>
        </c:ser>
        <c:ser>
          <c:idx val="1"/>
          <c:order val="1"/>
          <c:tx>
            <c:strRef>
              <c:f>[coverage_plots.xlsx]formatted_data!$D$1:$D$2</c:f>
              <c:strCache>
                <c:ptCount val="1"/>
                <c:pt idx="0">
                  <c:v>SWDetects</c:v>
                </c:pt>
              </c:strCache>
            </c:strRef>
          </c:tx>
          <c:spPr>
            <a:solidFill>
              <a:srgbClr val="00B050"/>
            </a:solidFill>
          </c:spPr>
          <c:invertIfNegative val="0"/>
          <c:cat>
            <c:multiLvlStrRef>
              <c:f>[coverage_plots.xlsx]formatted_data!$A$3:$B$45</c:f>
              <c:multiLvlStrCache>
                <c:ptCount val="43"/>
                <c:lvl>
                  <c:pt idx="0">
                    <c:v>full-dup</c:v>
                  </c:pt>
                  <c:pt idx="1">
                    <c:v>pro-oblivi</c:v>
                  </c:pt>
                  <c:pt idx="2">
                    <c:v>pro-aware</c:v>
                  </c:pt>
                  <c:pt idx="4">
                    <c:v>full-dup</c:v>
                  </c:pt>
                  <c:pt idx="5">
                    <c:v>pro-oblivi</c:v>
                  </c:pt>
                  <c:pt idx="6">
                    <c:v>pro-aware</c:v>
                  </c:pt>
                  <c:pt idx="8">
                    <c:v>full-dup</c:v>
                  </c:pt>
                  <c:pt idx="9">
                    <c:v>pro-oblivi</c:v>
                  </c:pt>
                  <c:pt idx="10">
                    <c:v>pro-aware</c:v>
                  </c:pt>
                  <c:pt idx="12">
                    <c:v>full-dup</c:v>
                  </c:pt>
                  <c:pt idx="13">
                    <c:v>pro-oblivi</c:v>
                  </c:pt>
                  <c:pt idx="14">
                    <c:v>pro-aware</c:v>
                  </c:pt>
                  <c:pt idx="16">
                    <c:v>full-dup</c:v>
                  </c:pt>
                  <c:pt idx="17">
                    <c:v>pro-oblivi</c:v>
                  </c:pt>
                  <c:pt idx="18">
                    <c:v>pro-aware</c:v>
                  </c:pt>
                  <c:pt idx="20">
                    <c:v>full-dup</c:v>
                  </c:pt>
                  <c:pt idx="21">
                    <c:v>pro-oblivi</c:v>
                  </c:pt>
                  <c:pt idx="22">
                    <c:v>pro-aware</c:v>
                  </c:pt>
                  <c:pt idx="24">
                    <c:v>full-dup</c:v>
                  </c:pt>
                  <c:pt idx="25">
                    <c:v>pro-oblivi</c:v>
                  </c:pt>
                  <c:pt idx="26">
                    <c:v>pro-aware</c:v>
                  </c:pt>
                  <c:pt idx="28">
                    <c:v>full-dup</c:v>
                  </c:pt>
                  <c:pt idx="29">
                    <c:v>pro-oblivi</c:v>
                  </c:pt>
                  <c:pt idx="30">
                    <c:v>pro-aware</c:v>
                  </c:pt>
                  <c:pt idx="32">
                    <c:v>full-dup</c:v>
                  </c:pt>
                  <c:pt idx="33">
                    <c:v>pro-oblivi</c:v>
                  </c:pt>
                  <c:pt idx="34">
                    <c:v>pro-aware</c:v>
                  </c:pt>
                  <c:pt idx="36">
                    <c:v>full-dup</c:v>
                  </c:pt>
                  <c:pt idx="37">
                    <c:v>pro-oblivi</c:v>
                  </c:pt>
                  <c:pt idx="38">
                    <c:v>pro-aware</c:v>
                  </c:pt>
                  <c:pt idx="40">
                    <c:v>full-dup</c:v>
                  </c:pt>
                  <c:pt idx="41">
                    <c:v>pro-oblivi</c:v>
                  </c:pt>
                  <c:pt idx="42">
                    <c:v>pro-aware</c:v>
                  </c:pt>
                </c:lvl>
                <c:lvl>
                  <c:pt idx="0">
                    <c:v>164.gzip</c:v>
                  </c:pt>
                  <c:pt idx="4">
                    <c:v>175.vpr</c:v>
                  </c:pt>
                  <c:pt idx="8">
                    <c:v>176.gcc</c:v>
                  </c:pt>
                  <c:pt idx="12">
                    <c:v>181.mcf</c:v>
                  </c:pt>
                  <c:pt idx="16">
                    <c:v>186.crafty</c:v>
                  </c:pt>
                  <c:pt idx="20">
                    <c:v>197.parser</c:v>
                  </c:pt>
                  <c:pt idx="24">
                    <c:v>253.perl</c:v>
                  </c:pt>
                  <c:pt idx="28">
                    <c:v>254.gap</c:v>
                  </c:pt>
                  <c:pt idx="32">
                    <c:v>255.vortex</c:v>
                  </c:pt>
                  <c:pt idx="36">
                    <c:v>256.bzip2</c:v>
                  </c:pt>
                  <c:pt idx="40">
                    <c:v>average</c:v>
                  </c:pt>
                </c:lvl>
              </c:multiLvlStrCache>
            </c:multiLvlStrRef>
          </c:cat>
          <c:val>
            <c:numRef>
              <c:f>[coverage_plots.xlsx]formatted_data!$D$3:$D$45</c:f>
              <c:numCache>
                <c:formatCode>General</c:formatCode>
                <c:ptCount val="43"/>
                <c:pt idx="0">
                  <c:v>2</c:v>
                </c:pt>
                <c:pt idx="4">
                  <c:v>23</c:v>
                </c:pt>
                <c:pt idx="8">
                  <c:v>12</c:v>
                </c:pt>
                <c:pt idx="12">
                  <c:v>27</c:v>
                </c:pt>
                <c:pt idx="16">
                  <c:v>30</c:v>
                </c:pt>
                <c:pt idx="20">
                  <c:v>17</c:v>
                </c:pt>
                <c:pt idx="24">
                  <c:v>12</c:v>
                </c:pt>
                <c:pt idx="28">
                  <c:v>6</c:v>
                </c:pt>
                <c:pt idx="32">
                  <c:v>13</c:v>
                </c:pt>
                <c:pt idx="36">
                  <c:v>40</c:v>
                </c:pt>
                <c:pt idx="40">
                  <c:v>182</c:v>
                </c:pt>
              </c:numCache>
            </c:numRef>
          </c:val>
        </c:ser>
        <c:ser>
          <c:idx val="2"/>
          <c:order val="2"/>
          <c:tx>
            <c:strRef>
              <c:f>[coverage_plots.xlsx]formatted_data!$E$1:$E$2</c:f>
              <c:strCache>
                <c:ptCount val="1"/>
                <c:pt idx="0">
                  <c:v>Symptoms</c:v>
                </c:pt>
              </c:strCache>
            </c:strRef>
          </c:tx>
          <c:spPr>
            <a:solidFill>
              <a:srgbClr val="FFC000"/>
            </a:solidFill>
          </c:spPr>
          <c:invertIfNegative val="0"/>
          <c:cat>
            <c:multiLvlStrRef>
              <c:f>[coverage_plots.xlsx]formatted_data!$A$3:$B$45</c:f>
              <c:multiLvlStrCache>
                <c:ptCount val="43"/>
                <c:lvl>
                  <c:pt idx="0">
                    <c:v>full-dup</c:v>
                  </c:pt>
                  <c:pt idx="1">
                    <c:v>pro-oblivi</c:v>
                  </c:pt>
                  <c:pt idx="2">
                    <c:v>pro-aware</c:v>
                  </c:pt>
                  <c:pt idx="4">
                    <c:v>full-dup</c:v>
                  </c:pt>
                  <c:pt idx="5">
                    <c:v>pro-oblivi</c:v>
                  </c:pt>
                  <c:pt idx="6">
                    <c:v>pro-aware</c:v>
                  </c:pt>
                  <c:pt idx="8">
                    <c:v>full-dup</c:v>
                  </c:pt>
                  <c:pt idx="9">
                    <c:v>pro-oblivi</c:v>
                  </c:pt>
                  <c:pt idx="10">
                    <c:v>pro-aware</c:v>
                  </c:pt>
                  <c:pt idx="12">
                    <c:v>full-dup</c:v>
                  </c:pt>
                  <c:pt idx="13">
                    <c:v>pro-oblivi</c:v>
                  </c:pt>
                  <c:pt idx="14">
                    <c:v>pro-aware</c:v>
                  </c:pt>
                  <c:pt idx="16">
                    <c:v>full-dup</c:v>
                  </c:pt>
                  <c:pt idx="17">
                    <c:v>pro-oblivi</c:v>
                  </c:pt>
                  <c:pt idx="18">
                    <c:v>pro-aware</c:v>
                  </c:pt>
                  <c:pt idx="20">
                    <c:v>full-dup</c:v>
                  </c:pt>
                  <c:pt idx="21">
                    <c:v>pro-oblivi</c:v>
                  </c:pt>
                  <c:pt idx="22">
                    <c:v>pro-aware</c:v>
                  </c:pt>
                  <c:pt idx="24">
                    <c:v>full-dup</c:v>
                  </c:pt>
                  <c:pt idx="25">
                    <c:v>pro-oblivi</c:v>
                  </c:pt>
                  <c:pt idx="26">
                    <c:v>pro-aware</c:v>
                  </c:pt>
                  <c:pt idx="28">
                    <c:v>full-dup</c:v>
                  </c:pt>
                  <c:pt idx="29">
                    <c:v>pro-oblivi</c:v>
                  </c:pt>
                  <c:pt idx="30">
                    <c:v>pro-aware</c:v>
                  </c:pt>
                  <c:pt idx="32">
                    <c:v>full-dup</c:v>
                  </c:pt>
                  <c:pt idx="33">
                    <c:v>pro-oblivi</c:v>
                  </c:pt>
                  <c:pt idx="34">
                    <c:v>pro-aware</c:v>
                  </c:pt>
                  <c:pt idx="36">
                    <c:v>full-dup</c:v>
                  </c:pt>
                  <c:pt idx="37">
                    <c:v>pro-oblivi</c:v>
                  </c:pt>
                  <c:pt idx="38">
                    <c:v>pro-aware</c:v>
                  </c:pt>
                  <c:pt idx="40">
                    <c:v>full-dup</c:v>
                  </c:pt>
                  <c:pt idx="41">
                    <c:v>pro-oblivi</c:v>
                  </c:pt>
                  <c:pt idx="42">
                    <c:v>pro-aware</c:v>
                  </c:pt>
                </c:lvl>
                <c:lvl>
                  <c:pt idx="0">
                    <c:v>164.gzip</c:v>
                  </c:pt>
                  <c:pt idx="4">
                    <c:v>175.vpr</c:v>
                  </c:pt>
                  <c:pt idx="8">
                    <c:v>176.gcc</c:v>
                  </c:pt>
                  <c:pt idx="12">
                    <c:v>181.mcf</c:v>
                  </c:pt>
                  <c:pt idx="16">
                    <c:v>186.crafty</c:v>
                  </c:pt>
                  <c:pt idx="20">
                    <c:v>197.parser</c:v>
                  </c:pt>
                  <c:pt idx="24">
                    <c:v>253.perl</c:v>
                  </c:pt>
                  <c:pt idx="28">
                    <c:v>254.gap</c:v>
                  </c:pt>
                  <c:pt idx="32">
                    <c:v>255.vortex</c:v>
                  </c:pt>
                  <c:pt idx="36">
                    <c:v>256.bzip2</c:v>
                  </c:pt>
                  <c:pt idx="40">
                    <c:v>average</c:v>
                  </c:pt>
                </c:lvl>
              </c:multiLvlStrCache>
            </c:multiLvlStrRef>
          </c:cat>
          <c:val>
            <c:numRef>
              <c:f>[coverage_plots.xlsx]formatted_data!$E$3:$E$45</c:f>
              <c:numCache>
                <c:formatCode>General</c:formatCode>
                <c:ptCount val="43"/>
                <c:pt idx="0">
                  <c:v>0</c:v>
                </c:pt>
                <c:pt idx="4">
                  <c:v>13</c:v>
                </c:pt>
                <c:pt idx="8">
                  <c:v>7</c:v>
                </c:pt>
                <c:pt idx="12">
                  <c:v>0</c:v>
                </c:pt>
                <c:pt idx="16">
                  <c:v>0</c:v>
                </c:pt>
                <c:pt idx="20">
                  <c:v>12</c:v>
                </c:pt>
                <c:pt idx="24">
                  <c:v>4</c:v>
                </c:pt>
                <c:pt idx="28">
                  <c:v>0</c:v>
                </c:pt>
                <c:pt idx="32">
                  <c:v>1</c:v>
                </c:pt>
                <c:pt idx="36">
                  <c:v>1</c:v>
                </c:pt>
                <c:pt idx="40">
                  <c:v>38</c:v>
                </c:pt>
              </c:numCache>
            </c:numRef>
          </c:val>
        </c:ser>
        <c:ser>
          <c:idx val="3"/>
          <c:order val="3"/>
          <c:tx>
            <c:strRef>
              <c:f>[coverage_plots.xlsx]formatted_data!$F$1:$F$2</c:f>
              <c:strCache>
                <c:ptCount val="1"/>
                <c:pt idx="0">
                  <c:v>Failures</c:v>
                </c:pt>
              </c:strCache>
            </c:strRef>
          </c:tx>
          <c:spPr>
            <a:solidFill>
              <a:srgbClr val="7030A0"/>
            </a:solidFill>
          </c:spPr>
          <c:invertIfNegative val="0"/>
          <c:cat>
            <c:multiLvlStrRef>
              <c:f>[coverage_plots.xlsx]formatted_data!$A$3:$B$45</c:f>
              <c:multiLvlStrCache>
                <c:ptCount val="43"/>
                <c:lvl>
                  <c:pt idx="0">
                    <c:v>full-dup</c:v>
                  </c:pt>
                  <c:pt idx="1">
                    <c:v>pro-oblivi</c:v>
                  </c:pt>
                  <c:pt idx="2">
                    <c:v>pro-aware</c:v>
                  </c:pt>
                  <c:pt idx="4">
                    <c:v>full-dup</c:v>
                  </c:pt>
                  <c:pt idx="5">
                    <c:v>pro-oblivi</c:v>
                  </c:pt>
                  <c:pt idx="6">
                    <c:v>pro-aware</c:v>
                  </c:pt>
                  <c:pt idx="8">
                    <c:v>full-dup</c:v>
                  </c:pt>
                  <c:pt idx="9">
                    <c:v>pro-oblivi</c:v>
                  </c:pt>
                  <c:pt idx="10">
                    <c:v>pro-aware</c:v>
                  </c:pt>
                  <c:pt idx="12">
                    <c:v>full-dup</c:v>
                  </c:pt>
                  <c:pt idx="13">
                    <c:v>pro-oblivi</c:v>
                  </c:pt>
                  <c:pt idx="14">
                    <c:v>pro-aware</c:v>
                  </c:pt>
                  <c:pt idx="16">
                    <c:v>full-dup</c:v>
                  </c:pt>
                  <c:pt idx="17">
                    <c:v>pro-oblivi</c:v>
                  </c:pt>
                  <c:pt idx="18">
                    <c:v>pro-aware</c:v>
                  </c:pt>
                  <c:pt idx="20">
                    <c:v>full-dup</c:v>
                  </c:pt>
                  <c:pt idx="21">
                    <c:v>pro-oblivi</c:v>
                  </c:pt>
                  <c:pt idx="22">
                    <c:v>pro-aware</c:v>
                  </c:pt>
                  <c:pt idx="24">
                    <c:v>full-dup</c:v>
                  </c:pt>
                  <c:pt idx="25">
                    <c:v>pro-oblivi</c:v>
                  </c:pt>
                  <c:pt idx="26">
                    <c:v>pro-aware</c:v>
                  </c:pt>
                  <c:pt idx="28">
                    <c:v>full-dup</c:v>
                  </c:pt>
                  <c:pt idx="29">
                    <c:v>pro-oblivi</c:v>
                  </c:pt>
                  <c:pt idx="30">
                    <c:v>pro-aware</c:v>
                  </c:pt>
                  <c:pt idx="32">
                    <c:v>full-dup</c:v>
                  </c:pt>
                  <c:pt idx="33">
                    <c:v>pro-oblivi</c:v>
                  </c:pt>
                  <c:pt idx="34">
                    <c:v>pro-aware</c:v>
                  </c:pt>
                  <c:pt idx="36">
                    <c:v>full-dup</c:v>
                  </c:pt>
                  <c:pt idx="37">
                    <c:v>pro-oblivi</c:v>
                  </c:pt>
                  <c:pt idx="38">
                    <c:v>pro-aware</c:v>
                  </c:pt>
                  <c:pt idx="40">
                    <c:v>full-dup</c:v>
                  </c:pt>
                  <c:pt idx="41">
                    <c:v>pro-oblivi</c:v>
                  </c:pt>
                  <c:pt idx="42">
                    <c:v>pro-aware</c:v>
                  </c:pt>
                </c:lvl>
                <c:lvl>
                  <c:pt idx="0">
                    <c:v>164.gzip</c:v>
                  </c:pt>
                  <c:pt idx="4">
                    <c:v>175.vpr</c:v>
                  </c:pt>
                  <c:pt idx="8">
                    <c:v>176.gcc</c:v>
                  </c:pt>
                  <c:pt idx="12">
                    <c:v>181.mcf</c:v>
                  </c:pt>
                  <c:pt idx="16">
                    <c:v>186.crafty</c:v>
                  </c:pt>
                  <c:pt idx="20">
                    <c:v>197.parser</c:v>
                  </c:pt>
                  <c:pt idx="24">
                    <c:v>253.perl</c:v>
                  </c:pt>
                  <c:pt idx="28">
                    <c:v>254.gap</c:v>
                  </c:pt>
                  <c:pt idx="32">
                    <c:v>255.vortex</c:v>
                  </c:pt>
                  <c:pt idx="36">
                    <c:v>256.bzip2</c:v>
                  </c:pt>
                  <c:pt idx="40">
                    <c:v>average</c:v>
                  </c:pt>
                </c:lvl>
              </c:multiLvlStrCache>
            </c:multiLvlStrRef>
          </c:cat>
          <c:val>
            <c:numRef>
              <c:f>[coverage_plots.xlsx]formatted_data!$F$3:$F$45</c:f>
              <c:numCache>
                <c:formatCode>General</c:formatCode>
                <c:ptCount val="43"/>
                <c:pt idx="0">
                  <c:v>0</c:v>
                </c:pt>
                <c:pt idx="4">
                  <c:v>1</c:v>
                </c:pt>
                <c:pt idx="8">
                  <c:v>3</c:v>
                </c:pt>
                <c:pt idx="12">
                  <c:v>5</c:v>
                </c:pt>
                <c:pt idx="16">
                  <c:v>5</c:v>
                </c:pt>
                <c:pt idx="20">
                  <c:v>5</c:v>
                </c:pt>
                <c:pt idx="24">
                  <c:v>2</c:v>
                </c:pt>
                <c:pt idx="28">
                  <c:v>8</c:v>
                </c:pt>
                <c:pt idx="32">
                  <c:v>8</c:v>
                </c:pt>
                <c:pt idx="36">
                  <c:v>14</c:v>
                </c:pt>
                <c:pt idx="40">
                  <c:v>51</c:v>
                </c:pt>
              </c:numCache>
            </c:numRef>
          </c:val>
        </c:ser>
        <c:ser>
          <c:idx val="4"/>
          <c:order val="4"/>
          <c:tx>
            <c:strRef>
              <c:f>[coverage_plots.xlsx]formatted_data!$G$1:$G$2</c:f>
              <c:strCache>
                <c:ptCount val="1"/>
                <c:pt idx="0">
                  <c:v>SDCs</c:v>
                </c:pt>
              </c:strCache>
            </c:strRef>
          </c:tx>
          <c:spPr>
            <a:solidFill>
              <a:srgbClr val="C00000"/>
            </a:solidFill>
          </c:spPr>
          <c:invertIfNegative val="0"/>
          <c:cat>
            <c:multiLvlStrRef>
              <c:f>[coverage_plots.xlsx]formatted_data!$A$3:$B$45</c:f>
              <c:multiLvlStrCache>
                <c:ptCount val="43"/>
                <c:lvl>
                  <c:pt idx="0">
                    <c:v>full-dup</c:v>
                  </c:pt>
                  <c:pt idx="1">
                    <c:v>pro-oblivi</c:v>
                  </c:pt>
                  <c:pt idx="2">
                    <c:v>pro-aware</c:v>
                  </c:pt>
                  <c:pt idx="4">
                    <c:v>full-dup</c:v>
                  </c:pt>
                  <c:pt idx="5">
                    <c:v>pro-oblivi</c:v>
                  </c:pt>
                  <c:pt idx="6">
                    <c:v>pro-aware</c:v>
                  </c:pt>
                  <c:pt idx="8">
                    <c:v>full-dup</c:v>
                  </c:pt>
                  <c:pt idx="9">
                    <c:v>pro-oblivi</c:v>
                  </c:pt>
                  <c:pt idx="10">
                    <c:v>pro-aware</c:v>
                  </c:pt>
                  <c:pt idx="12">
                    <c:v>full-dup</c:v>
                  </c:pt>
                  <c:pt idx="13">
                    <c:v>pro-oblivi</c:v>
                  </c:pt>
                  <c:pt idx="14">
                    <c:v>pro-aware</c:v>
                  </c:pt>
                  <c:pt idx="16">
                    <c:v>full-dup</c:v>
                  </c:pt>
                  <c:pt idx="17">
                    <c:v>pro-oblivi</c:v>
                  </c:pt>
                  <c:pt idx="18">
                    <c:v>pro-aware</c:v>
                  </c:pt>
                  <c:pt idx="20">
                    <c:v>full-dup</c:v>
                  </c:pt>
                  <c:pt idx="21">
                    <c:v>pro-oblivi</c:v>
                  </c:pt>
                  <c:pt idx="22">
                    <c:v>pro-aware</c:v>
                  </c:pt>
                  <c:pt idx="24">
                    <c:v>full-dup</c:v>
                  </c:pt>
                  <c:pt idx="25">
                    <c:v>pro-oblivi</c:v>
                  </c:pt>
                  <c:pt idx="26">
                    <c:v>pro-aware</c:v>
                  </c:pt>
                  <c:pt idx="28">
                    <c:v>full-dup</c:v>
                  </c:pt>
                  <c:pt idx="29">
                    <c:v>pro-oblivi</c:v>
                  </c:pt>
                  <c:pt idx="30">
                    <c:v>pro-aware</c:v>
                  </c:pt>
                  <c:pt idx="32">
                    <c:v>full-dup</c:v>
                  </c:pt>
                  <c:pt idx="33">
                    <c:v>pro-oblivi</c:v>
                  </c:pt>
                  <c:pt idx="34">
                    <c:v>pro-aware</c:v>
                  </c:pt>
                  <c:pt idx="36">
                    <c:v>full-dup</c:v>
                  </c:pt>
                  <c:pt idx="37">
                    <c:v>pro-oblivi</c:v>
                  </c:pt>
                  <c:pt idx="38">
                    <c:v>pro-aware</c:v>
                  </c:pt>
                  <c:pt idx="40">
                    <c:v>full-dup</c:v>
                  </c:pt>
                  <c:pt idx="41">
                    <c:v>pro-oblivi</c:v>
                  </c:pt>
                  <c:pt idx="42">
                    <c:v>pro-aware</c:v>
                  </c:pt>
                </c:lvl>
                <c:lvl>
                  <c:pt idx="0">
                    <c:v>164.gzip</c:v>
                  </c:pt>
                  <c:pt idx="4">
                    <c:v>175.vpr</c:v>
                  </c:pt>
                  <c:pt idx="8">
                    <c:v>176.gcc</c:v>
                  </c:pt>
                  <c:pt idx="12">
                    <c:v>181.mcf</c:v>
                  </c:pt>
                  <c:pt idx="16">
                    <c:v>186.crafty</c:v>
                  </c:pt>
                  <c:pt idx="20">
                    <c:v>197.parser</c:v>
                  </c:pt>
                  <c:pt idx="24">
                    <c:v>253.perl</c:v>
                  </c:pt>
                  <c:pt idx="28">
                    <c:v>254.gap</c:v>
                  </c:pt>
                  <c:pt idx="32">
                    <c:v>255.vortex</c:v>
                  </c:pt>
                  <c:pt idx="36">
                    <c:v>256.bzip2</c:v>
                  </c:pt>
                  <c:pt idx="40">
                    <c:v>average</c:v>
                  </c:pt>
                </c:lvl>
              </c:multiLvlStrCache>
            </c:multiLvlStrRef>
          </c:cat>
          <c:val>
            <c:numRef>
              <c:f>[coverage_plots.xlsx]formatted_data!$G$3:$G$45</c:f>
              <c:numCache>
                <c:formatCode>General</c:formatCode>
                <c:ptCount val="43"/>
                <c:pt idx="0">
                  <c:v>0</c:v>
                </c:pt>
                <c:pt idx="4">
                  <c:v>3</c:v>
                </c:pt>
                <c:pt idx="8">
                  <c:v>0</c:v>
                </c:pt>
                <c:pt idx="12">
                  <c:v>3</c:v>
                </c:pt>
                <c:pt idx="16">
                  <c:v>4</c:v>
                </c:pt>
                <c:pt idx="20">
                  <c:v>2</c:v>
                </c:pt>
                <c:pt idx="24">
                  <c:v>3</c:v>
                </c:pt>
                <c:pt idx="28">
                  <c:v>3</c:v>
                </c:pt>
                <c:pt idx="32">
                  <c:v>4</c:v>
                </c:pt>
                <c:pt idx="36">
                  <c:v>5</c:v>
                </c:pt>
                <c:pt idx="40">
                  <c:v>27</c:v>
                </c:pt>
              </c:numCache>
            </c:numRef>
          </c:val>
        </c:ser>
        <c:ser>
          <c:idx val="5"/>
          <c:order val="5"/>
          <c:tx>
            <c:strRef>
              <c:f>[coverage_plots.xlsx]formatted_data!$H$1:$H$2</c:f>
              <c:strCache>
                <c:ptCount val="1"/>
                <c:pt idx="0">
                  <c:v>pro-oblivi Masked</c:v>
                </c:pt>
              </c:strCache>
            </c:strRef>
          </c:tx>
          <c:spPr>
            <a:solidFill>
              <a:srgbClr val="0070C0"/>
            </a:solidFill>
          </c:spPr>
          <c:invertIfNegative val="0"/>
          <c:cat>
            <c:multiLvlStrRef>
              <c:f>[coverage_plots.xlsx]formatted_data!$A$3:$B$45</c:f>
              <c:multiLvlStrCache>
                <c:ptCount val="43"/>
                <c:lvl>
                  <c:pt idx="0">
                    <c:v>full-dup</c:v>
                  </c:pt>
                  <c:pt idx="1">
                    <c:v>pro-oblivi</c:v>
                  </c:pt>
                  <c:pt idx="2">
                    <c:v>pro-aware</c:v>
                  </c:pt>
                  <c:pt idx="4">
                    <c:v>full-dup</c:v>
                  </c:pt>
                  <c:pt idx="5">
                    <c:v>pro-oblivi</c:v>
                  </c:pt>
                  <c:pt idx="6">
                    <c:v>pro-aware</c:v>
                  </c:pt>
                  <c:pt idx="8">
                    <c:v>full-dup</c:v>
                  </c:pt>
                  <c:pt idx="9">
                    <c:v>pro-oblivi</c:v>
                  </c:pt>
                  <c:pt idx="10">
                    <c:v>pro-aware</c:v>
                  </c:pt>
                  <c:pt idx="12">
                    <c:v>full-dup</c:v>
                  </c:pt>
                  <c:pt idx="13">
                    <c:v>pro-oblivi</c:v>
                  </c:pt>
                  <c:pt idx="14">
                    <c:v>pro-aware</c:v>
                  </c:pt>
                  <c:pt idx="16">
                    <c:v>full-dup</c:v>
                  </c:pt>
                  <c:pt idx="17">
                    <c:v>pro-oblivi</c:v>
                  </c:pt>
                  <c:pt idx="18">
                    <c:v>pro-aware</c:v>
                  </c:pt>
                  <c:pt idx="20">
                    <c:v>full-dup</c:v>
                  </c:pt>
                  <c:pt idx="21">
                    <c:v>pro-oblivi</c:v>
                  </c:pt>
                  <c:pt idx="22">
                    <c:v>pro-aware</c:v>
                  </c:pt>
                  <c:pt idx="24">
                    <c:v>full-dup</c:v>
                  </c:pt>
                  <c:pt idx="25">
                    <c:v>pro-oblivi</c:v>
                  </c:pt>
                  <c:pt idx="26">
                    <c:v>pro-aware</c:v>
                  </c:pt>
                  <c:pt idx="28">
                    <c:v>full-dup</c:v>
                  </c:pt>
                  <c:pt idx="29">
                    <c:v>pro-oblivi</c:v>
                  </c:pt>
                  <c:pt idx="30">
                    <c:v>pro-aware</c:v>
                  </c:pt>
                  <c:pt idx="32">
                    <c:v>full-dup</c:v>
                  </c:pt>
                  <c:pt idx="33">
                    <c:v>pro-oblivi</c:v>
                  </c:pt>
                  <c:pt idx="34">
                    <c:v>pro-aware</c:v>
                  </c:pt>
                  <c:pt idx="36">
                    <c:v>full-dup</c:v>
                  </c:pt>
                  <c:pt idx="37">
                    <c:v>pro-oblivi</c:v>
                  </c:pt>
                  <c:pt idx="38">
                    <c:v>pro-aware</c:v>
                  </c:pt>
                  <c:pt idx="40">
                    <c:v>full-dup</c:v>
                  </c:pt>
                  <c:pt idx="41">
                    <c:v>pro-oblivi</c:v>
                  </c:pt>
                  <c:pt idx="42">
                    <c:v>pro-aware</c:v>
                  </c:pt>
                </c:lvl>
                <c:lvl>
                  <c:pt idx="0">
                    <c:v>164.gzip</c:v>
                  </c:pt>
                  <c:pt idx="4">
                    <c:v>175.vpr</c:v>
                  </c:pt>
                  <c:pt idx="8">
                    <c:v>176.gcc</c:v>
                  </c:pt>
                  <c:pt idx="12">
                    <c:v>181.mcf</c:v>
                  </c:pt>
                  <c:pt idx="16">
                    <c:v>186.crafty</c:v>
                  </c:pt>
                  <c:pt idx="20">
                    <c:v>197.parser</c:v>
                  </c:pt>
                  <c:pt idx="24">
                    <c:v>253.perl</c:v>
                  </c:pt>
                  <c:pt idx="28">
                    <c:v>254.gap</c:v>
                  </c:pt>
                  <c:pt idx="32">
                    <c:v>255.vortex</c:v>
                  </c:pt>
                  <c:pt idx="36">
                    <c:v>256.bzip2</c:v>
                  </c:pt>
                  <c:pt idx="40">
                    <c:v>average</c:v>
                  </c:pt>
                </c:lvl>
              </c:multiLvlStrCache>
            </c:multiLvlStrRef>
          </c:cat>
          <c:val>
            <c:numRef>
              <c:f>[coverage_plots.xlsx]formatted_data!$H$3:$H$45</c:f>
              <c:numCache>
                <c:formatCode>General</c:formatCode>
                <c:ptCount val="43"/>
                <c:pt idx="1">
                  <c:v>95</c:v>
                </c:pt>
                <c:pt idx="5">
                  <c:v>66</c:v>
                </c:pt>
                <c:pt idx="9">
                  <c:v>85</c:v>
                </c:pt>
                <c:pt idx="13">
                  <c:v>66</c:v>
                </c:pt>
                <c:pt idx="17">
                  <c:v>80</c:v>
                </c:pt>
                <c:pt idx="21">
                  <c:v>71</c:v>
                </c:pt>
                <c:pt idx="25">
                  <c:v>80</c:v>
                </c:pt>
                <c:pt idx="29">
                  <c:v>82</c:v>
                </c:pt>
                <c:pt idx="33">
                  <c:v>82</c:v>
                </c:pt>
                <c:pt idx="37">
                  <c:v>65</c:v>
                </c:pt>
                <c:pt idx="41">
                  <c:v>772</c:v>
                </c:pt>
              </c:numCache>
            </c:numRef>
          </c:val>
        </c:ser>
        <c:ser>
          <c:idx val="6"/>
          <c:order val="6"/>
          <c:tx>
            <c:strRef>
              <c:f>[coverage_plots.xlsx]formatted_data!$I$1:$I$2</c:f>
              <c:strCache>
                <c:ptCount val="1"/>
                <c:pt idx="0">
                  <c:v>pro-oblivi SWDetects</c:v>
                </c:pt>
              </c:strCache>
            </c:strRef>
          </c:tx>
          <c:spPr>
            <a:solidFill>
              <a:srgbClr val="00B050"/>
            </a:solidFill>
          </c:spPr>
          <c:invertIfNegative val="0"/>
          <c:cat>
            <c:multiLvlStrRef>
              <c:f>[coverage_plots.xlsx]formatted_data!$A$3:$B$45</c:f>
              <c:multiLvlStrCache>
                <c:ptCount val="43"/>
                <c:lvl>
                  <c:pt idx="0">
                    <c:v>full-dup</c:v>
                  </c:pt>
                  <c:pt idx="1">
                    <c:v>pro-oblivi</c:v>
                  </c:pt>
                  <c:pt idx="2">
                    <c:v>pro-aware</c:v>
                  </c:pt>
                  <c:pt idx="4">
                    <c:v>full-dup</c:v>
                  </c:pt>
                  <c:pt idx="5">
                    <c:v>pro-oblivi</c:v>
                  </c:pt>
                  <c:pt idx="6">
                    <c:v>pro-aware</c:v>
                  </c:pt>
                  <c:pt idx="8">
                    <c:v>full-dup</c:v>
                  </c:pt>
                  <c:pt idx="9">
                    <c:v>pro-oblivi</c:v>
                  </c:pt>
                  <c:pt idx="10">
                    <c:v>pro-aware</c:v>
                  </c:pt>
                  <c:pt idx="12">
                    <c:v>full-dup</c:v>
                  </c:pt>
                  <c:pt idx="13">
                    <c:v>pro-oblivi</c:v>
                  </c:pt>
                  <c:pt idx="14">
                    <c:v>pro-aware</c:v>
                  </c:pt>
                  <c:pt idx="16">
                    <c:v>full-dup</c:v>
                  </c:pt>
                  <c:pt idx="17">
                    <c:v>pro-oblivi</c:v>
                  </c:pt>
                  <c:pt idx="18">
                    <c:v>pro-aware</c:v>
                  </c:pt>
                  <c:pt idx="20">
                    <c:v>full-dup</c:v>
                  </c:pt>
                  <c:pt idx="21">
                    <c:v>pro-oblivi</c:v>
                  </c:pt>
                  <c:pt idx="22">
                    <c:v>pro-aware</c:v>
                  </c:pt>
                  <c:pt idx="24">
                    <c:v>full-dup</c:v>
                  </c:pt>
                  <c:pt idx="25">
                    <c:v>pro-oblivi</c:v>
                  </c:pt>
                  <c:pt idx="26">
                    <c:v>pro-aware</c:v>
                  </c:pt>
                  <c:pt idx="28">
                    <c:v>full-dup</c:v>
                  </c:pt>
                  <c:pt idx="29">
                    <c:v>pro-oblivi</c:v>
                  </c:pt>
                  <c:pt idx="30">
                    <c:v>pro-aware</c:v>
                  </c:pt>
                  <c:pt idx="32">
                    <c:v>full-dup</c:v>
                  </c:pt>
                  <c:pt idx="33">
                    <c:v>pro-oblivi</c:v>
                  </c:pt>
                  <c:pt idx="34">
                    <c:v>pro-aware</c:v>
                  </c:pt>
                  <c:pt idx="36">
                    <c:v>full-dup</c:v>
                  </c:pt>
                  <c:pt idx="37">
                    <c:v>pro-oblivi</c:v>
                  </c:pt>
                  <c:pt idx="38">
                    <c:v>pro-aware</c:v>
                  </c:pt>
                  <c:pt idx="40">
                    <c:v>full-dup</c:v>
                  </c:pt>
                  <c:pt idx="41">
                    <c:v>pro-oblivi</c:v>
                  </c:pt>
                  <c:pt idx="42">
                    <c:v>pro-aware</c:v>
                  </c:pt>
                </c:lvl>
                <c:lvl>
                  <c:pt idx="0">
                    <c:v>164.gzip</c:v>
                  </c:pt>
                  <c:pt idx="4">
                    <c:v>175.vpr</c:v>
                  </c:pt>
                  <c:pt idx="8">
                    <c:v>176.gcc</c:v>
                  </c:pt>
                  <c:pt idx="12">
                    <c:v>181.mcf</c:v>
                  </c:pt>
                  <c:pt idx="16">
                    <c:v>186.crafty</c:v>
                  </c:pt>
                  <c:pt idx="20">
                    <c:v>197.parser</c:v>
                  </c:pt>
                  <c:pt idx="24">
                    <c:v>253.perl</c:v>
                  </c:pt>
                  <c:pt idx="28">
                    <c:v>254.gap</c:v>
                  </c:pt>
                  <c:pt idx="32">
                    <c:v>255.vortex</c:v>
                  </c:pt>
                  <c:pt idx="36">
                    <c:v>256.bzip2</c:v>
                  </c:pt>
                  <c:pt idx="40">
                    <c:v>average</c:v>
                  </c:pt>
                </c:lvl>
              </c:multiLvlStrCache>
            </c:multiLvlStrRef>
          </c:cat>
          <c:val>
            <c:numRef>
              <c:f>[coverage_plots.xlsx]formatted_data!$I$3:$I$45</c:f>
              <c:numCache>
                <c:formatCode>General</c:formatCode>
                <c:ptCount val="43"/>
                <c:pt idx="1">
                  <c:v>3</c:v>
                </c:pt>
                <c:pt idx="5">
                  <c:v>23</c:v>
                </c:pt>
                <c:pt idx="9">
                  <c:v>7</c:v>
                </c:pt>
                <c:pt idx="13">
                  <c:v>11</c:v>
                </c:pt>
                <c:pt idx="17">
                  <c:v>10</c:v>
                </c:pt>
                <c:pt idx="21">
                  <c:v>10</c:v>
                </c:pt>
                <c:pt idx="25">
                  <c:v>9</c:v>
                </c:pt>
                <c:pt idx="29">
                  <c:v>3</c:v>
                </c:pt>
                <c:pt idx="33">
                  <c:v>8</c:v>
                </c:pt>
                <c:pt idx="37">
                  <c:v>9</c:v>
                </c:pt>
                <c:pt idx="41">
                  <c:v>93</c:v>
                </c:pt>
              </c:numCache>
            </c:numRef>
          </c:val>
        </c:ser>
        <c:ser>
          <c:idx val="7"/>
          <c:order val="7"/>
          <c:tx>
            <c:strRef>
              <c:f>[coverage_plots.xlsx]formatted_data!$J$1:$J$2</c:f>
              <c:strCache>
                <c:ptCount val="1"/>
                <c:pt idx="0">
                  <c:v>pro-oblivi Symptoms</c:v>
                </c:pt>
              </c:strCache>
            </c:strRef>
          </c:tx>
          <c:spPr>
            <a:solidFill>
              <a:srgbClr val="FFC000"/>
            </a:solidFill>
          </c:spPr>
          <c:invertIfNegative val="0"/>
          <c:cat>
            <c:multiLvlStrRef>
              <c:f>[coverage_plots.xlsx]formatted_data!$A$3:$B$45</c:f>
              <c:multiLvlStrCache>
                <c:ptCount val="43"/>
                <c:lvl>
                  <c:pt idx="0">
                    <c:v>full-dup</c:v>
                  </c:pt>
                  <c:pt idx="1">
                    <c:v>pro-oblivi</c:v>
                  </c:pt>
                  <c:pt idx="2">
                    <c:v>pro-aware</c:v>
                  </c:pt>
                  <c:pt idx="4">
                    <c:v>full-dup</c:v>
                  </c:pt>
                  <c:pt idx="5">
                    <c:v>pro-oblivi</c:v>
                  </c:pt>
                  <c:pt idx="6">
                    <c:v>pro-aware</c:v>
                  </c:pt>
                  <c:pt idx="8">
                    <c:v>full-dup</c:v>
                  </c:pt>
                  <c:pt idx="9">
                    <c:v>pro-oblivi</c:v>
                  </c:pt>
                  <c:pt idx="10">
                    <c:v>pro-aware</c:v>
                  </c:pt>
                  <c:pt idx="12">
                    <c:v>full-dup</c:v>
                  </c:pt>
                  <c:pt idx="13">
                    <c:v>pro-oblivi</c:v>
                  </c:pt>
                  <c:pt idx="14">
                    <c:v>pro-aware</c:v>
                  </c:pt>
                  <c:pt idx="16">
                    <c:v>full-dup</c:v>
                  </c:pt>
                  <c:pt idx="17">
                    <c:v>pro-oblivi</c:v>
                  </c:pt>
                  <c:pt idx="18">
                    <c:v>pro-aware</c:v>
                  </c:pt>
                  <c:pt idx="20">
                    <c:v>full-dup</c:v>
                  </c:pt>
                  <c:pt idx="21">
                    <c:v>pro-oblivi</c:v>
                  </c:pt>
                  <c:pt idx="22">
                    <c:v>pro-aware</c:v>
                  </c:pt>
                  <c:pt idx="24">
                    <c:v>full-dup</c:v>
                  </c:pt>
                  <c:pt idx="25">
                    <c:v>pro-oblivi</c:v>
                  </c:pt>
                  <c:pt idx="26">
                    <c:v>pro-aware</c:v>
                  </c:pt>
                  <c:pt idx="28">
                    <c:v>full-dup</c:v>
                  </c:pt>
                  <c:pt idx="29">
                    <c:v>pro-oblivi</c:v>
                  </c:pt>
                  <c:pt idx="30">
                    <c:v>pro-aware</c:v>
                  </c:pt>
                  <c:pt idx="32">
                    <c:v>full-dup</c:v>
                  </c:pt>
                  <c:pt idx="33">
                    <c:v>pro-oblivi</c:v>
                  </c:pt>
                  <c:pt idx="34">
                    <c:v>pro-aware</c:v>
                  </c:pt>
                  <c:pt idx="36">
                    <c:v>full-dup</c:v>
                  </c:pt>
                  <c:pt idx="37">
                    <c:v>pro-oblivi</c:v>
                  </c:pt>
                  <c:pt idx="38">
                    <c:v>pro-aware</c:v>
                  </c:pt>
                  <c:pt idx="40">
                    <c:v>full-dup</c:v>
                  </c:pt>
                  <c:pt idx="41">
                    <c:v>pro-oblivi</c:v>
                  </c:pt>
                  <c:pt idx="42">
                    <c:v>pro-aware</c:v>
                  </c:pt>
                </c:lvl>
                <c:lvl>
                  <c:pt idx="0">
                    <c:v>164.gzip</c:v>
                  </c:pt>
                  <c:pt idx="4">
                    <c:v>175.vpr</c:v>
                  </c:pt>
                  <c:pt idx="8">
                    <c:v>176.gcc</c:v>
                  </c:pt>
                  <c:pt idx="12">
                    <c:v>181.mcf</c:v>
                  </c:pt>
                  <c:pt idx="16">
                    <c:v>186.crafty</c:v>
                  </c:pt>
                  <c:pt idx="20">
                    <c:v>197.parser</c:v>
                  </c:pt>
                  <c:pt idx="24">
                    <c:v>253.perl</c:v>
                  </c:pt>
                  <c:pt idx="28">
                    <c:v>254.gap</c:v>
                  </c:pt>
                  <c:pt idx="32">
                    <c:v>255.vortex</c:v>
                  </c:pt>
                  <c:pt idx="36">
                    <c:v>256.bzip2</c:v>
                  </c:pt>
                  <c:pt idx="40">
                    <c:v>average</c:v>
                  </c:pt>
                </c:lvl>
              </c:multiLvlStrCache>
            </c:multiLvlStrRef>
          </c:cat>
          <c:val>
            <c:numRef>
              <c:f>[coverage_plots.xlsx]formatted_data!$J$3:$J$45</c:f>
              <c:numCache>
                <c:formatCode>General</c:formatCode>
                <c:ptCount val="43"/>
                <c:pt idx="1">
                  <c:v>0</c:v>
                </c:pt>
                <c:pt idx="5">
                  <c:v>8</c:v>
                </c:pt>
                <c:pt idx="9">
                  <c:v>5</c:v>
                </c:pt>
                <c:pt idx="13">
                  <c:v>0</c:v>
                </c:pt>
                <c:pt idx="17">
                  <c:v>0</c:v>
                </c:pt>
                <c:pt idx="21">
                  <c:v>12</c:v>
                </c:pt>
                <c:pt idx="25">
                  <c:v>4</c:v>
                </c:pt>
                <c:pt idx="29">
                  <c:v>1</c:v>
                </c:pt>
                <c:pt idx="33">
                  <c:v>1</c:v>
                </c:pt>
                <c:pt idx="37">
                  <c:v>0</c:v>
                </c:pt>
                <c:pt idx="41">
                  <c:v>31</c:v>
                </c:pt>
              </c:numCache>
            </c:numRef>
          </c:val>
        </c:ser>
        <c:ser>
          <c:idx val="8"/>
          <c:order val="8"/>
          <c:tx>
            <c:strRef>
              <c:f>[coverage_plots.xlsx]formatted_data!$K$1:$K$2</c:f>
              <c:strCache>
                <c:ptCount val="1"/>
                <c:pt idx="0">
                  <c:v>pro-oblivi Failures</c:v>
                </c:pt>
              </c:strCache>
            </c:strRef>
          </c:tx>
          <c:spPr>
            <a:solidFill>
              <a:srgbClr val="7030A0"/>
            </a:solidFill>
          </c:spPr>
          <c:invertIfNegative val="0"/>
          <c:cat>
            <c:multiLvlStrRef>
              <c:f>[coverage_plots.xlsx]formatted_data!$A$3:$B$45</c:f>
              <c:multiLvlStrCache>
                <c:ptCount val="43"/>
                <c:lvl>
                  <c:pt idx="0">
                    <c:v>full-dup</c:v>
                  </c:pt>
                  <c:pt idx="1">
                    <c:v>pro-oblivi</c:v>
                  </c:pt>
                  <c:pt idx="2">
                    <c:v>pro-aware</c:v>
                  </c:pt>
                  <c:pt idx="4">
                    <c:v>full-dup</c:v>
                  </c:pt>
                  <c:pt idx="5">
                    <c:v>pro-oblivi</c:v>
                  </c:pt>
                  <c:pt idx="6">
                    <c:v>pro-aware</c:v>
                  </c:pt>
                  <c:pt idx="8">
                    <c:v>full-dup</c:v>
                  </c:pt>
                  <c:pt idx="9">
                    <c:v>pro-oblivi</c:v>
                  </c:pt>
                  <c:pt idx="10">
                    <c:v>pro-aware</c:v>
                  </c:pt>
                  <c:pt idx="12">
                    <c:v>full-dup</c:v>
                  </c:pt>
                  <c:pt idx="13">
                    <c:v>pro-oblivi</c:v>
                  </c:pt>
                  <c:pt idx="14">
                    <c:v>pro-aware</c:v>
                  </c:pt>
                  <c:pt idx="16">
                    <c:v>full-dup</c:v>
                  </c:pt>
                  <c:pt idx="17">
                    <c:v>pro-oblivi</c:v>
                  </c:pt>
                  <c:pt idx="18">
                    <c:v>pro-aware</c:v>
                  </c:pt>
                  <c:pt idx="20">
                    <c:v>full-dup</c:v>
                  </c:pt>
                  <c:pt idx="21">
                    <c:v>pro-oblivi</c:v>
                  </c:pt>
                  <c:pt idx="22">
                    <c:v>pro-aware</c:v>
                  </c:pt>
                  <c:pt idx="24">
                    <c:v>full-dup</c:v>
                  </c:pt>
                  <c:pt idx="25">
                    <c:v>pro-oblivi</c:v>
                  </c:pt>
                  <c:pt idx="26">
                    <c:v>pro-aware</c:v>
                  </c:pt>
                  <c:pt idx="28">
                    <c:v>full-dup</c:v>
                  </c:pt>
                  <c:pt idx="29">
                    <c:v>pro-oblivi</c:v>
                  </c:pt>
                  <c:pt idx="30">
                    <c:v>pro-aware</c:v>
                  </c:pt>
                  <c:pt idx="32">
                    <c:v>full-dup</c:v>
                  </c:pt>
                  <c:pt idx="33">
                    <c:v>pro-oblivi</c:v>
                  </c:pt>
                  <c:pt idx="34">
                    <c:v>pro-aware</c:v>
                  </c:pt>
                  <c:pt idx="36">
                    <c:v>full-dup</c:v>
                  </c:pt>
                  <c:pt idx="37">
                    <c:v>pro-oblivi</c:v>
                  </c:pt>
                  <c:pt idx="38">
                    <c:v>pro-aware</c:v>
                  </c:pt>
                  <c:pt idx="40">
                    <c:v>full-dup</c:v>
                  </c:pt>
                  <c:pt idx="41">
                    <c:v>pro-oblivi</c:v>
                  </c:pt>
                  <c:pt idx="42">
                    <c:v>pro-aware</c:v>
                  </c:pt>
                </c:lvl>
                <c:lvl>
                  <c:pt idx="0">
                    <c:v>164.gzip</c:v>
                  </c:pt>
                  <c:pt idx="4">
                    <c:v>175.vpr</c:v>
                  </c:pt>
                  <c:pt idx="8">
                    <c:v>176.gcc</c:v>
                  </c:pt>
                  <c:pt idx="12">
                    <c:v>181.mcf</c:v>
                  </c:pt>
                  <c:pt idx="16">
                    <c:v>186.crafty</c:v>
                  </c:pt>
                  <c:pt idx="20">
                    <c:v>197.parser</c:v>
                  </c:pt>
                  <c:pt idx="24">
                    <c:v>253.perl</c:v>
                  </c:pt>
                  <c:pt idx="28">
                    <c:v>254.gap</c:v>
                  </c:pt>
                  <c:pt idx="32">
                    <c:v>255.vortex</c:v>
                  </c:pt>
                  <c:pt idx="36">
                    <c:v>256.bzip2</c:v>
                  </c:pt>
                  <c:pt idx="40">
                    <c:v>average</c:v>
                  </c:pt>
                </c:lvl>
              </c:multiLvlStrCache>
            </c:multiLvlStrRef>
          </c:cat>
          <c:val>
            <c:numRef>
              <c:f>[coverage_plots.xlsx]formatted_data!$K$3:$K$45</c:f>
              <c:numCache>
                <c:formatCode>General</c:formatCode>
                <c:ptCount val="43"/>
                <c:pt idx="1">
                  <c:v>1</c:v>
                </c:pt>
                <c:pt idx="5">
                  <c:v>1</c:v>
                </c:pt>
                <c:pt idx="9">
                  <c:v>2</c:v>
                </c:pt>
                <c:pt idx="13">
                  <c:v>9</c:v>
                </c:pt>
                <c:pt idx="17">
                  <c:v>7</c:v>
                </c:pt>
                <c:pt idx="21">
                  <c:v>5</c:v>
                </c:pt>
                <c:pt idx="25">
                  <c:v>2</c:v>
                </c:pt>
                <c:pt idx="29">
                  <c:v>13</c:v>
                </c:pt>
                <c:pt idx="33">
                  <c:v>3</c:v>
                </c:pt>
                <c:pt idx="37">
                  <c:v>21</c:v>
                </c:pt>
                <c:pt idx="41">
                  <c:v>64</c:v>
                </c:pt>
              </c:numCache>
            </c:numRef>
          </c:val>
        </c:ser>
        <c:ser>
          <c:idx val="9"/>
          <c:order val="9"/>
          <c:tx>
            <c:strRef>
              <c:f>[coverage_plots.xlsx]formatted_data!$L$1:$L$2</c:f>
              <c:strCache>
                <c:ptCount val="1"/>
                <c:pt idx="0">
                  <c:v>pro-oblivi SDCs</c:v>
                </c:pt>
              </c:strCache>
            </c:strRef>
          </c:tx>
          <c:spPr>
            <a:solidFill>
              <a:srgbClr val="C00000"/>
            </a:solidFill>
          </c:spPr>
          <c:invertIfNegative val="0"/>
          <c:cat>
            <c:multiLvlStrRef>
              <c:f>[coverage_plots.xlsx]formatted_data!$A$3:$B$45</c:f>
              <c:multiLvlStrCache>
                <c:ptCount val="43"/>
                <c:lvl>
                  <c:pt idx="0">
                    <c:v>full-dup</c:v>
                  </c:pt>
                  <c:pt idx="1">
                    <c:v>pro-oblivi</c:v>
                  </c:pt>
                  <c:pt idx="2">
                    <c:v>pro-aware</c:v>
                  </c:pt>
                  <c:pt idx="4">
                    <c:v>full-dup</c:v>
                  </c:pt>
                  <c:pt idx="5">
                    <c:v>pro-oblivi</c:v>
                  </c:pt>
                  <c:pt idx="6">
                    <c:v>pro-aware</c:v>
                  </c:pt>
                  <c:pt idx="8">
                    <c:v>full-dup</c:v>
                  </c:pt>
                  <c:pt idx="9">
                    <c:v>pro-oblivi</c:v>
                  </c:pt>
                  <c:pt idx="10">
                    <c:v>pro-aware</c:v>
                  </c:pt>
                  <c:pt idx="12">
                    <c:v>full-dup</c:v>
                  </c:pt>
                  <c:pt idx="13">
                    <c:v>pro-oblivi</c:v>
                  </c:pt>
                  <c:pt idx="14">
                    <c:v>pro-aware</c:v>
                  </c:pt>
                  <c:pt idx="16">
                    <c:v>full-dup</c:v>
                  </c:pt>
                  <c:pt idx="17">
                    <c:v>pro-oblivi</c:v>
                  </c:pt>
                  <c:pt idx="18">
                    <c:v>pro-aware</c:v>
                  </c:pt>
                  <c:pt idx="20">
                    <c:v>full-dup</c:v>
                  </c:pt>
                  <c:pt idx="21">
                    <c:v>pro-oblivi</c:v>
                  </c:pt>
                  <c:pt idx="22">
                    <c:v>pro-aware</c:v>
                  </c:pt>
                  <c:pt idx="24">
                    <c:v>full-dup</c:v>
                  </c:pt>
                  <c:pt idx="25">
                    <c:v>pro-oblivi</c:v>
                  </c:pt>
                  <c:pt idx="26">
                    <c:v>pro-aware</c:v>
                  </c:pt>
                  <c:pt idx="28">
                    <c:v>full-dup</c:v>
                  </c:pt>
                  <c:pt idx="29">
                    <c:v>pro-oblivi</c:v>
                  </c:pt>
                  <c:pt idx="30">
                    <c:v>pro-aware</c:v>
                  </c:pt>
                  <c:pt idx="32">
                    <c:v>full-dup</c:v>
                  </c:pt>
                  <c:pt idx="33">
                    <c:v>pro-oblivi</c:v>
                  </c:pt>
                  <c:pt idx="34">
                    <c:v>pro-aware</c:v>
                  </c:pt>
                  <c:pt idx="36">
                    <c:v>full-dup</c:v>
                  </c:pt>
                  <c:pt idx="37">
                    <c:v>pro-oblivi</c:v>
                  </c:pt>
                  <c:pt idx="38">
                    <c:v>pro-aware</c:v>
                  </c:pt>
                  <c:pt idx="40">
                    <c:v>full-dup</c:v>
                  </c:pt>
                  <c:pt idx="41">
                    <c:v>pro-oblivi</c:v>
                  </c:pt>
                  <c:pt idx="42">
                    <c:v>pro-aware</c:v>
                  </c:pt>
                </c:lvl>
                <c:lvl>
                  <c:pt idx="0">
                    <c:v>164.gzip</c:v>
                  </c:pt>
                  <c:pt idx="4">
                    <c:v>175.vpr</c:v>
                  </c:pt>
                  <c:pt idx="8">
                    <c:v>176.gcc</c:v>
                  </c:pt>
                  <c:pt idx="12">
                    <c:v>181.mcf</c:v>
                  </c:pt>
                  <c:pt idx="16">
                    <c:v>186.crafty</c:v>
                  </c:pt>
                  <c:pt idx="20">
                    <c:v>197.parser</c:v>
                  </c:pt>
                  <c:pt idx="24">
                    <c:v>253.perl</c:v>
                  </c:pt>
                  <c:pt idx="28">
                    <c:v>254.gap</c:v>
                  </c:pt>
                  <c:pt idx="32">
                    <c:v>255.vortex</c:v>
                  </c:pt>
                  <c:pt idx="36">
                    <c:v>256.bzip2</c:v>
                  </c:pt>
                  <c:pt idx="40">
                    <c:v>average</c:v>
                  </c:pt>
                </c:lvl>
              </c:multiLvlStrCache>
            </c:multiLvlStrRef>
          </c:cat>
          <c:val>
            <c:numRef>
              <c:f>[coverage_plots.xlsx]formatted_data!$L$3:$L$45</c:f>
              <c:numCache>
                <c:formatCode>General</c:formatCode>
                <c:ptCount val="43"/>
                <c:pt idx="1">
                  <c:v>1</c:v>
                </c:pt>
                <c:pt idx="5">
                  <c:v>2</c:v>
                </c:pt>
                <c:pt idx="9">
                  <c:v>1</c:v>
                </c:pt>
                <c:pt idx="13">
                  <c:v>14</c:v>
                </c:pt>
                <c:pt idx="17">
                  <c:v>3</c:v>
                </c:pt>
                <c:pt idx="21">
                  <c:v>2</c:v>
                </c:pt>
                <c:pt idx="25">
                  <c:v>5</c:v>
                </c:pt>
                <c:pt idx="29">
                  <c:v>1</c:v>
                </c:pt>
                <c:pt idx="33">
                  <c:v>6</c:v>
                </c:pt>
                <c:pt idx="37">
                  <c:v>5</c:v>
                </c:pt>
                <c:pt idx="41">
                  <c:v>40</c:v>
                </c:pt>
              </c:numCache>
            </c:numRef>
          </c:val>
        </c:ser>
        <c:ser>
          <c:idx val="10"/>
          <c:order val="10"/>
          <c:tx>
            <c:strRef>
              <c:f>[coverage_plots.xlsx]formatted_data!$M$1:$M$2</c:f>
              <c:strCache>
                <c:ptCount val="1"/>
                <c:pt idx="0">
                  <c:v>pro-aware Masked</c:v>
                </c:pt>
              </c:strCache>
            </c:strRef>
          </c:tx>
          <c:spPr>
            <a:solidFill>
              <a:srgbClr val="0070C0"/>
            </a:solidFill>
          </c:spPr>
          <c:invertIfNegative val="0"/>
          <c:cat>
            <c:multiLvlStrRef>
              <c:f>[coverage_plots.xlsx]formatted_data!$A$3:$B$45</c:f>
              <c:multiLvlStrCache>
                <c:ptCount val="43"/>
                <c:lvl>
                  <c:pt idx="0">
                    <c:v>full-dup</c:v>
                  </c:pt>
                  <c:pt idx="1">
                    <c:v>pro-oblivi</c:v>
                  </c:pt>
                  <c:pt idx="2">
                    <c:v>pro-aware</c:v>
                  </c:pt>
                  <c:pt idx="4">
                    <c:v>full-dup</c:v>
                  </c:pt>
                  <c:pt idx="5">
                    <c:v>pro-oblivi</c:v>
                  </c:pt>
                  <c:pt idx="6">
                    <c:v>pro-aware</c:v>
                  </c:pt>
                  <c:pt idx="8">
                    <c:v>full-dup</c:v>
                  </c:pt>
                  <c:pt idx="9">
                    <c:v>pro-oblivi</c:v>
                  </c:pt>
                  <c:pt idx="10">
                    <c:v>pro-aware</c:v>
                  </c:pt>
                  <c:pt idx="12">
                    <c:v>full-dup</c:v>
                  </c:pt>
                  <c:pt idx="13">
                    <c:v>pro-oblivi</c:v>
                  </c:pt>
                  <c:pt idx="14">
                    <c:v>pro-aware</c:v>
                  </c:pt>
                  <c:pt idx="16">
                    <c:v>full-dup</c:v>
                  </c:pt>
                  <c:pt idx="17">
                    <c:v>pro-oblivi</c:v>
                  </c:pt>
                  <c:pt idx="18">
                    <c:v>pro-aware</c:v>
                  </c:pt>
                  <c:pt idx="20">
                    <c:v>full-dup</c:v>
                  </c:pt>
                  <c:pt idx="21">
                    <c:v>pro-oblivi</c:v>
                  </c:pt>
                  <c:pt idx="22">
                    <c:v>pro-aware</c:v>
                  </c:pt>
                  <c:pt idx="24">
                    <c:v>full-dup</c:v>
                  </c:pt>
                  <c:pt idx="25">
                    <c:v>pro-oblivi</c:v>
                  </c:pt>
                  <c:pt idx="26">
                    <c:v>pro-aware</c:v>
                  </c:pt>
                  <c:pt idx="28">
                    <c:v>full-dup</c:v>
                  </c:pt>
                  <c:pt idx="29">
                    <c:v>pro-oblivi</c:v>
                  </c:pt>
                  <c:pt idx="30">
                    <c:v>pro-aware</c:v>
                  </c:pt>
                  <c:pt idx="32">
                    <c:v>full-dup</c:v>
                  </c:pt>
                  <c:pt idx="33">
                    <c:v>pro-oblivi</c:v>
                  </c:pt>
                  <c:pt idx="34">
                    <c:v>pro-aware</c:v>
                  </c:pt>
                  <c:pt idx="36">
                    <c:v>full-dup</c:v>
                  </c:pt>
                  <c:pt idx="37">
                    <c:v>pro-oblivi</c:v>
                  </c:pt>
                  <c:pt idx="38">
                    <c:v>pro-aware</c:v>
                  </c:pt>
                  <c:pt idx="40">
                    <c:v>full-dup</c:v>
                  </c:pt>
                  <c:pt idx="41">
                    <c:v>pro-oblivi</c:v>
                  </c:pt>
                  <c:pt idx="42">
                    <c:v>pro-aware</c:v>
                  </c:pt>
                </c:lvl>
                <c:lvl>
                  <c:pt idx="0">
                    <c:v>164.gzip</c:v>
                  </c:pt>
                  <c:pt idx="4">
                    <c:v>175.vpr</c:v>
                  </c:pt>
                  <c:pt idx="8">
                    <c:v>176.gcc</c:v>
                  </c:pt>
                  <c:pt idx="12">
                    <c:v>181.mcf</c:v>
                  </c:pt>
                  <c:pt idx="16">
                    <c:v>186.crafty</c:v>
                  </c:pt>
                  <c:pt idx="20">
                    <c:v>197.parser</c:v>
                  </c:pt>
                  <c:pt idx="24">
                    <c:v>253.perl</c:v>
                  </c:pt>
                  <c:pt idx="28">
                    <c:v>254.gap</c:v>
                  </c:pt>
                  <c:pt idx="32">
                    <c:v>255.vortex</c:v>
                  </c:pt>
                  <c:pt idx="36">
                    <c:v>256.bzip2</c:v>
                  </c:pt>
                  <c:pt idx="40">
                    <c:v>average</c:v>
                  </c:pt>
                </c:lvl>
              </c:multiLvlStrCache>
            </c:multiLvlStrRef>
          </c:cat>
          <c:val>
            <c:numRef>
              <c:f>[coverage_plots.xlsx]formatted_data!$M$3:$M$45</c:f>
              <c:numCache>
                <c:formatCode>General</c:formatCode>
                <c:ptCount val="43"/>
                <c:pt idx="2">
                  <c:v>95</c:v>
                </c:pt>
                <c:pt idx="6">
                  <c:v>74</c:v>
                </c:pt>
                <c:pt idx="10">
                  <c:v>78</c:v>
                </c:pt>
                <c:pt idx="14">
                  <c:v>65</c:v>
                </c:pt>
                <c:pt idx="18">
                  <c:v>77</c:v>
                </c:pt>
                <c:pt idx="22">
                  <c:v>75</c:v>
                </c:pt>
                <c:pt idx="26">
                  <c:v>84</c:v>
                </c:pt>
                <c:pt idx="30">
                  <c:v>84</c:v>
                </c:pt>
                <c:pt idx="34">
                  <c:v>85</c:v>
                </c:pt>
                <c:pt idx="38">
                  <c:v>68</c:v>
                </c:pt>
                <c:pt idx="42">
                  <c:v>785</c:v>
                </c:pt>
              </c:numCache>
            </c:numRef>
          </c:val>
        </c:ser>
        <c:ser>
          <c:idx val="11"/>
          <c:order val="11"/>
          <c:tx>
            <c:strRef>
              <c:f>[coverage_plots.xlsx]formatted_data!$N$1:$N$2</c:f>
              <c:strCache>
                <c:ptCount val="1"/>
                <c:pt idx="0">
                  <c:v>pro-aware SWDetect</c:v>
                </c:pt>
              </c:strCache>
            </c:strRef>
          </c:tx>
          <c:spPr>
            <a:solidFill>
              <a:srgbClr val="00B050"/>
            </a:solidFill>
          </c:spPr>
          <c:invertIfNegative val="0"/>
          <c:cat>
            <c:multiLvlStrRef>
              <c:f>[coverage_plots.xlsx]formatted_data!$A$3:$B$45</c:f>
              <c:multiLvlStrCache>
                <c:ptCount val="43"/>
                <c:lvl>
                  <c:pt idx="0">
                    <c:v>full-dup</c:v>
                  </c:pt>
                  <c:pt idx="1">
                    <c:v>pro-oblivi</c:v>
                  </c:pt>
                  <c:pt idx="2">
                    <c:v>pro-aware</c:v>
                  </c:pt>
                  <c:pt idx="4">
                    <c:v>full-dup</c:v>
                  </c:pt>
                  <c:pt idx="5">
                    <c:v>pro-oblivi</c:v>
                  </c:pt>
                  <c:pt idx="6">
                    <c:v>pro-aware</c:v>
                  </c:pt>
                  <c:pt idx="8">
                    <c:v>full-dup</c:v>
                  </c:pt>
                  <c:pt idx="9">
                    <c:v>pro-oblivi</c:v>
                  </c:pt>
                  <c:pt idx="10">
                    <c:v>pro-aware</c:v>
                  </c:pt>
                  <c:pt idx="12">
                    <c:v>full-dup</c:v>
                  </c:pt>
                  <c:pt idx="13">
                    <c:v>pro-oblivi</c:v>
                  </c:pt>
                  <c:pt idx="14">
                    <c:v>pro-aware</c:v>
                  </c:pt>
                  <c:pt idx="16">
                    <c:v>full-dup</c:v>
                  </c:pt>
                  <c:pt idx="17">
                    <c:v>pro-oblivi</c:v>
                  </c:pt>
                  <c:pt idx="18">
                    <c:v>pro-aware</c:v>
                  </c:pt>
                  <c:pt idx="20">
                    <c:v>full-dup</c:v>
                  </c:pt>
                  <c:pt idx="21">
                    <c:v>pro-oblivi</c:v>
                  </c:pt>
                  <c:pt idx="22">
                    <c:v>pro-aware</c:v>
                  </c:pt>
                  <c:pt idx="24">
                    <c:v>full-dup</c:v>
                  </c:pt>
                  <c:pt idx="25">
                    <c:v>pro-oblivi</c:v>
                  </c:pt>
                  <c:pt idx="26">
                    <c:v>pro-aware</c:v>
                  </c:pt>
                  <c:pt idx="28">
                    <c:v>full-dup</c:v>
                  </c:pt>
                  <c:pt idx="29">
                    <c:v>pro-oblivi</c:v>
                  </c:pt>
                  <c:pt idx="30">
                    <c:v>pro-aware</c:v>
                  </c:pt>
                  <c:pt idx="32">
                    <c:v>full-dup</c:v>
                  </c:pt>
                  <c:pt idx="33">
                    <c:v>pro-oblivi</c:v>
                  </c:pt>
                  <c:pt idx="34">
                    <c:v>pro-aware</c:v>
                  </c:pt>
                  <c:pt idx="36">
                    <c:v>full-dup</c:v>
                  </c:pt>
                  <c:pt idx="37">
                    <c:v>pro-oblivi</c:v>
                  </c:pt>
                  <c:pt idx="38">
                    <c:v>pro-aware</c:v>
                  </c:pt>
                  <c:pt idx="40">
                    <c:v>full-dup</c:v>
                  </c:pt>
                  <c:pt idx="41">
                    <c:v>pro-oblivi</c:v>
                  </c:pt>
                  <c:pt idx="42">
                    <c:v>pro-aware</c:v>
                  </c:pt>
                </c:lvl>
                <c:lvl>
                  <c:pt idx="0">
                    <c:v>164.gzip</c:v>
                  </c:pt>
                  <c:pt idx="4">
                    <c:v>175.vpr</c:v>
                  </c:pt>
                  <c:pt idx="8">
                    <c:v>176.gcc</c:v>
                  </c:pt>
                  <c:pt idx="12">
                    <c:v>181.mcf</c:v>
                  </c:pt>
                  <c:pt idx="16">
                    <c:v>186.crafty</c:v>
                  </c:pt>
                  <c:pt idx="20">
                    <c:v>197.parser</c:v>
                  </c:pt>
                  <c:pt idx="24">
                    <c:v>253.perl</c:v>
                  </c:pt>
                  <c:pt idx="28">
                    <c:v>254.gap</c:v>
                  </c:pt>
                  <c:pt idx="32">
                    <c:v>255.vortex</c:v>
                  </c:pt>
                  <c:pt idx="36">
                    <c:v>256.bzip2</c:v>
                  </c:pt>
                  <c:pt idx="40">
                    <c:v>average</c:v>
                  </c:pt>
                </c:lvl>
              </c:multiLvlStrCache>
            </c:multiLvlStrRef>
          </c:cat>
          <c:val>
            <c:numRef>
              <c:f>[coverage_plots.xlsx]formatted_data!$N$3:$N$45</c:f>
              <c:numCache>
                <c:formatCode>General</c:formatCode>
                <c:ptCount val="43"/>
                <c:pt idx="2">
                  <c:v>3</c:v>
                </c:pt>
                <c:pt idx="6">
                  <c:v>19</c:v>
                </c:pt>
                <c:pt idx="10">
                  <c:v>7</c:v>
                </c:pt>
                <c:pt idx="14">
                  <c:v>3</c:v>
                </c:pt>
                <c:pt idx="18">
                  <c:v>12</c:v>
                </c:pt>
                <c:pt idx="22">
                  <c:v>10</c:v>
                </c:pt>
                <c:pt idx="26">
                  <c:v>5</c:v>
                </c:pt>
                <c:pt idx="30">
                  <c:v>1</c:v>
                </c:pt>
                <c:pt idx="34">
                  <c:v>3</c:v>
                </c:pt>
                <c:pt idx="38">
                  <c:v>15</c:v>
                </c:pt>
                <c:pt idx="42">
                  <c:v>78</c:v>
                </c:pt>
              </c:numCache>
            </c:numRef>
          </c:val>
        </c:ser>
        <c:ser>
          <c:idx val="12"/>
          <c:order val="12"/>
          <c:tx>
            <c:strRef>
              <c:f>[coverage_plots.xlsx]formatted_data!$O$1:$O$2</c:f>
              <c:strCache>
                <c:ptCount val="1"/>
                <c:pt idx="0">
                  <c:v>pro-aware Symptoms</c:v>
                </c:pt>
              </c:strCache>
            </c:strRef>
          </c:tx>
          <c:spPr>
            <a:solidFill>
              <a:srgbClr val="FFC000"/>
            </a:solidFill>
          </c:spPr>
          <c:invertIfNegative val="0"/>
          <c:cat>
            <c:multiLvlStrRef>
              <c:f>[coverage_plots.xlsx]formatted_data!$A$3:$B$45</c:f>
              <c:multiLvlStrCache>
                <c:ptCount val="43"/>
                <c:lvl>
                  <c:pt idx="0">
                    <c:v>full-dup</c:v>
                  </c:pt>
                  <c:pt idx="1">
                    <c:v>pro-oblivi</c:v>
                  </c:pt>
                  <c:pt idx="2">
                    <c:v>pro-aware</c:v>
                  </c:pt>
                  <c:pt idx="4">
                    <c:v>full-dup</c:v>
                  </c:pt>
                  <c:pt idx="5">
                    <c:v>pro-oblivi</c:v>
                  </c:pt>
                  <c:pt idx="6">
                    <c:v>pro-aware</c:v>
                  </c:pt>
                  <c:pt idx="8">
                    <c:v>full-dup</c:v>
                  </c:pt>
                  <c:pt idx="9">
                    <c:v>pro-oblivi</c:v>
                  </c:pt>
                  <c:pt idx="10">
                    <c:v>pro-aware</c:v>
                  </c:pt>
                  <c:pt idx="12">
                    <c:v>full-dup</c:v>
                  </c:pt>
                  <c:pt idx="13">
                    <c:v>pro-oblivi</c:v>
                  </c:pt>
                  <c:pt idx="14">
                    <c:v>pro-aware</c:v>
                  </c:pt>
                  <c:pt idx="16">
                    <c:v>full-dup</c:v>
                  </c:pt>
                  <c:pt idx="17">
                    <c:v>pro-oblivi</c:v>
                  </c:pt>
                  <c:pt idx="18">
                    <c:v>pro-aware</c:v>
                  </c:pt>
                  <c:pt idx="20">
                    <c:v>full-dup</c:v>
                  </c:pt>
                  <c:pt idx="21">
                    <c:v>pro-oblivi</c:v>
                  </c:pt>
                  <c:pt idx="22">
                    <c:v>pro-aware</c:v>
                  </c:pt>
                  <c:pt idx="24">
                    <c:v>full-dup</c:v>
                  </c:pt>
                  <c:pt idx="25">
                    <c:v>pro-oblivi</c:v>
                  </c:pt>
                  <c:pt idx="26">
                    <c:v>pro-aware</c:v>
                  </c:pt>
                  <c:pt idx="28">
                    <c:v>full-dup</c:v>
                  </c:pt>
                  <c:pt idx="29">
                    <c:v>pro-oblivi</c:v>
                  </c:pt>
                  <c:pt idx="30">
                    <c:v>pro-aware</c:v>
                  </c:pt>
                  <c:pt idx="32">
                    <c:v>full-dup</c:v>
                  </c:pt>
                  <c:pt idx="33">
                    <c:v>pro-oblivi</c:v>
                  </c:pt>
                  <c:pt idx="34">
                    <c:v>pro-aware</c:v>
                  </c:pt>
                  <c:pt idx="36">
                    <c:v>full-dup</c:v>
                  </c:pt>
                  <c:pt idx="37">
                    <c:v>pro-oblivi</c:v>
                  </c:pt>
                  <c:pt idx="38">
                    <c:v>pro-aware</c:v>
                  </c:pt>
                  <c:pt idx="40">
                    <c:v>full-dup</c:v>
                  </c:pt>
                  <c:pt idx="41">
                    <c:v>pro-oblivi</c:v>
                  </c:pt>
                  <c:pt idx="42">
                    <c:v>pro-aware</c:v>
                  </c:pt>
                </c:lvl>
                <c:lvl>
                  <c:pt idx="0">
                    <c:v>164.gzip</c:v>
                  </c:pt>
                  <c:pt idx="4">
                    <c:v>175.vpr</c:v>
                  </c:pt>
                  <c:pt idx="8">
                    <c:v>176.gcc</c:v>
                  </c:pt>
                  <c:pt idx="12">
                    <c:v>181.mcf</c:v>
                  </c:pt>
                  <c:pt idx="16">
                    <c:v>186.crafty</c:v>
                  </c:pt>
                  <c:pt idx="20">
                    <c:v>197.parser</c:v>
                  </c:pt>
                  <c:pt idx="24">
                    <c:v>253.perl</c:v>
                  </c:pt>
                  <c:pt idx="28">
                    <c:v>254.gap</c:v>
                  </c:pt>
                  <c:pt idx="32">
                    <c:v>255.vortex</c:v>
                  </c:pt>
                  <c:pt idx="36">
                    <c:v>256.bzip2</c:v>
                  </c:pt>
                  <c:pt idx="40">
                    <c:v>average</c:v>
                  </c:pt>
                </c:lvl>
              </c:multiLvlStrCache>
            </c:multiLvlStrRef>
          </c:cat>
          <c:val>
            <c:numRef>
              <c:f>[coverage_plots.xlsx]formatted_data!$O$3:$O$45</c:f>
              <c:numCache>
                <c:formatCode>General</c:formatCode>
                <c:ptCount val="43"/>
                <c:pt idx="2">
                  <c:v>0</c:v>
                </c:pt>
                <c:pt idx="6">
                  <c:v>7</c:v>
                </c:pt>
                <c:pt idx="10">
                  <c:v>9</c:v>
                </c:pt>
                <c:pt idx="14">
                  <c:v>0</c:v>
                </c:pt>
                <c:pt idx="18">
                  <c:v>0</c:v>
                </c:pt>
                <c:pt idx="22">
                  <c:v>7</c:v>
                </c:pt>
                <c:pt idx="26">
                  <c:v>3</c:v>
                </c:pt>
                <c:pt idx="30">
                  <c:v>1</c:v>
                </c:pt>
                <c:pt idx="34">
                  <c:v>3</c:v>
                </c:pt>
                <c:pt idx="38">
                  <c:v>0</c:v>
                </c:pt>
                <c:pt idx="42">
                  <c:v>30</c:v>
                </c:pt>
              </c:numCache>
            </c:numRef>
          </c:val>
        </c:ser>
        <c:ser>
          <c:idx val="13"/>
          <c:order val="13"/>
          <c:tx>
            <c:strRef>
              <c:f>[coverage_plots.xlsx]formatted_data!$P$1:$P$2</c:f>
              <c:strCache>
                <c:ptCount val="1"/>
                <c:pt idx="0">
                  <c:v>pro-aware Failures</c:v>
                </c:pt>
              </c:strCache>
            </c:strRef>
          </c:tx>
          <c:spPr>
            <a:solidFill>
              <a:srgbClr val="7030A0"/>
            </a:solidFill>
          </c:spPr>
          <c:invertIfNegative val="0"/>
          <c:cat>
            <c:multiLvlStrRef>
              <c:f>[coverage_plots.xlsx]formatted_data!$A$3:$B$45</c:f>
              <c:multiLvlStrCache>
                <c:ptCount val="43"/>
                <c:lvl>
                  <c:pt idx="0">
                    <c:v>full-dup</c:v>
                  </c:pt>
                  <c:pt idx="1">
                    <c:v>pro-oblivi</c:v>
                  </c:pt>
                  <c:pt idx="2">
                    <c:v>pro-aware</c:v>
                  </c:pt>
                  <c:pt idx="4">
                    <c:v>full-dup</c:v>
                  </c:pt>
                  <c:pt idx="5">
                    <c:v>pro-oblivi</c:v>
                  </c:pt>
                  <c:pt idx="6">
                    <c:v>pro-aware</c:v>
                  </c:pt>
                  <c:pt idx="8">
                    <c:v>full-dup</c:v>
                  </c:pt>
                  <c:pt idx="9">
                    <c:v>pro-oblivi</c:v>
                  </c:pt>
                  <c:pt idx="10">
                    <c:v>pro-aware</c:v>
                  </c:pt>
                  <c:pt idx="12">
                    <c:v>full-dup</c:v>
                  </c:pt>
                  <c:pt idx="13">
                    <c:v>pro-oblivi</c:v>
                  </c:pt>
                  <c:pt idx="14">
                    <c:v>pro-aware</c:v>
                  </c:pt>
                  <c:pt idx="16">
                    <c:v>full-dup</c:v>
                  </c:pt>
                  <c:pt idx="17">
                    <c:v>pro-oblivi</c:v>
                  </c:pt>
                  <c:pt idx="18">
                    <c:v>pro-aware</c:v>
                  </c:pt>
                  <c:pt idx="20">
                    <c:v>full-dup</c:v>
                  </c:pt>
                  <c:pt idx="21">
                    <c:v>pro-oblivi</c:v>
                  </c:pt>
                  <c:pt idx="22">
                    <c:v>pro-aware</c:v>
                  </c:pt>
                  <c:pt idx="24">
                    <c:v>full-dup</c:v>
                  </c:pt>
                  <c:pt idx="25">
                    <c:v>pro-oblivi</c:v>
                  </c:pt>
                  <c:pt idx="26">
                    <c:v>pro-aware</c:v>
                  </c:pt>
                  <c:pt idx="28">
                    <c:v>full-dup</c:v>
                  </c:pt>
                  <c:pt idx="29">
                    <c:v>pro-oblivi</c:v>
                  </c:pt>
                  <c:pt idx="30">
                    <c:v>pro-aware</c:v>
                  </c:pt>
                  <c:pt idx="32">
                    <c:v>full-dup</c:v>
                  </c:pt>
                  <c:pt idx="33">
                    <c:v>pro-oblivi</c:v>
                  </c:pt>
                  <c:pt idx="34">
                    <c:v>pro-aware</c:v>
                  </c:pt>
                  <c:pt idx="36">
                    <c:v>full-dup</c:v>
                  </c:pt>
                  <c:pt idx="37">
                    <c:v>pro-oblivi</c:v>
                  </c:pt>
                  <c:pt idx="38">
                    <c:v>pro-aware</c:v>
                  </c:pt>
                  <c:pt idx="40">
                    <c:v>full-dup</c:v>
                  </c:pt>
                  <c:pt idx="41">
                    <c:v>pro-oblivi</c:v>
                  </c:pt>
                  <c:pt idx="42">
                    <c:v>pro-aware</c:v>
                  </c:pt>
                </c:lvl>
                <c:lvl>
                  <c:pt idx="0">
                    <c:v>164.gzip</c:v>
                  </c:pt>
                  <c:pt idx="4">
                    <c:v>175.vpr</c:v>
                  </c:pt>
                  <c:pt idx="8">
                    <c:v>176.gcc</c:v>
                  </c:pt>
                  <c:pt idx="12">
                    <c:v>181.mcf</c:v>
                  </c:pt>
                  <c:pt idx="16">
                    <c:v>186.crafty</c:v>
                  </c:pt>
                  <c:pt idx="20">
                    <c:v>197.parser</c:v>
                  </c:pt>
                  <c:pt idx="24">
                    <c:v>253.perl</c:v>
                  </c:pt>
                  <c:pt idx="28">
                    <c:v>254.gap</c:v>
                  </c:pt>
                  <c:pt idx="32">
                    <c:v>255.vortex</c:v>
                  </c:pt>
                  <c:pt idx="36">
                    <c:v>256.bzip2</c:v>
                  </c:pt>
                  <c:pt idx="40">
                    <c:v>average</c:v>
                  </c:pt>
                </c:lvl>
              </c:multiLvlStrCache>
            </c:multiLvlStrRef>
          </c:cat>
          <c:val>
            <c:numRef>
              <c:f>[coverage_plots.xlsx]formatted_data!$P$3:$P$45</c:f>
              <c:numCache>
                <c:formatCode>General</c:formatCode>
                <c:ptCount val="43"/>
                <c:pt idx="2">
                  <c:v>0</c:v>
                </c:pt>
                <c:pt idx="6">
                  <c:v>0</c:v>
                </c:pt>
                <c:pt idx="10">
                  <c:v>3</c:v>
                </c:pt>
                <c:pt idx="14">
                  <c:v>20</c:v>
                </c:pt>
                <c:pt idx="18">
                  <c:v>8</c:v>
                </c:pt>
                <c:pt idx="22">
                  <c:v>3</c:v>
                </c:pt>
                <c:pt idx="26">
                  <c:v>5</c:v>
                </c:pt>
                <c:pt idx="30">
                  <c:v>8</c:v>
                </c:pt>
                <c:pt idx="34">
                  <c:v>5</c:v>
                </c:pt>
                <c:pt idx="38">
                  <c:v>16</c:v>
                </c:pt>
                <c:pt idx="42">
                  <c:v>68</c:v>
                </c:pt>
              </c:numCache>
            </c:numRef>
          </c:val>
        </c:ser>
        <c:ser>
          <c:idx val="14"/>
          <c:order val="14"/>
          <c:tx>
            <c:strRef>
              <c:f>[coverage_plots.xlsx]formatted_data!$Q$1:$Q$2</c:f>
              <c:strCache>
                <c:ptCount val="1"/>
                <c:pt idx="0">
                  <c:v>pro-aware SDCs</c:v>
                </c:pt>
              </c:strCache>
            </c:strRef>
          </c:tx>
          <c:spPr>
            <a:solidFill>
              <a:srgbClr val="C00000"/>
            </a:solidFill>
          </c:spPr>
          <c:invertIfNegative val="0"/>
          <c:cat>
            <c:multiLvlStrRef>
              <c:f>[coverage_plots.xlsx]formatted_data!$A$3:$B$45</c:f>
              <c:multiLvlStrCache>
                <c:ptCount val="43"/>
                <c:lvl>
                  <c:pt idx="0">
                    <c:v>full-dup</c:v>
                  </c:pt>
                  <c:pt idx="1">
                    <c:v>pro-oblivi</c:v>
                  </c:pt>
                  <c:pt idx="2">
                    <c:v>pro-aware</c:v>
                  </c:pt>
                  <c:pt idx="4">
                    <c:v>full-dup</c:v>
                  </c:pt>
                  <c:pt idx="5">
                    <c:v>pro-oblivi</c:v>
                  </c:pt>
                  <c:pt idx="6">
                    <c:v>pro-aware</c:v>
                  </c:pt>
                  <c:pt idx="8">
                    <c:v>full-dup</c:v>
                  </c:pt>
                  <c:pt idx="9">
                    <c:v>pro-oblivi</c:v>
                  </c:pt>
                  <c:pt idx="10">
                    <c:v>pro-aware</c:v>
                  </c:pt>
                  <c:pt idx="12">
                    <c:v>full-dup</c:v>
                  </c:pt>
                  <c:pt idx="13">
                    <c:v>pro-oblivi</c:v>
                  </c:pt>
                  <c:pt idx="14">
                    <c:v>pro-aware</c:v>
                  </c:pt>
                  <c:pt idx="16">
                    <c:v>full-dup</c:v>
                  </c:pt>
                  <c:pt idx="17">
                    <c:v>pro-oblivi</c:v>
                  </c:pt>
                  <c:pt idx="18">
                    <c:v>pro-aware</c:v>
                  </c:pt>
                  <c:pt idx="20">
                    <c:v>full-dup</c:v>
                  </c:pt>
                  <c:pt idx="21">
                    <c:v>pro-oblivi</c:v>
                  </c:pt>
                  <c:pt idx="22">
                    <c:v>pro-aware</c:v>
                  </c:pt>
                  <c:pt idx="24">
                    <c:v>full-dup</c:v>
                  </c:pt>
                  <c:pt idx="25">
                    <c:v>pro-oblivi</c:v>
                  </c:pt>
                  <c:pt idx="26">
                    <c:v>pro-aware</c:v>
                  </c:pt>
                  <c:pt idx="28">
                    <c:v>full-dup</c:v>
                  </c:pt>
                  <c:pt idx="29">
                    <c:v>pro-oblivi</c:v>
                  </c:pt>
                  <c:pt idx="30">
                    <c:v>pro-aware</c:v>
                  </c:pt>
                  <c:pt idx="32">
                    <c:v>full-dup</c:v>
                  </c:pt>
                  <c:pt idx="33">
                    <c:v>pro-oblivi</c:v>
                  </c:pt>
                  <c:pt idx="34">
                    <c:v>pro-aware</c:v>
                  </c:pt>
                  <c:pt idx="36">
                    <c:v>full-dup</c:v>
                  </c:pt>
                  <c:pt idx="37">
                    <c:v>pro-oblivi</c:v>
                  </c:pt>
                  <c:pt idx="38">
                    <c:v>pro-aware</c:v>
                  </c:pt>
                  <c:pt idx="40">
                    <c:v>full-dup</c:v>
                  </c:pt>
                  <c:pt idx="41">
                    <c:v>pro-oblivi</c:v>
                  </c:pt>
                  <c:pt idx="42">
                    <c:v>pro-aware</c:v>
                  </c:pt>
                </c:lvl>
                <c:lvl>
                  <c:pt idx="0">
                    <c:v>164.gzip</c:v>
                  </c:pt>
                  <c:pt idx="4">
                    <c:v>175.vpr</c:v>
                  </c:pt>
                  <c:pt idx="8">
                    <c:v>176.gcc</c:v>
                  </c:pt>
                  <c:pt idx="12">
                    <c:v>181.mcf</c:v>
                  </c:pt>
                  <c:pt idx="16">
                    <c:v>186.crafty</c:v>
                  </c:pt>
                  <c:pt idx="20">
                    <c:v>197.parser</c:v>
                  </c:pt>
                  <c:pt idx="24">
                    <c:v>253.perl</c:v>
                  </c:pt>
                  <c:pt idx="28">
                    <c:v>254.gap</c:v>
                  </c:pt>
                  <c:pt idx="32">
                    <c:v>255.vortex</c:v>
                  </c:pt>
                  <c:pt idx="36">
                    <c:v>256.bzip2</c:v>
                  </c:pt>
                  <c:pt idx="40">
                    <c:v>average</c:v>
                  </c:pt>
                </c:lvl>
              </c:multiLvlStrCache>
            </c:multiLvlStrRef>
          </c:cat>
          <c:val>
            <c:numRef>
              <c:f>[coverage_plots.xlsx]formatted_data!$Q$3:$Q$45</c:f>
              <c:numCache>
                <c:formatCode>General</c:formatCode>
                <c:ptCount val="43"/>
                <c:pt idx="2">
                  <c:v>2</c:v>
                </c:pt>
                <c:pt idx="6">
                  <c:v>0</c:v>
                </c:pt>
                <c:pt idx="10">
                  <c:v>3</c:v>
                </c:pt>
                <c:pt idx="14">
                  <c:v>12</c:v>
                </c:pt>
                <c:pt idx="18">
                  <c:v>3</c:v>
                </c:pt>
                <c:pt idx="22">
                  <c:v>5</c:v>
                </c:pt>
                <c:pt idx="26">
                  <c:v>3</c:v>
                </c:pt>
                <c:pt idx="30">
                  <c:v>6</c:v>
                </c:pt>
                <c:pt idx="34">
                  <c:v>4</c:v>
                </c:pt>
                <c:pt idx="38">
                  <c:v>1</c:v>
                </c:pt>
                <c:pt idx="42">
                  <c:v>39</c:v>
                </c:pt>
              </c:numCache>
            </c:numRef>
          </c:val>
        </c:ser>
        <c:dLbls>
          <c:showLegendKey val="0"/>
          <c:showVal val="0"/>
          <c:showCatName val="0"/>
          <c:showSerName val="0"/>
          <c:showPercent val="0"/>
          <c:showBubbleSize val="0"/>
        </c:dLbls>
        <c:gapWidth val="9"/>
        <c:overlap val="100"/>
        <c:axId val="97172480"/>
        <c:axId val="97174272"/>
      </c:barChart>
      <c:catAx>
        <c:axId val="97172480"/>
        <c:scaling>
          <c:orientation val="minMax"/>
        </c:scaling>
        <c:delete val="0"/>
        <c:axPos val="b"/>
        <c:majorTickMark val="out"/>
        <c:minorTickMark val="none"/>
        <c:tickLblPos val="nextTo"/>
        <c:crossAx val="97174272"/>
        <c:crosses val="autoZero"/>
        <c:auto val="1"/>
        <c:lblAlgn val="ctr"/>
        <c:lblOffset val="100"/>
        <c:noMultiLvlLbl val="0"/>
      </c:catAx>
      <c:valAx>
        <c:axId val="97174272"/>
        <c:scaling>
          <c:orientation val="minMax"/>
        </c:scaling>
        <c:delete val="0"/>
        <c:axPos val="l"/>
        <c:majorGridlines/>
        <c:title>
          <c:tx>
            <c:rich>
              <a:bodyPr rot="-5400000" vert="horz"/>
              <a:lstStyle/>
              <a:p>
                <a:pPr>
                  <a:defRPr/>
                </a:pPr>
                <a:r>
                  <a:rPr lang="en-US" sz="1600" dirty="0" smtClean="0"/>
                  <a:t>Fault Coverage</a:t>
                </a:r>
                <a:endParaRPr lang="en-US" sz="1600" dirty="0"/>
              </a:p>
            </c:rich>
          </c:tx>
          <c:layout/>
          <c:overlay val="0"/>
        </c:title>
        <c:numFmt formatCode="0%" sourceLinked="1"/>
        <c:majorTickMark val="out"/>
        <c:minorTickMark val="none"/>
        <c:tickLblPos val="nextTo"/>
        <c:crossAx val="97172480"/>
        <c:crosses val="autoZero"/>
        <c:crossBetween val="between"/>
      </c:valAx>
    </c:plotArea>
    <c:legend>
      <c:legendPos val="t"/>
      <c:legendEntry>
        <c:idx val="5"/>
        <c:delete val="1"/>
      </c:legendEntry>
      <c:legendEntry>
        <c:idx val="6"/>
        <c:delete val="1"/>
      </c:legendEntry>
      <c:legendEntry>
        <c:idx val="7"/>
        <c:delete val="1"/>
      </c:legendEntry>
      <c:legendEntry>
        <c:idx val="8"/>
        <c:delete val="1"/>
      </c:legendEntry>
      <c:legendEntry>
        <c:idx val="9"/>
        <c:delete val="1"/>
      </c:legendEntry>
      <c:legendEntry>
        <c:idx val="10"/>
        <c:delete val="1"/>
      </c:legendEntry>
      <c:legendEntry>
        <c:idx val="11"/>
        <c:delete val="1"/>
      </c:legendEntry>
      <c:legendEntry>
        <c:idx val="12"/>
        <c:delete val="1"/>
      </c:legendEntry>
      <c:legendEntry>
        <c:idx val="13"/>
        <c:delete val="1"/>
      </c:legendEntry>
      <c:legendEntry>
        <c:idx val="14"/>
        <c:delete val="1"/>
      </c:legendEntry>
      <c:layout/>
      <c:overlay val="0"/>
      <c:txPr>
        <a:bodyPr/>
        <a:lstStyle/>
        <a:p>
          <a:pPr>
            <a:defRPr sz="16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2" tIns="46151" rIns="92302" bIns="46151"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1010"/>
          </a:xfrm>
          <a:prstGeom prst="rect">
            <a:avLst/>
          </a:prstGeom>
        </p:spPr>
        <p:txBody>
          <a:bodyPr vert="horz" lIns="92302" tIns="46151" rIns="92302" bIns="46151" rtlCol="0"/>
          <a:lstStyle>
            <a:lvl1pPr algn="r">
              <a:defRPr sz="1200"/>
            </a:lvl1pPr>
          </a:lstStyle>
          <a:p>
            <a:fld id="{F056BF3D-AC63-49E9-A066-D30B0F914C67}" type="datetimeFigureOut">
              <a:rPr lang="en-US" smtClean="0"/>
              <a:pPr/>
              <a:t>1/6/2013</a:t>
            </a:fld>
            <a:endParaRPr lang="en-US"/>
          </a:p>
        </p:txBody>
      </p:sp>
      <p:sp>
        <p:nvSpPr>
          <p:cNvPr id="4" name="Footer Placeholder 3"/>
          <p:cNvSpPr>
            <a:spLocks noGrp="1"/>
          </p:cNvSpPr>
          <p:nvPr>
            <p:ph type="ftr" sz="quarter" idx="2"/>
          </p:nvPr>
        </p:nvSpPr>
        <p:spPr>
          <a:xfrm>
            <a:off x="0" y="8757590"/>
            <a:ext cx="3004820" cy="461010"/>
          </a:xfrm>
          <a:prstGeom prst="rect">
            <a:avLst/>
          </a:prstGeom>
        </p:spPr>
        <p:txBody>
          <a:bodyPr vert="horz" lIns="92302" tIns="46151" rIns="92302" bIns="46151"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57590"/>
            <a:ext cx="3004820" cy="461010"/>
          </a:xfrm>
          <a:prstGeom prst="rect">
            <a:avLst/>
          </a:prstGeom>
        </p:spPr>
        <p:txBody>
          <a:bodyPr vert="horz" lIns="92302" tIns="46151" rIns="92302" bIns="46151" rtlCol="0" anchor="b"/>
          <a:lstStyle>
            <a:lvl1pPr algn="r">
              <a:defRPr sz="1200"/>
            </a:lvl1pPr>
          </a:lstStyle>
          <a:p>
            <a:fld id="{B148CC0F-2EB8-46EC-B502-244BF45F0ED8}" type="slidenum">
              <a:rPr lang="en-US" smtClean="0"/>
              <a:pPr/>
              <a:t>‹#›</a:t>
            </a:fld>
            <a:endParaRPr lang="en-US"/>
          </a:p>
        </p:txBody>
      </p:sp>
    </p:spTree>
    <p:extLst>
      <p:ext uri="{BB962C8B-B14F-4D97-AF65-F5344CB8AC3E}">
        <p14:creationId xmlns:p14="http://schemas.microsoft.com/office/powerpoint/2010/main" val="4137037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2" tIns="46151" rIns="92302" bIns="46151" rtlCol="0"/>
          <a:lstStyle>
            <a:lvl1pPr algn="l">
              <a:defRPr sz="1200"/>
            </a:lvl1pPr>
          </a:lstStyle>
          <a:p>
            <a:endParaRPr lang="en-US"/>
          </a:p>
        </p:txBody>
      </p:sp>
      <p:sp>
        <p:nvSpPr>
          <p:cNvPr id="3" name="Date Placeholder 2"/>
          <p:cNvSpPr>
            <a:spLocks noGrp="1"/>
          </p:cNvSpPr>
          <p:nvPr>
            <p:ph type="dt" idx="1"/>
          </p:nvPr>
        </p:nvSpPr>
        <p:spPr>
          <a:xfrm>
            <a:off x="3927775" y="0"/>
            <a:ext cx="3004820" cy="461010"/>
          </a:xfrm>
          <a:prstGeom prst="rect">
            <a:avLst/>
          </a:prstGeom>
        </p:spPr>
        <p:txBody>
          <a:bodyPr vert="horz" lIns="92302" tIns="46151" rIns="92302" bIns="46151" rtlCol="0"/>
          <a:lstStyle>
            <a:lvl1pPr algn="r">
              <a:defRPr sz="1200"/>
            </a:lvl1pPr>
          </a:lstStyle>
          <a:p>
            <a:fld id="{1D506973-EA1C-4CF0-A3F0-F2ED82716F70}" type="datetimeFigureOut">
              <a:rPr lang="en-US" smtClean="0"/>
              <a:pPr/>
              <a:t>1/6/2013</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2" tIns="46151" rIns="92302" bIns="46151"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2" tIns="46151" rIns="92302" bIns="461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2" tIns="46151" rIns="92302" bIns="46151"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2" tIns="46151" rIns="92302" bIns="46151" rtlCol="0" anchor="b"/>
          <a:lstStyle>
            <a:lvl1pPr algn="r">
              <a:defRPr sz="1200"/>
            </a:lvl1pPr>
          </a:lstStyle>
          <a:p>
            <a:fld id="{391C27CE-28A6-4B9F-B083-AE647B2D6CEF}" type="slidenum">
              <a:rPr lang="en-US" smtClean="0"/>
              <a:pPr/>
              <a:t>‹#›</a:t>
            </a:fld>
            <a:endParaRPr lang="en-US"/>
          </a:p>
        </p:txBody>
      </p:sp>
    </p:spTree>
    <p:extLst>
      <p:ext uri="{BB962C8B-B14F-4D97-AF65-F5344CB8AC3E}">
        <p14:creationId xmlns:p14="http://schemas.microsoft.com/office/powerpoint/2010/main" val="2945692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1C27CE-28A6-4B9F-B083-AE647B2D6CE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efficient</a:t>
            </a:r>
            <a:r>
              <a:rPr lang="en-US" baseline="0" dirty="0" smtClean="0"/>
              <a:t> to check for symptoms.</a:t>
            </a:r>
            <a:endParaRPr lang="en-US" dirty="0"/>
          </a:p>
        </p:txBody>
      </p:sp>
      <p:sp>
        <p:nvSpPr>
          <p:cNvPr id="4" name="Slide Number Placeholder 3"/>
          <p:cNvSpPr>
            <a:spLocks noGrp="1"/>
          </p:cNvSpPr>
          <p:nvPr>
            <p:ph type="sldNum" sz="quarter" idx="10"/>
          </p:nvPr>
        </p:nvSpPr>
        <p:spPr/>
        <p:txBody>
          <a:bodyPr/>
          <a:lstStyle/>
          <a:p>
            <a:fld id="{391C27CE-28A6-4B9F-B083-AE647B2D6CEF}" type="slidenum">
              <a:rPr lang="en-US" smtClean="0"/>
              <a:pPr/>
              <a:t>20</a:t>
            </a:fld>
            <a:endParaRPr lang="en-US"/>
          </a:p>
        </p:txBody>
      </p:sp>
    </p:spTree>
    <p:extLst>
      <p:ext uri="{BB962C8B-B14F-4D97-AF65-F5344CB8AC3E}">
        <p14:creationId xmlns:p14="http://schemas.microsoft.com/office/powerpoint/2010/main" val="49627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Symptoms</a:t>
            </a:r>
          </a:p>
          <a:p>
            <a:r>
              <a:rPr lang="en-US" dirty="0" smtClean="0"/>
              <a:t>Silent stores profiling implemented as an extension of Loop Aware Memory Profiling (LAMP)</a:t>
            </a:r>
          </a:p>
          <a:p>
            <a:r>
              <a:rPr lang="en-US" dirty="0" smtClean="0"/>
              <a:t>Value Profiling implemented as instrumentation pass in LLVM</a:t>
            </a:r>
          </a:p>
          <a:p>
            <a:r>
              <a:rPr lang="en-US" baseline="0" dirty="0" smtClean="0"/>
              <a:t> are unusual behavior. With value profiling, we are providing a mechanism for generating symptoms.</a:t>
            </a:r>
            <a:endParaRPr lang="en-US" dirty="0"/>
          </a:p>
        </p:txBody>
      </p:sp>
      <p:sp>
        <p:nvSpPr>
          <p:cNvPr id="4" name="Slide Number Placeholder 3"/>
          <p:cNvSpPr>
            <a:spLocks noGrp="1"/>
          </p:cNvSpPr>
          <p:nvPr>
            <p:ph type="sldNum" sz="quarter" idx="10"/>
          </p:nvPr>
        </p:nvSpPr>
        <p:spPr/>
        <p:txBody>
          <a:bodyPr/>
          <a:lstStyle/>
          <a:p>
            <a:fld id="{391C27CE-28A6-4B9F-B083-AE647B2D6CEF}" type="slidenum">
              <a:rPr lang="en-US" smtClean="0"/>
              <a:pPr/>
              <a:t>21</a:t>
            </a:fld>
            <a:endParaRPr lang="en-US"/>
          </a:p>
        </p:txBody>
      </p:sp>
    </p:spTree>
    <p:extLst>
      <p:ext uri="{BB962C8B-B14F-4D97-AF65-F5344CB8AC3E}">
        <p14:creationId xmlns:p14="http://schemas.microsoft.com/office/powerpoint/2010/main" val="1922266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SDC are the most catastrophic</a:t>
            </a:r>
            <a:r>
              <a:rPr lang="en-US" baseline="0" dirty="0" smtClean="0"/>
              <a:t> types of error and will affect the system’s </a:t>
            </a:r>
            <a:r>
              <a:rPr lang="en-US" baseline="0" smtClean="0"/>
              <a:t>data integrity</a:t>
            </a:r>
            <a:endParaRPr lang="en-US" dirty="0"/>
          </a:p>
        </p:txBody>
      </p:sp>
      <p:sp>
        <p:nvSpPr>
          <p:cNvPr id="4" name="Slide Number Placeholder 3"/>
          <p:cNvSpPr>
            <a:spLocks noGrp="1"/>
          </p:cNvSpPr>
          <p:nvPr>
            <p:ph type="sldNum" sz="quarter" idx="10"/>
          </p:nvPr>
        </p:nvSpPr>
        <p:spPr/>
        <p:txBody>
          <a:bodyPr/>
          <a:lstStyle/>
          <a:p>
            <a:fld id="{391C27CE-28A6-4B9F-B083-AE647B2D6CEF}" type="slidenum">
              <a:rPr lang="en-US" smtClean="0"/>
              <a:pPr/>
              <a:t>22</a:t>
            </a:fld>
            <a:endParaRPr lang="en-US"/>
          </a:p>
        </p:txBody>
      </p:sp>
    </p:spTree>
    <p:extLst>
      <p:ext uri="{BB962C8B-B14F-4D97-AF65-F5344CB8AC3E}">
        <p14:creationId xmlns:p14="http://schemas.microsoft.com/office/powerpoint/2010/main" val="2171726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critical</a:t>
            </a:r>
            <a:r>
              <a:rPr lang="en-US" baseline="0" dirty="0" smtClean="0"/>
              <a:t> aspect of any computer system is reliability. </a:t>
            </a:r>
            <a:r>
              <a:rPr lang="en-US" dirty="0" smtClean="0"/>
              <a:t>One pervasive cause of  computer system failure and the focus of this work is soft errors</a:t>
            </a:r>
            <a:r>
              <a:rPr lang="en-US" baseline="0" dirty="0" smtClean="0"/>
              <a:t>. A soft error or SEU can be induced by high energy particle strike from cosmic radiation and chip packaging material or by electrical noise. Unlike manufacturing or design defects, which are persistent, transient faults as their name suggests, only sporadically influence program execution.</a:t>
            </a:r>
            <a:endParaRPr lang="en-US" dirty="0" smtClean="0"/>
          </a:p>
          <a:p>
            <a:r>
              <a:rPr lang="en-US" dirty="0" smtClean="0"/>
              <a:t>Soft</a:t>
            </a:r>
            <a:r>
              <a:rPr lang="en-US" baseline="0" dirty="0" smtClean="0"/>
              <a:t> Errors: As the industry moves towards finer process geometries, however the soft error rate may drastically increase.</a:t>
            </a:r>
            <a:endParaRPr lang="en-US" dirty="0"/>
          </a:p>
        </p:txBody>
      </p:sp>
      <p:sp>
        <p:nvSpPr>
          <p:cNvPr id="4" name="Slide Number Placeholder 3"/>
          <p:cNvSpPr>
            <a:spLocks noGrp="1"/>
          </p:cNvSpPr>
          <p:nvPr>
            <p:ph type="sldNum" sz="quarter" idx="10"/>
          </p:nvPr>
        </p:nvSpPr>
        <p:spPr/>
        <p:txBody>
          <a:bodyPr/>
          <a:lstStyle/>
          <a:p>
            <a:fld id="{391C27CE-28A6-4B9F-B083-AE647B2D6CE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pPr defTabSz="909327"/>
            <a:fld id="{92DF6DFF-68B8-4547-82D0-738F6B918CAE}" type="slidenum">
              <a:rPr lang="en-US" smtClean="0"/>
              <a:pPr defTabSz="909327"/>
              <a:t>3</a:t>
            </a:fld>
            <a:endParaRPr lang="en-US" dirty="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dirty="0" smtClean="0"/>
              <a:t>1 FIT means that the mean time before an error occurs</a:t>
            </a:r>
            <a:r>
              <a:rPr lang="en-US" baseline="0" dirty="0" smtClean="0"/>
              <a:t> is a billion device hours.</a:t>
            </a:r>
          </a:p>
          <a:p>
            <a:pPr eaLnBrk="1" hangingPunct="1"/>
            <a:r>
              <a:rPr lang="en-US" baseline="0" dirty="0" smtClean="0"/>
              <a:t>IBM targets 114 FITs. Which would require a mean time before an SEU causes an undetected error of roughly 1000 years.</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pPr defTabSz="909327"/>
            <a:fld id="{92DF6DFF-68B8-4547-82D0-738F6B918CAE}" type="slidenum">
              <a:rPr lang="en-US" smtClean="0"/>
              <a:pPr defTabSz="909327"/>
              <a:t>4</a:t>
            </a:fld>
            <a:endParaRPr lang="en-US" dirty="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dirty="0" smtClean="0"/>
              <a:t>`Spatial or temporal redundant execution has long been a cornerstone for detecting soft errors,</a:t>
            </a:r>
          </a:p>
          <a:p>
            <a:pPr eaLnBrk="1" hangingPunct="1"/>
            <a:r>
              <a:rPr lang="en-US" dirty="0" smtClean="0"/>
              <a:t>with hardware DMR (dual-modular redundancy) and TMR (</a:t>
            </a:r>
            <a:r>
              <a:rPr lang="en-US" dirty="0" err="1" smtClean="0"/>
              <a:t>triplemodular</a:t>
            </a:r>
            <a:r>
              <a:rPr lang="en-US" dirty="0" smtClean="0"/>
              <a:t> redundancy) being the solutions of choice for </a:t>
            </a:r>
            <a:r>
              <a:rPr lang="en-US" dirty="0" err="1" smtClean="0"/>
              <a:t>missioncritical</a:t>
            </a:r>
            <a:r>
              <a:rPr lang="en-US" dirty="0" smtClean="0"/>
              <a:t> systems.</a:t>
            </a:r>
          </a:p>
          <a:p>
            <a:pPr eaLnBrk="1" hangingPunct="1"/>
            <a:r>
              <a:rPr lang="en-US" dirty="0" smtClean="0"/>
              <a:t>The basic idea was to use the processor’s extra SMT contexts to run two copies of the same thread, a leading</a:t>
            </a:r>
          </a:p>
          <a:p>
            <a:pPr eaLnBrk="1" hangingPunct="1"/>
            <a:r>
              <a:rPr lang="en-US" dirty="0" smtClean="0"/>
              <a:t>thread and a trailing thread. The leading thread places its results in a buffer, and the trailing thread veriﬁes these results and commits the executed instructions.</a:t>
            </a:r>
          </a:p>
          <a:p>
            <a:pPr eaLnBrk="1" hangingPunct="1"/>
            <a:r>
              <a:rPr lang="en-US" dirty="0" smtClean="0"/>
              <a:t>DIVA is less expansive</a:t>
            </a:r>
            <a:r>
              <a:rPr lang="en-US" baseline="0" dirty="0" smtClean="0"/>
              <a:t> alternative to full duplication  utilizing a small checker core to monitor computations performed by a larger core. </a:t>
            </a:r>
          </a:p>
          <a:p>
            <a:pPr eaLnBrk="1" hangingPunct="1"/>
            <a:r>
              <a:rPr lang="en-US" baseline="0" dirty="0" smtClean="0"/>
              <a:t>Reddy: Simple checks on </a:t>
            </a:r>
            <a:r>
              <a:rPr lang="en-US" baseline="0" dirty="0" err="1" smtClean="0"/>
              <a:t>uarch</a:t>
            </a:r>
            <a:r>
              <a:rPr lang="en-US" baseline="0" dirty="0" smtClean="0"/>
              <a:t> structures to ensure they are working correctly.</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pPr defTabSz="909327"/>
            <a:fld id="{92DF6DFF-68B8-4547-82D0-738F6B918CAE}" type="slidenum">
              <a:rPr lang="en-US" smtClean="0"/>
              <a:pPr defTabSz="909327"/>
              <a:t>5</a:t>
            </a:fld>
            <a:endParaRPr lang="en-US" dirty="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such solution is </a:t>
            </a:r>
            <a:r>
              <a:rPr lang="en-US" dirty="0" err="1" smtClean="0"/>
              <a:t>safetynet</a:t>
            </a:r>
            <a:r>
              <a:rPr lang="en-US" dirty="0" smtClean="0"/>
              <a:t>.</a:t>
            </a:r>
            <a:endParaRPr lang="en-US" dirty="0"/>
          </a:p>
        </p:txBody>
      </p:sp>
      <p:sp>
        <p:nvSpPr>
          <p:cNvPr id="4" name="Slide Number Placeholder 3"/>
          <p:cNvSpPr>
            <a:spLocks noGrp="1"/>
          </p:cNvSpPr>
          <p:nvPr>
            <p:ph type="sldNum" sz="quarter" idx="10"/>
          </p:nvPr>
        </p:nvSpPr>
        <p:spPr/>
        <p:txBody>
          <a:bodyPr/>
          <a:lstStyle/>
          <a:p>
            <a:fld id="{391C27CE-28A6-4B9F-B083-AE647B2D6CEF}"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EDDI =&gt;</a:t>
            </a:r>
            <a:r>
              <a:rPr lang="en-US" baseline="0" dirty="0" smtClean="0"/>
              <a:t> 2002</a:t>
            </a:r>
          </a:p>
          <a:p>
            <a:r>
              <a:rPr lang="en-US" baseline="0" dirty="0" smtClean="0"/>
              <a:t>SWIFT =&gt; 2005</a:t>
            </a:r>
            <a:endParaRPr lang="en-US" dirty="0"/>
          </a:p>
        </p:txBody>
      </p:sp>
      <p:sp>
        <p:nvSpPr>
          <p:cNvPr id="4" name="Slide Number Placeholder 3"/>
          <p:cNvSpPr>
            <a:spLocks noGrp="1"/>
          </p:cNvSpPr>
          <p:nvPr>
            <p:ph type="sldNum" sz="quarter" idx="10"/>
          </p:nvPr>
        </p:nvSpPr>
        <p:spPr/>
        <p:txBody>
          <a:bodyPr/>
          <a:lstStyle/>
          <a:p>
            <a:fld id="{391C27CE-28A6-4B9F-B083-AE647B2D6CEF}"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baseline="0" dirty="0" smtClean="0"/>
              <a:t>Consider lib calls</a:t>
            </a:r>
          </a:p>
          <a:p>
            <a:pPr marL="228600" indent="-228600">
              <a:buAutoNum type="arabicPeriod"/>
            </a:pPr>
            <a:r>
              <a:rPr lang="en-US" baseline="0" dirty="0" smtClean="0"/>
              <a:t>Dependence through memory</a:t>
            </a:r>
          </a:p>
          <a:p>
            <a:pPr marL="228600" indent="-228600">
              <a:buAutoNum type="arabicPeriod"/>
            </a:pPr>
            <a:r>
              <a:rPr lang="en-US" baseline="0" dirty="0" smtClean="0"/>
              <a:t>Memory is protected by other means</a:t>
            </a:r>
            <a:endParaRPr lang="en-US" dirty="0"/>
          </a:p>
        </p:txBody>
      </p:sp>
      <p:sp>
        <p:nvSpPr>
          <p:cNvPr id="4" name="Slide Number Placeholder 3"/>
          <p:cNvSpPr>
            <a:spLocks noGrp="1"/>
          </p:cNvSpPr>
          <p:nvPr>
            <p:ph type="sldNum" sz="quarter" idx="10"/>
          </p:nvPr>
        </p:nvSpPr>
        <p:spPr/>
        <p:txBody>
          <a:bodyPr/>
          <a:lstStyle/>
          <a:p>
            <a:fld id="{391C27CE-28A6-4B9F-B083-AE647B2D6CEF}"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long as the last store is not wrong,</a:t>
            </a:r>
            <a:r>
              <a:rPr lang="en-US" baseline="0" dirty="0" smtClean="0"/>
              <a:t> this optimization wouldn’t cause any harm.</a:t>
            </a:r>
            <a:endParaRPr lang="en-US" dirty="0"/>
          </a:p>
        </p:txBody>
      </p:sp>
      <p:sp>
        <p:nvSpPr>
          <p:cNvPr id="4" name="Slide Number Placeholder 3"/>
          <p:cNvSpPr>
            <a:spLocks noGrp="1"/>
          </p:cNvSpPr>
          <p:nvPr>
            <p:ph type="sldNum" sz="quarter" idx="10"/>
          </p:nvPr>
        </p:nvSpPr>
        <p:spPr/>
        <p:txBody>
          <a:bodyPr/>
          <a:lstStyle/>
          <a:p>
            <a:fld id="{391C27CE-28A6-4B9F-B083-AE647B2D6CEF}" type="slidenum">
              <a:rPr lang="en-US" smtClean="0"/>
              <a:pPr/>
              <a:t>16</a:t>
            </a:fld>
            <a:endParaRPr lang="en-US"/>
          </a:p>
        </p:txBody>
      </p:sp>
    </p:spTree>
    <p:extLst>
      <p:ext uri="{BB962C8B-B14F-4D97-AF65-F5344CB8AC3E}">
        <p14:creationId xmlns:p14="http://schemas.microsoft.com/office/powerpoint/2010/main" val="2114748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xfrm>
            <a:off x="3124200" y="6388100"/>
            <a:ext cx="2895600" cy="292100"/>
          </a:xfrm>
          <a:prstGeom prst="rect">
            <a:avLst/>
          </a:prstGeom>
          <a:ln/>
        </p:spPr>
        <p:txBody>
          <a:bodyPr/>
          <a:lstStyle>
            <a:lvl1pPr>
              <a:defRPr/>
            </a:lvl1pPr>
          </a:lstStyle>
          <a:p>
            <a:pPr>
              <a:defRPr/>
            </a:pPr>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715018"/>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xfrm>
            <a:off x="3124200" y="6388100"/>
            <a:ext cx="2895600" cy="292100"/>
          </a:xfrm>
          <a:prstGeom prst="rect">
            <a:avLst/>
          </a:prstGeom>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xfrm>
            <a:off x="6553200" y="6299200"/>
            <a:ext cx="1905000" cy="457200"/>
          </a:xfrm>
          <a:prstGeom prst="rect">
            <a:avLst/>
          </a:prstGeom>
          <a:ln/>
        </p:spPr>
        <p:txBody>
          <a:bodyPr/>
          <a:lstStyle>
            <a:lvl1pPr>
              <a:defRPr/>
            </a:lvl1pPr>
          </a:lstStyle>
          <a:p>
            <a:pPr>
              <a:defRPr/>
            </a:pPr>
            <a:fld id="{47C52ADD-AC1F-4845-AB5C-C6F31811311B}" type="slidenum">
              <a:rPr lang="en-US"/>
              <a:pPr>
                <a:defRPr/>
              </a:pPr>
              <a:t>‹#›</a:t>
            </a:fld>
            <a:endParaRPr lang="en-US"/>
          </a:p>
        </p:txBody>
      </p:sp>
    </p:spTree>
    <p:extLst>
      <p:ext uri="{BB962C8B-B14F-4D97-AF65-F5344CB8AC3E}">
        <p14:creationId xmlns:p14="http://schemas.microsoft.com/office/powerpoint/2010/main" val="1305223634"/>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94450" y="179388"/>
            <a:ext cx="2063750" cy="59086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3200" y="179388"/>
            <a:ext cx="6038850" cy="5908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xfrm>
            <a:off x="3124200" y="6388100"/>
            <a:ext cx="2895600" cy="292100"/>
          </a:xfrm>
          <a:prstGeom prst="rect">
            <a:avLst/>
          </a:prstGeom>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xfrm>
            <a:off x="6553200" y="6299200"/>
            <a:ext cx="1905000" cy="457200"/>
          </a:xfrm>
          <a:prstGeom prst="rect">
            <a:avLst/>
          </a:prstGeom>
          <a:ln/>
        </p:spPr>
        <p:txBody>
          <a:bodyPr/>
          <a:lstStyle>
            <a:lvl1pPr>
              <a:defRPr/>
            </a:lvl1pPr>
          </a:lstStyle>
          <a:p>
            <a:pPr>
              <a:defRPr/>
            </a:pPr>
            <a:fld id="{852C39C5-B1F1-4FD0-8E00-E766BB674AB2}" type="slidenum">
              <a:rPr lang="en-US"/>
              <a:pPr>
                <a:defRPr/>
              </a:pPr>
              <a:t>‹#›</a:t>
            </a:fld>
            <a:endParaRPr lang="en-US"/>
          </a:p>
        </p:txBody>
      </p:sp>
    </p:spTree>
    <p:extLst>
      <p:ext uri="{BB962C8B-B14F-4D97-AF65-F5344CB8AC3E}">
        <p14:creationId xmlns:p14="http://schemas.microsoft.com/office/powerpoint/2010/main" val="530071251"/>
      </p:ext>
    </p:extLst>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03200" y="179388"/>
            <a:ext cx="7772400" cy="882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338263"/>
            <a:ext cx="3810000" cy="474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338263"/>
            <a:ext cx="3810000" cy="2298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89363"/>
            <a:ext cx="3810000" cy="2298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endParaRPr lang="en-US"/>
          </a:p>
        </p:txBody>
      </p:sp>
      <p:sp>
        <p:nvSpPr>
          <p:cNvPr id="7" name="Footer Placeholder 6"/>
          <p:cNvSpPr>
            <a:spLocks noGrp="1" noChangeArrowheads="1"/>
          </p:cNvSpPr>
          <p:nvPr>
            <p:ph type="ftr" sz="quarter" idx="11"/>
          </p:nvPr>
        </p:nvSpPr>
        <p:spPr>
          <a:xfrm>
            <a:off x="3124200" y="6388100"/>
            <a:ext cx="2895600" cy="292100"/>
          </a:xfrm>
          <a:prstGeom prst="rect">
            <a:avLst/>
          </a:prstGeom>
          <a:ln/>
        </p:spPr>
        <p:txBody>
          <a:bodyPr/>
          <a:lstStyle>
            <a:lvl1pPr>
              <a:defRPr/>
            </a:lvl1pPr>
          </a:lstStyle>
          <a:p>
            <a:pPr>
              <a:defRPr/>
            </a:pPr>
            <a:endParaRPr lang="en-US"/>
          </a:p>
        </p:txBody>
      </p:sp>
      <p:sp>
        <p:nvSpPr>
          <p:cNvPr id="8" name="Slide Number Placeholder 7"/>
          <p:cNvSpPr>
            <a:spLocks noGrp="1" noChangeArrowheads="1"/>
          </p:cNvSpPr>
          <p:nvPr>
            <p:ph type="sldNum" sz="quarter" idx="12"/>
          </p:nvPr>
        </p:nvSpPr>
        <p:spPr>
          <a:xfrm>
            <a:off x="3657600" y="6398525"/>
            <a:ext cx="1905000" cy="457200"/>
          </a:xfrm>
          <a:prstGeom prst="rect">
            <a:avLst/>
          </a:prstGeom>
          <a:ln/>
        </p:spPr>
        <p:txBody>
          <a:bodyPr/>
          <a:lstStyle>
            <a:lvl1pPr>
              <a:defRPr/>
            </a:lvl1pPr>
          </a:lstStyle>
          <a:p>
            <a:pPr>
              <a:defRPr/>
            </a:pPr>
            <a:fld id="{8828592C-3025-47CE-8668-4EADE5F5184B}" type="slidenum">
              <a:rPr lang="en-US"/>
              <a:pPr>
                <a:defRPr/>
              </a:pPr>
              <a:t>‹#›</a:t>
            </a:fld>
            <a:endParaRPr lang="en-US"/>
          </a:p>
        </p:txBody>
      </p:sp>
    </p:spTree>
    <p:extLst>
      <p:ext uri="{BB962C8B-B14F-4D97-AF65-F5344CB8AC3E}">
        <p14:creationId xmlns:p14="http://schemas.microsoft.com/office/powerpoint/2010/main" val="708159410"/>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3200" y="179388"/>
            <a:ext cx="7772400" cy="882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338263"/>
            <a:ext cx="3810000" cy="474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8263"/>
            <a:ext cx="3810000" cy="474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3124200" y="6388100"/>
            <a:ext cx="2895600" cy="292100"/>
          </a:xfrm>
          <a:prstGeom prst="rect">
            <a:avLst/>
          </a:prstGeom>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xfrm>
            <a:off x="6553200" y="6299200"/>
            <a:ext cx="1905000" cy="457200"/>
          </a:xfrm>
          <a:prstGeom prst="rect">
            <a:avLst/>
          </a:prstGeom>
          <a:ln/>
        </p:spPr>
        <p:txBody>
          <a:bodyPr/>
          <a:lstStyle>
            <a:lvl1pPr>
              <a:defRPr/>
            </a:lvl1pPr>
          </a:lstStyle>
          <a:p>
            <a:pPr>
              <a:defRPr/>
            </a:pPr>
            <a:fld id="{AE9F9C47-57AB-4E03-BE00-1F2E3A89F97E}" type="slidenum">
              <a:rPr lang="en-US"/>
              <a:pPr>
                <a:defRPr/>
              </a:pPr>
              <a:t>‹#›</a:t>
            </a:fld>
            <a:endParaRPr lang="en-US"/>
          </a:p>
        </p:txBody>
      </p:sp>
    </p:spTree>
    <p:extLst>
      <p:ext uri="{BB962C8B-B14F-4D97-AF65-F5344CB8AC3E}">
        <p14:creationId xmlns:p14="http://schemas.microsoft.com/office/powerpoint/2010/main" val="1616930957"/>
      </p:ext>
    </p:extLst>
  </p:cSld>
  <p:clrMapOvr>
    <a:masterClrMapping/>
  </p:clrMapOv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03200" y="179388"/>
            <a:ext cx="7772400" cy="88265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338263"/>
            <a:ext cx="3810000" cy="2298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338263"/>
            <a:ext cx="3810000" cy="2298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3789363"/>
            <a:ext cx="3810000" cy="2298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789363"/>
            <a:ext cx="3810000" cy="2298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xfrm>
            <a:off x="3124200" y="6388100"/>
            <a:ext cx="2895600" cy="292100"/>
          </a:xfrm>
          <a:prstGeom prst="rect">
            <a:avLst/>
          </a:prstGeom>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xfrm>
            <a:off x="6553200" y="6299200"/>
            <a:ext cx="1905000" cy="457200"/>
          </a:xfrm>
          <a:prstGeom prst="rect">
            <a:avLst/>
          </a:prstGeom>
          <a:ln/>
        </p:spPr>
        <p:txBody>
          <a:bodyPr/>
          <a:lstStyle>
            <a:lvl1pPr>
              <a:defRPr/>
            </a:lvl1pPr>
          </a:lstStyle>
          <a:p>
            <a:pPr>
              <a:defRPr/>
            </a:pPr>
            <a:fld id="{9E383B12-C8F1-40C6-9272-23F9A3503A84}" type="slidenum">
              <a:rPr lang="en-US"/>
              <a:pPr>
                <a:defRPr/>
              </a:pPr>
              <a:t>‹#›</a:t>
            </a:fld>
            <a:endParaRPr lang="en-US"/>
          </a:p>
        </p:txBody>
      </p:sp>
    </p:spTree>
    <p:extLst>
      <p:ext uri="{BB962C8B-B14F-4D97-AF65-F5344CB8AC3E}">
        <p14:creationId xmlns:p14="http://schemas.microsoft.com/office/powerpoint/2010/main" val="205068579"/>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xfrm>
            <a:off x="3124200" y="6388100"/>
            <a:ext cx="2895600" cy="292100"/>
          </a:xfrm>
          <a:prstGeom prst="rect">
            <a:avLst/>
          </a:prstGeom>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xfrm>
            <a:off x="6553200" y="6299200"/>
            <a:ext cx="1905000" cy="457200"/>
          </a:xfrm>
          <a:prstGeom prst="rect">
            <a:avLst/>
          </a:prstGeom>
          <a:ln/>
        </p:spPr>
        <p:txBody>
          <a:bodyPr/>
          <a:lstStyle>
            <a:lvl1pPr>
              <a:defRPr/>
            </a:lvl1pPr>
          </a:lstStyle>
          <a:p>
            <a:pPr>
              <a:defRPr/>
            </a:pPr>
            <a:fld id="{FA97F1A2-DBAD-46C9-8081-7989BE305D3E}" type="slidenum">
              <a:rPr lang="en-US"/>
              <a:pPr>
                <a:defRPr/>
              </a:pPr>
              <a:t>‹#›</a:t>
            </a:fld>
            <a:endParaRPr lang="en-US"/>
          </a:p>
        </p:txBody>
      </p:sp>
    </p:spTree>
    <p:extLst>
      <p:ext uri="{BB962C8B-B14F-4D97-AF65-F5344CB8AC3E}">
        <p14:creationId xmlns:p14="http://schemas.microsoft.com/office/powerpoint/2010/main" val="3747909614"/>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xfrm>
            <a:off x="3124200" y="6388100"/>
            <a:ext cx="2895600" cy="292100"/>
          </a:xfrm>
          <a:prstGeom prst="rect">
            <a:avLst/>
          </a:prstGeom>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xfrm>
            <a:off x="3657600" y="6400800"/>
            <a:ext cx="1905000" cy="457200"/>
          </a:xfrm>
          <a:prstGeom prst="rect">
            <a:avLst/>
          </a:prstGeom>
          <a:ln/>
        </p:spPr>
        <p:txBody>
          <a:bodyPr/>
          <a:lstStyle>
            <a:lvl1pPr>
              <a:defRPr/>
            </a:lvl1pPr>
          </a:lstStyle>
          <a:p>
            <a:pPr>
              <a:defRPr/>
            </a:pPr>
            <a:fld id="{3A7BF4F8-C0BA-4373-B0E6-AE9BE601F5F3}" type="slidenum">
              <a:rPr lang="en-US"/>
              <a:pPr>
                <a:defRPr/>
              </a:pPr>
              <a:t>‹#›</a:t>
            </a:fld>
            <a:endParaRPr lang="en-US"/>
          </a:p>
        </p:txBody>
      </p:sp>
    </p:spTree>
    <p:extLst>
      <p:ext uri="{BB962C8B-B14F-4D97-AF65-F5344CB8AC3E}">
        <p14:creationId xmlns:p14="http://schemas.microsoft.com/office/powerpoint/2010/main" val="982134330"/>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38263"/>
            <a:ext cx="3810000" cy="474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8263"/>
            <a:ext cx="3810000" cy="474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3124200" y="6388100"/>
            <a:ext cx="2895600" cy="292100"/>
          </a:xfrm>
          <a:prstGeom prst="rect">
            <a:avLst/>
          </a:prstGeom>
          <a:ln/>
        </p:spPr>
        <p:txBody>
          <a:bodyPr/>
          <a:lstStyle>
            <a:lvl1pPr>
              <a:defRPr/>
            </a:lvl1pPr>
          </a:lstStyle>
          <a:p>
            <a:pPr>
              <a:defRPr/>
            </a:pPr>
            <a:endParaRPr lang="en-US"/>
          </a:p>
        </p:txBody>
      </p:sp>
    </p:spTree>
    <p:extLst>
      <p:ext uri="{BB962C8B-B14F-4D97-AF65-F5344CB8AC3E}">
        <p14:creationId xmlns:p14="http://schemas.microsoft.com/office/powerpoint/2010/main" val="1202272225"/>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xfrm>
            <a:off x="3124200" y="6388100"/>
            <a:ext cx="2895600" cy="292100"/>
          </a:xfrm>
          <a:prstGeom prst="rect">
            <a:avLst/>
          </a:prstGeom>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xfrm>
            <a:off x="6553200" y="6299200"/>
            <a:ext cx="1905000" cy="457200"/>
          </a:xfrm>
          <a:prstGeom prst="rect">
            <a:avLst/>
          </a:prstGeom>
          <a:ln/>
        </p:spPr>
        <p:txBody>
          <a:bodyPr/>
          <a:lstStyle>
            <a:lvl1pPr>
              <a:defRPr/>
            </a:lvl1pPr>
          </a:lstStyle>
          <a:p>
            <a:pPr>
              <a:defRPr/>
            </a:pPr>
            <a:fld id="{7A6AF12B-E1AD-4504-A32F-BC057AC9A161}" type="slidenum">
              <a:rPr lang="en-US"/>
              <a:pPr>
                <a:defRPr/>
              </a:pPr>
              <a:t>‹#›</a:t>
            </a:fld>
            <a:endParaRPr lang="en-US"/>
          </a:p>
        </p:txBody>
      </p:sp>
    </p:spTree>
    <p:extLst>
      <p:ext uri="{BB962C8B-B14F-4D97-AF65-F5344CB8AC3E}">
        <p14:creationId xmlns:p14="http://schemas.microsoft.com/office/powerpoint/2010/main" val="24564316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xfrm>
            <a:off x="3124200" y="6388100"/>
            <a:ext cx="2895600" cy="292100"/>
          </a:xfrm>
          <a:prstGeom prst="rect">
            <a:avLst/>
          </a:prstGeom>
          <a:ln/>
        </p:spPr>
        <p:txBody>
          <a:bodyPr/>
          <a:lstStyle>
            <a:lvl1pPr>
              <a:defRPr/>
            </a:lvl1pPr>
          </a:lstStyle>
          <a:p>
            <a:pPr>
              <a:defRPr/>
            </a:pPr>
            <a:endParaRPr lang="en-US" dirty="0"/>
          </a:p>
        </p:txBody>
      </p:sp>
      <p:sp>
        <p:nvSpPr>
          <p:cNvPr id="5" name="Rectangle 7"/>
          <p:cNvSpPr>
            <a:spLocks noGrp="1" noChangeArrowheads="1"/>
          </p:cNvSpPr>
          <p:nvPr>
            <p:ph type="sldNum" sz="quarter" idx="12"/>
          </p:nvPr>
        </p:nvSpPr>
        <p:spPr>
          <a:xfrm>
            <a:off x="3733800" y="6379191"/>
            <a:ext cx="1905000" cy="326409"/>
          </a:xfrm>
          <a:prstGeom prst="rect">
            <a:avLst/>
          </a:prstGeom>
          <a:ln/>
        </p:spPr>
        <p:txBody>
          <a:bodyPr/>
          <a:lstStyle>
            <a:lvl1pPr>
              <a:defRPr/>
            </a:lvl1pPr>
          </a:lstStyle>
          <a:p>
            <a:pPr>
              <a:defRPr/>
            </a:pPr>
            <a:fld id="{59EABAF3-6522-494A-9AD7-C421EA6B1881}" type="slidenum">
              <a:rPr lang="en-US"/>
              <a:pPr>
                <a:defRPr/>
              </a:pPr>
              <a:t>‹#›</a:t>
            </a:fld>
            <a:endParaRPr lang="en-US" dirty="0"/>
          </a:p>
        </p:txBody>
      </p:sp>
    </p:spTree>
    <p:extLst>
      <p:ext uri="{BB962C8B-B14F-4D97-AF65-F5344CB8AC3E}">
        <p14:creationId xmlns:p14="http://schemas.microsoft.com/office/powerpoint/2010/main" val="2120738155"/>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Slide Number Placeholder 2"/>
          <p:cNvSpPr>
            <a:spLocks noGrp="1"/>
          </p:cNvSpPr>
          <p:nvPr>
            <p:ph type="sldNum" sz="quarter" idx="4"/>
          </p:nvPr>
        </p:nvSpPr>
        <p:spPr>
          <a:xfrm>
            <a:off x="3581400" y="6370637"/>
            <a:ext cx="2133600" cy="365125"/>
          </a:xfrm>
          <a:prstGeom prst="rect">
            <a:avLst/>
          </a:prstGeom>
        </p:spPr>
        <p:txBody>
          <a:bodyPr vert="horz" lIns="91440" tIns="45720" rIns="91440" bIns="45720" rtlCol="0" anchor="ctr"/>
          <a:lstStyle>
            <a:lvl1pPr algn="ctr">
              <a:defRPr sz="1600">
                <a:solidFill>
                  <a:schemeClr val="tx1"/>
                </a:solidFill>
              </a:defRPr>
            </a:lvl1pPr>
          </a:lstStyle>
          <a:p>
            <a:fld id="{C95A27B6-DE0C-407F-A6C6-4B1A5613B8A0}" type="slidenum">
              <a:rPr lang="en-US" smtClean="0"/>
              <a:pPr/>
              <a:t>‹#›</a:t>
            </a:fld>
            <a:endParaRPr lang="en-US" dirty="0"/>
          </a:p>
        </p:txBody>
      </p:sp>
    </p:spTree>
    <p:extLst>
      <p:ext uri="{BB962C8B-B14F-4D97-AF65-F5344CB8AC3E}">
        <p14:creationId xmlns:p14="http://schemas.microsoft.com/office/powerpoint/2010/main" val="2531684925"/>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3124200" y="6388100"/>
            <a:ext cx="2895600" cy="292100"/>
          </a:xfrm>
          <a:prstGeom prst="rect">
            <a:avLst/>
          </a:prstGeom>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xfrm>
            <a:off x="6553200" y="6299200"/>
            <a:ext cx="1905000" cy="457200"/>
          </a:xfrm>
          <a:prstGeom prst="rect">
            <a:avLst/>
          </a:prstGeom>
          <a:ln/>
        </p:spPr>
        <p:txBody>
          <a:bodyPr/>
          <a:lstStyle>
            <a:lvl1pPr>
              <a:defRPr/>
            </a:lvl1pPr>
          </a:lstStyle>
          <a:p>
            <a:pPr>
              <a:defRPr/>
            </a:pPr>
            <a:fld id="{11B5B48E-3FE4-4CDA-AF63-865E07AB0003}" type="slidenum">
              <a:rPr lang="en-US"/>
              <a:pPr>
                <a:defRPr/>
              </a:pPr>
              <a:t>‹#›</a:t>
            </a:fld>
            <a:endParaRPr lang="en-US" dirty="0"/>
          </a:p>
        </p:txBody>
      </p:sp>
    </p:spTree>
    <p:extLst>
      <p:ext uri="{BB962C8B-B14F-4D97-AF65-F5344CB8AC3E}">
        <p14:creationId xmlns:p14="http://schemas.microsoft.com/office/powerpoint/2010/main" val="3578196014"/>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3124200" y="6388100"/>
            <a:ext cx="2895600" cy="292100"/>
          </a:xfrm>
          <a:prstGeom prst="rect">
            <a:avLst/>
          </a:prstGeom>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xfrm>
            <a:off x="3657600" y="6248400"/>
            <a:ext cx="1905000" cy="457200"/>
          </a:xfrm>
          <a:prstGeom prst="rect">
            <a:avLst/>
          </a:prstGeom>
          <a:ln/>
        </p:spPr>
        <p:txBody>
          <a:bodyPr/>
          <a:lstStyle>
            <a:lvl1pPr>
              <a:defRPr/>
            </a:lvl1pPr>
          </a:lstStyle>
          <a:p>
            <a:pPr>
              <a:defRPr/>
            </a:pPr>
            <a:fld id="{275FA345-463A-4CA3-8EF4-AF4E2CC9E1D7}" type="slidenum">
              <a:rPr lang="en-US"/>
              <a:pPr>
                <a:defRPr/>
              </a:pPr>
              <a:t>‹#›</a:t>
            </a:fld>
            <a:endParaRPr lang="en-US"/>
          </a:p>
        </p:txBody>
      </p:sp>
    </p:spTree>
    <p:extLst>
      <p:ext uri="{BB962C8B-B14F-4D97-AF65-F5344CB8AC3E}">
        <p14:creationId xmlns:p14="http://schemas.microsoft.com/office/powerpoint/2010/main" val="2337936816"/>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203200" y="179388"/>
            <a:ext cx="7772400" cy="882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685800" y="1338263"/>
            <a:ext cx="7772400" cy="4749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99076" name="Rectangle 4"/>
          <p:cNvSpPr>
            <a:spLocks noChangeArrowheads="1"/>
          </p:cNvSpPr>
          <p:nvPr/>
        </p:nvSpPr>
        <p:spPr bwMode="auto">
          <a:xfrm>
            <a:off x="-1" y="165100"/>
            <a:ext cx="8905875" cy="914400"/>
          </a:xfrm>
          <a:prstGeom prst="rect">
            <a:avLst/>
          </a:prstGeom>
          <a:solidFill>
            <a:srgbClr val="003366"/>
          </a:solidFill>
          <a:ln w="12700">
            <a:noFill/>
            <a:miter lim="800000"/>
            <a:headEnd/>
            <a:tailEnd/>
          </a:ln>
          <a:effectLst/>
        </p:spPr>
        <p:txBody>
          <a:bodyPr wrap="none" anchor="ctr"/>
          <a:lstStyle/>
          <a:p>
            <a:pPr>
              <a:defRPr/>
            </a:pPr>
            <a:endParaRPr lang="en-US"/>
          </a:p>
        </p:txBody>
      </p:sp>
      <p:sp>
        <p:nvSpPr>
          <p:cNvPr id="899077" name="Rectangle 5"/>
          <p:cNvSpPr>
            <a:spLocks noGrp="1" noChangeArrowheads="1"/>
          </p:cNvSpPr>
          <p:nvPr>
            <p:ph type="dt" sz="half" idx="2"/>
          </p:nvPr>
        </p:nvSpPr>
        <p:spPr bwMode="auto">
          <a:xfrm>
            <a:off x="685800" y="62992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899080" name="Text Box 8"/>
          <p:cNvSpPr txBox="1">
            <a:spLocks noChangeArrowheads="1"/>
          </p:cNvSpPr>
          <p:nvPr/>
        </p:nvSpPr>
        <p:spPr bwMode="auto">
          <a:xfrm>
            <a:off x="5954713" y="6370638"/>
            <a:ext cx="2482850" cy="365125"/>
          </a:xfrm>
          <a:prstGeom prst="rect">
            <a:avLst/>
          </a:prstGeom>
          <a:noFill/>
          <a:ln w="9525">
            <a:noFill/>
            <a:miter lim="800000"/>
            <a:headEnd/>
            <a:tailEnd/>
          </a:ln>
          <a:effectLst/>
        </p:spPr>
        <p:txBody>
          <a:bodyPr wrap="none">
            <a:spAutoFit/>
          </a:bodyPr>
          <a:lstStyle/>
          <a:p>
            <a:pPr algn="r">
              <a:defRPr/>
            </a:pPr>
            <a:r>
              <a:rPr lang="en-US" sz="900">
                <a:solidFill>
                  <a:srgbClr val="0F0958"/>
                </a:solidFill>
              </a:rPr>
              <a:t>University of Michigan</a:t>
            </a:r>
          </a:p>
          <a:p>
            <a:pPr algn="r">
              <a:defRPr/>
            </a:pPr>
            <a:r>
              <a:rPr lang="en-US" sz="900">
                <a:solidFill>
                  <a:srgbClr val="0F0958"/>
                </a:solidFill>
              </a:rPr>
              <a:t>Electrical Engineering and Computer Science</a:t>
            </a:r>
          </a:p>
        </p:txBody>
      </p:sp>
      <p:sp>
        <p:nvSpPr>
          <p:cNvPr id="899081" name="Line 9"/>
          <p:cNvSpPr>
            <a:spLocks noChangeShapeType="1"/>
          </p:cNvSpPr>
          <p:nvPr/>
        </p:nvSpPr>
        <p:spPr bwMode="auto">
          <a:xfrm>
            <a:off x="227013" y="6240463"/>
            <a:ext cx="8678862" cy="0"/>
          </a:xfrm>
          <a:prstGeom prst="line">
            <a:avLst/>
          </a:prstGeom>
          <a:noFill/>
          <a:ln w="63500">
            <a:solidFill>
              <a:srgbClr val="003366"/>
            </a:solidFill>
            <a:round/>
            <a:headEnd/>
            <a:tailEnd/>
          </a:ln>
          <a:effectLst/>
        </p:spPr>
        <p:txBody>
          <a:bodyPr wrap="none" anchor="ctr"/>
          <a:lstStyle/>
          <a:p>
            <a:pPr>
              <a:defRPr/>
            </a:pPr>
            <a:endParaRPr lang="en-US"/>
          </a:p>
        </p:txBody>
      </p:sp>
      <p:pic>
        <p:nvPicPr>
          <p:cNvPr id="9226" name="Picture 10"/>
          <p:cNvPicPr>
            <a:picLocks noChangeAspect="1" noChangeArrowheads="1"/>
          </p:cNvPicPr>
          <p:nvPr/>
        </p:nvPicPr>
        <p:blipFill>
          <a:blip r:embed="rId16" cstate="print"/>
          <a:srcRect/>
          <a:stretch>
            <a:fillRect/>
          </a:stretch>
        </p:blipFill>
        <p:spPr bwMode="auto">
          <a:xfrm>
            <a:off x="230188" y="6380163"/>
            <a:ext cx="2962275" cy="336550"/>
          </a:xfrm>
          <a:prstGeom prst="rect">
            <a:avLst/>
          </a:prstGeom>
          <a:noFill/>
          <a:ln w="9525">
            <a:noFill/>
            <a:miter lim="800000"/>
            <a:headEnd/>
            <a:tailEnd/>
          </a:ln>
        </p:spPr>
      </p:pic>
      <p:pic>
        <p:nvPicPr>
          <p:cNvPr id="9227" name="Picture 11" descr="CSeal"/>
          <p:cNvPicPr>
            <a:picLocks noChangeAspect="1" noChangeArrowheads="1"/>
          </p:cNvPicPr>
          <p:nvPr/>
        </p:nvPicPr>
        <p:blipFill>
          <a:blip r:embed="rId17" cstate="print">
            <a:lum bright="-26000"/>
          </a:blip>
          <a:srcRect/>
          <a:stretch>
            <a:fillRect/>
          </a:stretch>
        </p:blipFill>
        <p:spPr bwMode="auto">
          <a:xfrm>
            <a:off x="8466138" y="6375400"/>
            <a:ext cx="411162" cy="407988"/>
          </a:xfrm>
          <a:prstGeom prst="rect">
            <a:avLst/>
          </a:prstGeom>
          <a:noFill/>
          <a:ln w="9525">
            <a:noFill/>
            <a:miter lim="800000"/>
            <a:headEnd/>
            <a:tailEnd/>
          </a:ln>
        </p:spPr>
      </p:pic>
      <p:sp>
        <p:nvSpPr>
          <p:cNvPr id="899084" name="Rectangle 12"/>
          <p:cNvSpPr>
            <a:spLocks noChangeArrowheads="1"/>
          </p:cNvSpPr>
          <p:nvPr userDrawn="1"/>
        </p:nvSpPr>
        <p:spPr bwMode="auto">
          <a:xfrm>
            <a:off x="227013" y="165100"/>
            <a:ext cx="8650287" cy="914400"/>
          </a:xfrm>
          <a:prstGeom prst="rect">
            <a:avLst/>
          </a:prstGeom>
          <a:solidFill>
            <a:srgbClr val="003366"/>
          </a:solidFill>
          <a:ln w="12700">
            <a:noFill/>
            <a:miter lim="800000"/>
            <a:headEnd/>
            <a:tailEnd/>
          </a:ln>
          <a:effectLst/>
        </p:spPr>
        <p:txBody>
          <a:bodyPr wrap="none" anchor="ctr"/>
          <a:lstStyle/>
          <a:p>
            <a:pPr>
              <a:defRPr/>
            </a:pPr>
            <a:endParaRPr lang="en-US"/>
          </a:p>
        </p:txBody>
      </p:sp>
      <p:sp>
        <p:nvSpPr>
          <p:cNvPr id="899085" name="Text Box 13"/>
          <p:cNvSpPr txBox="1">
            <a:spLocks noChangeArrowheads="1"/>
          </p:cNvSpPr>
          <p:nvPr userDrawn="1"/>
        </p:nvSpPr>
        <p:spPr bwMode="auto">
          <a:xfrm>
            <a:off x="5954713" y="6370638"/>
            <a:ext cx="2482850" cy="365125"/>
          </a:xfrm>
          <a:prstGeom prst="rect">
            <a:avLst/>
          </a:prstGeom>
          <a:noFill/>
          <a:ln w="9525">
            <a:noFill/>
            <a:miter lim="800000"/>
            <a:headEnd/>
            <a:tailEnd/>
          </a:ln>
          <a:effectLst/>
        </p:spPr>
        <p:txBody>
          <a:bodyPr wrap="none">
            <a:spAutoFit/>
          </a:bodyPr>
          <a:lstStyle/>
          <a:p>
            <a:pPr algn="r">
              <a:defRPr/>
            </a:pPr>
            <a:r>
              <a:rPr lang="en-US" sz="900" dirty="0">
                <a:solidFill>
                  <a:srgbClr val="0F0958"/>
                </a:solidFill>
              </a:rPr>
              <a:t>University of Michigan</a:t>
            </a:r>
          </a:p>
          <a:p>
            <a:pPr algn="r">
              <a:defRPr/>
            </a:pPr>
            <a:r>
              <a:rPr lang="en-US" sz="900" dirty="0">
                <a:solidFill>
                  <a:srgbClr val="0F0958"/>
                </a:solidFill>
              </a:rPr>
              <a:t>Electrical Engineering and Computer Science</a:t>
            </a:r>
          </a:p>
        </p:txBody>
      </p:sp>
      <p:sp>
        <p:nvSpPr>
          <p:cNvPr id="899086" name="Line 14"/>
          <p:cNvSpPr>
            <a:spLocks noChangeShapeType="1"/>
          </p:cNvSpPr>
          <p:nvPr userDrawn="1"/>
        </p:nvSpPr>
        <p:spPr bwMode="auto">
          <a:xfrm>
            <a:off x="227013" y="6240463"/>
            <a:ext cx="8678862" cy="0"/>
          </a:xfrm>
          <a:prstGeom prst="line">
            <a:avLst/>
          </a:prstGeom>
          <a:noFill/>
          <a:ln w="63500">
            <a:solidFill>
              <a:srgbClr val="003366"/>
            </a:solidFill>
            <a:round/>
            <a:headEnd/>
            <a:tailEnd/>
          </a:ln>
          <a:effectLst/>
        </p:spPr>
        <p:txBody>
          <a:bodyPr wrap="none" anchor="ctr"/>
          <a:lstStyle/>
          <a:p>
            <a:pPr>
              <a:defRPr/>
            </a:pPr>
            <a:endParaRPr lang="en-US"/>
          </a:p>
        </p:txBody>
      </p:sp>
      <p:pic>
        <p:nvPicPr>
          <p:cNvPr id="9231" name="Picture 15"/>
          <p:cNvPicPr>
            <a:picLocks noChangeAspect="1" noChangeArrowheads="1"/>
          </p:cNvPicPr>
          <p:nvPr userDrawn="1"/>
        </p:nvPicPr>
        <p:blipFill>
          <a:blip r:embed="rId16" cstate="print"/>
          <a:srcRect/>
          <a:stretch>
            <a:fillRect/>
          </a:stretch>
        </p:blipFill>
        <p:spPr bwMode="auto">
          <a:xfrm>
            <a:off x="230188" y="6380163"/>
            <a:ext cx="2962275" cy="336550"/>
          </a:xfrm>
          <a:prstGeom prst="rect">
            <a:avLst/>
          </a:prstGeom>
          <a:noFill/>
          <a:ln w="9525">
            <a:noFill/>
            <a:miter lim="800000"/>
            <a:headEnd/>
            <a:tailEnd/>
          </a:ln>
        </p:spPr>
      </p:pic>
      <p:pic>
        <p:nvPicPr>
          <p:cNvPr id="9232" name="Picture 16" descr="CSeal"/>
          <p:cNvPicPr>
            <a:picLocks noChangeAspect="1" noChangeArrowheads="1"/>
          </p:cNvPicPr>
          <p:nvPr userDrawn="1"/>
        </p:nvPicPr>
        <p:blipFill>
          <a:blip r:embed="rId17" cstate="print">
            <a:lum bright="-26000"/>
          </a:blip>
          <a:srcRect/>
          <a:stretch>
            <a:fillRect/>
          </a:stretch>
        </p:blipFill>
        <p:spPr bwMode="auto">
          <a:xfrm>
            <a:off x="8466138" y="6375400"/>
            <a:ext cx="411162" cy="407988"/>
          </a:xfrm>
          <a:prstGeom prst="rect">
            <a:avLst/>
          </a:prstGeom>
          <a:noFill/>
          <a:ln w="9525">
            <a:noFill/>
            <a:miter lim="800000"/>
            <a:headEnd/>
            <a:tailEnd/>
          </a:ln>
        </p:spPr>
      </p:pic>
      <p:sp>
        <p:nvSpPr>
          <p:cNvPr id="3" name="Slide Number Placeholder 2"/>
          <p:cNvSpPr>
            <a:spLocks noGrp="1"/>
          </p:cNvSpPr>
          <p:nvPr>
            <p:ph type="sldNum" sz="quarter" idx="4"/>
          </p:nvPr>
        </p:nvSpPr>
        <p:spPr>
          <a:xfrm>
            <a:off x="3581400" y="6370637"/>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C95A27B6-DE0C-407F-A6C6-4B1A5613B8A0}" type="slidenum">
              <a:rPr lang="en-US" smtClean="0"/>
              <a:pPr/>
              <a:t>‹#›</a:t>
            </a:fld>
            <a:endParaRPr lang="en-US" dirty="0"/>
          </a:p>
        </p:txBody>
      </p:sp>
    </p:spTree>
    <p:extLst>
      <p:ext uri="{BB962C8B-B14F-4D97-AF65-F5344CB8AC3E}">
        <p14:creationId xmlns:p14="http://schemas.microsoft.com/office/powerpoint/2010/main" val="4170737330"/>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 id="2147483784" r:id="rId14"/>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000" b="1">
          <a:solidFill>
            <a:schemeClr val="bg1"/>
          </a:solidFill>
          <a:latin typeface="+mj-lt"/>
          <a:ea typeface="+mj-ea"/>
          <a:cs typeface="+mj-cs"/>
        </a:defRPr>
      </a:lvl1pPr>
      <a:lvl2pPr algn="ctr" rtl="0" eaLnBrk="0" fontAlgn="base" hangingPunct="0">
        <a:spcBef>
          <a:spcPct val="0"/>
        </a:spcBef>
        <a:spcAft>
          <a:spcPct val="0"/>
        </a:spcAft>
        <a:defRPr sz="4000" b="1">
          <a:solidFill>
            <a:schemeClr val="bg1"/>
          </a:solidFill>
          <a:latin typeface="Arial Narrow" pitchFamily="34" charset="0"/>
        </a:defRPr>
      </a:lvl2pPr>
      <a:lvl3pPr algn="ctr" rtl="0" eaLnBrk="0" fontAlgn="base" hangingPunct="0">
        <a:spcBef>
          <a:spcPct val="0"/>
        </a:spcBef>
        <a:spcAft>
          <a:spcPct val="0"/>
        </a:spcAft>
        <a:defRPr sz="4000" b="1">
          <a:solidFill>
            <a:schemeClr val="bg1"/>
          </a:solidFill>
          <a:latin typeface="Arial Narrow" pitchFamily="34" charset="0"/>
        </a:defRPr>
      </a:lvl3pPr>
      <a:lvl4pPr algn="ctr" rtl="0" eaLnBrk="0" fontAlgn="base" hangingPunct="0">
        <a:spcBef>
          <a:spcPct val="0"/>
        </a:spcBef>
        <a:spcAft>
          <a:spcPct val="0"/>
        </a:spcAft>
        <a:defRPr sz="4000" b="1">
          <a:solidFill>
            <a:schemeClr val="bg1"/>
          </a:solidFill>
          <a:latin typeface="Arial Narrow" pitchFamily="34" charset="0"/>
        </a:defRPr>
      </a:lvl4pPr>
      <a:lvl5pPr algn="ctr" rtl="0" eaLnBrk="0" fontAlgn="base" hangingPunct="0">
        <a:spcBef>
          <a:spcPct val="0"/>
        </a:spcBef>
        <a:spcAft>
          <a:spcPct val="0"/>
        </a:spcAft>
        <a:defRPr sz="4000" b="1">
          <a:solidFill>
            <a:schemeClr val="bg1"/>
          </a:solidFill>
          <a:latin typeface="Arial Narrow" pitchFamily="34" charset="0"/>
        </a:defRPr>
      </a:lvl5pPr>
      <a:lvl6pPr marL="457200" algn="ctr" rtl="0" fontAlgn="base">
        <a:spcBef>
          <a:spcPct val="0"/>
        </a:spcBef>
        <a:spcAft>
          <a:spcPct val="0"/>
        </a:spcAft>
        <a:defRPr sz="4000" b="1">
          <a:solidFill>
            <a:schemeClr val="bg1"/>
          </a:solidFill>
          <a:latin typeface="Arial Narrow" pitchFamily="34" charset="0"/>
        </a:defRPr>
      </a:lvl6pPr>
      <a:lvl7pPr marL="914400" algn="ctr" rtl="0" fontAlgn="base">
        <a:spcBef>
          <a:spcPct val="0"/>
        </a:spcBef>
        <a:spcAft>
          <a:spcPct val="0"/>
        </a:spcAft>
        <a:defRPr sz="4000" b="1">
          <a:solidFill>
            <a:schemeClr val="bg1"/>
          </a:solidFill>
          <a:latin typeface="Arial Narrow" pitchFamily="34" charset="0"/>
        </a:defRPr>
      </a:lvl7pPr>
      <a:lvl8pPr marL="1371600" algn="ctr" rtl="0" fontAlgn="base">
        <a:spcBef>
          <a:spcPct val="0"/>
        </a:spcBef>
        <a:spcAft>
          <a:spcPct val="0"/>
        </a:spcAft>
        <a:defRPr sz="4000" b="1">
          <a:solidFill>
            <a:schemeClr val="bg1"/>
          </a:solidFill>
          <a:latin typeface="Arial Narrow" pitchFamily="34" charset="0"/>
        </a:defRPr>
      </a:lvl8pPr>
      <a:lvl9pPr marL="1828800" algn="ctr" rtl="0" fontAlgn="base">
        <a:spcBef>
          <a:spcPct val="0"/>
        </a:spcBef>
        <a:spcAft>
          <a:spcPct val="0"/>
        </a:spcAft>
        <a:defRPr sz="4000" b="1">
          <a:solidFill>
            <a:schemeClr val="bg1"/>
          </a:solidFill>
          <a:latin typeface="Arial Narrow"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SzPct val="60000"/>
        <a:buFont typeface="Times New Roman" pitchFamily="18" charset="0"/>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SzPct val="60000"/>
        <a:buFont typeface="Times New Roman" pitchFamily="18" charset="0"/>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57648" cy="2286000"/>
          </a:xfrm>
        </p:spPr>
        <p:txBody>
          <a:bodyPr/>
          <a:lstStyle/>
          <a:p>
            <a:r>
              <a:rPr lang="en-US" sz="3400" dirty="0" smtClean="0">
                <a:solidFill>
                  <a:srgbClr val="002060"/>
                </a:solidFill>
                <a:latin typeface="+mn-lt"/>
              </a:rPr>
              <a:t>Efficient Soft Error Protection for Commodity Embedded Microprocessors using Profile Information</a:t>
            </a:r>
            <a:endParaRPr lang="en-US" sz="3400" dirty="0">
              <a:solidFill>
                <a:srgbClr val="002060"/>
              </a:solidFill>
              <a:latin typeface="+mn-lt"/>
            </a:endParaRPr>
          </a:p>
        </p:txBody>
      </p:sp>
      <p:sp>
        <p:nvSpPr>
          <p:cNvPr id="3" name="Subtitle 2"/>
          <p:cNvSpPr>
            <a:spLocks noGrp="1"/>
          </p:cNvSpPr>
          <p:nvPr>
            <p:ph type="subTitle" idx="1"/>
          </p:nvPr>
        </p:nvSpPr>
        <p:spPr>
          <a:xfrm>
            <a:off x="304800" y="3886200"/>
            <a:ext cx="8458200" cy="1905000"/>
          </a:xfrm>
        </p:spPr>
        <p:txBody>
          <a:bodyPr/>
          <a:lstStyle/>
          <a:p>
            <a:r>
              <a:rPr lang="en-US" b="1" dirty="0" err="1" smtClean="0"/>
              <a:t>Daya</a:t>
            </a:r>
            <a:r>
              <a:rPr lang="en-US" b="1" dirty="0" smtClean="0"/>
              <a:t> S </a:t>
            </a:r>
            <a:r>
              <a:rPr lang="en-US" b="1" dirty="0" err="1" smtClean="0"/>
              <a:t>Khudia</a:t>
            </a:r>
            <a:r>
              <a:rPr lang="en-US" dirty="0" smtClean="0"/>
              <a:t>, Griffin Wright and Scott </a:t>
            </a:r>
            <a:r>
              <a:rPr lang="en-US" dirty="0" err="1" smtClean="0"/>
              <a:t>Mahlke</a:t>
            </a:r>
            <a:endParaRPr lang="en-US" dirty="0" smtClean="0"/>
          </a:p>
          <a:p>
            <a:r>
              <a:rPr lang="en-US" sz="2400" dirty="0" smtClean="0">
                <a:solidFill>
                  <a:schemeClr val="tx1">
                    <a:lumMod val="65000"/>
                    <a:lumOff val="35000"/>
                  </a:schemeClr>
                </a:solidFill>
              </a:rPr>
              <a:t>Computer Science and Engineering</a:t>
            </a:r>
          </a:p>
          <a:p>
            <a:r>
              <a:rPr lang="en-US" sz="2400" dirty="0" smtClean="0">
                <a:solidFill>
                  <a:schemeClr val="tx1">
                    <a:lumMod val="65000"/>
                    <a:lumOff val="35000"/>
                  </a:schemeClr>
                </a:solidFill>
              </a:rPr>
              <a:t>University of Michigan</a:t>
            </a:r>
          </a:p>
          <a:p>
            <a:r>
              <a:rPr lang="en-US" sz="2400" dirty="0" smtClean="0">
                <a:solidFill>
                  <a:schemeClr val="tx1">
                    <a:lumMod val="65000"/>
                    <a:lumOff val="35000"/>
                  </a:schemeClr>
                </a:solidFill>
              </a:rPr>
              <a:t>Ann Arbor</a:t>
            </a:r>
            <a:endParaRPr lang="en-US" sz="2400" dirty="0">
              <a:solidFill>
                <a:schemeClr val="tx1">
                  <a:lumMod val="65000"/>
                  <a:lumOff val="35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763000" cy="808038"/>
          </a:xfrm>
        </p:spPr>
        <p:txBody>
          <a:bodyPr/>
          <a:lstStyle/>
          <a:p>
            <a:pPr algn="l"/>
            <a:r>
              <a:rPr lang="en-US" sz="4000" dirty="0" smtClean="0"/>
              <a:t>Baseline Classification and Analysis</a:t>
            </a:r>
            <a:endParaRPr lang="en-US" sz="4000" dirty="0"/>
          </a:p>
        </p:txBody>
      </p:sp>
      <p:sp>
        <p:nvSpPr>
          <p:cNvPr id="3" name="Content Placeholder 2"/>
          <p:cNvSpPr>
            <a:spLocks noGrp="1"/>
          </p:cNvSpPr>
          <p:nvPr>
            <p:ph idx="4294967295"/>
          </p:nvPr>
        </p:nvSpPr>
        <p:spPr>
          <a:xfrm>
            <a:off x="0" y="1143000"/>
            <a:ext cx="5334000" cy="5029200"/>
          </a:xfrm>
        </p:spPr>
        <p:txBody>
          <a:bodyPr/>
          <a:lstStyle/>
          <a:p>
            <a:r>
              <a:rPr lang="en-US" dirty="0" smtClean="0"/>
              <a:t>High value instructions:</a:t>
            </a:r>
          </a:p>
          <a:p>
            <a:pPr lvl="1"/>
            <a:r>
              <a:rPr lang="en-US" dirty="0" smtClean="0"/>
              <a:t>Likely to produce </a:t>
            </a:r>
            <a:r>
              <a:rPr lang="en-US" smtClean="0"/>
              <a:t>corrupted program output </a:t>
            </a:r>
            <a:r>
              <a:rPr lang="en-US" dirty="0" smtClean="0"/>
              <a:t>if they consume corrupted input</a:t>
            </a:r>
          </a:p>
          <a:p>
            <a:r>
              <a:rPr lang="en-US" dirty="0" smtClean="0"/>
              <a:t>Symptom-generating instructions:</a:t>
            </a:r>
          </a:p>
          <a:p>
            <a:pPr lvl="1"/>
            <a:r>
              <a:rPr lang="en-US" dirty="0" smtClean="0"/>
              <a:t>Likely to produce symptom if they consume corrupted inputs</a:t>
            </a:r>
          </a:p>
          <a:p>
            <a:r>
              <a:rPr lang="en-US" dirty="0" smtClean="0"/>
              <a:t>Safe Instructions:</a:t>
            </a:r>
          </a:p>
          <a:p>
            <a:pPr lvl="1"/>
            <a:r>
              <a:rPr lang="en-US" dirty="0" smtClean="0"/>
              <a:t>Normally covered by symptom generating instructions</a:t>
            </a:r>
          </a:p>
          <a:p>
            <a:pPr lvl="1"/>
            <a:endParaRPr lang="en-US" dirty="0" smtClean="0"/>
          </a:p>
          <a:p>
            <a:endParaRPr lang="en-US" dirty="0"/>
          </a:p>
        </p:txBody>
      </p:sp>
      <p:sp>
        <p:nvSpPr>
          <p:cNvPr id="5" name="TextBox 4"/>
          <p:cNvSpPr txBox="1"/>
          <p:nvPr/>
        </p:nvSpPr>
        <p:spPr>
          <a:xfrm>
            <a:off x="2514600" y="5940623"/>
            <a:ext cx="3810000" cy="307777"/>
          </a:xfrm>
          <a:prstGeom prst="rect">
            <a:avLst/>
          </a:prstGeom>
          <a:noFill/>
        </p:spPr>
        <p:txBody>
          <a:bodyPr wrap="square" rtlCol="0">
            <a:spAutoFit/>
          </a:bodyPr>
          <a:lstStyle/>
          <a:p>
            <a:r>
              <a:rPr lang="en-US" sz="1400" dirty="0" smtClean="0"/>
              <a:t>Refs: Shoestring,  EDDI , SWIFT</a:t>
            </a:r>
            <a:endParaRPr lang="en-US" sz="1400" dirty="0"/>
          </a:p>
        </p:txBody>
      </p:sp>
      <p:sp>
        <p:nvSpPr>
          <p:cNvPr id="8" name="Slide Number Placeholder 7"/>
          <p:cNvSpPr>
            <a:spLocks noGrp="1"/>
          </p:cNvSpPr>
          <p:nvPr>
            <p:ph type="sldNum" sz="quarter" idx="4"/>
          </p:nvPr>
        </p:nvSpPr>
        <p:spPr/>
        <p:txBody>
          <a:bodyPr/>
          <a:lstStyle/>
          <a:p>
            <a:fld id="{C95A27B6-DE0C-407F-A6C6-4B1A5613B8A0}" type="slidenum">
              <a:rPr lang="en-US" smtClean="0"/>
              <a:pPr/>
              <a:t>10</a:t>
            </a:fld>
            <a:endParaRPr lang="en-US" dirty="0"/>
          </a:p>
        </p:txBody>
      </p:sp>
      <p:grpSp>
        <p:nvGrpSpPr>
          <p:cNvPr id="14" name="Group 13"/>
          <p:cNvGrpSpPr/>
          <p:nvPr/>
        </p:nvGrpSpPr>
        <p:grpSpPr>
          <a:xfrm>
            <a:off x="6096000" y="4431268"/>
            <a:ext cx="685800" cy="533400"/>
            <a:chOff x="5638800" y="4953000"/>
            <a:chExt cx="685800" cy="533400"/>
          </a:xfrm>
        </p:grpSpPr>
        <p:sp>
          <p:nvSpPr>
            <p:cNvPr id="15" name="Oval 14"/>
            <p:cNvSpPr/>
            <p:nvPr/>
          </p:nvSpPr>
          <p:spPr bwMode="auto">
            <a:xfrm>
              <a:off x="5638800" y="4953000"/>
              <a:ext cx="533400" cy="533400"/>
            </a:xfrm>
            <a:prstGeom prst="ellipse">
              <a:avLst/>
            </a:prstGeom>
            <a:solidFill>
              <a:schemeClr val="accent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6" name="TextBox 15"/>
            <p:cNvSpPr txBox="1"/>
            <p:nvPr/>
          </p:nvSpPr>
          <p:spPr>
            <a:xfrm>
              <a:off x="5638800" y="5029200"/>
              <a:ext cx="685800" cy="369332"/>
            </a:xfrm>
            <a:prstGeom prst="rect">
              <a:avLst/>
            </a:prstGeom>
            <a:noFill/>
          </p:spPr>
          <p:txBody>
            <a:bodyPr wrap="square" rtlCol="0">
              <a:spAutoFit/>
            </a:bodyPr>
            <a:lstStyle/>
            <a:p>
              <a:endParaRPr lang="en-US" dirty="0"/>
            </a:p>
          </p:txBody>
        </p:sp>
      </p:grpSp>
      <p:grpSp>
        <p:nvGrpSpPr>
          <p:cNvPr id="17" name="Group 16"/>
          <p:cNvGrpSpPr/>
          <p:nvPr/>
        </p:nvGrpSpPr>
        <p:grpSpPr>
          <a:xfrm>
            <a:off x="6096000" y="2831068"/>
            <a:ext cx="654628" cy="533400"/>
            <a:chOff x="5638800" y="4953000"/>
            <a:chExt cx="654628" cy="533400"/>
          </a:xfrm>
        </p:grpSpPr>
        <p:sp>
          <p:nvSpPr>
            <p:cNvPr id="18" name="Oval 17"/>
            <p:cNvSpPr/>
            <p:nvPr/>
          </p:nvSpPr>
          <p:spPr bwMode="auto">
            <a:xfrm>
              <a:off x="5638800" y="4953000"/>
              <a:ext cx="533400" cy="533400"/>
            </a:xfrm>
            <a:prstGeom prst="ellipse">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9" name="TextBox 18"/>
            <p:cNvSpPr txBox="1"/>
            <p:nvPr/>
          </p:nvSpPr>
          <p:spPr>
            <a:xfrm>
              <a:off x="5669973" y="5029200"/>
              <a:ext cx="623455" cy="369332"/>
            </a:xfrm>
            <a:prstGeom prst="rect">
              <a:avLst/>
            </a:prstGeom>
            <a:noFill/>
          </p:spPr>
          <p:txBody>
            <a:bodyPr wrap="square" rtlCol="0">
              <a:spAutoFit/>
            </a:bodyPr>
            <a:lstStyle/>
            <a:p>
              <a:r>
                <a:rPr lang="en-US" dirty="0" smtClean="0"/>
                <a:t>ld1</a:t>
              </a:r>
              <a:endParaRPr lang="en-US" dirty="0"/>
            </a:p>
          </p:txBody>
        </p:sp>
      </p:grpSp>
      <p:sp>
        <p:nvSpPr>
          <p:cNvPr id="20" name="TextBox 19"/>
          <p:cNvSpPr txBox="1"/>
          <p:nvPr/>
        </p:nvSpPr>
        <p:spPr>
          <a:xfrm>
            <a:off x="6553200" y="4736068"/>
            <a:ext cx="2743200" cy="369332"/>
          </a:xfrm>
          <a:prstGeom prst="rect">
            <a:avLst/>
          </a:prstGeom>
          <a:noFill/>
        </p:spPr>
        <p:txBody>
          <a:bodyPr wrap="square" rtlCol="0">
            <a:spAutoFit/>
          </a:bodyPr>
          <a:lstStyle/>
          <a:p>
            <a:r>
              <a:rPr lang="en-US" dirty="0" smtClean="0"/>
              <a:t>call </a:t>
            </a:r>
            <a:r>
              <a:rPr lang="en-US" dirty="0" err="1" smtClean="0"/>
              <a:t>printf</a:t>
            </a:r>
            <a:r>
              <a:rPr lang="en-US" dirty="0" smtClean="0"/>
              <a:t> (---, op1, ---)</a:t>
            </a:r>
            <a:endParaRPr lang="en-US" dirty="0"/>
          </a:p>
        </p:txBody>
      </p:sp>
      <p:sp>
        <p:nvSpPr>
          <p:cNvPr id="21" name="TextBox 20"/>
          <p:cNvSpPr txBox="1"/>
          <p:nvPr/>
        </p:nvSpPr>
        <p:spPr>
          <a:xfrm>
            <a:off x="6591300" y="3669268"/>
            <a:ext cx="1905000" cy="369332"/>
          </a:xfrm>
          <a:prstGeom prst="rect">
            <a:avLst/>
          </a:prstGeom>
          <a:noFill/>
        </p:spPr>
        <p:txBody>
          <a:bodyPr wrap="square" rtlCol="0">
            <a:spAutoFit/>
          </a:bodyPr>
          <a:lstStyle/>
          <a:p>
            <a:r>
              <a:rPr lang="en-US" dirty="0" smtClean="0"/>
              <a:t>op1 =  ld1 + 1</a:t>
            </a:r>
            <a:endParaRPr lang="en-US" dirty="0"/>
          </a:p>
        </p:txBody>
      </p:sp>
      <p:grpSp>
        <p:nvGrpSpPr>
          <p:cNvPr id="22" name="Group 21"/>
          <p:cNvGrpSpPr/>
          <p:nvPr/>
        </p:nvGrpSpPr>
        <p:grpSpPr>
          <a:xfrm>
            <a:off x="6096000" y="3618468"/>
            <a:ext cx="685800" cy="533400"/>
            <a:chOff x="5638800" y="4953000"/>
            <a:chExt cx="685800" cy="533400"/>
          </a:xfrm>
        </p:grpSpPr>
        <p:sp>
          <p:nvSpPr>
            <p:cNvPr id="23" name="Oval 22"/>
            <p:cNvSpPr/>
            <p:nvPr/>
          </p:nvSpPr>
          <p:spPr bwMode="auto">
            <a:xfrm>
              <a:off x="5638800" y="4953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4" name="TextBox 23"/>
            <p:cNvSpPr txBox="1"/>
            <p:nvPr/>
          </p:nvSpPr>
          <p:spPr>
            <a:xfrm>
              <a:off x="5638800" y="5029200"/>
              <a:ext cx="685800" cy="369332"/>
            </a:xfrm>
            <a:prstGeom prst="rect">
              <a:avLst/>
            </a:prstGeom>
            <a:noFill/>
          </p:spPr>
          <p:txBody>
            <a:bodyPr wrap="square" rtlCol="0">
              <a:spAutoFit/>
            </a:bodyPr>
            <a:lstStyle/>
            <a:p>
              <a:r>
                <a:rPr lang="en-US" dirty="0" smtClean="0"/>
                <a:t>op1</a:t>
              </a:r>
              <a:endParaRPr lang="en-US" dirty="0"/>
            </a:p>
          </p:txBody>
        </p:sp>
      </p:grpSp>
      <p:sp>
        <p:nvSpPr>
          <p:cNvPr id="25" name="TextBox 24"/>
          <p:cNvSpPr txBox="1"/>
          <p:nvPr/>
        </p:nvSpPr>
        <p:spPr>
          <a:xfrm>
            <a:off x="6581775" y="2918936"/>
            <a:ext cx="2057400" cy="369332"/>
          </a:xfrm>
          <a:prstGeom prst="rect">
            <a:avLst/>
          </a:prstGeom>
          <a:noFill/>
        </p:spPr>
        <p:txBody>
          <a:bodyPr wrap="square" rtlCol="0">
            <a:spAutoFit/>
          </a:bodyPr>
          <a:lstStyle/>
          <a:p>
            <a:r>
              <a:rPr lang="en-US" dirty="0" smtClean="0"/>
              <a:t>ld1 =  load </a:t>
            </a:r>
            <a:r>
              <a:rPr lang="en-US" dirty="0" err="1" smtClean="0"/>
              <a:t>addr</a:t>
            </a:r>
            <a:endParaRPr lang="en-US" dirty="0"/>
          </a:p>
        </p:txBody>
      </p:sp>
      <p:cxnSp>
        <p:nvCxnSpPr>
          <p:cNvPr id="26" name="Straight Arrow Connector 25"/>
          <p:cNvCxnSpPr>
            <a:stCxn id="23" idx="4"/>
            <a:endCxn id="15" idx="0"/>
          </p:cNvCxnSpPr>
          <p:nvPr/>
        </p:nvCxnSpPr>
        <p:spPr bwMode="auto">
          <a:xfrm>
            <a:off x="6362700" y="4151868"/>
            <a:ext cx="0" cy="2794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27" name="Straight Arrow Connector 26"/>
          <p:cNvCxnSpPr>
            <a:stCxn id="18" idx="4"/>
            <a:endCxn id="23" idx="0"/>
          </p:cNvCxnSpPr>
          <p:nvPr/>
        </p:nvCxnSpPr>
        <p:spPr bwMode="auto">
          <a:xfrm rot="5400000">
            <a:off x="6235700" y="3491468"/>
            <a:ext cx="2540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28" name="Straight Arrow Connector 27"/>
          <p:cNvCxnSpPr/>
          <p:nvPr/>
        </p:nvCxnSpPr>
        <p:spPr bwMode="auto">
          <a:xfrm flipH="1">
            <a:off x="6629402" y="4621768"/>
            <a:ext cx="285748" cy="762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29" name="TextBox 28"/>
          <p:cNvSpPr txBox="1"/>
          <p:nvPr/>
        </p:nvSpPr>
        <p:spPr>
          <a:xfrm>
            <a:off x="6896100" y="4366736"/>
            <a:ext cx="609600" cy="369332"/>
          </a:xfrm>
          <a:prstGeom prst="rect">
            <a:avLst/>
          </a:prstGeom>
          <a:noFill/>
        </p:spPr>
        <p:txBody>
          <a:bodyPr wrap="square" rtlCol="0">
            <a:spAutoFit/>
          </a:bodyPr>
          <a:lstStyle/>
          <a:p>
            <a:r>
              <a:rPr lang="en-US" dirty="0" smtClean="0"/>
              <a:t>---</a:t>
            </a:r>
            <a:endParaRPr lang="en-US" dirty="0"/>
          </a:p>
        </p:txBody>
      </p:sp>
      <p:sp>
        <p:nvSpPr>
          <p:cNvPr id="30" name="Oval 29"/>
          <p:cNvSpPr/>
          <p:nvPr/>
        </p:nvSpPr>
        <p:spPr bwMode="auto">
          <a:xfrm>
            <a:off x="6068704" y="2057400"/>
            <a:ext cx="533400" cy="533400"/>
          </a:xfrm>
          <a:prstGeom prst="ellipse">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1" name="TextBox 30"/>
          <p:cNvSpPr txBox="1"/>
          <p:nvPr/>
        </p:nvSpPr>
        <p:spPr>
          <a:xfrm>
            <a:off x="6553200" y="2133600"/>
            <a:ext cx="2057400" cy="369332"/>
          </a:xfrm>
          <a:prstGeom prst="rect">
            <a:avLst/>
          </a:prstGeom>
          <a:noFill/>
        </p:spPr>
        <p:txBody>
          <a:bodyPr wrap="square" rtlCol="0">
            <a:spAutoFit/>
          </a:bodyPr>
          <a:lstStyle/>
          <a:p>
            <a:r>
              <a:rPr lang="en-US" dirty="0" err="1"/>
              <a:t>a</a:t>
            </a:r>
            <a:r>
              <a:rPr lang="en-US" dirty="0" err="1" smtClean="0"/>
              <a:t>ddr</a:t>
            </a:r>
            <a:r>
              <a:rPr lang="en-US" dirty="0" smtClean="0"/>
              <a:t> = addr1 + 8</a:t>
            </a:r>
            <a:endParaRPr lang="en-US" dirty="0"/>
          </a:p>
        </p:txBody>
      </p:sp>
      <p:cxnSp>
        <p:nvCxnSpPr>
          <p:cNvPr id="32" name="Straight Arrow Connector 31"/>
          <p:cNvCxnSpPr/>
          <p:nvPr/>
        </p:nvCxnSpPr>
        <p:spPr bwMode="auto">
          <a:xfrm rot="5400000">
            <a:off x="6218414" y="2716927"/>
            <a:ext cx="254000" cy="1747"/>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4" name="TextBox 3"/>
          <p:cNvSpPr txBox="1"/>
          <p:nvPr/>
        </p:nvSpPr>
        <p:spPr>
          <a:xfrm>
            <a:off x="5105400" y="2178844"/>
            <a:ext cx="914400" cy="461665"/>
          </a:xfrm>
          <a:prstGeom prst="rect">
            <a:avLst/>
          </a:prstGeom>
          <a:noFill/>
          <a:ln>
            <a:solidFill>
              <a:schemeClr val="bg1"/>
            </a:solidFill>
          </a:ln>
        </p:spPr>
        <p:txBody>
          <a:bodyPr wrap="square" rtlCol="0">
            <a:spAutoFit/>
          </a:bodyPr>
          <a:lstStyle/>
          <a:p>
            <a:r>
              <a:rPr lang="en-US" sz="2400" dirty="0" smtClean="0">
                <a:solidFill>
                  <a:srgbClr val="00B0F0"/>
                </a:solidFill>
              </a:rPr>
              <a:t>Safe</a:t>
            </a:r>
            <a:endParaRPr lang="en-US" sz="2400" dirty="0">
              <a:solidFill>
                <a:srgbClr val="00B0F0"/>
              </a:solidFill>
            </a:endParaRPr>
          </a:p>
        </p:txBody>
      </p:sp>
      <p:sp>
        <p:nvSpPr>
          <p:cNvPr id="33" name="TextBox 32"/>
          <p:cNvSpPr txBox="1"/>
          <p:nvPr/>
        </p:nvSpPr>
        <p:spPr>
          <a:xfrm>
            <a:off x="4419600" y="2891135"/>
            <a:ext cx="2133600" cy="461665"/>
          </a:xfrm>
          <a:prstGeom prst="rect">
            <a:avLst/>
          </a:prstGeom>
          <a:noFill/>
          <a:ln>
            <a:noFill/>
          </a:ln>
        </p:spPr>
        <p:txBody>
          <a:bodyPr wrap="square" rtlCol="0">
            <a:spAutoFit/>
          </a:bodyPr>
          <a:lstStyle/>
          <a:p>
            <a:r>
              <a:rPr lang="en-US" sz="2400" dirty="0" err="1" smtClean="0">
                <a:solidFill>
                  <a:srgbClr val="7030A0"/>
                </a:solidFill>
              </a:rPr>
              <a:t>Symp</a:t>
            </a:r>
            <a:r>
              <a:rPr lang="en-US" sz="2400" dirty="0" smtClean="0">
                <a:solidFill>
                  <a:srgbClr val="7030A0"/>
                </a:solidFill>
              </a:rPr>
              <a:t>-Gen</a:t>
            </a:r>
            <a:endParaRPr lang="en-US" sz="2400" dirty="0">
              <a:solidFill>
                <a:srgbClr val="7030A0"/>
              </a:solidFill>
            </a:endParaRPr>
          </a:p>
        </p:txBody>
      </p:sp>
      <p:sp>
        <p:nvSpPr>
          <p:cNvPr id="34" name="TextBox 33"/>
          <p:cNvSpPr txBox="1"/>
          <p:nvPr/>
        </p:nvSpPr>
        <p:spPr>
          <a:xfrm>
            <a:off x="4533900" y="4572000"/>
            <a:ext cx="1714500" cy="461665"/>
          </a:xfrm>
          <a:prstGeom prst="rect">
            <a:avLst/>
          </a:prstGeom>
          <a:noFill/>
          <a:ln>
            <a:noFill/>
          </a:ln>
        </p:spPr>
        <p:txBody>
          <a:bodyPr wrap="square" rtlCol="0">
            <a:spAutoFit/>
          </a:bodyPr>
          <a:lstStyle/>
          <a:p>
            <a:r>
              <a:rPr lang="en-US" sz="2400" dirty="0" smtClean="0"/>
              <a:t>High Value</a:t>
            </a:r>
            <a:endParaRPr lang="en-US" sz="2400" dirty="0"/>
          </a:p>
        </p:txBody>
      </p:sp>
    </p:spTree>
    <p:extLst>
      <p:ext uri="{BB962C8B-B14F-4D97-AF65-F5344CB8AC3E}">
        <p14:creationId xmlns:p14="http://schemas.microsoft.com/office/powerpoint/2010/main" val="12288385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20" grpId="0"/>
      <p:bldP spid="21" grpId="0"/>
      <p:bldP spid="25" grpId="0"/>
      <p:bldP spid="29" grpId="0"/>
      <p:bldP spid="30" grpId="0" animBg="1"/>
      <p:bldP spid="31" grpId="0"/>
      <p:bldP spid="4" grpId="0" animBg="1"/>
      <p:bldP spid="33" grpId="0"/>
      <p:bldP spid="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686800" cy="808038"/>
          </a:xfrm>
        </p:spPr>
        <p:txBody>
          <a:bodyPr/>
          <a:lstStyle/>
          <a:p>
            <a:pPr algn="l"/>
            <a:r>
              <a:rPr lang="en-US" dirty="0" smtClean="0"/>
              <a:t>Instruction Duplication</a:t>
            </a:r>
            <a:endParaRPr lang="en-US" dirty="0"/>
          </a:p>
        </p:txBody>
      </p:sp>
      <p:sp>
        <p:nvSpPr>
          <p:cNvPr id="3" name="Content Placeholder 2"/>
          <p:cNvSpPr>
            <a:spLocks noGrp="1"/>
          </p:cNvSpPr>
          <p:nvPr>
            <p:ph idx="4294967295"/>
          </p:nvPr>
        </p:nvSpPr>
        <p:spPr>
          <a:xfrm>
            <a:off x="0" y="1066800"/>
            <a:ext cx="5257800" cy="4987925"/>
          </a:xfrm>
        </p:spPr>
        <p:txBody>
          <a:bodyPr/>
          <a:lstStyle/>
          <a:p>
            <a:r>
              <a:rPr lang="en-US" dirty="0" smtClean="0"/>
              <a:t>Recursively duplicate instructions starting from operands of high-value instructions</a:t>
            </a:r>
          </a:p>
          <a:p>
            <a:pPr lvl="1"/>
            <a:r>
              <a:rPr lang="en-US" dirty="0" smtClean="0"/>
              <a:t>Stop if</a:t>
            </a:r>
          </a:p>
          <a:p>
            <a:pPr lvl="2"/>
            <a:r>
              <a:rPr lang="en-US" dirty="0" smtClean="0"/>
              <a:t>Already duplicated</a:t>
            </a:r>
          </a:p>
          <a:p>
            <a:pPr lvl="2"/>
            <a:r>
              <a:rPr lang="en-US" dirty="0" smtClean="0"/>
              <a:t>Safe</a:t>
            </a:r>
          </a:p>
          <a:p>
            <a:pPr lvl="2"/>
            <a:r>
              <a:rPr lang="en-US" dirty="0" smtClean="0"/>
              <a:t>No more producers</a:t>
            </a:r>
            <a:endParaRPr lang="en-US" dirty="0"/>
          </a:p>
        </p:txBody>
      </p:sp>
      <p:sp>
        <p:nvSpPr>
          <p:cNvPr id="6" name="Oval 5"/>
          <p:cNvSpPr/>
          <p:nvPr/>
        </p:nvSpPr>
        <p:spPr bwMode="auto">
          <a:xfrm>
            <a:off x="7239000" y="3733800"/>
            <a:ext cx="533400" cy="533400"/>
          </a:xfrm>
          <a:prstGeom prst="ellipse">
            <a:avLst/>
          </a:prstGeom>
          <a:solidFill>
            <a:schemeClr val="accent1"/>
          </a:solid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Oval 8"/>
          <p:cNvSpPr/>
          <p:nvPr/>
        </p:nvSpPr>
        <p:spPr bwMode="auto">
          <a:xfrm>
            <a:off x="6705600" y="2895600"/>
            <a:ext cx="533400" cy="533400"/>
          </a:xfrm>
          <a:prstGeom prst="ellipse">
            <a:avLst/>
          </a:prstGeom>
          <a:solidFill>
            <a:schemeClr val="accent1"/>
          </a:solid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 name="Oval 11"/>
          <p:cNvSpPr/>
          <p:nvPr/>
        </p:nvSpPr>
        <p:spPr bwMode="auto">
          <a:xfrm>
            <a:off x="7734300" y="2895600"/>
            <a:ext cx="533400" cy="533400"/>
          </a:xfrm>
          <a:prstGeom prst="ellipse">
            <a:avLst/>
          </a:prstGeom>
          <a:solidFill>
            <a:schemeClr val="accent1"/>
          </a:solid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 name="Oval 14"/>
          <p:cNvSpPr/>
          <p:nvPr/>
        </p:nvSpPr>
        <p:spPr bwMode="auto">
          <a:xfrm>
            <a:off x="7734300" y="2057400"/>
            <a:ext cx="533400" cy="533400"/>
          </a:xfrm>
          <a:prstGeom prst="ellipse">
            <a:avLst/>
          </a:prstGeom>
          <a:solidFill>
            <a:schemeClr val="accent1"/>
          </a:solid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8" name="Oval 17"/>
          <p:cNvSpPr/>
          <p:nvPr/>
        </p:nvSpPr>
        <p:spPr bwMode="auto">
          <a:xfrm>
            <a:off x="6705600" y="2057400"/>
            <a:ext cx="533400" cy="533400"/>
          </a:xfrm>
          <a:prstGeom prst="ellipse">
            <a:avLst/>
          </a:prstGeom>
          <a:solidFill>
            <a:schemeClr val="accent1"/>
          </a:solid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1" name="Oval 20"/>
          <p:cNvSpPr/>
          <p:nvPr/>
        </p:nvSpPr>
        <p:spPr bwMode="auto">
          <a:xfrm>
            <a:off x="8438297" y="1101488"/>
            <a:ext cx="533400" cy="533400"/>
          </a:xfrm>
          <a:prstGeom prst="ellipse">
            <a:avLst/>
          </a:prstGeom>
          <a:solidFill>
            <a:srgbClr val="00B0F0"/>
          </a:solid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24" name="Straight Arrow Connector 23"/>
          <p:cNvCxnSpPr>
            <a:stCxn id="12" idx="4"/>
          </p:cNvCxnSpPr>
          <p:nvPr/>
        </p:nvCxnSpPr>
        <p:spPr bwMode="auto">
          <a:xfrm rot="5400000">
            <a:off x="7658100" y="3467100"/>
            <a:ext cx="381000" cy="3048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26" name="Straight Arrow Connector 25"/>
          <p:cNvCxnSpPr>
            <a:stCxn id="9" idx="4"/>
          </p:cNvCxnSpPr>
          <p:nvPr/>
        </p:nvCxnSpPr>
        <p:spPr bwMode="auto">
          <a:xfrm rot="16200000" flipH="1">
            <a:off x="6953250" y="3448049"/>
            <a:ext cx="382915" cy="344815"/>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28" name="Straight Arrow Connector 27"/>
          <p:cNvCxnSpPr>
            <a:stCxn id="15" idx="4"/>
            <a:endCxn id="12" idx="0"/>
          </p:cNvCxnSpPr>
          <p:nvPr/>
        </p:nvCxnSpPr>
        <p:spPr bwMode="auto">
          <a:xfrm rot="5400000">
            <a:off x="7848600" y="2743200"/>
            <a:ext cx="304800" cy="1588"/>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30" name="Straight Arrow Connector 29"/>
          <p:cNvCxnSpPr>
            <a:stCxn id="18" idx="4"/>
            <a:endCxn id="9" idx="0"/>
          </p:cNvCxnSpPr>
          <p:nvPr/>
        </p:nvCxnSpPr>
        <p:spPr bwMode="auto">
          <a:xfrm rot="5400000">
            <a:off x="6819900" y="2743200"/>
            <a:ext cx="304800" cy="1588"/>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32" name="Straight Arrow Connector 31"/>
          <p:cNvCxnSpPr>
            <a:stCxn id="21" idx="4"/>
            <a:endCxn id="15" idx="0"/>
          </p:cNvCxnSpPr>
          <p:nvPr/>
        </p:nvCxnSpPr>
        <p:spPr bwMode="auto">
          <a:xfrm flipH="1">
            <a:off x="8001000" y="1634888"/>
            <a:ext cx="703997" cy="422512"/>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sp>
        <p:nvSpPr>
          <p:cNvPr id="36" name="Oval 35"/>
          <p:cNvSpPr/>
          <p:nvPr/>
        </p:nvSpPr>
        <p:spPr bwMode="auto">
          <a:xfrm>
            <a:off x="5334000" y="3886200"/>
            <a:ext cx="533400" cy="533400"/>
          </a:xfrm>
          <a:prstGeom prst="ellipse">
            <a:avLst/>
          </a:prstGeom>
          <a:solidFill>
            <a:srgbClr val="FFFF00"/>
          </a:solid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8" name="Oval 37"/>
          <p:cNvSpPr/>
          <p:nvPr/>
        </p:nvSpPr>
        <p:spPr bwMode="auto">
          <a:xfrm>
            <a:off x="4800600" y="3048000"/>
            <a:ext cx="533400" cy="533400"/>
          </a:xfrm>
          <a:prstGeom prst="ellipse">
            <a:avLst/>
          </a:prstGeom>
          <a:solidFill>
            <a:srgbClr val="FFFF00"/>
          </a:solid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9" name="Oval 38"/>
          <p:cNvSpPr/>
          <p:nvPr/>
        </p:nvSpPr>
        <p:spPr bwMode="auto">
          <a:xfrm>
            <a:off x="5829300" y="3048000"/>
            <a:ext cx="533400" cy="533400"/>
          </a:xfrm>
          <a:prstGeom prst="ellipse">
            <a:avLst/>
          </a:prstGeom>
          <a:solidFill>
            <a:srgbClr val="FFFF00"/>
          </a:solid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0" name="Oval 39"/>
          <p:cNvSpPr/>
          <p:nvPr/>
        </p:nvSpPr>
        <p:spPr bwMode="auto">
          <a:xfrm>
            <a:off x="5829300" y="2209800"/>
            <a:ext cx="533400" cy="533400"/>
          </a:xfrm>
          <a:prstGeom prst="ellipse">
            <a:avLst/>
          </a:prstGeom>
          <a:solidFill>
            <a:srgbClr val="FFFF00"/>
          </a:solid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1" name="Oval 40"/>
          <p:cNvSpPr/>
          <p:nvPr/>
        </p:nvSpPr>
        <p:spPr bwMode="auto">
          <a:xfrm>
            <a:off x="4800600" y="2209800"/>
            <a:ext cx="533400" cy="533400"/>
          </a:xfrm>
          <a:prstGeom prst="ellipse">
            <a:avLst/>
          </a:prstGeom>
          <a:solidFill>
            <a:srgbClr val="FFFF00"/>
          </a:solid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43" name="Straight Arrow Connector 42"/>
          <p:cNvCxnSpPr>
            <a:stCxn id="39" idx="4"/>
            <a:endCxn id="36" idx="7"/>
          </p:cNvCxnSpPr>
          <p:nvPr/>
        </p:nvCxnSpPr>
        <p:spPr bwMode="auto">
          <a:xfrm rot="5400000">
            <a:off x="5751186" y="3619500"/>
            <a:ext cx="382915" cy="306715"/>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44" name="Straight Arrow Connector 43"/>
          <p:cNvCxnSpPr>
            <a:stCxn id="38" idx="4"/>
          </p:cNvCxnSpPr>
          <p:nvPr/>
        </p:nvCxnSpPr>
        <p:spPr bwMode="auto">
          <a:xfrm rot="16200000" flipH="1">
            <a:off x="5048250" y="3600449"/>
            <a:ext cx="382915" cy="344815"/>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45" name="Straight Arrow Connector 44"/>
          <p:cNvCxnSpPr>
            <a:stCxn id="40" idx="4"/>
            <a:endCxn id="39" idx="0"/>
          </p:cNvCxnSpPr>
          <p:nvPr/>
        </p:nvCxnSpPr>
        <p:spPr bwMode="auto">
          <a:xfrm rot="5400000">
            <a:off x="5943600" y="2895600"/>
            <a:ext cx="304800" cy="1588"/>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46" name="Straight Arrow Connector 45"/>
          <p:cNvCxnSpPr>
            <a:stCxn id="41" idx="4"/>
            <a:endCxn id="38" idx="0"/>
          </p:cNvCxnSpPr>
          <p:nvPr/>
        </p:nvCxnSpPr>
        <p:spPr bwMode="auto">
          <a:xfrm rot="5400000">
            <a:off x="4914900" y="2895600"/>
            <a:ext cx="304800" cy="1588"/>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sp>
        <p:nvSpPr>
          <p:cNvPr id="48" name="Oval 47"/>
          <p:cNvSpPr/>
          <p:nvPr/>
        </p:nvSpPr>
        <p:spPr bwMode="auto">
          <a:xfrm>
            <a:off x="6324600" y="4572000"/>
            <a:ext cx="533400" cy="533400"/>
          </a:xfrm>
          <a:prstGeom prst="ellipse">
            <a:avLst/>
          </a:prstGeom>
          <a:solidFill>
            <a:srgbClr val="92D050"/>
          </a:solid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9" name="TextBox 48"/>
          <p:cNvSpPr txBox="1"/>
          <p:nvPr/>
        </p:nvSpPr>
        <p:spPr>
          <a:xfrm>
            <a:off x="6368142" y="4648200"/>
            <a:ext cx="533400" cy="369332"/>
          </a:xfrm>
          <a:prstGeom prst="rect">
            <a:avLst/>
          </a:prstGeom>
          <a:noFill/>
          <a:ln w="15875">
            <a:noFill/>
          </a:ln>
        </p:spPr>
        <p:txBody>
          <a:bodyPr wrap="square" rtlCol="0">
            <a:spAutoFit/>
          </a:bodyPr>
          <a:lstStyle/>
          <a:p>
            <a:r>
              <a:rPr lang="en-US" dirty="0" smtClean="0"/>
              <a:t>==</a:t>
            </a:r>
            <a:endParaRPr lang="en-US" dirty="0"/>
          </a:p>
        </p:txBody>
      </p:sp>
      <p:cxnSp>
        <p:nvCxnSpPr>
          <p:cNvPr id="51" name="Straight Arrow Connector 50"/>
          <p:cNvCxnSpPr>
            <a:stCxn id="36" idx="5"/>
            <a:endCxn id="49" idx="1"/>
          </p:cNvCxnSpPr>
          <p:nvPr/>
        </p:nvCxnSpPr>
        <p:spPr bwMode="auto">
          <a:xfrm rot="16200000" flipH="1">
            <a:off x="5833023" y="4297746"/>
            <a:ext cx="491381" cy="578857"/>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53" name="Straight Arrow Connector 52"/>
          <p:cNvCxnSpPr/>
          <p:nvPr/>
        </p:nvCxnSpPr>
        <p:spPr bwMode="auto">
          <a:xfrm rot="5400000">
            <a:off x="6915150" y="4133850"/>
            <a:ext cx="457200" cy="7239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56" name="Straight Arrow Connector 55"/>
          <p:cNvCxnSpPr/>
          <p:nvPr/>
        </p:nvCxnSpPr>
        <p:spPr bwMode="auto">
          <a:xfrm rot="5400000">
            <a:off x="6477000" y="5257800"/>
            <a:ext cx="304800" cy="1588"/>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sp>
        <p:nvSpPr>
          <p:cNvPr id="57" name="TextBox 56"/>
          <p:cNvSpPr txBox="1"/>
          <p:nvPr/>
        </p:nvSpPr>
        <p:spPr>
          <a:xfrm>
            <a:off x="5105400" y="5334000"/>
            <a:ext cx="3505200" cy="830997"/>
          </a:xfrm>
          <a:prstGeom prst="rect">
            <a:avLst/>
          </a:prstGeom>
          <a:noFill/>
        </p:spPr>
        <p:txBody>
          <a:bodyPr wrap="square" rtlCol="0">
            <a:spAutoFit/>
          </a:bodyPr>
          <a:lstStyle/>
          <a:p>
            <a:pPr algn="ctr"/>
            <a:r>
              <a:rPr lang="en-US" sz="2400" dirty="0" smtClean="0"/>
              <a:t>Recovery or continue execution</a:t>
            </a:r>
            <a:endParaRPr lang="en-US" sz="2400" dirty="0"/>
          </a:p>
        </p:txBody>
      </p:sp>
      <p:grpSp>
        <p:nvGrpSpPr>
          <p:cNvPr id="58" name="Group 57"/>
          <p:cNvGrpSpPr/>
          <p:nvPr/>
        </p:nvGrpSpPr>
        <p:grpSpPr>
          <a:xfrm>
            <a:off x="2514600" y="4494052"/>
            <a:ext cx="2487768" cy="369332"/>
            <a:chOff x="304800" y="2398552"/>
            <a:chExt cx="2487768" cy="369332"/>
          </a:xfrm>
        </p:grpSpPr>
        <p:sp>
          <p:nvSpPr>
            <p:cNvPr id="59" name="Oval 58"/>
            <p:cNvSpPr/>
            <p:nvPr/>
          </p:nvSpPr>
          <p:spPr bwMode="auto">
            <a:xfrm>
              <a:off x="304800" y="2438400"/>
              <a:ext cx="304800" cy="304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 name="TextBox 59"/>
            <p:cNvSpPr txBox="1"/>
            <p:nvPr/>
          </p:nvSpPr>
          <p:spPr>
            <a:xfrm>
              <a:off x="582768" y="2398552"/>
              <a:ext cx="2209800" cy="369332"/>
            </a:xfrm>
            <a:prstGeom prst="rect">
              <a:avLst/>
            </a:prstGeom>
            <a:noFill/>
          </p:spPr>
          <p:txBody>
            <a:bodyPr wrap="square" rtlCol="0">
              <a:spAutoFit/>
            </a:bodyPr>
            <a:lstStyle/>
            <a:p>
              <a:r>
                <a:rPr lang="en-US" dirty="0" smtClean="0"/>
                <a:t>original </a:t>
              </a:r>
              <a:r>
                <a:rPr lang="en-US" dirty="0" err="1" smtClean="0"/>
                <a:t>instrs</a:t>
              </a:r>
              <a:endParaRPr lang="en-US" dirty="0"/>
            </a:p>
          </p:txBody>
        </p:sp>
      </p:grpSp>
      <p:grpSp>
        <p:nvGrpSpPr>
          <p:cNvPr id="61" name="Group 60"/>
          <p:cNvGrpSpPr/>
          <p:nvPr/>
        </p:nvGrpSpPr>
        <p:grpSpPr>
          <a:xfrm>
            <a:off x="571500" y="4888468"/>
            <a:ext cx="2487768" cy="369332"/>
            <a:chOff x="304800" y="2398552"/>
            <a:chExt cx="2487768" cy="369332"/>
          </a:xfrm>
        </p:grpSpPr>
        <p:sp>
          <p:nvSpPr>
            <p:cNvPr id="62" name="Oval 61"/>
            <p:cNvSpPr/>
            <p:nvPr/>
          </p:nvSpPr>
          <p:spPr bwMode="auto">
            <a:xfrm>
              <a:off x="304800" y="2438400"/>
              <a:ext cx="304800" cy="3048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3" name="TextBox 62"/>
            <p:cNvSpPr txBox="1"/>
            <p:nvPr/>
          </p:nvSpPr>
          <p:spPr>
            <a:xfrm>
              <a:off x="582768" y="2398552"/>
              <a:ext cx="2209800" cy="369332"/>
            </a:xfrm>
            <a:prstGeom prst="rect">
              <a:avLst/>
            </a:prstGeom>
            <a:noFill/>
          </p:spPr>
          <p:txBody>
            <a:bodyPr wrap="square" rtlCol="0">
              <a:spAutoFit/>
            </a:bodyPr>
            <a:lstStyle/>
            <a:p>
              <a:r>
                <a:rPr lang="en-US" dirty="0" smtClean="0"/>
                <a:t>duplicated</a:t>
              </a:r>
              <a:endParaRPr lang="en-US" dirty="0"/>
            </a:p>
          </p:txBody>
        </p:sp>
      </p:grpSp>
      <p:grpSp>
        <p:nvGrpSpPr>
          <p:cNvPr id="64" name="Group 63"/>
          <p:cNvGrpSpPr/>
          <p:nvPr/>
        </p:nvGrpSpPr>
        <p:grpSpPr>
          <a:xfrm>
            <a:off x="2516032" y="4876800"/>
            <a:ext cx="2487768" cy="369332"/>
            <a:chOff x="304800" y="2398552"/>
            <a:chExt cx="2487768" cy="369332"/>
          </a:xfrm>
        </p:grpSpPr>
        <p:sp>
          <p:nvSpPr>
            <p:cNvPr id="65" name="Oval 64"/>
            <p:cNvSpPr/>
            <p:nvPr/>
          </p:nvSpPr>
          <p:spPr bwMode="auto">
            <a:xfrm>
              <a:off x="304800" y="2438400"/>
              <a:ext cx="304800" cy="3048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6" name="TextBox 65"/>
            <p:cNvSpPr txBox="1"/>
            <p:nvPr/>
          </p:nvSpPr>
          <p:spPr>
            <a:xfrm>
              <a:off x="582768" y="2398552"/>
              <a:ext cx="2209800" cy="369332"/>
            </a:xfrm>
            <a:prstGeom prst="rect">
              <a:avLst/>
            </a:prstGeom>
            <a:noFill/>
          </p:spPr>
          <p:txBody>
            <a:bodyPr wrap="square" rtlCol="0">
              <a:spAutoFit/>
            </a:bodyPr>
            <a:lstStyle/>
            <a:p>
              <a:r>
                <a:rPr lang="en-US" dirty="0" err="1" smtClean="0"/>
                <a:t>cmps</a:t>
              </a:r>
              <a:r>
                <a:rPr lang="en-US" dirty="0" smtClean="0"/>
                <a:t> and branches</a:t>
              </a:r>
              <a:endParaRPr lang="en-US" dirty="0"/>
            </a:p>
          </p:txBody>
        </p:sp>
      </p:grpSp>
      <p:sp>
        <p:nvSpPr>
          <p:cNvPr id="67" name="Rectangle 66"/>
          <p:cNvSpPr/>
          <p:nvPr/>
        </p:nvSpPr>
        <p:spPr bwMode="auto">
          <a:xfrm>
            <a:off x="457200" y="4419600"/>
            <a:ext cx="4495800" cy="1676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69" name="Straight Arrow Connector 68"/>
          <p:cNvCxnSpPr>
            <a:stCxn id="18" idx="5"/>
            <a:endCxn id="12" idx="1"/>
          </p:cNvCxnSpPr>
          <p:nvPr/>
        </p:nvCxnSpPr>
        <p:spPr bwMode="auto">
          <a:xfrm rot="16200000" flipH="1">
            <a:off x="7256135" y="2417435"/>
            <a:ext cx="461030" cy="65153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71" name="Straight Arrow Connector 70"/>
          <p:cNvCxnSpPr>
            <a:stCxn id="41" idx="5"/>
            <a:endCxn id="39" idx="1"/>
          </p:cNvCxnSpPr>
          <p:nvPr/>
        </p:nvCxnSpPr>
        <p:spPr bwMode="auto">
          <a:xfrm rot="16200000" flipH="1">
            <a:off x="5351135" y="2569835"/>
            <a:ext cx="461030" cy="65153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sp>
        <p:nvSpPr>
          <p:cNvPr id="72" name="Oval 71"/>
          <p:cNvSpPr/>
          <p:nvPr/>
        </p:nvSpPr>
        <p:spPr bwMode="auto">
          <a:xfrm>
            <a:off x="7239000" y="1143000"/>
            <a:ext cx="533400" cy="533400"/>
          </a:xfrm>
          <a:prstGeom prst="ellipse">
            <a:avLst/>
          </a:prstGeom>
          <a:solidFill>
            <a:srgbClr val="7030A0"/>
          </a:solid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74" name="Straight Arrow Connector 73"/>
          <p:cNvCxnSpPr>
            <a:stCxn id="21" idx="2"/>
            <a:endCxn id="72" idx="6"/>
          </p:cNvCxnSpPr>
          <p:nvPr/>
        </p:nvCxnSpPr>
        <p:spPr bwMode="auto">
          <a:xfrm flipH="1">
            <a:off x="7772400" y="1368188"/>
            <a:ext cx="665897" cy="41512"/>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grpSp>
        <p:nvGrpSpPr>
          <p:cNvPr id="75" name="Group 74"/>
          <p:cNvGrpSpPr/>
          <p:nvPr/>
        </p:nvGrpSpPr>
        <p:grpSpPr>
          <a:xfrm>
            <a:off x="572932" y="5650468"/>
            <a:ext cx="2487768" cy="369332"/>
            <a:chOff x="304800" y="2398552"/>
            <a:chExt cx="2487768" cy="369332"/>
          </a:xfrm>
        </p:grpSpPr>
        <p:sp>
          <p:nvSpPr>
            <p:cNvPr id="76" name="Oval 75"/>
            <p:cNvSpPr/>
            <p:nvPr/>
          </p:nvSpPr>
          <p:spPr bwMode="auto">
            <a:xfrm>
              <a:off x="304800" y="2438400"/>
              <a:ext cx="304800" cy="304800"/>
            </a:xfrm>
            <a:prstGeom prst="ellipse">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7" name="TextBox 76"/>
            <p:cNvSpPr txBox="1"/>
            <p:nvPr/>
          </p:nvSpPr>
          <p:spPr>
            <a:xfrm>
              <a:off x="582768" y="2398552"/>
              <a:ext cx="2209800" cy="369332"/>
            </a:xfrm>
            <a:prstGeom prst="rect">
              <a:avLst/>
            </a:prstGeom>
            <a:noFill/>
          </p:spPr>
          <p:txBody>
            <a:bodyPr wrap="square" rtlCol="0">
              <a:spAutoFit/>
            </a:bodyPr>
            <a:lstStyle/>
            <a:p>
              <a:r>
                <a:rPr lang="en-US" dirty="0" smtClean="0"/>
                <a:t>Safe</a:t>
              </a:r>
              <a:endParaRPr lang="en-US" dirty="0"/>
            </a:p>
          </p:txBody>
        </p:sp>
      </p:grpSp>
      <p:grpSp>
        <p:nvGrpSpPr>
          <p:cNvPr id="78" name="Group 77"/>
          <p:cNvGrpSpPr/>
          <p:nvPr/>
        </p:nvGrpSpPr>
        <p:grpSpPr>
          <a:xfrm>
            <a:off x="571500" y="5257800"/>
            <a:ext cx="2640168" cy="369332"/>
            <a:chOff x="304800" y="2398552"/>
            <a:chExt cx="2640168" cy="369332"/>
          </a:xfrm>
        </p:grpSpPr>
        <p:sp>
          <p:nvSpPr>
            <p:cNvPr id="79" name="Oval 78"/>
            <p:cNvSpPr/>
            <p:nvPr/>
          </p:nvSpPr>
          <p:spPr bwMode="auto">
            <a:xfrm>
              <a:off x="304800" y="2438400"/>
              <a:ext cx="304800" cy="304800"/>
            </a:xfrm>
            <a:prstGeom prst="ellipse">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0" name="TextBox 79"/>
            <p:cNvSpPr txBox="1"/>
            <p:nvPr/>
          </p:nvSpPr>
          <p:spPr>
            <a:xfrm>
              <a:off x="582768" y="2398552"/>
              <a:ext cx="2362200" cy="369332"/>
            </a:xfrm>
            <a:prstGeom prst="rect">
              <a:avLst/>
            </a:prstGeom>
            <a:noFill/>
          </p:spPr>
          <p:txBody>
            <a:bodyPr wrap="square" rtlCol="0">
              <a:spAutoFit/>
            </a:bodyPr>
            <a:lstStyle/>
            <a:p>
              <a:r>
                <a:rPr lang="en-US" dirty="0" smtClean="0"/>
                <a:t>Symptom generating</a:t>
              </a:r>
              <a:endParaRPr lang="en-US" dirty="0"/>
            </a:p>
          </p:txBody>
        </p:sp>
      </p:grpSp>
      <p:grpSp>
        <p:nvGrpSpPr>
          <p:cNvPr id="81" name="Group 80"/>
          <p:cNvGrpSpPr/>
          <p:nvPr/>
        </p:nvGrpSpPr>
        <p:grpSpPr>
          <a:xfrm>
            <a:off x="7694285" y="4189085"/>
            <a:ext cx="687715" cy="840115"/>
            <a:chOff x="7694285" y="4341485"/>
            <a:chExt cx="687715" cy="840115"/>
          </a:xfrm>
        </p:grpSpPr>
        <p:sp>
          <p:nvSpPr>
            <p:cNvPr id="52" name="Oval 51"/>
            <p:cNvSpPr/>
            <p:nvPr/>
          </p:nvSpPr>
          <p:spPr bwMode="auto">
            <a:xfrm>
              <a:off x="7848600" y="4648200"/>
              <a:ext cx="533400" cy="533400"/>
            </a:xfrm>
            <a:prstGeom prst="ellipse">
              <a:avLst/>
            </a:prstGeom>
            <a:solidFill>
              <a:schemeClr val="tx1">
                <a:lumMod val="95000"/>
                <a:lumOff val="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55" name="Straight Arrow Connector 54"/>
            <p:cNvCxnSpPr/>
            <p:nvPr/>
          </p:nvCxnSpPr>
          <p:spPr bwMode="auto">
            <a:xfrm rot="16200000" flipH="1">
              <a:off x="7618085" y="4417685"/>
              <a:ext cx="384830" cy="23243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grpSp>
      <p:grpSp>
        <p:nvGrpSpPr>
          <p:cNvPr id="68" name="Group 67"/>
          <p:cNvGrpSpPr/>
          <p:nvPr/>
        </p:nvGrpSpPr>
        <p:grpSpPr>
          <a:xfrm>
            <a:off x="560232" y="4495800"/>
            <a:ext cx="2640168" cy="369332"/>
            <a:chOff x="304800" y="2398552"/>
            <a:chExt cx="2640168" cy="369332"/>
          </a:xfrm>
        </p:grpSpPr>
        <p:sp>
          <p:nvSpPr>
            <p:cNvPr id="70" name="Oval 69"/>
            <p:cNvSpPr/>
            <p:nvPr/>
          </p:nvSpPr>
          <p:spPr bwMode="auto">
            <a:xfrm>
              <a:off x="304800" y="2438400"/>
              <a:ext cx="304800" cy="304800"/>
            </a:xfrm>
            <a:prstGeom prst="ellipse">
              <a:avLst/>
            </a:prstGeom>
            <a:solidFill>
              <a:schemeClr val="accent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3" name="TextBox 72"/>
            <p:cNvSpPr txBox="1"/>
            <p:nvPr/>
          </p:nvSpPr>
          <p:spPr>
            <a:xfrm>
              <a:off x="582768" y="2398552"/>
              <a:ext cx="2362200" cy="369332"/>
            </a:xfrm>
            <a:prstGeom prst="rect">
              <a:avLst/>
            </a:prstGeom>
            <a:noFill/>
          </p:spPr>
          <p:txBody>
            <a:bodyPr wrap="square" rtlCol="0">
              <a:spAutoFit/>
            </a:bodyPr>
            <a:lstStyle/>
            <a:p>
              <a:r>
                <a:rPr lang="en-US" dirty="0" smtClean="0"/>
                <a:t>High value</a:t>
              </a:r>
              <a:endParaRPr lang="en-US" dirty="0"/>
            </a:p>
          </p:txBody>
        </p:sp>
      </p:grpSp>
      <p:sp>
        <p:nvSpPr>
          <p:cNvPr id="7" name="Slide Number Placeholder 6"/>
          <p:cNvSpPr>
            <a:spLocks noGrp="1"/>
          </p:cNvSpPr>
          <p:nvPr>
            <p:ph type="sldNum" sz="quarter" idx="4"/>
          </p:nvPr>
        </p:nvSpPr>
        <p:spPr/>
        <p:txBody>
          <a:bodyPr/>
          <a:lstStyle/>
          <a:p>
            <a:fld id="{C95A27B6-DE0C-407F-A6C6-4B1A5613B8A0}" type="slidenum">
              <a:rPr lang="en-US" smtClean="0"/>
              <a:pPr/>
              <a:t>11</a:t>
            </a:fld>
            <a:endParaRPr lang="en-US" dirty="0"/>
          </a:p>
        </p:txBody>
      </p:sp>
      <p:sp>
        <p:nvSpPr>
          <p:cNvPr id="82" name="TextBox 81"/>
          <p:cNvSpPr txBox="1"/>
          <p:nvPr/>
        </p:nvSpPr>
        <p:spPr>
          <a:xfrm>
            <a:off x="4857587" y="1930316"/>
            <a:ext cx="476413" cy="369332"/>
          </a:xfrm>
          <a:prstGeom prst="rect">
            <a:avLst/>
          </a:prstGeom>
          <a:noFill/>
        </p:spPr>
        <p:txBody>
          <a:bodyPr wrap="square" rtlCol="0">
            <a:spAutoFit/>
          </a:bodyPr>
          <a:lstStyle/>
          <a:p>
            <a:r>
              <a:rPr lang="en-US" dirty="0" smtClean="0"/>
              <a:t>---</a:t>
            </a:r>
            <a:endParaRPr lang="en-US" dirty="0"/>
          </a:p>
        </p:txBody>
      </p:sp>
      <p:sp>
        <p:nvSpPr>
          <p:cNvPr id="83" name="TextBox 82"/>
          <p:cNvSpPr txBox="1"/>
          <p:nvPr/>
        </p:nvSpPr>
        <p:spPr>
          <a:xfrm>
            <a:off x="6762587" y="1779896"/>
            <a:ext cx="476413" cy="369332"/>
          </a:xfrm>
          <a:prstGeom prst="rect">
            <a:avLst/>
          </a:prstGeom>
          <a:noFill/>
        </p:spPr>
        <p:txBody>
          <a:bodyPr wrap="square" rtlCol="0">
            <a:spAutoFit/>
          </a:bodyPr>
          <a:lstStyle/>
          <a:p>
            <a:r>
              <a:rPr lang="en-US" dirty="0" smtClean="0"/>
              <a:t>---</a:t>
            </a:r>
            <a:endParaRPr lang="en-US" dirty="0"/>
          </a:p>
        </p:txBody>
      </p:sp>
      <p:cxnSp>
        <p:nvCxnSpPr>
          <p:cNvPr id="85" name="Straight Arrow Connector 84"/>
          <p:cNvCxnSpPr>
            <a:stCxn id="21" idx="3"/>
            <a:endCxn id="40" idx="7"/>
          </p:cNvCxnSpPr>
          <p:nvPr/>
        </p:nvCxnSpPr>
        <p:spPr bwMode="auto">
          <a:xfrm flipH="1">
            <a:off x="6284585" y="1556773"/>
            <a:ext cx="2231827" cy="731142"/>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2"/>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2"/>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75"/>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7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6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7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8"/>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4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30"/>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46"/>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53"/>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51"/>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49"/>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48"/>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57"/>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56"/>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64"/>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82"/>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83"/>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9" grpId="0" animBg="1"/>
      <p:bldP spid="12" grpId="0" animBg="1"/>
      <p:bldP spid="15" grpId="0" animBg="1"/>
      <p:bldP spid="18" grpId="0" animBg="1"/>
      <p:bldP spid="21" grpId="0" animBg="1"/>
      <p:bldP spid="36" grpId="0" animBg="1"/>
      <p:bldP spid="38" grpId="0" animBg="1"/>
      <p:bldP spid="39" grpId="0" animBg="1"/>
      <p:bldP spid="40" grpId="0" animBg="1"/>
      <p:bldP spid="41" grpId="0" animBg="1"/>
      <p:bldP spid="48" grpId="0" animBg="1"/>
      <p:bldP spid="49" grpId="0"/>
      <p:bldP spid="57" grpId="0"/>
      <p:bldP spid="67" grpId="0" animBg="1"/>
      <p:bldP spid="72" grpId="0" animBg="1"/>
      <p:bldP spid="82" grpId="0"/>
      <p:bldP spid="8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686800" cy="808038"/>
          </a:xfrm>
        </p:spPr>
        <p:txBody>
          <a:bodyPr/>
          <a:lstStyle/>
          <a:p>
            <a:pPr algn="l"/>
            <a:r>
              <a:rPr lang="en-US" dirty="0" smtClean="0"/>
              <a:t>Baseline Coverage and Overhead</a:t>
            </a:r>
            <a:endParaRPr lang="en-US" dirty="0"/>
          </a:p>
        </p:txBody>
      </p:sp>
      <p:sp>
        <p:nvSpPr>
          <p:cNvPr id="8" name="Content Placeholder 7"/>
          <p:cNvSpPr>
            <a:spLocks noGrp="1"/>
          </p:cNvSpPr>
          <p:nvPr>
            <p:ph idx="4294967295"/>
          </p:nvPr>
        </p:nvSpPr>
        <p:spPr>
          <a:xfrm>
            <a:off x="0" y="5410200"/>
            <a:ext cx="8686800" cy="914400"/>
          </a:xfrm>
        </p:spPr>
        <p:txBody>
          <a:bodyPr/>
          <a:lstStyle/>
          <a:p>
            <a:r>
              <a:rPr lang="en-US" dirty="0" smtClean="0"/>
              <a:t>90% of fault coverage at 40.50% overhead</a:t>
            </a:r>
            <a:endParaRPr lang="en-US" dirty="0"/>
          </a:p>
        </p:txBody>
      </p:sp>
      <p:graphicFrame>
        <p:nvGraphicFramePr>
          <p:cNvPr id="10" name="Chart 9"/>
          <p:cNvGraphicFramePr/>
          <p:nvPr/>
        </p:nvGraphicFramePr>
        <p:xfrm>
          <a:off x="319087" y="1143001"/>
          <a:ext cx="8505825" cy="4329112"/>
        </p:xfrm>
        <a:graphic>
          <a:graphicData uri="http://schemas.openxmlformats.org/drawingml/2006/chart">
            <c:chart xmlns:c="http://schemas.openxmlformats.org/drawingml/2006/chart" xmlns:r="http://schemas.openxmlformats.org/officeDocument/2006/relationships" r:id="rId2"/>
          </a:graphicData>
        </a:graphic>
      </p:graphicFrame>
      <p:grpSp>
        <p:nvGrpSpPr>
          <p:cNvPr id="13" name="Group 12"/>
          <p:cNvGrpSpPr/>
          <p:nvPr/>
        </p:nvGrpSpPr>
        <p:grpSpPr>
          <a:xfrm>
            <a:off x="304800" y="4165600"/>
            <a:ext cx="8153400" cy="954107"/>
            <a:chOff x="304800" y="4165600"/>
            <a:chExt cx="8153400" cy="954107"/>
          </a:xfrm>
        </p:grpSpPr>
        <p:sp>
          <p:nvSpPr>
            <p:cNvPr id="11" name="Rectangle 10"/>
            <p:cNvSpPr/>
            <p:nvPr/>
          </p:nvSpPr>
          <p:spPr bwMode="auto">
            <a:xfrm>
              <a:off x="304800" y="4191000"/>
              <a:ext cx="8153400" cy="914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 name="TextBox 11"/>
            <p:cNvSpPr txBox="1"/>
            <p:nvPr/>
          </p:nvSpPr>
          <p:spPr>
            <a:xfrm>
              <a:off x="990600" y="4165600"/>
              <a:ext cx="6400800" cy="954107"/>
            </a:xfrm>
            <a:prstGeom prst="rect">
              <a:avLst/>
            </a:prstGeom>
            <a:noFill/>
          </p:spPr>
          <p:txBody>
            <a:bodyPr wrap="square" rtlCol="0">
              <a:spAutoFit/>
            </a:bodyPr>
            <a:lstStyle/>
            <a:p>
              <a:pPr algn="ctr"/>
              <a:r>
                <a:rPr lang="en-US" sz="2800" dirty="0" smtClean="0"/>
                <a:t>Goal: Reduce overhead without affecting fault coverage</a:t>
              </a:r>
              <a:endParaRPr lang="en-US" sz="2800" dirty="0"/>
            </a:p>
          </p:txBody>
        </p:sp>
      </p:grpSp>
      <p:sp>
        <p:nvSpPr>
          <p:cNvPr id="5" name="Slide Number Placeholder 4"/>
          <p:cNvSpPr>
            <a:spLocks noGrp="1"/>
          </p:cNvSpPr>
          <p:nvPr>
            <p:ph type="sldNum" sz="quarter" idx="4"/>
          </p:nvPr>
        </p:nvSpPr>
        <p:spPr/>
        <p:txBody>
          <a:bodyPr/>
          <a:lstStyle/>
          <a:p>
            <a:fld id="{C95A27B6-DE0C-407F-A6C6-4B1A5613B8A0}" type="slidenum">
              <a:rPr lang="en-US" smtClean="0"/>
              <a:pPr/>
              <a:t>12</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graphicEl>
                                              <a:chart seriesIdx="0" categoryIdx="-4" bldStep="series"/>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graphicEl>
                                              <a:chart seriesIdx="1" categoryIdx="-4" bldStep="series"/>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graphicEl>
                                              <a:chart seriesIdx="2" categoryIdx="-4" bldStep="series"/>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graphicEl>
                                              <a:chart seriesIdx="3"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graphicEl>
                                              <a:chart seriesIdx="4" categoryIdx="-4" bldStep="series"/>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graphicEl>
                                              <a:chart seriesIdx="5" categoryIdx="-4" bldStep="series"/>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Graphic spid="10" grpId="0" uiExpand="1">
        <p:bldSub>
          <a:bldChart bld="series"/>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686800" cy="808038"/>
          </a:xfrm>
        </p:spPr>
        <p:txBody>
          <a:bodyPr/>
          <a:lstStyle/>
          <a:p>
            <a:pPr algn="l"/>
            <a:r>
              <a:rPr lang="en-US" dirty="0" smtClean="0"/>
              <a:t>Profile Based Duplication</a:t>
            </a:r>
            <a:endParaRPr lang="en-US" dirty="0"/>
          </a:p>
        </p:txBody>
      </p:sp>
      <p:sp>
        <p:nvSpPr>
          <p:cNvPr id="3" name="Content Placeholder 2"/>
          <p:cNvSpPr>
            <a:spLocks noGrp="1"/>
          </p:cNvSpPr>
          <p:nvPr>
            <p:ph idx="4294967295"/>
          </p:nvPr>
        </p:nvSpPr>
        <p:spPr>
          <a:xfrm>
            <a:off x="0" y="1143000"/>
            <a:ext cx="8686800" cy="4987925"/>
          </a:xfrm>
        </p:spPr>
        <p:txBody>
          <a:bodyPr/>
          <a:lstStyle/>
          <a:p>
            <a:r>
              <a:rPr lang="en-US" dirty="0" smtClean="0"/>
              <a:t>Memory Profiling </a:t>
            </a:r>
          </a:p>
          <a:p>
            <a:pPr lvl="1"/>
            <a:r>
              <a:rPr lang="en-US" dirty="0" smtClean="0"/>
              <a:t>Silent stores</a:t>
            </a:r>
          </a:p>
          <a:p>
            <a:pPr lvl="2"/>
            <a:r>
              <a:rPr lang="en-US" dirty="0" smtClean="0"/>
              <a:t>Need not be protected because expected to write the same value again</a:t>
            </a:r>
          </a:p>
          <a:p>
            <a:pPr lvl="1"/>
            <a:r>
              <a:rPr lang="en-US" dirty="0" smtClean="0"/>
              <a:t>Get load/store alias information</a:t>
            </a:r>
          </a:p>
          <a:p>
            <a:r>
              <a:rPr lang="en-US" dirty="0" smtClean="0"/>
              <a:t>Edge Profiling</a:t>
            </a:r>
          </a:p>
          <a:p>
            <a:pPr lvl="1"/>
            <a:r>
              <a:rPr lang="en-US" dirty="0" smtClean="0"/>
              <a:t>Do not protect an infrequently executed instruction by duplicating frequently executing instructions</a:t>
            </a:r>
          </a:p>
          <a:p>
            <a:r>
              <a:rPr lang="en-US" dirty="0" smtClean="0"/>
              <a:t>Value Profiling</a:t>
            </a:r>
          </a:p>
          <a:p>
            <a:pPr lvl="1"/>
            <a:r>
              <a:rPr lang="en-US" dirty="0" smtClean="0"/>
              <a:t>Use the statistical invariance to generate more software symptoms</a:t>
            </a:r>
            <a:endParaRPr lang="en-US" dirty="0"/>
          </a:p>
        </p:txBody>
      </p:sp>
      <p:grpSp>
        <p:nvGrpSpPr>
          <p:cNvPr id="7" name="Group 6"/>
          <p:cNvGrpSpPr/>
          <p:nvPr/>
        </p:nvGrpSpPr>
        <p:grpSpPr>
          <a:xfrm>
            <a:off x="457200" y="5029200"/>
            <a:ext cx="8229600" cy="1143000"/>
            <a:chOff x="457200" y="5029200"/>
            <a:chExt cx="8229600" cy="1143000"/>
          </a:xfrm>
        </p:grpSpPr>
        <p:sp>
          <p:nvSpPr>
            <p:cNvPr id="5" name="Rectangle 4"/>
            <p:cNvSpPr/>
            <p:nvPr/>
          </p:nvSpPr>
          <p:spPr bwMode="auto">
            <a:xfrm>
              <a:off x="457200" y="5029200"/>
              <a:ext cx="8229600" cy="1143000"/>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TextBox 5"/>
            <p:cNvSpPr txBox="1"/>
            <p:nvPr/>
          </p:nvSpPr>
          <p:spPr>
            <a:xfrm>
              <a:off x="762000" y="5029200"/>
              <a:ext cx="7543800" cy="1077218"/>
            </a:xfrm>
            <a:prstGeom prst="rect">
              <a:avLst/>
            </a:prstGeom>
            <a:noFill/>
          </p:spPr>
          <p:txBody>
            <a:bodyPr wrap="square" rtlCol="0">
              <a:spAutoFit/>
            </a:bodyPr>
            <a:lstStyle/>
            <a:p>
              <a:pPr algn="ctr"/>
              <a:r>
                <a:rPr lang="en-US" sz="3200" dirty="0" smtClean="0"/>
                <a:t>By incorporating dynamic behavior, perform intelligent duplication</a:t>
              </a:r>
              <a:endParaRPr lang="en-US" sz="3200" dirty="0"/>
            </a:p>
          </p:txBody>
        </p:sp>
      </p:grpSp>
      <p:sp>
        <p:nvSpPr>
          <p:cNvPr id="9" name="Slide Number Placeholder 8"/>
          <p:cNvSpPr>
            <a:spLocks noGrp="1"/>
          </p:cNvSpPr>
          <p:nvPr>
            <p:ph type="sldNum" sz="quarter" idx="4"/>
          </p:nvPr>
        </p:nvSpPr>
        <p:spPr/>
        <p:txBody>
          <a:bodyPr/>
          <a:lstStyle/>
          <a:p>
            <a:fld id="{C95A27B6-DE0C-407F-A6C6-4B1A5613B8A0}" type="slidenum">
              <a:rPr lang="en-US" smtClean="0"/>
              <a:pPr/>
              <a:t>13</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686800" cy="808038"/>
          </a:xfrm>
        </p:spPr>
        <p:txBody>
          <a:bodyPr/>
          <a:lstStyle/>
          <a:p>
            <a:pPr algn="l"/>
            <a:r>
              <a:rPr lang="en-US" dirty="0" smtClean="0"/>
              <a:t>Refined Duplication Process</a:t>
            </a:r>
            <a:endParaRPr lang="en-US" dirty="0"/>
          </a:p>
        </p:txBody>
      </p:sp>
      <p:grpSp>
        <p:nvGrpSpPr>
          <p:cNvPr id="6" name="Group 5"/>
          <p:cNvGrpSpPr/>
          <p:nvPr/>
        </p:nvGrpSpPr>
        <p:grpSpPr>
          <a:xfrm>
            <a:off x="5753100" y="5486400"/>
            <a:ext cx="685800" cy="533400"/>
            <a:chOff x="5638800" y="4953000"/>
            <a:chExt cx="685800" cy="533400"/>
          </a:xfrm>
        </p:grpSpPr>
        <p:sp>
          <p:nvSpPr>
            <p:cNvPr id="4" name="Oval 3"/>
            <p:cNvSpPr/>
            <p:nvPr/>
          </p:nvSpPr>
          <p:spPr bwMode="auto">
            <a:xfrm>
              <a:off x="5638800" y="4953000"/>
              <a:ext cx="533400" cy="533400"/>
            </a:xfrm>
            <a:prstGeom prst="ellipse">
              <a:avLst/>
            </a:prstGeom>
            <a:solidFill>
              <a:schemeClr val="accent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 name="TextBox 4"/>
            <p:cNvSpPr txBox="1"/>
            <p:nvPr/>
          </p:nvSpPr>
          <p:spPr>
            <a:xfrm>
              <a:off x="5638800" y="5029200"/>
              <a:ext cx="685800" cy="369332"/>
            </a:xfrm>
            <a:prstGeom prst="rect">
              <a:avLst/>
            </a:prstGeom>
            <a:noFill/>
          </p:spPr>
          <p:txBody>
            <a:bodyPr wrap="square" rtlCol="0">
              <a:spAutoFit/>
            </a:bodyPr>
            <a:lstStyle/>
            <a:p>
              <a:endParaRPr lang="en-US" dirty="0"/>
            </a:p>
          </p:txBody>
        </p:sp>
      </p:grpSp>
      <p:grpSp>
        <p:nvGrpSpPr>
          <p:cNvPr id="7" name="Group 6"/>
          <p:cNvGrpSpPr/>
          <p:nvPr/>
        </p:nvGrpSpPr>
        <p:grpSpPr>
          <a:xfrm>
            <a:off x="5753100" y="3886200"/>
            <a:ext cx="685800" cy="533400"/>
            <a:chOff x="5638800" y="4953000"/>
            <a:chExt cx="685800" cy="533400"/>
          </a:xfrm>
        </p:grpSpPr>
        <p:sp>
          <p:nvSpPr>
            <p:cNvPr id="8" name="Oval 7"/>
            <p:cNvSpPr/>
            <p:nvPr/>
          </p:nvSpPr>
          <p:spPr bwMode="auto">
            <a:xfrm>
              <a:off x="5638800" y="4953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TextBox 8"/>
            <p:cNvSpPr txBox="1"/>
            <p:nvPr/>
          </p:nvSpPr>
          <p:spPr>
            <a:xfrm>
              <a:off x="5638800" y="5029200"/>
              <a:ext cx="685800" cy="369332"/>
            </a:xfrm>
            <a:prstGeom prst="rect">
              <a:avLst/>
            </a:prstGeom>
            <a:noFill/>
          </p:spPr>
          <p:txBody>
            <a:bodyPr wrap="square" rtlCol="0">
              <a:spAutoFit/>
            </a:bodyPr>
            <a:lstStyle/>
            <a:p>
              <a:r>
                <a:rPr lang="en-US" dirty="0" smtClean="0"/>
                <a:t>ld1</a:t>
              </a:r>
              <a:endParaRPr lang="en-US" dirty="0"/>
            </a:p>
          </p:txBody>
        </p:sp>
      </p:grpSp>
      <p:sp>
        <p:nvSpPr>
          <p:cNvPr id="10" name="TextBox 9"/>
          <p:cNvSpPr txBox="1"/>
          <p:nvPr/>
        </p:nvSpPr>
        <p:spPr>
          <a:xfrm>
            <a:off x="6210300" y="5791200"/>
            <a:ext cx="2743200" cy="369332"/>
          </a:xfrm>
          <a:prstGeom prst="rect">
            <a:avLst/>
          </a:prstGeom>
          <a:noFill/>
        </p:spPr>
        <p:txBody>
          <a:bodyPr wrap="square" rtlCol="0">
            <a:spAutoFit/>
          </a:bodyPr>
          <a:lstStyle/>
          <a:p>
            <a:r>
              <a:rPr lang="en-US" dirty="0" smtClean="0"/>
              <a:t>call </a:t>
            </a:r>
            <a:r>
              <a:rPr lang="en-US" dirty="0" err="1" smtClean="0"/>
              <a:t>printf</a:t>
            </a:r>
            <a:r>
              <a:rPr lang="en-US" dirty="0" smtClean="0"/>
              <a:t> (---, op1, ---)</a:t>
            </a:r>
            <a:endParaRPr lang="en-US" dirty="0"/>
          </a:p>
        </p:txBody>
      </p:sp>
      <p:sp>
        <p:nvSpPr>
          <p:cNvPr id="11" name="TextBox 10"/>
          <p:cNvSpPr txBox="1"/>
          <p:nvPr/>
        </p:nvSpPr>
        <p:spPr>
          <a:xfrm>
            <a:off x="6248400" y="4724400"/>
            <a:ext cx="1905000" cy="369332"/>
          </a:xfrm>
          <a:prstGeom prst="rect">
            <a:avLst/>
          </a:prstGeom>
          <a:noFill/>
        </p:spPr>
        <p:txBody>
          <a:bodyPr wrap="square" rtlCol="0">
            <a:spAutoFit/>
          </a:bodyPr>
          <a:lstStyle/>
          <a:p>
            <a:r>
              <a:rPr lang="en-US" dirty="0" smtClean="0"/>
              <a:t>op1 =  ld1 + 1</a:t>
            </a:r>
            <a:endParaRPr lang="en-US" dirty="0"/>
          </a:p>
        </p:txBody>
      </p:sp>
      <p:grpSp>
        <p:nvGrpSpPr>
          <p:cNvPr id="12" name="Group 11"/>
          <p:cNvGrpSpPr/>
          <p:nvPr/>
        </p:nvGrpSpPr>
        <p:grpSpPr>
          <a:xfrm>
            <a:off x="5753100" y="4673600"/>
            <a:ext cx="685800" cy="533400"/>
            <a:chOff x="5638800" y="4953000"/>
            <a:chExt cx="685800" cy="533400"/>
          </a:xfrm>
        </p:grpSpPr>
        <p:sp>
          <p:nvSpPr>
            <p:cNvPr id="13" name="Oval 12"/>
            <p:cNvSpPr/>
            <p:nvPr/>
          </p:nvSpPr>
          <p:spPr bwMode="auto">
            <a:xfrm>
              <a:off x="5638800" y="4953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 name="TextBox 13"/>
            <p:cNvSpPr txBox="1"/>
            <p:nvPr/>
          </p:nvSpPr>
          <p:spPr>
            <a:xfrm>
              <a:off x="5638800" y="5029200"/>
              <a:ext cx="685800" cy="369332"/>
            </a:xfrm>
            <a:prstGeom prst="rect">
              <a:avLst/>
            </a:prstGeom>
            <a:noFill/>
          </p:spPr>
          <p:txBody>
            <a:bodyPr wrap="square" rtlCol="0">
              <a:spAutoFit/>
            </a:bodyPr>
            <a:lstStyle/>
            <a:p>
              <a:r>
                <a:rPr lang="en-US" dirty="0" smtClean="0"/>
                <a:t>op1</a:t>
              </a:r>
              <a:endParaRPr lang="en-US" dirty="0"/>
            </a:p>
          </p:txBody>
        </p:sp>
      </p:grpSp>
      <p:sp>
        <p:nvSpPr>
          <p:cNvPr id="15" name="TextBox 14"/>
          <p:cNvSpPr txBox="1"/>
          <p:nvPr/>
        </p:nvSpPr>
        <p:spPr>
          <a:xfrm>
            <a:off x="6238875" y="3974068"/>
            <a:ext cx="2057400" cy="369332"/>
          </a:xfrm>
          <a:prstGeom prst="rect">
            <a:avLst/>
          </a:prstGeom>
          <a:noFill/>
        </p:spPr>
        <p:txBody>
          <a:bodyPr wrap="square" rtlCol="0">
            <a:spAutoFit/>
          </a:bodyPr>
          <a:lstStyle/>
          <a:p>
            <a:r>
              <a:rPr lang="en-US" dirty="0" smtClean="0"/>
              <a:t>ld1 =  load </a:t>
            </a:r>
            <a:r>
              <a:rPr lang="en-US" dirty="0" err="1" smtClean="0"/>
              <a:t>addr</a:t>
            </a:r>
            <a:endParaRPr lang="en-US" dirty="0"/>
          </a:p>
        </p:txBody>
      </p:sp>
      <p:grpSp>
        <p:nvGrpSpPr>
          <p:cNvPr id="16" name="Group 15"/>
          <p:cNvGrpSpPr/>
          <p:nvPr/>
        </p:nvGrpSpPr>
        <p:grpSpPr>
          <a:xfrm>
            <a:off x="5753100" y="3048000"/>
            <a:ext cx="685800" cy="533400"/>
            <a:chOff x="5638800" y="4953000"/>
            <a:chExt cx="685800" cy="533400"/>
          </a:xfrm>
        </p:grpSpPr>
        <p:sp>
          <p:nvSpPr>
            <p:cNvPr id="17" name="Oval 16"/>
            <p:cNvSpPr/>
            <p:nvPr/>
          </p:nvSpPr>
          <p:spPr bwMode="auto">
            <a:xfrm>
              <a:off x="5638800" y="4953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8" name="TextBox 17"/>
            <p:cNvSpPr txBox="1"/>
            <p:nvPr/>
          </p:nvSpPr>
          <p:spPr>
            <a:xfrm>
              <a:off x="5638800" y="5029200"/>
              <a:ext cx="685800" cy="369332"/>
            </a:xfrm>
            <a:prstGeom prst="rect">
              <a:avLst/>
            </a:prstGeom>
            <a:noFill/>
          </p:spPr>
          <p:txBody>
            <a:bodyPr wrap="square" rtlCol="0">
              <a:spAutoFit/>
            </a:bodyPr>
            <a:lstStyle/>
            <a:p>
              <a:endParaRPr lang="en-US" dirty="0"/>
            </a:p>
          </p:txBody>
        </p:sp>
      </p:grpSp>
      <p:sp>
        <p:nvSpPr>
          <p:cNvPr id="19" name="TextBox 18"/>
          <p:cNvSpPr txBox="1"/>
          <p:nvPr/>
        </p:nvSpPr>
        <p:spPr>
          <a:xfrm>
            <a:off x="6248400" y="3135868"/>
            <a:ext cx="2057400" cy="369332"/>
          </a:xfrm>
          <a:prstGeom prst="rect">
            <a:avLst/>
          </a:prstGeom>
          <a:noFill/>
        </p:spPr>
        <p:txBody>
          <a:bodyPr wrap="square" rtlCol="0">
            <a:spAutoFit/>
          </a:bodyPr>
          <a:lstStyle/>
          <a:p>
            <a:r>
              <a:rPr lang="en-US" dirty="0" smtClean="0"/>
              <a:t>Store dt1, </a:t>
            </a:r>
            <a:r>
              <a:rPr lang="en-US" dirty="0" err="1" smtClean="0"/>
              <a:t>addr</a:t>
            </a:r>
            <a:endParaRPr lang="en-US" dirty="0"/>
          </a:p>
        </p:txBody>
      </p:sp>
      <p:grpSp>
        <p:nvGrpSpPr>
          <p:cNvPr id="20" name="Group 19"/>
          <p:cNvGrpSpPr/>
          <p:nvPr/>
        </p:nvGrpSpPr>
        <p:grpSpPr>
          <a:xfrm>
            <a:off x="5753100" y="1828800"/>
            <a:ext cx="685800" cy="533400"/>
            <a:chOff x="5638800" y="4953000"/>
            <a:chExt cx="685800" cy="533400"/>
          </a:xfrm>
        </p:grpSpPr>
        <p:sp>
          <p:nvSpPr>
            <p:cNvPr id="21" name="Oval 20"/>
            <p:cNvSpPr/>
            <p:nvPr/>
          </p:nvSpPr>
          <p:spPr bwMode="auto">
            <a:xfrm>
              <a:off x="5638800" y="4953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2" name="TextBox 21"/>
            <p:cNvSpPr txBox="1"/>
            <p:nvPr/>
          </p:nvSpPr>
          <p:spPr>
            <a:xfrm>
              <a:off x="5638800" y="5029200"/>
              <a:ext cx="685800" cy="369332"/>
            </a:xfrm>
            <a:prstGeom prst="rect">
              <a:avLst/>
            </a:prstGeom>
            <a:noFill/>
          </p:spPr>
          <p:txBody>
            <a:bodyPr wrap="square" rtlCol="0">
              <a:spAutoFit/>
            </a:bodyPr>
            <a:lstStyle/>
            <a:p>
              <a:r>
                <a:rPr lang="en-US" dirty="0" smtClean="0"/>
                <a:t>st1</a:t>
              </a:r>
              <a:endParaRPr lang="en-US" dirty="0"/>
            </a:p>
          </p:txBody>
        </p:sp>
      </p:grpSp>
      <p:sp>
        <p:nvSpPr>
          <p:cNvPr id="23" name="TextBox 22"/>
          <p:cNvSpPr txBox="1"/>
          <p:nvPr/>
        </p:nvSpPr>
        <p:spPr>
          <a:xfrm>
            <a:off x="6248400" y="1916668"/>
            <a:ext cx="1676400" cy="369332"/>
          </a:xfrm>
          <a:prstGeom prst="rect">
            <a:avLst/>
          </a:prstGeom>
          <a:noFill/>
        </p:spPr>
        <p:txBody>
          <a:bodyPr wrap="square" rtlCol="0">
            <a:spAutoFit/>
          </a:bodyPr>
          <a:lstStyle/>
          <a:p>
            <a:r>
              <a:rPr lang="en-US" dirty="0" smtClean="0"/>
              <a:t>dt1 = </a:t>
            </a:r>
            <a:r>
              <a:rPr lang="en-US" dirty="0" err="1" smtClean="0"/>
              <a:t>incr</a:t>
            </a:r>
            <a:r>
              <a:rPr lang="en-US" dirty="0" smtClean="0"/>
              <a:t> + 1</a:t>
            </a:r>
            <a:endParaRPr lang="en-US" dirty="0"/>
          </a:p>
        </p:txBody>
      </p:sp>
      <p:cxnSp>
        <p:nvCxnSpPr>
          <p:cNvPr id="25" name="Straight Arrow Connector 24"/>
          <p:cNvCxnSpPr>
            <a:stCxn id="13" idx="4"/>
            <a:endCxn id="4" idx="0"/>
          </p:cNvCxnSpPr>
          <p:nvPr/>
        </p:nvCxnSpPr>
        <p:spPr bwMode="auto">
          <a:xfrm>
            <a:off x="6019800" y="5207000"/>
            <a:ext cx="0" cy="2794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27" name="Straight Arrow Connector 26"/>
          <p:cNvCxnSpPr>
            <a:stCxn id="8" idx="4"/>
            <a:endCxn id="13" idx="0"/>
          </p:cNvCxnSpPr>
          <p:nvPr/>
        </p:nvCxnSpPr>
        <p:spPr bwMode="auto">
          <a:xfrm rot="5400000">
            <a:off x="5892800" y="4546600"/>
            <a:ext cx="2540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29" name="Straight Arrow Connector 28"/>
          <p:cNvCxnSpPr>
            <a:stCxn id="17" idx="4"/>
            <a:endCxn id="8" idx="0"/>
          </p:cNvCxnSpPr>
          <p:nvPr/>
        </p:nvCxnSpPr>
        <p:spPr bwMode="auto">
          <a:xfrm rot="5400000">
            <a:off x="5867400" y="3733800"/>
            <a:ext cx="304800" cy="1588"/>
          </a:xfrm>
          <a:prstGeom prst="straightConnector1">
            <a:avLst/>
          </a:prstGeom>
          <a:solidFill>
            <a:schemeClr val="accent1"/>
          </a:solidFill>
          <a:ln w="19050" cap="flat" cmpd="sng" algn="ctr">
            <a:solidFill>
              <a:schemeClr val="tx1"/>
            </a:solidFill>
            <a:prstDash val="sysDash"/>
            <a:round/>
            <a:headEnd type="none" w="med" len="med"/>
            <a:tailEnd type="arrow"/>
          </a:ln>
          <a:effectLst/>
        </p:spPr>
      </p:cxnSp>
      <p:cxnSp>
        <p:nvCxnSpPr>
          <p:cNvPr id="32" name="Straight Arrow Connector 31"/>
          <p:cNvCxnSpPr>
            <a:stCxn id="21" idx="4"/>
            <a:endCxn id="17" idx="0"/>
          </p:cNvCxnSpPr>
          <p:nvPr/>
        </p:nvCxnSpPr>
        <p:spPr bwMode="auto">
          <a:xfrm rot="5400000">
            <a:off x="5676900" y="2705100"/>
            <a:ext cx="6858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127" name="Group 126"/>
          <p:cNvGrpSpPr/>
          <p:nvPr/>
        </p:nvGrpSpPr>
        <p:grpSpPr>
          <a:xfrm>
            <a:off x="3276600" y="4343400"/>
            <a:ext cx="685800" cy="533400"/>
            <a:chOff x="2590800" y="4724400"/>
            <a:chExt cx="685800" cy="533400"/>
          </a:xfrm>
        </p:grpSpPr>
        <p:sp>
          <p:nvSpPr>
            <p:cNvPr id="34" name="Oval 33"/>
            <p:cNvSpPr/>
            <p:nvPr/>
          </p:nvSpPr>
          <p:spPr bwMode="auto">
            <a:xfrm>
              <a:off x="2590800" y="4724400"/>
              <a:ext cx="533400" cy="5334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5" name="TextBox 34"/>
            <p:cNvSpPr txBox="1"/>
            <p:nvPr/>
          </p:nvSpPr>
          <p:spPr>
            <a:xfrm>
              <a:off x="2590800" y="4800600"/>
              <a:ext cx="685800" cy="369332"/>
            </a:xfrm>
            <a:prstGeom prst="rect">
              <a:avLst/>
            </a:prstGeom>
            <a:noFill/>
          </p:spPr>
          <p:txBody>
            <a:bodyPr wrap="square" rtlCol="0">
              <a:spAutoFit/>
            </a:bodyPr>
            <a:lstStyle/>
            <a:p>
              <a:r>
                <a:rPr lang="en-US" dirty="0" smtClean="0"/>
                <a:t>D</a:t>
              </a:r>
              <a:r>
                <a:rPr lang="en-US" baseline="-25000" dirty="0" smtClean="0"/>
                <a:t>op1</a:t>
              </a:r>
              <a:endParaRPr lang="en-US" baseline="-25000" dirty="0"/>
            </a:p>
          </p:txBody>
        </p:sp>
      </p:grpSp>
      <p:sp>
        <p:nvSpPr>
          <p:cNvPr id="36" name="TextBox 35"/>
          <p:cNvSpPr txBox="1"/>
          <p:nvPr/>
        </p:nvSpPr>
        <p:spPr>
          <a:xfrm>
            <a:off x="1752600" y="4469368"/>
            <a:ext cx="2133600" cy="369332"/>
          </a:xfrm>
          <a:prstGeom prst="rect">
            <a:avLst/>
          </a:prstGeom>
          <a:noFill/>
        </p:spPr>
        <p:txBody>
          <a:bodyPr wrap="square" rtlCol="0">
            <a:spAutoFit/>
          </a:bodyPr>
          <a:lstStyle/>
          <a:p>
            <a:r>
              <a:rPr lang="en-US" dirty="0" smtClean="0"/>
              <a:t>D</a:t>
            </a:r>
            <a:r>
              <a:rPr lang="en-US" baseline="-25000" dirty="0" smtClean="0"/>
              <a:t>op1</a:t>
            </a:r>
            <a:r>
              <a:rPr lang="en-US" dirty="0" smtClean="0"/>
              <a:t> = ld1 + 1</a:t>
            </a:r>
            <a:endParaRPr lang="en-US" dirty="0"/>
          </a:p>
        </p:txBody>
      </p:sp>
      <p:grpSp>
        <p:nvGrpSpPr>
          <p:cNvPr id="107" name="Group 106"/>
          <p:cNvGrpSpPr/>
          <p:nvPr/>
        </p:nvGrpSpPr>
        <p:grpSpPr>
          <a:xfrm>
            <a:off x="3238500" y="5003322"/>
            <a:ext cx="685800" cy="533400"/>
            <a:chOff x="2552163" y="5562600"/>
            <a:chExt cx="685800" cy="533400"/>
          </a:xfrm>
        </p:grpSpPr>
        <p:sp>
          <p:nvSpPr>
            <p:cNvPr id="38" name="Oval 37"/>
            <p:cNvSpPr/>
            <p:nvPr/>
          </p:nvSpPr>
          <p:spPr bwMode="auto">
            <a:xfrm>
              <a:off x="2590800" y="5562600"/>
              <a:ext cx="533400" cy="5334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9" name="TextBox 38"/>
            <p:cNvSpPr txBox="1"/>
            <p:nvPr/>
          </p:nvSpPr>
          <p:spPr>
            <a:xfrm>
              <a:off x="2552163" y="5638800"/>
              <a:ext cx="685800" cy="369332"/>
            </a:xfrm>
            <a:prstGeom prst="rect">
              <a:avLst/>
            </a:prstGeom>
            <a:noFill/>
          </p:spPr>
          <p:txBody>
            <a:bodyPr wrap="square" rtlCol="0">
              <a:spAutoFit/>
            </a:bodyPr>
            <a:lstStyle/>
            <a:p>
              <a:r>
                <a:rPr lang="en-US" dirty="0" err="1" smtClean="0"/>
                <a:t>cmp</a:t>
              </a:r>
              <a:endParaRPr lang="en-US" baseline="-25000" dirty="0"/>
            </a:p>
          </p:txBody>
        </p:sp>
      </p:grpSp>
      <p:cxnSp>
        <p:nvCxnSpPr>
          <p:cNvPr id="41" name="Straight Arrow Connector 40"/>
          <p:cNvCxnSpPr>
            <a:stCxn id="14" idx="1"/>
          </p:cNvCxnSpPr>
          <p:nvPr/>
        </p:nvCxnSpPr>
        <p:spPr bwMode="auto">
          <a:xfrm flipH="1">
            <a:off x="3809997" y="4934466"/>
            <a:ext cx="1943103" cy="411202"/>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43" name="Straight Arrow Connector 42"/>
          <p:cNvCxnSpPr>
            <a:stCxn id="34" idx="4"/>
            <a:endCxn id="38" idx="0"/>
          </p:cNvCxnSpPr>
          <p:nvPr/>
        </p:nvCxnSpPr>
        <p:spPr bwMode="auto">
          <a:xfrm>
            <a:off x="3543300" y="4876800"/>
            <a:ext cx="537" cy="126522"/>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53" name="Straight Arrow Connector 52"/>
          <p:cNvCxnSpPr/>
          <p:nvPr/>
        </p:nvCxnSpPr>
        <p:spPr bwMode="auto">
          <a:xfrm flipH="1">
            <a:off x="6286502" y="5676900"/>
            <a:ext cx="285748" cy="762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131" name="Group 130"/>
          <p:cNvGrpSpPr/>
          <p:nvPr/>
        </p:nvGrpSpPr>
        <p:grpSpPr>
          <a:xfrm>
            <a:off x="3276600" y="1828800"/>
            <a:ext cx="685800" cy="533400"/>
            <a:chOff x="2667000" y="1752600"/>
            <a:chExt cx="685800" cy="533400"/>
          </a:xfrm>
        </p:grpSpPr>
        <p:sp>
          <p:nvSpPr>
            <p:cNvPr id="59" name="Oval 58"/>
            <p:cNvSpPr/>
            <p:nvPr/>
          </p:nvSpPr>
          <p:spPr bwMode="auto">
            <a:xfrm>
              <a:off x="2667000" y="1752600"/>
              <a:ext cx="533400" cy="5334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 name="TextBox 59"/>
            <p:cNvSpPr txBox="1"/>
            <p:nvPr/>
          </p:nvSpPr>
          <p:spPr>
            <a:xfrm>
              <a:off x="2667000" y="1828800"/>
              <a:ext cx="685800" cy="369332"/>
            </a:xfrm>
            <a:prstGeom prst="rect">
              <a:avLst/>
            </a:prstGeom>
            <a:noFill/>
          </p:spPr>
          <p:txBody>
            <a:bodyPr wrap="square" rtlCol="0">
              <a:spAutoFit/>
            </a:bodyPr>
            <a:lstStyle/>
            <a:p>
              <a:r>
                <a:rPr lang="en-US" dirty="0" smtClean="0"/>
                <a:t>D</a:t>
              </a:r>
              <a:r>
                <a:rPr lang="en-US" baseline="-25000" dirty="0" smtClean="0"/>
                <a:t>st1</a:t>
              </a:r>
              <a:endParaRPr lang="en-US" baseline="-25000" dirty="0"/>
            </a:p>
          </p:txBody>
        </p:sp>
      </p:grpSp>
      <p:sp>
        <p:nvSpPr>
          <p:cNvPr id="61" name="TextBox 60"/>
          <p:cNvSpPr txBox="1"/>
          <p:nvPr/>
        </p:nvSpPr>
        <p:spPr>
          <a:xfrm>
            <a:off x="1676400" y="1916668"/>
            <a:ext cx="1905000" cy="369332"/>
          </a:xfrm>
          <a:prstGeom prst="rect">
            <a:avLst/>
          </a:prstGeom>
          <a:noFill/>
        </p:spPr>
        <p:txBody>
          <a:bodyPr wrap="square" rtlCol="0">
            <a:spAutoFit/>
          </a:bodyPr>
          <a:lstStyle/>
          <a:p>
            <a:r>
              <a:rPr lang="en-US" dirty="0" smtClean="0"/>
              <a:t>D</a:t>
            </a:r>
            <a:r>
              <a:rPr lang="en-US" baseline="-25000" dirty="0" smtClean="0"/>
              <a:t>st1</a:t>
            </a:r>
            <a:r>
              <a:rPr lang="en-US" dirty="0" smtClean="0"/>
              <a:t> = D</a:t>
            </a:r>
            <a:r>
              <a:rPr lang="en-US" baseline="-25000" dirty="0" smtClean="0"/>
              <a:t>incr</a:t>
            </a:r>
            <a:r>
              <a:rPr lang="en-US" dirty="0" smtClean="0"/>
              <a:t> + 1</a:t>
            </a:r>
            <a:endParaRPr lang="en-US" dirty="0"/>
          </a:p>
        </p:txBody>
      </p:sp>
      <p:grpSp>
        <p:nvGrpSpPr>
          <p:cNvPr id="128" name="Group 127"/>
          <p:cNvGrpSpPr/>
          <p:nvPr/>
        </p:nvGrpSpPr>
        <p:grpSpPr>
          <a:xfrm>
            <a:off x="3238500" y="2667000"/>
            <a:ext cx="685800" cy="533400"/>
            <a:chOff x="2628363" y="2590800"/>
            <a:chExt cx="685800" cy="533400"/>
          </a:xfrm>
        </p:grpSpPr>
        <p:sp>
          <p:nvSpPr>
            <p:cNvPr id="63" name="Oval 62"/>
            <p:cNvSpPr/>
            <p:nvPr/>
          </p:nvSpPr>
          <p:spPr bwMode="auto">
            <a:xfrm>
              <a:off x="2667000" y="2590800"/>
              <a:ext cx="533400" cy="5334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4" name="TextBox 63"/>
            <p:cNvSpPr txBox="1"/>
            <p:nvPr/>
          </p:nvSpPr>
          <p:spPr>
            <a:xfrm>
              <a:off x="2628363" y="2667000"/>
              <a:ext cx="685800" cy="369332"/>
            </a:xfrm>
            <a:prstGeom prst="rect">
              <a:avLst/>
            </a:prstGeom>
            <a:noFill/>
          </p:spPr>
          <p:txBody>
            <a:bodyPr wrap="square" rtlCol="0">
              <a:spAutoFit/>
            </a:bodyPr>
            <a:lstStyle/>
            <a:p>
              <a:r>
                <a:rPr lang="en-US" dirty="0" err="1" smtClean="0"/>
                <a:t>cmp</a:t>
              </a:r>
              <a:endParaRPr lang="en-US" baseline="-25000" dirty="0"/>
            </a:p>
          </p:txBody>
        </p:sp>
      </p:grpSp>
      <p:sp>
        <p:nvSpPr>
          <p:cNvPr id="67" name="TextBox 66"/>
          <p:cNvSpPr txBox="1"/>
          <p:nvPr/>
        </p:nvSpPr>
        <p:spPr>
          <a:xfrm>
            <a:off x="533400" y="3974068"/>
            <a:ext cx="2209800" cy="369332"/>
          </a:xfrm>
          <a:prstGeom prst="rect">
            <a:avLst/>
          </a:prstGeom>
          <a:noFill/>
        </p:spPr>
        <p:txBody>
          <a:bodyPr wrap="square" rtlCol="0">
            <a:spAutoFit/>
          </a:bodyPr>
          <a:lstStyle/>
          <a:p>
            <a:r>
              <a:rPr lang="en-US" dirty="0" smtClean="0"/>
              <a:t>Trigger recovery</a:t>
            </a:r>
            <a:endParaRPr lang="en-US" dirty="0"/>
          </a:p>
        </p:txBody>
      </p:sp>
      <p:cxnSp>
        <p:nvCxnSpPr>
          <p:cNvPr id="70" name="Straight Arrow Connector 69"/>
          <p:cNvCxnSpPr>
            <a:stCxn id="59" idx="4"/>
            <a:endCxn id="63" idx="0"/>
          </p:cNvCxnSpPr>
          <p:nvPr/>
        </p:nvCxnSpPr>
        <p:spPr bwMode="auto">
          <a:xfrm rot="16200000" flipH="1">
            <a:off x="3391168" y="2514331"/>
            <a:ext cx="304800" cy="537"/>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72" name="Straight Arrow Connector 71"/>
          <p:cNvCxnSpPr>
            <a:stCxn id="22" idx="1"/>
          </p:cNvCxnSpPr>
          <p:nvPr/>
        </p:nvCxnSpPr>
        <p:spPr bwMode="auto">
          <a:xfrm rot="10800000" flipV="1">
            <a:off x="3809998" y="2089665"/>
            <a:ext cx="1943102" cy="729733"/>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130" name="Group 129"/>
          <p:cNvGrpSpPr/>
          <p:nvPr/>
        </p:nvGrpSpPr>
        <p:grpSpPr>
          <a:xfrm>
            <a:off x="3276600" y="1094096"/>
            <a:ext cx="762000" cy="533400"/>
            <a:chOff x="2667000" y="1066800"/>
            <a:chExt cx="762000" cy="533400"/>
          </a:xfrm>
        </p:grpSpPr>
        <p:sp>
          <p:nvSpPr>
            <p:cNvPr id="80" name="Oval 79"/>
            <p:cNvSpPr/>
            <p:nvPr/>
          </p:nvSpPr>
          <p:spPr bwMode="auto">
            <a:xfrm>
              <a:off x="2667000" y="1066800"/>
              <a:ext cx="533400" cy="5334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1" name="TextBox 80"/>
            <p:cNvSpPr txBox="1"/>
            <p:nvPr/>
          </p:nvSpPr>
          <p:spPr>
            <a:xfrm>
              <a:off x="2743200" y="1143000"/>
              <a:ext cx="685800" cy="369332"/>
            </a:xfrm>
            <a:prstGeom prst="rect">
              <a:avLst/>
            </a:prstGeom>
            <a:noFill/>
          </p:spPr>
          <p:txBody>
            <a:bodyPr wrap="square" rtlCol="0">
              <a:spAutoFit/>
            </a:bodyPr>
            <a:lstStyle/>
            <a:p>
              <a:r>
                <a:rPr lang="en-US" dirty="0" smtClean="0"/>
                <a:t>---</a:t>
              </a:r>
              <a:endParaRPr lang="en-US" baseline="-25000" dirty="0"/>
            </a:p>
          </p:txBody>
        </p:sp>
      </p:grpSp>
      <p:grpSp>
        <p:nvGrpSpPr>
          <p:cNvPr id="82" name="Group 81"/>
          <p:cNvGrpSpPr/>
          <p:nvPr/>
        </p:nvGrpSpPr>
        <p:grpSpPr>
          <a:xfrm>
            <a:off x="5753100" y="1102056"/>
            <a:ext cx="762000" cy="533400"/>
            <a:chOff x="5638800" y="4953000"/>
            <a:chExt cx="762000" cy="533400"/>
          </a:xfrm>
        </p:grpSpPr>
        <p:sp>
          <p:nvSpPr>
            <p:cNvPr id="83" name="Oval 82"/>
            <p:cNvSpPr/>
            <p:nvPr/>
          </p:nvSpPr>
          <p:spPr bwMode="auto">
            <a:xfrm>
              <a:off x="5638800" y="4953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4" name="TextBox 83"/>
            <p:cNvSpPr txBox="1"/>
            <p:nvPr/>
          </p:nvSpPr>
          <p:spPr>
            <a:xfrm>
              <a:off x="5715000" y="5029200"/>
              <a:ext cx="685800" cy="369332"/>
            </a:xfrm>
            <a:prstGeom prst="rect">
              <a:avLst/>
            </a:prstGeom>
            <a:noFill/>
          </p:spPr>
          <p:txBody>
            <a:bodyPr wrap="square" rtlCol="0">
              <a:spAutoFit/>
            </a:bodyPr>
            <a:lstStyle/>
            <a:p>
              <a:r>
                <a:rPr lang="en-US" dirty="0" smtClean="0"/>
                <a:t>---</a:t>
              </a:r>
              <a:endParaRPr lang="en-US" baseline="-25000" dirty="0"/>
            </a:p>
          </p:txBody>
        </p:sp>
      </p:grpSp>
      <p:cxnSp>
        <p:nvCxnSpPr>
          <p:cNvPr id="99" name="Straight Arrow Connector 98"/>
          <p:cNvCxnSpPr>
            <a:stCxn id="83" idx="4"/>
            <a:endCxn id="21" idx="0"/>
          </p:cNvCxnSpPr>
          <p:nvPr/>
        </p:nvCxnSpPr>
        <p:spPr bwMode="auto">
          <a:xfrm>
            <a:off x="6019800" y="1635456"/>
            <a:ext cx="0" cy="193344"/>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01" name="Straight Arrow Connector 100"/>
          <p:cNvCxnSpPr>
            <a:stCxn id="80" idx="4"/>
            <a:endCxn id="59" idx="0"/>
          </p:cNvCxnSpPr>
          <p:nvPr/>
        </p:nvCxnSpPr>
        <p:spPr bwMode="auto">
          <a:xfrm>
            <a:off x="3543300" y="1627496"/>
            <a:ext cx="0" cy="201304"/>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04" name="Straight Arrow Connector 103"/>
          <p:cNvCxnSpPr>
            <a:stCxn id="9" idx="1"/>
          </p:cNvCxnSpPr>
          <p:nvPr/>
        </p:nvCxnSpPr>
        <p:spPr bwMode="auto">
          <a:xfrm flipH="1">
            <a:off x="3809997" y="4147066"/>
            <a:ext cx="1943103" cy="40032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117" name="Group 116"/>
          <p:cNvGrpSpPr/>
          <p:nvPr/>
        </p:nvGrpSpPr>
        <p:grpSpPr>
          <a:xfrm>
            <a:off x="3276600" y="3429000"/>
            <a:ext cx="762000" cy="533400"/>
            <a:chOff x="2590800" y="5562600"/>
            <a:chExt cx="762000" cy="533400"/>
          </a:xfrm>
        </p:grpSpPr>
        <p:sp>
          <p:nvSpPr>
            <p:cNvPr id="118" name="Oval 117"/>
            <p:cNvSpPr/>
            <p:nvPr/>
          </p:nvSpPr>
          <p:spPr bwMode="auto">
            <a:xfrm>
              <a:off x="2590800" y="5562600"/>
              <a:ext cx="533400" cy="5334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9" name="TextBox 118"/>
            <p:cNvSpPr txBox="1"/>
            <p:nvPr/>
          </p:nvSpPr>
          <p:spPr>
            <a:xfrm>
              <a:off x="2667000" y="5638800"/>
              <a:ext cx="685800" cy="369332"/>
            </a:xfrm>
            <a:prstGeom prst="rect">
              <a:avLst/>
            </a:prstGeom>
            <a:noFill/>
          </p:spPr>
          <p:txBody>
            <a:bodyPr wrap="square" rtlCol="0">
              <a:spAutoFit/>
            </a:bodyPr>
            <a:lstStyle/>
            <a:p>
              <a:r>
                <a:rPr lang="en-US" dirty="0" err="1" smtClean="0"/>
                <a:t>br</a:t>
              </a:r>
              <a:endParaRPr lang="en-US" baseline="-25000" dirty="0"/>
            </a:p>
          </p:txBody>
        </p:sp>
      </p:grpSp>
      <p:cxnSp>
        <p:nvCxnSpPr>
          <p:cNvPr id="121" name="Straight Arrow Connector 120"/>
          <p:cNvCxnSpPr>
            <a:stCxn id="63" idx="4"/>
            <a:endCxn id="118" idx="0"/>
          </p:cNvCxnSpPr>
          <p:nvPr/>
        </p:nvCxnSpPr>
        <p:spPr bwMode="auto">
          <a:xfrm rot="5400000">
            <a:off x="3429269" y="3314432"/>
            <a:ext cx="228600" cy="537"/>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143" name="Group 142"/>
          <p:cNvGrpSpPr/>
          <p:nvPr/>
        </p:nvGrpSpPr>
        <p:grpSpPr>
          <a:xfrm>
            <a:off x="152400" y="2627152"/>
            <a:ext cx="2487768" cy="369332"/>
            <a:chOff x="304800" y="2398552"/>
            <a:chExt cx="2487768" cy="369332"/>
          </a:xfrm>
        </p:grpSpPr>
        <p:sp>
          <p:nvSpPr>
            <p:cNvPr id="141" name="Oval 140"/>
            <p:cNvSpPr/>
            <p:nvPr/>
          </p:nvSpPr>
          <p:spPr bwMode="auto">
            <a:xfrm>
              <a:off x="304800" y="2438400"/>
              <a:ext cx="304800" cy="304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2" name="TextBox 141"/>
            <p:cNvSpPr txBox="1"/>
            <p:nvPr/>
          </p:nvSpPr>
          <p:spPr>
            <a:xfrm>
              <a:off x="582768" y="2398552"/>
              <a:ext cx="2209800" cy="369332"/>
            </a:xfrm>
            <a:prstGeom prst="rect">
              <a:avLst/>
            </a:prstGeom>
            <a:noFill/>
          </p:spPr>
          <p:txBody>
            <a:bodyPr wrap="square" rtlCol="0">
              <a:spAutoFit/>
            </a:bodyPr>
            <a:lstStyle/>
            <a:p>
              <a:r>
                <a:rPr lang="en-US" dirty="0" smtClean="0"/>
                <a:t>original </a:t>
              </a:r>
              <a:r>
                <a:rPr lang="en-US" dirty="0" err="1" smtClean="0"/>
                <a:t>instrs</a:t>
              </a:r>
              <a:endParaRPr lang="en-US" dirty="0"/>
            </a:p>
          </p:txBody>
        </p:sp>
      </p:grpSp>
      <p:grpSp>
        <p:nvGrpSpPr>
          <p:cNvPr id="144" name="Group 143"/>
          <p:cNvGrpSpPr/>
          <p:nvPr/>
        </p:nvGrpSpPr>
        <p:grpSpPr>
          <a:xfrm>
            <a:off x="165100" y="2989818"/>
            <a:ext cx="2487768" cy="369332"/>
            <a:chOff x="304800" y="2398552"/>
            <a:chExt cx="2487768" cy="369332"/>
          </a:xfrm>
        </p:grpSpPr>
        <p:sp>
          <p:nvSpPr>
            <p:cNvPr id="145" name="Oval 144"/>
            <p:cNvSpPr/>
            <p:nvPr/>
          </p:nvSpPr>
          <p:spPr bwMode="auto">
            <a:xfrm>
              <a:off x="304800" y="2438400"/>
              <a:ext cx="304800" cy="3048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6" name="TextBox 145"/>
            <p:cNvSpPr txBox="1"/>
            <p:nvPr/>
          </p:nvSpPr>
          <p:spPr>
            <a:xfrm>
              <a:off x="582768" y="2398552"/>
              <a:ext cx="2209800" cy="369332"/>
            </a:xfrm>
            <a:prstGeom prst="rect">
              <a:avLst/>
            </a:prstGeom>
            <a:noFill/>
          </p:spPr>
          <p:txBody>
            <a:bodyPr wrap="square" rtlCol="0">
              <a:spAutoFit/>
            </a:bodyPr>
            <a:lstStyle/>
            <a:p>
              <a:r>
                <a:rPr lang="en-US" dirty="0" smtClean="0"/>
                <a:t>duplicated</a:t>
              </a:r>
              <a:endParaRPr lang="en-US" dirty="0"/>
            </a:p>
          </p:txBody>
        </p:sp>
      </p:grpSp>
      <p:grpSp>
        <p:nvGrpSpPr>
          <p:cNvPr id="147" name="Group 146"/>
          <p:cNvGrpSpPr/>
          <p:nvPr/>
        </p:nvGrpSpPr>
        <p:grpSpPr>
          <a:xfrm>
            <a:off x="165100" y="3359150"/>
            <a:ext cx="2487768" cy="369332"/>
            <a:chOff x="304800" y="2398552"/>
            <a:chExt cx="2487768" cy="369332"/>
          </a:xfrm>
        </p:grpSpPr>
        <p:sp>
          <p:nvSpPr>
            <p:cNvPr id="148" name="Oval 147"/>
            <p:cNvSpPr/>
            <p:nvPr/>
          </p:nvSpPr>
          <p:spPr bwMode="auto">
            <a:xfrm>
              <a:off x="304800" y="2438400"/>
              <a:ext cx="304800" cy="3048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9" name="TextBox 148"/>
            <p:cNvSpPr txBox="1"/>
            <p:nvPr/>
          </p:nvSpPr>
          <p:spPr>
            <a:xfrm>
              <a:off x="582768" y="2398552"/>
              <a:ext cx="2209800" cy="369332"/>
            </a:xfrm>
            <a:prstGeom prst="rect">
              <a:avLst/>
            </a:prstGeom>
            <a:noFill/>
          </p:spPr>
          <p:txBody>
            <a:bodyPr wrap="square" rtlCol="0">
              <a:spAutoFit/>
            </a:bodyPr>
            <a:lstStyle/>
            <a:p>
              <a:r>
                <a:rPr lang="en-US" dirty="0" err="1" smtClean="0"/>
                <a:t>cmps</a:t>
              </a:r>
              <a:r>
                <a:rPr lang="en-US" dirty="0" smtClean="0"/>
                <a:t> and branches</a:t>
              </a:r>
              <a:endParaRPr lang="en-US" dirty="0"/>
            </a:p>
          </p:txBody>
        </p:sp>
      </p:grpSp>
      <p:sp>
        <p:nvSpPr>
          <p:cNvPr id="150" name="Rectangle 149"/>
          <p:cNvSpPr/>
          <p:nvPr/>
        </p:nvSpPr>
        <p:spPr bwMode="auto">
          <a:xfrm>
            <a:off x="76200" y="2286000"/>
            <a:ext cx="2514600" cy="14478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8" name="TextBox 47"/>
          <p:cNvSpPr txBox="1"/>
          <p:nvPr/>
        </p:nvSpPr>
        <p:spPr>
          <a:xfrm>
            <a:off x="533400" y="5879068"/>
            <a:ext cx="2362200" cy="369332"/>
          </a:xfrm>
          <a:prstGeom prst="rect">
            <a:avLst/>
          </a:prstGeom>
          <a:noFill/>
        </p:spPr>
        <p:txBody>
          <a:bodyPr wrap="square" rtlCol="0">
            <a:spAutoFit/>
          </a:bodyPr>
          <a:lstStyle/>
          <a:p>
            <a:r>
              <a:rPr lang="en-US" dirty="0" smtClean="0"/>
              <a:t>Trigger recovery</a:t>
            </a:r>
            <a:endParaRPr lang="en-US" dirty="0"/>
          </a:p>
        </p:txBody>
      </p:sp>
      <p:grpSp>
        <p:nvGrpSpPr>
          <p:cNvPr id="109" name="Group 108"/>
          <p:cNvGrpSpPr/>
          <p:nvPr/>
        </p:nvGrpSpPr>
        <p:grpSpPr>
          <a:xfrm>
            <a:off x="3276600" y="5661074"/>
            <a:ext cx="762000" cy="533400"/>
            <a:chOff x="2590800" y="5562600"/>
            <a:chExt cx="762000" cy="533400"/>
          </a:xfrm>
        </p:grpSpPr>
        <p:sp>
          <p:nvSpPr>
            <p:cNvPr id="110" name="Oval 109"/>
            <p:cNvSpPr/>
            <p:nvPr/>
          </p:nvSpPr>
          <p:spPr bwMode="auto">
            <a:xfrm>
              <a:off x="2590800" y="5562600"/>
              <a:ext cx="533400" cy="5334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1" name="TextBox 110"/>
            <p:cNvSpPr txBox="1"/>
            <p:nvPr/>
          </p:nvSpPr>
          <p:spPr>
            <a:xfrm>
              <a:off x="2667000" y="5638800"/>
              <a:ext cx="685800" cy="369332"/>
            </a:xfrm>
            <a:prstGeom prst="rect">
              <a:avLst/>
            </a:prstGeom>
            <a:noFill/>
          </p:spPr>
          <p:txBody>
            <a:bodyPr wrap="square" rtlCol="0">
              <a:spAutoFit/>
            </a:bodyPr>
            <a:lstStyle/>
            <a:p>
              <a:r>
                <a:rPr lang="en-US" dirty="0" err="1" smtClean="0"/>
                <a:t>br</a:t>
              </a:r>
              <a:endParaRPr lang="en-US" baseline="-25000" dirty="0"/>
            </a:p>
          </p:txBody>
        </p:sp>
      </p:grpSp>
      <p:cxnSp>
        <p:nvCxnSpPr>
          <p:cNvPr id="153" name="Straight Arrow Connector 152"/>
          <p:cNvCxnSpPr>
            <a:stCxn id="38" idx="4"/>
            <a:endCxn id="110" idx="0"/>
          </p:cNvCxnSpPr>
          <p:nvPr/>
        </p:nvCxnSpPr>
        <p:spPr bwMode="auto">
          <a:xfrm flipH="1">
            <a:off x="3543300" y="5536722"/>
            <a:ext cx="537" cy="124352"/>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157" name="Group 156"/>
          <p:cNvGrpSpPr/>
          <p:nvPr/>
        </p:nvGrpSpPr>
        <p:grpSpPr>
          <a:xfrm>
            <a:off x="2362200" y="5638800"/>
            <a:ext cx="914400" cy="403274"/>
            <a:chOff x="2362200" y="5638800"/>
            <a:chExt cx="914400" cy="403274"/>
          </a:xfrm>
        </p:grpSpPr>
        <p:cxnSp>
          <p:nvCxnSpPr>
            <p:cNvPr id="45" name="Straight Arrow Connector 44"/>
            <p:cNvCxnSpPr>
              <a:stCxn id="110" idx="2"/>
            </p:cNvCxnSpPr>
            <p:nvPr/>
          </p:nvCxnSpPr>
          <p:spPr bwMode="auto">
            <a:xfrm rot="10800000" flipV="1">
              <a:off x="2362200" y="5927774"/>
              <a:ext cx="914400" cy="114300"/>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
          <p:nvSpPr>
            <p:cNvPr id="154" name="TextBox 153"/>
            <p:cNvSpPr txBox="1"/>
            <p:nvPr/>
          </p:nvSpPr>
          <p:spPr>
            <a:xfrm>
              <a:off x="2667000" y="5638800"/>
              <a:ext cx="304800" cy="369332"/>
            </a:xfrm>
            <a:prstGeom prst="rect">
              <a:avLst/>
            </a:prstGeom>
            <a:noFill/>
          </p:spPr>
          <p:txBody>
            <a:bodyPr wrap="square" rtlCol="0">
              <a:spAutoFit/>
            </a:bodyPr>
            <a:lstStyle/>
            <a:p>
              <a:r>
                <a:rPr lang="en-US" dirty="0" smtClean="0"/>
                <a:t>F</a:t>
              </a:r>
              <a:endParaRPr lang="en-US" dirty="0"/>
            </a:p>
          </p:txBody>
        </p:sp>
      </p:grpSp>
      <p:grpSp>
        <p:nvGrpSpPr>
          <p:cNvPr id="3" name="Group 2"/>
          <p:cNvGrpSpPr/>
          <p:nvPr/>
        </p:nvGrpSpPr>
        <p:grpSpPr>
          <a:xfrm>
            <a:off x="3809997" y="5486400"/>
            <a:ext cx="1943103" cy="392668"/>
            <a:chOff x="3809997" y="5486400"/>
            <a:chExt cx="1943103" cy="392668"/>
          </a:xfrm>
        </p:grpSpPr>
        <p:cxnSp>
          <p:nvCxnSpPr>
            <p:cNvPr id="47" name="Straight Arrow Connector 46"/>
            <p:cNvCxnSpPr>
              <a:endCxn id="5" idx="1"/>
            </p:cNvCxnSpPr>
            <p:nvPr/>
          </p:nvCxnSpPr>
          <p:spPr bwMode="auto">
            <a:xfrm flipV="1">
              <a:off x="3809997" y="5747266"/>
              <a:ext cx="1943103" cy="131802"/>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
          <p:nvSpPr>
            <p:cNvPr id="155" name="TextBox 154"/>
            <p:cNvSpPr txBox="1"/>
            <p:nvPr/>
          </p:nvSpPr>
          <p:spPr>
            <a:xfrm>
              <a:off x="4495800" y="5486400"/>
              <a:ext cx="304800" cy="369332"/>
            </a:xfrm>
            <a:prstGeom prst="rect">
              <a:avLst/>
            </a:prstGeom>
            <a:noFill/>
          </p:spPr>
          <p:txBody>
            <a:bodyPr wrap="square" rtlCol="0">
              <a:spAutoFit/>
            </a:bodyPr>
            <a:lstStyle/>
            <a:p>
              <a:r>
                <a:rPr lang="en-US" dirty="0" smtClean="0"/>
                <a:t>T</a:t>
              </a:r>
              <a:endParaRPr lang="en-US" dirty="0"/>
            </a:p>
          </p:txBody>
        </p:sp>
      </p:grpSp>
      <p:grpSp>
        <p:nvGrpSpPr>
          <p:cNvPr id="159" name="Group 158"/>
          <p:cNvGrpSpPr/>
          <p:nvPr/>
        </p:nvGrpSpPr>
        <p:grpSpPr>
          <a:xfrm>
            <a:off x="2286000" y="3669268"/>
            <a:ext cx="990600" cy="477798"/>
            <a:chOff x="2208726" y="3516868"/>
            <a:chExt cx="990600" cy="477798"/>
          </a:xfrm>
        </p:grpSpPr>
        <p:cxnSp>
          <p:nvCxnSpPr>
            <p:cNvPr id="65" name="Straight Arrow Connector 64"/>
            <p:cNvCxnSpPr>
              <a:stCxn id="118" idx="2"/>
            </p:cNvCxnSpPr>
            <p:nvPr/>
          </p:nvCxnSpPr>
          <p:spPr bwMode="auto">
            <a:xfrm flipH="1">
              <a:off x="2208726" y="3543300"/>
              <a:ext cx="990600" cy="451366"/>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
          <p:nvSpPr>
            <p:cNvPr id="158" name="TextBox 157"/>
            <p:cNvSpPr txBox="1"/>
            <p:nvPr/>
          </p:nvSpPr>
          <p:spPr>
            <a:xfrm>
              <a:off x="2514600" y="3516868"/>
              <a:ext cx="304800" cy="369332"/>
            </a:xfrm>
            <a:prstGeom prst="rect">
              <a:avLst/>
            </a:prstGeom>
            <a:noFill/>
          </p:spPr>
          <p:txBody>
            <a:bodyPr wrap="square" rtlCol="0">
              <a:spAutoFit/>
            </a:bodyPr>
            <a:lstStyle/>
            <a:p>
              <a:r>
                <a:rPr lang="en-US" dirty="0" smtClean="0"/>
                <a:t>F</a:t>
              </a:r>
              <a:endParaRPr lang="en-US" dirty="0"/>
            </a:p>
          </p:txBody>
        </p:sp>
      </p:grpSp>
      <p:grpSp>
        <p:nvGrpSpPr>
          <p:cNvPr id="161" name="Group 160"/>
          <p:cNvGrpSpPr/>
          <p:nvPr/>
        </p:nvGrpSpPr>
        <p:grpSpPr>
          <a:xfrm>
            <a:off x="3810000" y="3224768"/>
            <a:ext cx="1943100" cy="369332"/>
            <a:chOff x="3810000" y="3224768"/>
            <a:chExt cx="1943100" cy="369332"/>
          </a:xfrm>
        </p:grpSpPr>
        <p:cxnSp>
          <p:nvCxnSpPr>
            <p:cNvPr id="66" name="Straight Arrow Connector 65"/>
            <p:cNvCxnSpPr>
              <a:endCxn id="18" idx="1"/>
            </p:cNvCxnSpPr>
            <p:nvPr/>
          </p:nvCxnSpPr>
          <p:spPr bwMode="auto">
            <a:xfrm flipV="1">
              <a:off x="3810000" y="3308866"/>
              <a:ext cx="1943100" cy="272534"/>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
          <p:nvSpPr>
            <p:cNvPr id="160" name="TextBox 159"/>
            <p:cNvSpPr txBox="1"/>
            <p:nvPr/>
          </p:nvSpPr>
          <p:spPr>
            <a:xfrm>
              <a:off x="3962400" y="3224768"/>
              <a:ext cx="304800" cy="369332"/>
            </a:xfrm>
            <a:prstGeom prst="rect">
              <a:avLst/>
            </a:prstGeom>
            <a:noFill/>
          </p:spPr>
          <p:txBody>
            <a:bodyPr wrap="square" rtlCol="0">
              <a:spAutoFit/>
            </a:bodyPr>
            <a:lstStyle/>
            <a:p>
              <a:r>
                <a:rPr lang="en-US" dirty="0" smtClean="0"/>
                <a:t>T</a:t>
              </a:r>
              <a:endParaRPr lang="en-US" dirty="0"/>
            </a:p>
          </p:txBody>
        </p:sp>
      </p:grpSp>
      <p:sp>
        <p:nvSpPr>
          <p:cNvPr id="217" name="TextBox 216"/>
          <p:cNvSpPr txBox="1"/>
          <p:nvPr/>
        </p:nvSpPr>
        <p:spPr>
          <a:xfrm>
            <a:off x="6553200" y="5421868"/>
            <a:ext cx="609600" cy="369332"/>
          </a:xfrm>
          <a:prstGeom prst="rect">
            <a:avLst/>
          </a:prstGeom>
          <a:noFill/>
        </p:spPr>
        <p:txBody>
          <a:bodyPr wrap="square" rtlCol="0">
            <a:spAutoFit/>
          </a:bodyPr>
          <a:lstStyle/>
          <a:p>
            <a:r>
              <a:rPr lang="en-US" dirty="0" smtClean="0"/>
              <a:t>---</a:t>
            </a:r>
            <a:endParaRPr lang="en-US" dirty="0"/>
          </a:p>
        </p:txBody>
      </p:sp>
      <p:grpSp>
        <p:nvGrpSpPr>
          <p:cNvPr id="89" name="Group 88"/>
          <p:cNvGrpSpPr/>
          <p:nvPr/>
        </p:nvGrpSpPr>
        <p:grpSpPr>
          <a:xfrm>
            <a:off x="152400" y="4724400"/>
            <a:ext cx="1524000" cy="952500"/>
            <a:chOff x="1600200" y="3276600"/>
            <a:chExt cx="1524000" cy="952500"/>
          </a:xfrm>
        </p:grpSpPr>
        <p:cxnSp>
          <p:nvCxnSpPr>
            <p:cNvPr id="90" name="Straight Arrow Connector 89"/>
            <p:cNvCxnSpPr/>
            <p:nvPr/>
          </p:nvCxnSpPr>
          <p:spPr bwMode="auto">
            <a:xfrm>
              <a:off x="1676400" y="3657600"/>
              <a:ext cx="9906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91" name="Straight Arrow Connector 90"/>
            <p:cNvCxnSpPr/>
            <p:nvPr/>
          </p:nvCxnSpPr>
          <p:spPr bwMode="auto">
            <a:xfrm>
              <a:off x="1676400" y="3848100"/>
              <a:ext cx="9906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92" name="TextBox 91"/>
            <p:cNvSpPr txBox="1"/>
            <p:nvPr/>
          </p:nvSpPr>
          <p:spPr>
            <a:xfrm>
              <a:off x="1600200" y="3276600"/>
              <a:ext cx="1524000" cy="369332"/>
            </a:xfrm>
            <a:prstGeom prst="rect">
              <a:avLst/>
            </a:prstGeom>
            <a:noFill/>
          </p:spPr>
          <p:txBody>
            <a:bodyPr wrap="square" rtlCol="0">
              <a:spAutoFit/>
            </a:bodyPr>
            <a:lstStyle/>
            <a:p>
              <a:r>
                <a:rPr lang="en-US" dirty="0" smtClean="0">
                  <a:solidFill>
                    <a:srgbClr val="FF0000"/>
                  </a:solidFill>
                </a:rPr>
                <a:t>Control flow </a:t>
              </a:r>
              <a:endParaRPr lang="en-US" dirty="0">
                <a:solidFill>
                  <a:srgbClr val="FF0000"/>
                </a:solidFill>
              </a:endParaRPr>
            </a:p>
          </p:txBody>
        </p:sp>
        <p:sp>
          <p:nvSpPr>
            <p:cNvPr id="93" name="TextBox 92"/>
            <p:cNvSpPr txBox="1"/>
            <p:nvPr/>
          </p:nvSpPr>
          <p:spPr>
            <a:xfrm>
              <a:off x="1600200" y="3859768"/>
              <a:ext cx="1524000" cy="369332"/>
            </a:xfrm>
            <a:prstGeom prst="rect">
              <a:avLst/>
            </a:prstGeom>
            <a:noFill/>
          </p:spPr>
          <p:txBody>
            <a:bodyPr wrap="square" rtlCol="0">
              <a:spAutoFit/>
            </a:bodyPr>
            <a:lstStyle/>
            <a:p>
              <a:r>
                <a:rPr lang="en-US" dirty="0" smtClean="0"/>
                <a:t>Data flow</a:t>
              </a:r>
              <a:endParaRPr lang="en-US" dirty="0"/>
            </a:p>
          </p:txBody>
        </p:sp>
      </p:grpSp>
      <p:sp>
        <p:nvSpPr>
          <p:cNvPr id="94" name="TextBox 93"/>
          <p:cNvSpPr txBox="1"/>
          <p:nvPr/>
        </p:nvSpPr>
        <p:spPr>
          <a:xfrm>
            <a:off x="6477000" y="3429000"/>
            <a:ext cx="2438400" cy="646331"/>
          </a:xfrm>
          <a:prstGeom prst="rect">
            <a:avLst/>
          </a:prstGeom>
          <a:noFill/>
        </p:spPr>
        <p:txBody>
          <a:bodyPr wrap="square" rtlCol="0">
            <a:spAutoFit/>
          </a:bodyPr>
          <a:lstStyle/>
          <a:p>
            <a:r>
              <a:rPr lang="en-US" dirty="0" smtClean="0">
                <a:solidFill>
                  <a:srgbClr val="0070C0"/>
                </a:solidFill>
              </a:rPr>
              <a:t>Dependence through memory</a:t>
            </a:r>
            <a:endParaRPr lang="en-US" dirty="0">
              <a:solidFill>
                <a:srgbClr val="0070C0"/>
              </a:solidFill>
            </a:endParaRPr>
          </a:p>
        </p:txBody>
      </p:sp>
      <p:cxnSp>
        <p:nvCxnSpPr>
          <p:cNvPr id="96" name="Straight Arrow Connector 95"/>
          <p:cNvCxnSpPr>
            <a:stCxn id="94" idx="1"/>
          </p:cNvCxnSpPr>
          <p:nvPr/>
        </p:nvCxnSpPr>
        <p:spPr bwMode="auto">
          <a:xfrm rot="10800000">
            <a:off x="6096000" y="3733800"/>
            <a:ext cx="381000" cy="18366"/>
          </a:xfrm>
          <a:prstGeom prst="straightConnector1">
            <a:avLst/>
          </a:prstGeom>
          <a:solidFill>
            <a:schemeClr val="accent1"/>
          </a:solidFill>
          <a:ln w="19050" cap="flat" cmpd="sng" algn="ctr">
            <a:solidFill>
              <a:srgbClr val="0070C0"/>
            </a:solidFill>
            <a:prstDash val="solid"/>
            <a:round/>
            <a:headEnd type="none" w="med" len="med"/>
            <a:tailEnd type="arrow"/>
          </a:ln>
          <a:effectLst/>
        </p:spPr>
      </p:cxnSp>
      <p:grpSp>
        <p:nvGrpSpPr>
          <p:cNvPr id="97" name="Group 96"/>
          <p:cNvGrpSpPr/>
          <p:nvPr/>
        </p:nvGrpSpPr>
        <p:grpSpPr>
          <a:xfrm>
            <a:off x="152400" y="2286000"/>
            <a:ext cx="2487768" cy="369332"/>
            <a:chOff x="304800" y="2398552"/>
            <a:chExt cx="2487768" cy="369332"/>
          </a:xfrm>
        </p:grpSpPr>
        <p:sp>
          <p:nvSpPr>
            <p:cNvPr id="98" name="Oval 97"/>
            <p:cNvSpPr/>
            <p:nvPr/>
          </p:nvSpPr>
          <p:spPr bwMode="auto">
            <a:xfrm>
              <a:off x="304800" y="2438400"/>
              <a:ext cx="304800" cy="304800"/>
            </a:xfrm>
            <a:prstGeom prst="ellipse">
              <a:avLst/>
            </a:prstGeom>
            <a:solidFill>
              <a:schemeClr val="accent4">
                <a:lumMod val="95000"/>
                <a:lumOff val="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0" name="TextBox 99"/>
            <p:cNvSpPr txBox="1"/>
            <p:nvPr/>
          </p:nvSpPr>
          <p:spPr>
            <a:xfrm>
              <a:off x="582768" y="2398552"/>
              <a:ext cx="2209800" cy="369332"/>
            </a:xfrm>
            <a:prstGeom prst="rect">
              <a:avLst/>
            </a:prstGeom>
            <a:noFill/>
          </p:spPr>
          <p:txBody>
            <a:bodyPr wrap="square" rtlCol="0">
              <a:spAutoFit/>
            </a:bodyPr>
            <a:lstStyle/>
            <a:p>
              <a:r>
                <a:rPr lang="en-US" dirty="0" smtClean="0"/>
                <a:t>lib calls</a:t>
              </a:r>
              <a:endParaRPr lang="en-US" dirty="0"/>
            </a:p>
          </p:txBody>
        </p:sp>
      </p:grpSp>
      <p:sp>
        <p:nvSpPr>
          <p:cNvPr id="102" name="TextBox 101"/>
          <p:cNvSpPr txBox="1"/>
          <p:nvPr/>
        </p:nvSpPr>
        <p:spPr>
          <a:xfrm>
            <a:off x="6781800" y="5105400"/>
            <a:ext cx="2438400" cy="369332"/>
          </a:xfrm>
          <a:prstGeom prst="rect">
            <a:avLst/>
          </a:prstGeom>
          <a:noFill/>
        </p:spPr>
        <p:txBody>
          <a:bodyPr wrap="square" rtlCol="0">
            <a:spAutoFit/>
          </a:bodyPr>
          <a:lstStyle/>
          <a:p>
            <a:r>
              <a:rPr lang="en-US" dirty="0" smtClean="0">
                <a:solidFill>
                  <a:srgbClr val="0070C0"/>
                </a:solidFill>
              </a:rPr>
              <a:t>Only consider lib calls</a:t>
            </a:r>
            <a:endParaRPr lang="en-US" dirty="0">
              <a:solidFill>
                <a:srgbClr val="0070C0"/>
              </a:solidFill>
            </a:endParaRPr>
          </a:p>
        </p:txBody>
      </p:sp>
      <p:cxnSp>
        <p:nvCxnSpPr>
          <p:cNvPr id="103" name="Straight Arrow Connector 102"/>
          <p:cNvCxnSpPr>
            <a:stCxn id="102" idx="2"/>
          </p:cNvCxnSpPr>
          <p:nvPr/>
        </p:nvCxnSpPr>
        <p:spPr bwMode="auto">
          <a:xfrm flipH="1">
            <a:off x="7391400" y="5474732"/>
            <a:ext cx="609600" cy="316468"/>
          </a:xfrm>
          <a:prstGeom prst="straightConnector1">
            <a:avLst/>
          </a:prstGeom>
          <a:solidFill>
            <a:schemeClr val="accent1"/>
          </a:solidFill>
          <a:ln w="19050" cap="flat" cmpd="sng" algn="ctr">
            <a:solidFill>
              <a:srgbClr val="0070C0"/>
            </a:solidFill>
            <a:prstDash val="solid"/>
            <a:round/>
            <a:headEnd type="none" w="med" len="med"/>
            <a:tailEnd type="arrow"/>
          </a:ln>
          <a:effectLst/>
        </p:spPr>
      </p:cxnSp>
      <p:sp>
        <p:nvSpPr>
          <p:cNvPr id="24" name="Slide Number Placeholder 23"/>
          <p:cNvSpPr>
            <a:spLocks noGrp="1"/>
          </p:cNvSpPr>
          <p:nvPr>
            <p:ph type="sldNum" sz="quarter" idx="4"/>
          </p:nvPr>
        </p:nvSpPr>
        <p:spPr/>
        <p:txBody>
          <a:bodyPr/>
          <a:lstStyle/>
          <a:p>
            <a:fld id="{C95A27B6-DE0C-407F-A6C6-4B1A5613B8A0}" type="slidenum">
              <a:rPr lang="en-US" smtClean="0"/>
              <a:pPr/>
              <a:t>14</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9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99"/>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2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6"/>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4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0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43"/>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07"/>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41"/>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14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153"/>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109"/>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89"/>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3"/>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157"/>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4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61"/>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131"/>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130"/>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101"/>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97"/>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72"/>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70"/>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128"/>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117"/>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161"/>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159"/>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121"/>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5" grpId="0"/>
      <p:bldP spid="19" grpId="0"/>
      <p:bldP spid="23" grpId="0"/>
      <p:bldP spid="36" grpId="0"/>
      <p:bldP spid="61" grpId="0"/>
      <p:bldP spid="67" grpId="0"/>
      <p:bldP spid="150" grpId="0" animBg="1"/>
      <p:bldP spid="217" grpId="0"/>
      <p:bldP spid="94" grpId="0"/>
      <p:bldP spid="10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686800" cy="808038"/>
          </a:xfrm>
        </p:spPr>
        <p:txBody>
          <a:bodyPr/>
          <a:lstStyle/>
          <a:p>
            <a:pPr algn="l"/>
            <a:r>
              <a:rPr lang="en-US" dirty="0" smtClean="0"/>
              <a:t>Memory Profiling: Silent Stores</a:t>
            </a:r>
            <a:endParaRPr lang="en-US" dirty="0"/>
          </a:p>
        </p:txBody>
      </p:sp>
      <p:sp>
        <p:nvSpPr>
          <p:cNvPr id="6" name="Content Placeholder 2"/>
          <p:cNvSpPr>
            <a:spLocks noGrp="1"/>
          </p:cNvSpPr>
          <p:nvPr>
            <p:ph idx="4294967295"/>
          </p:nvPr>
        </p:nvSpPr>
        <p:spPr>
          <a:xfrm>
            <a:off x="0" y="1066800"/>
            <a:ext cx="8686800" cy="1828800"/>
          </a:xfrm>
        </p:spPr>
        <p:txBody>
          <a:bodyPr/>
          <a:lstStyle/>
          <a:p>
            <a:r>
              <a:rPr lang="en-US" sz="2400" dirty="0" smtClean="0"/>
              <a:t>A store is silent if it writes the already existing value at memory location</a:t>
            </a:r>
          </a:p>
          <a:p>
            <a:r>
              <a:rPr lang="en-US" sz="2400" dirty="0" smtClean="0"/>
              <a:t>A large fraction of silent stores exist and can be exploited for intelligent code duplication</a:t>
            </a:r>
            <a:endParaRPr lang="en-US" sz="2400" dirty="0"/>
          </a:p>
        </p:txBody>
      </p:sp>
      <p:graphicFrame>
        <p:nvGraphicFramePr>
          <p:cNvPr id="5" name="Chart 4"/>
          <p:cNvGraphicFramePr>
            <a:graphicFrameLocks noGrp="1"/>
          </p:cNvGraphicFramePr>
          <p:nvPr>
            <p:extLst>
              <p:ext uri="{D42A27DB-BD31-4B8C-83A1-F6EECF244321}">
                <p14:modId xmlns:p14="http://schemas.microsoft.com/office/powerpoint/2010/main" val="1745452539"/>
              </p:ext>
            </p:extLst>
          </p:nvPr>
        </p:nvGraphicFramePr>
        <p:xfrm>
          <a:off x="228600" y="2743200"/>
          <a:ext cx="8663548" cy="3449450"/>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4"/>
          </p:nvPr>
        </p:nvSpPr>
        <p:spPr/>
        <p:txBody>
          <a:bodyPr/>
          <a:lstStyle/>
          <a:p>
            <a:fld id="{C95A27B6-DE0C-407F-A6C6-4B1A5613B8A0}" type="slidenum">
              <a:rPr lang="en-US" smtClean="0"/>
              <a:pPr/>
              <a:t>15</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686800" cy="808038"/>
          </a:xfrm>
        </p:spPr>
        <p:txBody>
          <a:bodyPr/>
          <a:lstStyle/>
          <a:p>
            <a:pPr algn="l"/>
            <a:r>
              <a:rPr lang="en-US" dirty="0" smtClean="0"/>
              <a:t>Exploiting Silent Stores</a:t>
            </a:r>
            <a:endParaRPr lang="en-US" dirty="0"/>
          </a:p>
        </p:txBody>
      </p:sp>
      <p:grpSp>
        <p:nvGrpSpPr>
          <p:cNvPr id="3" name="Group 5"/>
          <p:cNvGrpSpPr/>
          <p:nvPr/>
        </p:nvGrpSpPr>
        <p:grpSpPr>
          <a:xfrm>
            <a:off x="5753100" y="5562600"/>
            <a:ext cx="685800" cy="533400"/>
            <a:chOff x="5638800" y="4953000"/>
            <a:chExt cx="685800" cy="533400"/>
          </a:xfrm>
        </p:grpSpPr>
        <p:sp>
          <p:nvSpPr>
            <p:cNvPr id="4" name="Oval 3"/>
            <p:cNvSpPr/>
            <p:nvPr/>
          </p:nvSpPr>
          <p:spPr bwMode="auto">
            <a:xfrm>
              <a:off x="5638800" y="4953000"/>
              <a:ext cx="533400" cy="533400"/>
            </a:xfrm>
            <a:prstGeom prst="ellipse">
              <a:avLst/>
            </a:prstGeom>
            <a:solidFill>
              <a:schemeClr val="accent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 name="TextBox 4"/>
            <p:cNvSpPr txBox="1"/>
            <p:nvPr/>
          </p:nvSpPr>
          <p:spPr>
            <a:xfrm>
              <a:off x="5638800" y="5029200"/>
              <a:ext cx="685800" cy="369332"/>
            </a:xfrm>
            <a:prstGeom prst="rect">
              <a:avLst/>
            </a:prstGeom>
            <a:noFill/>
          </p:spPr>
          <p:txBody>
            <a:bodyPr wrap="square" rtlCol="0">
              <a:spAutoFit/>
            </a:bodyPr>
            <a:lstStyle/>
            <a:p>
              <a:endParaRPr lang="en-US" dirty="0"/>
            </a:p>
          </p:txBody>
        </p:sp>
      </p:grpSp>
      <p:grpSp>
        <p:nvGrpSpPr>
          <p:cNvPr id="6" name="Group 6"/>
          <p:cNvGrpSpPr/>
          <p:nvPr/>
        </p:nvGrpSpPr>
        <p:grpSpPr>
          <a:xfrm>
            <a:off x="5753100" y="3886200"/>
            <a:ext cx="685800" cy="533400"/>
            <a:chOff x="5638800" y="4953000"/>
            <a:chExt cx="685800" cy="533400"/>
          </a:xfrm>
        </p:grpSpPr>
        <p:sp>
          <p:nvSpPr>
            <p:cNvPr id="8" name="Oval 7"/>
            <p:cNvSpPr/>
            <p:nvPr/>
          </p:nvSpPr>
          <p:spPr bwMode="auto">
            <a:xfrm>
              <a:off x="5638800" y="4953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TextBox 8"/>
            <p:cNvSpPr txBox="1"/>
            <p:nvPr/>
          </p:nvSpPr>
          <p:spPr>
            <a:xfrm>
              <a:off x="5638800" y="5029200"/>
              <a:ext cx="685800" cy="369332"/>
            </a:xfrm>
            <a:prstGeom prst="rect">
              <a:avLst/>
            </a:prstGeom>
            <a:noFill/>
          </p:spPr>
          <p:txBody>
            <a:bodyPr wrap="square" rtlCol="0">
              <a:spAutoFit/>
            </a:bodyPr>
            <a:lstStyle/>
            <a:p>
              <a:r>
                <a:rPr lang="en-US" dirty="0" smtClean="0"/>
                <a:t>ld1</a:t>
              </a:r>
              <a:endParaRPr lang="en-US" dirty="0"/>
            </a:p>
          </p:txBody>
        </p:sp>
      </p:grpSp>
      <p:sp>
        <p:nvSpPr>
          <p:cNvPr id="10" name="TextBox 9"/>
          <p:cNvSpPr txBox="1"/>
          <p:nvPr/>
        </p:nvSpPr>
        <p:spPr>
          <a:xfrm>
            <a:off x="6248400" y="5715000"/>
            <a:ext cx="2743200" cy="369332"/>
          </a:xfrm>
          <a:prstGeom prst="rect">
            <a:avLst/>
          </a:prstGeom>
          <a:noFill/>
        </p:spPr>
        <p:txBody>
          <a:bodyPr wrap="square" rtlCol="0">
            <a:spAutoFit/>
          </a:bodyPr>
          <a:lstStyle/>
          <a:p>
            <a:r>
              <a:rPr lang="en-US" dirty="0" smtClean="0"/>
              <a:t>call </a:t>
            </a:r>
            <a:r>
              <a:rPr lang="en-US" dirty="0" err="1" smtClean="0"/>
              <a:t>printf</a:t>
            </a:r>
            <a:r>
              <a:rPr lang="en-US" dirty="0" smtClean="0"/>
              <a:t> (---, op1, ---)</a:t>
            </a:r>
            <a:endParaRPr lang="en-US" dirty="0"/>
          </a:p>
        </p:txBody>
      </p:sp>
      <p:sp>
        <p:nvSpPr>
          <p:cNvPr id="11" name="TextBox 10"/>
          <p:cNvSpPr txBox="1"/>
          <p:nvPr/>
        </p:nvSpPr>
        <p:spPr>
          <a:xfrm>
            <a:off x="6248400" y="4724400"/>
            <a:ext cx="1905000" cy="369332"/>
          </a:xfrm>
          <a:prstGeom prst="rect">
            <a:avLst/>
          </a:prstGeom>
          <a:noFill/>
        </p:spPr>
        <p:txBody>
          <a:bodyPr wrap="square" rtlCol="0">
            <a:spAutoFit/>
          </a:bodyPr>
          <a:lstStyle/>
          <a:p>
            <a:r>
              <a:rPr lang="en-US" dirty="0" smtClean="0"/>
              <a:t>op1 =  ld1 + 1</a:t>
            </a:r>
            <a:endParaRPr lang="en-US" dirty="0"/>
          </a:p>
        </p:txBody>
      </p:sp>
      <p:grpSp>
        <p:nvGrpSpPr>
          <p:cNvPr id="7" name="Group 11"/>
          <p:cNvGrpSpPr/>
          <p:nvPr/>
        </p:nvGrpSpPr>
        <p:grpSpPr>
          <a:xfrm>
            <a:off x="5753100" y="4673600"/>
            <a:ext cx="685800" cy="533400"/>
            <a:chOff x="5638800" y="4953000"/>
            <a:chExt cx="685800" cy="533400"/>
          </a:xfrm>
        </p:grpSpPr>
        <p:sp>
          <p:nvSpPr>
            <p:cNvPr id="13" name="Oval 12"/>
            <p:cNvSpPr/>
            <p:nvPr/>
          </p:nvSpPr>
          <p:spPr bwMode="auto">
            <a:xfrm>
              <a:off x="5638800" y="4953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 name="TextBox 13"/>
            <p:cNvSpPr txBox="1"/>
            <p:nvPr/>
          </p:nvSpPr>
          <p:spPr>
            <a:xfrm>
              <a:off x="5638800" y="5029200"/>
              <a:ext cx="685800" cy="369332"/>
            </a:xfrm>
            <a:prstGeom prst="rect">
              <a:avLst/>
            </a:prstGeom>
            <a:noFill/>
          </p:spPr>
          <p:txBody>
            <a:bodyPr wrap="square" rtlCol="0">
              <a:spAutoFit/>
            </a:bodyPr>
            <a:lstStyle/>
            <a:p>
              <a:r>
                <a:rPr lang="en-US" dirty="0" smtClean="0"/>
                <a:t>op1</a:t>
              </a:r>
              <a:endParaRPr lang="en-US" dirty="0"/>
            </a:p>
          </p:txBody>
        </p:sp>
      </p:grpSp>
      <p:sp>
        <p:nvSpPr>
          <p:cNvPr id="15" name="TextBox 14"/>
          <p:cNvSpPr txBox="1"/>
          <p:nvPr/>
        </p:nvSpPr>
        <p:spPr>
          <a:xfrm>
            <a:off x="6238875" y="3974068"/>
            <a:ext cx="2057400" cy="369332"/>
          </a:xfrm>
          <a:prstGeom prst="rect">
            <a:avLst/>
          </a:prstGeom>
          <a:noFill/>
        </p:spPr>
        <p:txBody>
          <a:bodyPr wrap="square" rtlCol="0">
            <a:spAutoFit/>
          </a:bodyPr>
          <a:lstStyle/>
          <a:p>
            <a:r>
              <a:rPr lang="en-US" dirty="0" smtClean="0"/>
              <a:t>ld1 =  load </a:t>
            </a:r>
            <a:r>
              <a:rPr lang="en-US" dirty="0" err="1" smtClean="0"/>
              <a:t>addr</a:t>
            </a:r>
            <a:endParaRPr lang="en-US" dirty="0"/>
          </a:p>
        </p:txBody>
      </p:sp>
      <p:grpSp>
        <p:nvGrpSpPr>
          <p:cNvPr id="12" name="Group 15"/>
          <p:cNvGrpSpPr/>
          <p:nvPr/>
        </p:nvGrpSpPr>
        <p:grpSpPr>
          <a:xfrm>
            <a:off x="5753100" y="3048000"/>
            <a:ext cx="685800" cy="533400"/>
            <a:chOff x="5638800" y="4953000"/>
            <a:chExt cx="685800" cy="533400"/>
          </a:xfrm>
        </p:grpSpPr>
        <p:sp>
          <p:nvSpPr>
            <p:cNvPr id="17" name="Oval 16"/>
            <p:cNvSpPr/>
            <p:nvPr/>
          </p:nvSpPr>
          <p:spPr bwMode="auto">
            <a:xfrm>
              <a:off x="5638800" y="4953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8" name="TextBox 17"/>
            <p:cNvSpPr txBox="1"/>
            <p:nvPr/>
          </p:nvSpPr>
          <p:spPr>
            <a:xfrm>
              <a:off x="5638800" y="5029200"/>
              <a:ext cx="685800" cy="369332"/>
            </a:xfrm>
            <a:prstGeom prst="rect">
              <a:avLst/>
            </a:prstGeom>
            <a:noFill/>
          </p:spPr>
          <p:txBody>
            <a:bodyPr wrap="square" rtlCol="0">
              <a:spAutoFit/>
            </a:bodyPr>
            <a:lstStyle/>
            <a:p>
              <a:endParaRPr lang="en-US" dirty="0"/>
            </a:p>
          </p:txBody>
        </p:sp>
      </p:grpSp>
      <p:sp>
        <p:nvSpPr>
          <p:cNvPr id="19" name="TextBox 18"/>
          <p:cNvSpPr txBox="1"/>
          <p:nvPr/>
        </p:nvSpPr>
        <p:spPr>
          <a:xfrm>
            <a:off x="6248400" y="3135868"/>
            <a:ext cx="2057400" cy="369332"/>
          </a:xfrm>
          <a:prstGeom prst="rect">
            <a:avLst/>
          </a:prstGeom>
          <a:noFill/>
        </p:spPr>
        <p:txBody>
          <a:bodyPr wrap="square" rtlCol="0">
            <a:spAutoFit/>
          </a:bodyPr>
          <a:lstStyle/>
          <a:p>
            <a:r>
              <a:rPr lang="en-US" dirty="0" smtClean="0"/>
              <a:t>store dt1, </a:t>
            </a:r>
            <a:r>
              <a:rPr lang="en-US" dirty="0" err="1" smtClean="0"/>
              <a:t>addr</a:t>
            </a:r>
            <a:endParaRPr lang="en-US" dirty="0"/>
          </a:p>
        </p:txBody>
      </p:sp>
      <p:grpSp>
        <p:nvGrpSpPr>
          <p:cNvPr id="16" name="Group 19"/>
          <p:cNvGrpSpPr/>
          <p:nvPr/>
        </p:nvGrpSpPr>
        <p:grpSpPr>
          <a:xfrm>
            <a:off x="5753100" y="1828800"/>
            <a:ext cx="685800" cy="533400"/>
            <a:chOff x="5638800" y="4953000"/>
            <a:chExt cx="685800" cy="533400"/>
          </a:xfrm>
        </p:grpSpPr>
        <p:sp>
          <p:nvSpPr>
            <p:cNvPr id="21" name="Oval 20"/>
            <p:cNvSpPr/>
            <p:nvPr/>
          </p:nvSpPr>
          <p:spPr bwMode="auto">
            <a:xfrm>
              <a:off x="5638800" y="4953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2" name="TextBox 21"/>
            <p:cNvSpPr txBox="1"/>
            <p:nvPr/>
          </p:nvSpPr>
          <p:spPr>
            <a:xfrm>
              <a:off x="5638800" y="5029200"/>
              <a:ext cx="685800" cy="369332"/>
            </a:xfrm>
            <a:prstGeom prst="rect">
              <a:avLst/>
            </a:prstGeom>
            <a:noFill/>
          </p:spPr>
          <p:txBody>
            <a:bodyPr wrap="square" rtlCol="0">
              <a:spAutoFit/>
            </a:bodyPr>
            <a:lstStyle/>
            <a:p>
              <a:r>
                <a:rPr lang="en-US" dirty="0" smtClean="0"/>
                <a:t>st1</a:t>
              </a:r>
              <a:endParaRPr lang="en-US" dirty="0"/>
            </a:p>
          </p:txBody>
        </p:sp>
      </p:grpSp>
      <p:sp>
        <p:nvSpPr>
          <p:cNvPr id="23" name="TextBox 22"/>
          <p:cNvSpPr txBox="1"/>
          <p:nvPr/>
        </p:nvSpPr>
        <p:spPr>
          <a:xfrm>
            <a:off x="6248400" y="1916668"/>
            <a:ext cx="1676400" cy="369332"/>
          </a:xfrm>
          <a:prstGeom prst="rect">
            <a:avLst/>
          </a:prstGeom>
          <a:noFill/>
        </p:spPr>
        <p:txBody>
          <a:bodyPr wrap="square" rtlCol="0">
            <a:spAutoFit/>
          </a:bodyPr>
          <a:lstStyle/>
          <a:p>
            <a:r>
              <a:rPr lang="en-US" dirty="0" smtClean="0"/>
              <a:t>dt1 = </a:t>
            </a:r>
            <a:r>
              <a:rPr lang="en-US" dirty="0" err="1" smtClean="0"/>
              <a:t>incr</a:t>
            </a:r>
            <a:r>
              <a:rPr lang="en-US" dirty="0" smtClean="0"/>
              <a:t> + 1</a:t>
            </a:r>
            <a:endParaRPr lang="en-US" dirty="0"/>
          </a:p>
        </p:txBody>
      </p:sp>
      <p:cxnSp>
        <p:nvCxnSpPr>
          <p:cNvPr id="25" name="Straight Arrow Connector 24"/>
          <p:cNvCxnSpPr>
            <a:stCxn id="13" idx="4"/>
            <a:endCxn id="4" idx="0"/>
          </p:cNvCxnSpPr>
          <p:nvPr/>
        </p:nvCxnSpPr>
        <p:spPr bwMode="auto">
          <a:xfrm>
            <a:off x="6019800" y="5207000"/>
            <a:ext cx="0" cy="3556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27" name="Straight Arrow Connector 26"/>
          <p:cNvCxnSpPr>
            <a:stCxn id="8" idx="4"/>
            <a:endCxn id="13" idx="0"/>
          </p:cNvCxnSpPr>
          <p:nvPr/>
        </p:nvCxnSpPr>
        <p:spPr bwMode="auto">
          <a:xfrm rot="5400000">
            <a:off x="5892800" y="4546600"/>
            <a:ext cx="2540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29" name="Straight Arrow Connector 28"/>
          <p:cNvCxnSpPr>
            <a:stCxn id="17" idx="4"/>
            <a:endCxn id="8" idx="0"/>
          </p:cNvCxnSpPr>
          <p:nvPr/>
        </p:nvCxnSpPr>
        <p:spPr bwMode="auto">
          <a:xfrm rot="5400000">
            <a:off x="5867400" y="3733800"/>
            <a:ext cx="304800" cy="1588"/>
          </a:xfrm>
          <a:prstGeom prst="straightConnector1">
            <a:avLst/>
          </a:prstGeom>
          <a:solidFill>
            <a:schemeClr val="accent1"/>
          </a:solidFill>
          <a:ln w="19050" cap="flat" cmpd="sng" algn="ctr">
            <a:solidFill>
              <a:schemeClr val="tx1"/>
            </a:solidFill>
            <a:prstDash val="sysDash"/>
            <a:round/>
            <a:headEnd type="none" w="med" len="med"/>
            <a:tailEnd type="arrow"/>
          </a:ln>
          <a:effectLst/>
        </p:spPr>
      </p:cxnSp>
      <p:cxnSp>
        <p:nvCxnSpPr>
          <p:cNvPr id="32" name="Straight Arrow Connector 31"/>
          <p:cNvCxnSpPr>
            <a:stCxn id="21" idx="4"/>
            <a:endCxn id="17" idx="0"/>
          </p:cNvCxnSpPr>
          <p:nvPr/>
        </p:nvCxnSpPr>
        <p:spPr bwMode="auto">
          <a:xfrm rot="5400000">
            <a:off x="5676900" y="2705100"/>
            <a:ext cx="6858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20" name="Group 126"/>
          <p:cNvGrpSpPr/>
          <p:nvPr/>
        </p:nvGrpSpPr>
        <p:grpSpPr>
          <a:xfrm>
            <a:off x="3276600" y="4155744"/>
            <a:ext cx="685800" cy="533400"/>
            <a:chOff x="2590800" y="4724400"/>
            <a:chExt cx="685800" cy="533400"/>
          </a:xfrm>
        </p:grpSpPr>
        <p:sp>
          <p:nvSpPr>
            <p:cNvPr id="34" name="Oval 33"/>
            <p:cNvSpPr/>
            <p:nvPr/>
          </p:nvSpPr>
          <p:spPr bwMode="auto">
            <a:xfrm>
              <a:off x="2590800" y="4724400"/>
              <a:ext cx="533400" cy="5334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5" name="TextBox 34"/>
            <p:cNvSpPr txBox="1"/>
            <p:nvPr/>
          </p:nvSpPr>
          <p:spPr>
            <a:xfrm>
              <a:off x="2590800" y="4800600"/>
              <a:ext cx="685800" cy="369332"/>
            </a:xfrm>
            <a:prstGeom prst="rect">
              <a:avLst/>
            </a:prstGeom>
            <a:noFill/>
          </p:spPr>
          <p:txBody>
            <a:bodyPr wrap="square" rtlCol="0">
              <a:spAutoFit/>
            </a:bodyPr>
            <a:lstStyle/>
            <a:p>
              <a:r>
                <a:rPr lang="en-US" dirty="0" smtClean="0"/>
                <a:t>D</a:t>
              </a:r>
              <a:r>
                <a:rPr lang="en-US" baseline="-25000" dirty="0" smtClean="0"/>
                <a:t>op1</a:t>
              </a:r>
              <a:endParaRPr lang="en-US" baseline="-25000" dirty="0"/>
            </a:p>
          </p:txBody>
        </p:sp>
      </p:grpSp>
      <p:sp>
        <p:nvSpPr>
          <p:cNvPr id="36" name="TextBox 35"/>
          <p:cNvSpPr txBox="1"/>
          <p:nvPr/>
        </p:nvSpPr>
        <p:spPr>
          <a:xfrm>
            <a:off x="1752600" y="4281712"/>
            <a:ext cx="2133600" cy="369332"/>
          </a:xfrm>
          <a:prstGeom prst="rect">
            <a:avLst/>
          </a:prstGeom>
          <a:noFill/>
        </p:spPr>
        <p:txBody>
          <a:bodyPr wrap="square" rtlCol="0">
            <a:spAutoFit/>
          </a:bodyPr>
          <a:lstStyle/>
          <a:p>
            <a:r>
              <a:rPr lang="en-US" dirty="0" smtClean="0"/>
              <a:t>D</a:t>
            </a:r>
            <a:r>
              <a:rPr lang="en-US" baseline="-25000" dirty="0" smtClean="0"/>
              <a:t>op1</a:t>
            </a:r>
            <a:r>
              <a:rPr lang="en-US" dirty="0" smtClean="0"/>
              <a:t> = ld1 + 1</a:t>
            </a:r>
            <a:endParaRPr lang="en-US" dirty="0"/>
          </a:p>
        </p:txBody>
      </p:sp>
      <p:grpSp>
        <p:nvGrpSpPr>
          <p:cNvPr id="24" name="Group 106"/>
          <p:cNvGrpSpPr/>
          <p:nvPr/>
        </p:nvGrpSpPr>
        <p:grpSpPr>
          <a:xfrm>
            <a:off x="3238500" y="4955844"/>
            <a:ext cx="685800" cy="533400"/>
            <a:chOff x="2552163" y="5562600"/>
            <a:chExt cx="685800" cy="533400"/>
          </a:xfrm>
        </p:grpSpPr>
        <p:sp>
          <p:nvSpPr>
            <p:cNvPr id="38" name="Oval 37"/>
            <p:cNvSpPr/>
            <p:nvPr/>
          </p:nvSpPr>
          <p:spPr bwMode="auto">
            <a:xfrm>
              <a:off x="2590800" y="5562600"/>
              <a:ext cx="533400" cy="5334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9" name="TextBox 38"/>
            <p:cNvSpPr txBox="1"/>
            <p:nvPr/>
          </p:nvSpPr>
          <p:spPr>
            <a:xfrm>
              <a:off x="2552163" y="5638800"/>
              <a:ext cx="685800" cy="369332"/>
            </a:xfrm>
            <a:prstGeom prst="rect">
              <a:avLst/>
            </a:prstGeom>
            <a:noFill/>
          </p:spPr>
          <p:txBody>
            <a:bodyPr wrap="square" rtlCol="0">
              <a:spAutoFit/>
            </a:bodyPr>
            <a:lstStyle/>
            <a:p>
              <a:r>
                <a:rPr lang="en-US" dirty="0" err="1" smtClean="0"/>
                <a:t>cmp</a:t>
              </a:r>
              <a:endParaRPr lang="en-US" baseline="-25000" dirty="0"/>
            </a:p>
          </p:txBody>
        </p:sp>
      </p:grpSp>
      <p:cxnSp>
        <p:nvCxnSpPr>
          <p:cNvPr id="41" name="Straight Arrow Connector 40"/>
          <p:cNvCxnSpPr>
            <a:stCxn id="14" idx="1"/>
            <a:endCxn id="38" idx="7"/>
          </p:cNvCxnSpPr>
          <p:nvPr/>
        </p:nvCxnSpPr>
        <p:spPr bwMode="auto">
          <a:xfrm flipH="1">
            <a:off x="3732422" y="4934466"/>
            <a:ext cx="2020678" cy="99493"/>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43" name="Straight Arrow Connector 42"/>
          <p:cNvCxnSpPr>
            <a:stCxn id="34" idx="4"/>
            <a:endCxn id="38" idx="0"/>
          </p:cNvCxnSpPr>
          <p:nvPr/>
        </p:nvCxnSpPr>
        <p:spPr bwMode="auto">
          <a:xfrm>
            <a:off x="3543300" y="4689144"/>
            <a:ext cx="537" cy="2667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53" name="Straight Arrow Connector 52"/>
          <p:cNvCxnSpPr/>
          <p:nvPr/>
        </p:nvCxnSpPr>
        <p:spPr bwMode="auto">
          <a:xfrm rot="10800000" flipV="1">
            <a:off x="6172206" y="5486400"/>
            <a:ext cx="304795" cy="15239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26" name="Group 130"/>
          <p:cNvGrpSpPr/>
          <p:nvPr/>
        </p:nvGrpSpPr>
        <p:grpSpPr>
          <a:xfrm>
            <a:off x="3276600" y="1828800"/>
            <a:ext cx="685800" cy="533400"/>
            <a:chOff x="2667000" y="1752600"/>
            <a:chExt cx="685800" cy="533400"/>
          </a:xfrm>
        </p:grpSpPr>
        <p:sp>
          <p:nvSpPr>
            <p:cNvPr id="59" name="Oval 58"/>
            <p:cNvSpPr/>
            <p:nvPr/>
          </p:nvSpPr>
          <p:spPr bwMode="auto">
            <a:xfrm>
              <a:off x="2667000" y="1752600"/>
              <a:ext cx="533400" cy="5334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 name="TextBox 59"/>
            <p:cNvSpPr txBox="1"/>
            <p:nvPr/>
          </p:nvSpPr>
          <p:spPr>
            <a:xfrm>
              <a:off x="2667000" y="1828800"/>
              <a:ext cx="685800" cy="369332"/>
            </a:xfrm>
            <a:prstGeom prst="rect">
              <a:avLst/>
            </a:prstGeom>
            <a:noFill/>
          </p:spPr>
          <p:txBody>
            <a:bodyPr wrap="square" rtlCol="0">
              <a:spAutoFit/>
            </a:bodyPr>
            <a:lstStyle/>
            <a:p>
              <a:r>
                <a:rPr lang="en-US" dirty="0" smtClean="0"/>
                <a:t>D</a:t>
              </a:r>
              <a:r>
                <a:rPr lang="en-US" baseline="-25000" dirty="0" smtClean="0"/>
                <a:t>st1</a:t>
              </a:r>
              <a:endParaRPr lang="en-US" baseline="-25000" dirty="0"/>
            </a:p>
          </p:txBody>
        </p:sp>
      </p:grpSp>
      <p:sp>
        <p:nvSpPr>
          <p:cNvPr id="61" name="TextBox 60"/>
          <p:cNvSpPr txBox="1"/>
          <p:nvPr/>
        </p:nvSpPr>
        <p:spPr>
          <a:xfrm>
            <a:off x="1676400" y="1916668"/>
            <a:ext cx="1905000" cy="369332"/>
          </a:xfrm>
          <a:prstGeom prst="rect">
            <a:avLst/>
          </a:prstGeom>
          <a:noFill/>
        </p:spPr>
        <p:txBody>
          <a:bodyPr wrap="square" rtlCol="0">
            <a:spAutoFit/>
          </a:bodyPr>
          <a:lstStyle/>
          <a:p>
            <a:r>
              <a:rPr lang="en-US" dirty="0" smtClean="0"/>
              <a:t>D</a:t>
            </a:r>
            <a:r>
              <a:rPr lang="en-US" baseline="-25000" dirty="0" smtClean="0"/>
              <a:t>st1</a:t>
            </a:r>
            <a:r>
              <a:rPr lang="en-US" dirty="0" smtClean="0"/>
              <a:t> = D</a:t>
            </a:r>
            <a:r>
              <a:rPr lang="en-US" baseline="-25000" dirty="0" smtClean="0"/>
              <a:t>incr</a:t>
            </a:r>
            <a:r>
              <a:rPr lang="en-US" dirty="0" smtClean="0"/>
              <a:t> + 1</a:t>
            </a:r>
            <a:endParaRPr lang="en-US" dirty="0"/>
          </a:p>
        </p:txBody>
      </p:sp>
      <p:grpSp>
        <p:nvGrpSpPr>
          <p:cNvPr id="28" name="Group 127"/>
          <p:cNvGrpSpPr/>
          <p:nvPr/>
        </p:nvGrpSpPr>
        <p:grpSpPr>
          <a:xfrm>
            <a:off x="3238500" y="2667000"/>
            <a:ext cx="685800" cy="533400"/>
            <a:chOff x="2628363" y="2590800"/>
            <a:chExt cx="685800" cy="533400"/>
          </a:xfrm>
        </p:grpSpPr>
        <p:sp>
          <p:nvSpPr>
            <p:cNvPr id="63" name="Oval 62"/>
            <p:cNvSpPr/>
            <p:nvPr/>
          </p:nvSpPr>
          <p:spPr bwMode="auto">
            <a:xfrm>
              <a:off x="2667000" y="2590800"/>
              <a:ext cx="533400" cy="5334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4" name="TextBox 63"/>
            <p:cNvSpPr txBox="1"/>
            <p:nvPr/>
          </p:nvSpPr>
          <p:spPr>
            <a:xfrm>
              <a:off x="2628363" y="2667000"/>
              <a:ext cx="685800" cy="369332"/>
            </a:xfrm>
            <a:prstGeom prst="rect">
              <a:avLst/>
            </a:prstGeom>
            <a:noFill/>
          </p:spPr>
          <p:txBody>
            <a:bodyPr wrap="square" rtlCol="0">
              <a:spAutoFit/>
            </a:bodyPr>
            <a:lstStyle/>
            <a:p>
              <a:r>
                <a:rPr lang="en-US" dirty="0" err="1" smtClean="0"/>
                <a:t>cmp</a:t>
              </a:r>
              <a:endParaRPr lang="en-US" baseline="-25000" dirty="0"/>
            </a:p>
          </p:txBody>
        </p:sp>
      </p:grpSp>
      <p:sp>
        <p:nvSpPr>
          <p:cNvPr id="67" name="TextBox 66"/>
          <p:cNvSpPr txBox="1"/>
          <p:nvPr/>
        </p:nvSpPr>
        <p:spPr>
          <a:xfrm>
            <a:off x="533400" y="3974068"/>
            <a:ext cx="2209800" cy="369332"/>
          </a:xfrm>
          <a:prstGeom prst="rect">
            <a:avLst/>
          </a:prstGeom>
          <a:noFill/>
        </p:spPr>
        <p:txBody>
          <a:bodyPr wrap="square" rtlCol="0">
            <a:spAutoFit/>
          </a:bodyPr>
          <a:lstStyle/>
          <a:p>
            <a:r>
              <a:rPr lang="en-US" dirty="0" smtClean="0"/>
              <a:t>Trigger recovery</a:t>
            </a:r>
            <a:endParaRPr lang="en-US" dirty="0"/>
          </a:p>
        </p:txBody>
      </p:sp>
      <p:cxnSp>
        <p:nvCxnSpPr>
          <p:cNvPr id="70" name="Straight Arrow Connector 69"/>
          <p:cNvCxnSpPr>
            <a:stCxn id="59" idx="4"/>
            <a:endCxn id="63" idx="0"/>
          </p:cNvCxnSpPr>
          <p:nvPr/>
        </p:nvCxnSpPr>
        <p:spPr bwMode="auto">
          <a:xfrm rot="16200000" flipH="1">
            <a:off x="3391168" y="2514331"/>
            <a:ext cx="304800" cy="537"/>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72" name="Straight Arrow Connector 71"/>
          <p:cNvCxnSpPr>
            <a:stCxn id="22" idx="1"/>
          </p:cNvCxnSpPr>
          <p:nvPr/>
        </p:nvCxnSpPr>
        <p:spPr bwMode="auto">
          <a:xfrm rot="10800000" flipV="1">
            <a:off x="3809998" y="2089665"/>
            <a:ext cx="1943102" cy="729733"/>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30" name="Group 129"/>
          <p:cNvGrpSpPr/>
          <p:nvPr/>
        </p:nvGrpSpPr>
        <p:grpSpPr>
          <a:xfrm>
            <a:off x="3276600" y="1143000"/>
            <a:ext cx="762000" cy="533400"/>
            <a:chOff x="2667000" y="1066800"/>
            <a:chExt cx="762000" cy="533400"/>
          </a:xfrm>
        </p:grpSpPr>
        <p:sp>
          <p:nvSpPr>
            <p:cNvPr id="80" name="Oval 79"/>
            <p:cNvSpPr/>
            <p:nvPr/>
          </p:nvSpPr>
          <p:spPr bwMode="auto">
            <a:xfrm>
              <a:off x="2667000" y="1066800"/>
              <a:ext cx="533400" cy="5334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1" name="TextBox 80"/>
            <p:cNvSpPr txBox="1"/>
            <p:nvPr/>
          </p:nvSpPr>
          <p:spPr>
            <a:xfrm>
              <a:off x="2743200" y="1143000"/>
              <a:ext cx="685800" cy="369332"/>
            </a:xfrm>
            <a:prstGeom prst="rect">
              <a:avLst/>
            </a:prstGeom>
            <a:noFill/>
          </p:spPr>
          <p:txBody>
            <a:bodyPr wrap="square" rtlCol="0">
              <a:spAutoFit/>
            </a:bodyPr>
            <a:lstStyle/>
            <a:p>
              <a:r>
                <a:rPr lang="en-US" dirty="0" smtClean="0"/>
                <a:t>---</a:t>
              </a:r>
              <a:endParaRPr lang="en-US" baseline="-25000" dirty="0"/>
            </a:p>
          </p:txBody>
        </p:sp>
      </p:grpSp>
      <p:grpSp>
        <p:nvGrpSpPr>
          <p:cNvPr id="31" name="Group 81"/>
          <p:cNvGrpSpPr/>
          <p:nvPr/>
        </p:nvGrpSpPr>
        <p:grpSpPr>
          <a:xfrm>
            <a:off x="5753100" y="1143000"/>
            <a:ext cx="762000" cy="533400"/>
            <a:chOff x="5638800" y="4953000"/>
            <a:chExt cx="762000" cy="533400"/>
          </a:xfrm>
        </p:grpSpPr>
        <p:sp>
          <p:nvSpPr>
            <p:cNvPr id="83" name="Oval 82"/>
            <p:cNvSpPr/>
            <p:nvPr/>
          </p:nvSpPr>
          <p:spPr bwMode="auto">
            <a:xfrm>
              <a:off x="5638800" y="4953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4" name="TextBox 83"/>
            <p:cNvSpPr txBox="1"/>
            <p:nvPr/>
          </p:nvSpPr>
          <p:spPr>
            <a:xfrm>
              <a:off x="5715000" y="5029200"/>
              <a:ext cx="685800" cy="369332"/>
            </a:xfrm>
            <a:prstGeom prst="rect">
              <a:avLst/>
            </a:prstGeom>
            <a:noFill/>
          </p:spPr>
          <p:txBody>
            <a:bodyPr wrap="square" rtlCol="0">
              <a:spAutoFit/>
            </a:bodyPr>
            <a:lstStyle/>
            <a:p>
              <a:r>
                <a:rPr lang="en-US" dirty="0" smtClean="0"/>
                <a:t>---</a:t>
              </a:r>
              <a:endParaRPr lang="en-US" baseline="-25000" dirty="0"/>
            </a:p>
          </p:txBody>
        </p:sp>
      </p:grpSp>
      <p:cxnSp>
        <p:nvCxnSpPr>
          <p:cNvPr id="99" name="Straight Arrow Connector 98"/>
          <p:cNvCxnSpPr>
            <a:stCxn id="83" idx="4"/>
            <a:endCxn id="21" idx="0"/>
          </p:cNvCxnSpPr>
          <p:nvPr/>
        </p:nvCxnSpPr>
        <p:spPr bwMode="auto">
          <a:xfrm>
            <a:off x="6019800" y="1676400"/>
            <a:ext cx="0" cy="1524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01" name="Straight Arrow Connector 100"/>
          <p:cNvCxnSpPr>
            <a:stCxn id="80" idx="4"/>
            <a:endCxn id="59" idx="0"/>
          </p:cNvCxnSpPr>
          <p:nvPr/>
        </p:nvCxnSpPr>
        <p:spPr bwMode="auto">
          <a:xfrm>
            <a:off x="3543300" y="1676400"/>
            <a:ext cx="0" cy="1524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04" name="Straight Arrow Connector 103"/>
          <p:cNvCxnSpPr>
            <a:stCxn id="9" idx="1"/>
          </p:cNvCxnSpPr>
          <p:nvPr/>
        </p:nvCxnSpPr>
        <p:spPr bwMode="auto">
          <a:xfrm flipH="1">
            <a:off x="3809997" y="4147066"/>
            <a:ext cx="1943103" cy="40032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33" name="Group 116"/>
          <p:cNvGrpSpPr/>
          <p:nvPr/>
        </p:nvGrpSpPr>
        <p:grpSpPr>
          <a:xfrm>
            <a:off x="3276600" y="3429000"/>
            <a:ext cx="762000" cy="533400"/>
            <a:chOff x="2590800" y="5562600"/>
            <a:chExt cx="762000" cy="533400"/>
          </a:xfrm>
        </p:grpSpPr>
        <p:sp>
          <p:nvSpPr>
            <p:cNvPr id="118" name="Oval 117"/>
            <p:cNvSpPr/>
            <p:nvPr/>
          </p:nvSpPr>
          <p:spPr bwMode="auto">
            <a:xfrm>
              <a:off x="2590800" y="5562600"/>
              <a:ext cx="533400" cy="5334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9" name="TextBox 118"/>
            <p:cNvSpPr txBox="1"/>
            <p:nvPr/>
          </p:nvSpPr>
          <p:spPr>
            <a:xfrm>
              <a:off x="2667000" y="5638800"/>
              <a:ext cx="685800" cy="369332"/>
            </a:xfrm>
            <a:prstGeom prst="rect">
              <a:avLst/>
            </a:prstGeom>
            <a:noFill/>
          </p:spPr>
          <p:txBody>
            <a:bodyPr wrap="square" rtlCol="0">
              <a:spAutoFit/>
            </a:bodyPr>
            <a:lstStyle/>
            <a:p>
              <a:r>
                <a:rPr lang="en-US" dirty="0" err="1" smtClean="0"/>
                <a:t>br</a:t>
              </a:r>
              <a:endParaRPr lang="en-US" baseline="-25000" dirty="0"/>
            </a:p>
          </p:txBody>
        </p:sp>
      </p:grpSp>
      <p:cxnSp>
        <p:nvCxnSpPr>
          <p:cNvPr id="121" name="Straight Arrow Connector 120"/>
          <p:cNvCxnSpPr>
            <a:stCxn id="63" idx="4"/>
            <a:endCxn id="118" idx="0"/>
          </p:cNvCxnSpPr>
          <p:nvPr/>
        </p:nvCxnSpPr>
        <p:spPr bwMode="auto">
          <a:xfrm rot="5400000">
            <a:off x="3429269" y="3314432"/>
            <a:ext cx="228600" cy="537"/>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37" name="Group 142"/>
          <p:cNvGrpSpPr/>
          <p:nvPr/>
        </p:nvGrpSpPr>
        <p:grpSpPr>
          <a:xfrm>
            <a:off x="152400" y="2627152"/>
            <a:ext cx="2487768" cy="369332"/>
            <a:chOff x="304800" y="2398552"/>
            <a:chExt cx="2487768" cy="369332"/>
          </a:xfrm>
        </p:grpSpPr>
        <p:sp>
          <p:nvSpPr>
            <p:cNvPr id="141" name="Oval 140"/>
            <p:cNvSpPr/>
            <p:nvPr/>
          </p:nvSpPr>
          <p:spPr bwMode="auto">
            <a:xfrm>
              <a:off x="304800" y="2438400"/>
              <a:ext cx="304800" cy="304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2" name="TextBox 141"/>
            <p:cNvSpPr txBox="1"/>
            <p:nvPr/>
          </p:nvSpPr>
          <p:spPr>
            <a:xfrm>
              <a:off x="582768" y="2398552"/>
              <a:ext cx="2209800" cy="369332"/>
            </a:xfrm>
            <a:prstGeom prst="rect">
              <a:avLst/>
            </a:prstGeom>
            <a:noFill/>
          </p:spPr>
          <p:txBody>
            <a:bodyPr wrap="square" rtlCol="0">
              <a:spAutoFit/>
            </a:bodyPr>
            <a:lstStyle/>
            <a:p>
              <a:r>
                <a:rPr lang="en-US" dirty="0" smtClean="0"/>
                <a:t>original </a:t>
              </a:r>
              <a:r>
                <a:rPr lang="en-US" dirty="0" err="1" smtClean="0"/>
                <a:t>instrs</a:t>
              </a:r>
              <a:endParaRPr lang="en-US" dirty="0"/>
            </a:p>
          </p:txBody>
        </p:sp>
      </p:grpSp>
      <p:grpSp>
        <p:nvGrpSpPr>
          <p:cNvPr id="40" name="Group 143"/>
          <p:cNvGrpSpPr/>
          <p:nvPr/>
        </p:nvGrpSpPr>
        <p:grpSpPr>
          <a:xfrm>
            <a:off x="165100" y="2989818"/>
            <a:ext cx="2487768" cy="369332"/>
            <a:chOff x="304800" y="2398552"/>
            <a:chExt cx="2487768" cy="369332"/>
          </a:xfrm>
        </p:grpSpPr>
        <p:sp>
          <p:nvSpPr>
            <p:cNvPr id="145" name="Oval 144"/>
            <p:cNvSpPr/>
            <p:nvPr/>
          </p:nvSpPr>
          <p:spPr bwMode="auto">
            <a:xfrm>
              <a:off x="304800" y="2438400"/>
              <a:ext cx="304800" cy="3048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6" name="TextBox 145"/>
            <p:cNvSpPr txBox="1"/>
            <p:nvPr/>
          </p:nvSpPr>
          <p:spPr>
            <a:xfrm>
              <a:off x="582768" y="2398552"/>
              <a:ext cx="2209800" cy="369332"/>
            </a:xfrm>
            <a:prstGeom prst="rect">
              <a:avLst/>
            </a:prstGeom>
            <a:noFill/>
          </p:spPr>
          <p:txBody>
            <a:bodyPr wrap="square" rtlCol="0">
              <a:spAutoFit/>
            </a:bodyPr>
            <a:lstStyle/>
            <a:p>
              <a:r>
                <a:rPr lang="en-US" dirty="0" smtClean="0"/>
                <a:t>duplicated</a:t>
              </a:r>
              <a:endParaRPr lang="en-US" dirty="0"/>
            </a:p>
          </p:txBody>
        </p:sp>
      </p:grpSp>
      <p:grpSp>
        <p:nvGrpSpPr>
          <p:cNvPr id="42" name="Group 146"/>
          <p:cNvGrpSpPr/>
          <p:nvPr/>
        </p:nvGrpSpPr>
        <p:grpSpPr>
          <a:xfrm>
            <a:off x="165100" y="3359150"/>
            <a:ext cx="2487768" cy="369332"/>
            <a:chOff x="304800" y="2398552"/>
            <a:chExt cx="2487768" cy="369332"/>
          </a:xfrm>
        </p:grpSpPr>
        <p:sp>
          <p:nvSpPr>
            <p:cNvPr id="148" name="Oval 147"/>
            <p:cNvSpPr/>
            <p:nvPr/>
          </p:nvSpPr>
          <p:spPr bwMode="auto">
            <a:xfrm>
              <a:off x="304800" y="2438400"/>
              <a:ext cx="304800" cy="3048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9" name="TextBox 148"/>
            <p:cNvSpPr txBox="1"/>
            <p:nvPr/>
          </p:nvSpPr>
          <p:spPr>
            <a:xfrm>
              <a:off x="582768" y="2398552"/>
              <a:ext cx="2209800" cy="369332"/>
            </a:xfrm>
            <a:prstGeom prst="rect">
              <a:avLst/>
            </a:prstGeom>
            <a:noFill/>
          </p:spPr>
          <p:txBody>
            <a:bodyPr wrap="square" rtlCol="0">
              <a:spAutoFit/>
            </a:bodyPr>
            <a:lstStyle/>
            <a:p>
              <a:r>
                <a:rPr lang="en-US" dirty="0" err="1" smtClean="0"/>
                <a:t>cmps</a:t>
              </a:r>
              <a:r>
                <a:rPr lang="en-US" dirty="0" smtClean="0"/>
                <a:t> and branches</a:t>
              </a:r>
              <a:endParaRPr lang="en-US" dirty="0"/>
            </a:p>
          </p:txBody>
        </p:sp>
      </p:grpSp>
      <p:sp>
        <p:nvSpPr>
          <p:cNvPr id="150" name="Rectangle 149"/>
          <p:cNvSpPr/>
          <p:nvPr/>
        </p:nvSpPr>
        <p:spPr bwMode="auto">
          <a:xfrm>
            <a:off x="76200" y="2590800"/>
            <a:ext cx="2514600" cy="11430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8" name="TextBox 47"/>
          <p:cNvSpPr txBox="1"/>
          <p:nvPr/>
        </p:nvSpPr>
        <p:spPr>
          <a:xfrm>
            <a:off x="609600" y="5791200"/>
            <a:ext cx="2362200" cy="369332"/>
          </a:xfrm>
          <a:prstGeom prst="rect">
            <a:avLst/>
          </a:prstGeom>
          <a:noFill/>
        </p:spPr>
        <p:txBody>
          <a:bodyPr wrap="square" rtlCol="0">
            <a:spAutoFit/>
          </a:bodyPr>
          <a:lstStyle/>
          <a:p>
            <a:r>
              <a:rPr lang="en-US" dirty="0" smtClean="0"/>
              <a:t>Trigger recovery</a:t>
            </a:r>
            <a:endParaRPr lang="en-US" dirty="0"/>
          </a:p>
        </p:txBody>
      </p:sp>
      <p:grpSp>
        <p:nvGrpSpPr>
          <p:cNvPr id="44" name="Group 108"/>
          <p:cNvGrpSpPr/>
          <p:nvPr/>
        </p:nvGrpSpPr>
        <p:grpSpPr>
          <a:xfrm>
            <a:off x="3276600" y="5641644"/>
            <a:ext cx="762000" cy="533400"/>
            <a:chOff x="2590800" y="5562600"/>
            <a:chExt cx="762000" cy="533400"/>
          </a:xfrm>
        </p:grpSpPr>
        <p:sp>
          <p:nvSpPr>
            <p:cNvPr id="110" name="Oval 109"/>
            <p:cNvSpPr/>
            <p:nvPr/>
          </p:nvSpPr>
          <p:spPr bwMode="auto">
            <a:xfrm>
              <a:off x="2590800" y="5562600"/>
              <a:ext cx="533400" cy="5334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1" name="TextBox 110"/>
            <p:cNvSpPr txBox="1"/>
            <p:nvPr/>
          </p:nvSpPr>
          <p:spPr>
            <a:xfrm>
              <a:off x="2667000" y="5638800"/>
              <a:ext cx="685800" cy="369332"/>
            </a:xfrm>
            <a:prstGeom prst="rect">
              <a:avLst/>
            </a:prstGeom>
            <a:noFill/>
          </p:spPr>
          <p:txBody>
            <a:bodyPr wrap="square" rtlCol="0">
              <a:spAutoFit/>
            </a:bodyPr>
            <a:lstStyle/>
            <a:p>
              <a:r>
                <a:rPr lang="en-US" dirty="0" err="1" smtClean="0"/>
                <a:t>br</a:t>
              </a:r>
              <a:endParaRPr lang="en-US" baseline="-25000" dirty="0"/>
            </a:p>
          </p:txBody>
        </p:sp>
      </p:grpSp>
      <p:cxnSp>
        <p:nvCxnSpPr>
          <p:cNvPr id="153" name="Straight Arrow Connector 152"/>
          <p:cNvCxnSpPr>
            <a:stCxn id="38" idx="4"/>
            <a:endCxn id="110" idx="0"/>
          </p:cNvCxnSpPr>
          <p:nvPr/>
        </p:nvCxnSpPr>
        <p:spPr bwMode="auto">
          <a:xfrm flipH="1">
            <a:off x="3543300" y="5489244"/>
            <a:ext cx="537" cy="1524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45" name="Straight Arrow Connector 44"/>
          <p:cNvCxnSpPr/>
          <p:nvPr/>
        </p:nvCxnSpPr>
        <p:spPr bwMode="auto">
          <a:xfrm rot="10800000" flipV="1">
            <a:off x="2407693" y="5845360"/>
            <a:ext cx="914400" cy="114300"/>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
        <p:nvSpPr>
          <p:cNvPr id="154" name="TextBox 153"/>
          <p:cNvSpPr txBox="1"/>
          <p:nvPr/>
        </p:nvSpPr>
        <p:spPr>
          <a:xfrm>
            <a:off x="2712493" y="5562600"/>
            <a:ext cx="304800" cy="369332"/>
          </a:xfrm>
          <a:prstGeom prst="rect">
            <a:avLst/>
          </a:prstGeom>
          <a:noFill/>
        </p:spPr>
        <p:txBody>
          <a:bodyPr wrap="square" rtlCol="0">
            <a:spAutoFit/>
          </a:bodyPr>
          <a:lstStyle/>
          <a:p>
            <a:r>
              <a:rPr lang="en-US" dirty="0" smtClean="0"/>
              <a:t>F</a:t>
            </a:r>
            <a:endParaRPr lang="en-US" dirty="0"/>
          </a:p>
        </p:txBody>
      </p:sp>
      <p:cxnSp>
        <p:nvCxnSpPr>
          <p:cNvPr id="47" name="Straight Arrow Connector 46"/>
          <p:cNvCxnSpPr>
            <a:endCxn id="5" idx="1"/>
          </p:cNvCxnSpPr>
          <p:nvPr/>
        </p:nvCxnSpPr>
        <p:spPr bwMode="auto">
          <a:xfrm>
            <a:off x="3809997" y="5823466"/>
            <a:ext cx="1943103" cy="0"/>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
        <p:nvSpPr>
          <p:cNvPr id="155" name="TextBox 154"/>
          <p:cNvSpPr txBox="1"/>
          <p:nvPr/>
        </p:nvSpPr>
        <p:spPr>
          <a:xfrm>
            <a:off x="4419600" y="5486400"/>
            <a:ext cx="304800" cy="369332"/>
          </a:xfrm>
          <a:prstGeom prst="rect">
            <a:avLst/>
          </a:prstGeom>
          <a:noFill/>
        </p:spPr>
        <p:txBody>
          <a:bodyPr wrap="square" rtlCol="0">
            <a:spAutoFit/>
          </a:bodyPr>
          <a:lstStyle/>
          <a:p>
            <a:r>
              <a:rPr lang="en-US" dirty="0" smtClean="0"/>
              <a:t>T</a:t>
            </a:r>
            <a:endParaRPr lang="en-US" dirty="0"/>
          </a:p>
        </p:txBody>
      </p:sp>
      <p:grpSp>
        <p:nvGrpSpPr>
          <p:cNvPr id="50" name="Group 158"/>
          <p:cNvGrpSpPr/>
          <p:nvPr/>
        </p:nvGrpSpPr>
        <p:grpSpPr>
          <a:xfrm>
            <a:off x="2286000" y="3669268"/>
            <a:ext cx="990600" cy="477798"/>
            <a:chOff x="2208726" y="3516868"/>
            <a:chExt cx="990600" cy="477798"/>
          </a:xfrm>
        </p:grpSpPr>
        <p:cxnSp>
          <p:nvCxnSpPr>
            <p:cNvPr id="65" name="Straight Arrow Connector 64"/>
            <p:cNvCxnSpPr>
              <a:stCxn id="118" idx="2"/>
            </p:cNvCxnSpPr>
            <p:nvPr/>
          </p:nvCxnSpPr>
          <p:spPr bwMode="auto">
            <a:xfrm flipH="1">
              <a:off x="2208726" y="3543300"/>
              <a:ext cx="990600" cy="451366"/>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
          <p:nvSpPr>
            <p:cNvPr id="158" name="TextBox 157"/>
            <p:cNvSpPr txBox="1"/>
            <p:nvPr/>
          </p:nvSpPr>
          <p:spPr>
            <a:xfrm>
              <a:off x="2514600" y="3516868"/>
              <a:ext cx="304800" cy="369332"/>
            </a:xfrm>
            <a:prstGeom prst="rect">
              <a:avLst/>
            </a:prstGeom>
            <a:noFill/>
          </p:spPr>
          <p:txBody>
            <a:bodyPr wrap="square" rtlCol="0">
              <a:spAutoFit/>
            </a:bodyPr>
            <a:lstStyle/>
            <a:p>
              <a:r>
                <a:rPr lang="en-US" dirty="0" smtClean="0"/>
                <a:t>F</a:t>
              </a:r>
              <a:endParaRPr lang="en-US" dirty="0"/>
            </a:p>
          </p:txBody>
        </p:sp>
      </p:grpSp>
      <p:grpSp>
        <p:nvGrpSpPr>
          <p:cNvPr id="51" name="Group 160"/>
          <p:cNvGrpSpPr/>
          <p:nvPr/>
        </p:nvGrpSpPr>
        <p:grpSpPr>
          <a:xfrm>
            <a:off x="3810000" y="3224768"/>
            <a:ext cx="1943100" cy="369332"/>
            <a:chOff x="3810000" y="3224768"/>
            <a:chExt cx="1943100" cy="369332"/>
          </a:xfrm>
        </p:grpSpPr>
        <p:cxnSp>
          <p:nvCxnSpPr>
            <p:cNvPr id="66" name="Straight Arrow Connector 65"/>
            <p:cNvCxnSpPr>
              <a:endCxn id="18" idx="1"/>
            </p:cNvCxnSpPr>
            <p:nvPr/>
          </p:nvCxnSpPr>
          <p:spPr bwMode="auto">
            <a:xfrm flipV="1">
              <a:off x="3810000" y="3308866"/>
              <a:ext cx="1943100" cy="272534"/>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
          <p:nvSpPr>
            <p:cNvPr id="160" name="TextBox 159"/>
            <p:cNvSpPr txBox="1"/>
            <p:nvPr/>
          </p:nvSpPr>
          <p:spPr>
            <a:xfrm>
              <a:off x="3962400" y="3224768"/>
              <a:ext cx="304800" cy="369332"/>
            </a:xfrm>
            <a:prstGeom prst="rect">
              <a:avLst/>
            </a:prstGeom>
            <a:noFill/>
          </p:spPr>
          <p:txBody>
            <a:bodyPr wrap="square" rtlCol="0">
              <a:spAutoFit/>
            </a:bodyPr>
            <a:lstStyle/>
            <a:p>
              <a:r>
                <a:rPr lang="en-US" dirty="0" smtClean="0"/>
                <a:t>T</a:t>
              </a:r>
              <a:endParaRPr lang="en-US" dirty="0"/>
            </a:p>
          </p:txBody>
        </p:sp>
      </p:grpSp>
      <p:sp>
        <p:nvSpPr>
          <p:cNvPr id="217" name="TextBox 216"/>
          <p:cNvSpPr txBox="1"/>
          <p:nvPr/>
        </p:nvSpPr>
        <p:spPr>
          <a:xfrm>
            <a:off x="6553200" y="5257800"/>
            <a:ext cx="609600" cy="369332"/>
          </a:xfrm>
          <a:prstGeom prst="rect">
            <a:avLst/>
          </a:prstGeom>
          <a:noFill/>
        </p:spPr>
        <p:txBody>
          <a:bodyPr wrap="square" rtlCol="0">
            <a:spAutoFit/>
          </a:bodyPr>
          <a:lstStyle/>
          <a:p>
            <a:r>
              <a:rPr lang="en-US" dirty="0" smtClean="0"/>
              <a:t>---</a:t>
            </a:r>
            <a:endParaRPr lang="en-US" dirty="0"/>
          </a:p>
        </p:txBody>
      </p:sp>
      <p:sp>
        <p:nvSpPr>
          <p:cNvPr id="88" name="TextBox 87"/>
          <p:cNvSpPr txBox="1"/>
          <p:nvPr/>
        </p:nvSpPr>
        <p:spPr>
          <a:xfrm>
            <a:off x="2667000" y="2609671"/>
            <a:ext cx="2438400" cy="1200329"/>
          </a:xfrm>
          <a:prstGeom prst="rect">
            <a:avLst/>
          </a:prstGeom>
          <a:solidFill>
            <a:schemeClr val="tx2">
              <a:lumMod val="40000"/>
              <a:lumOff val="60000"/>
            </a:schemeClr>
          </a:solidFill>
        </p:spPr>
        <p:txBody>
          <a:bodyPr wrap="square" rtlCol="0">
            <a:spAutoFit/>
          </a:bodyPr>
          <a:lstStyle/>
          <a:p>
            <a:pPr algn="ctr"/>
            <a:r>
              <a:rPr lang="en-US" dirty="0" smtClean="0"/>
              <a:t>Silent stores are expected to write the same value again soon</a:t>
            </a:r>
            <a:endParaRPr lang="en-US" dirty="0"/>
          </a:p>
        </p:txBody>
      </p:sp>
      <p:grpSp>
        <p:nvGrpSpPr>
          <p:cNvPr id="91" name="Group 90"/>
          <p:cNvGrpSpPr/>
          <p:nvPr/>
        </p:nvGrpSpPr>
        <p:grpSpPr>
          <a:xfrm>
            <a:off x="6477000" y="2362200"/>
            <a:ext cx="2336800" cy="381000"/>
            <a:chOff x="6477000" y="2362200"/>
            <a:chExt cx="2336800" cy="381000"/>
          </a:xfrm>
        </p:grpSpPr>
        <p:sp>
          <p:nvSpPr>
            <p:cNvPr id="89" name="Rectangular Callout 88"/>
            <p:cNvSpPr/>
            <p:nvPr/>
          </p:nvSpPr>
          <p:spPr bwMode="auto">
            <a:xfrm>
              <a:off x="6477000" y="2362200"/>
              <a:ext cx="2286000" cy="381000"/>
            </a:xfrm>
            <a:prstGeom prst="wedgeRectCallout">
              <a:avLst>
                <a:gd name="adj1" fmla="val -60277"/>
                <a:gd name="adj2" fmla="val 155833"/>
              </a:avLst>
            </a:prstGeom>
            <a:solidFill>
              <a:schemeClr val="tx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0" name="TextBox 89"/>
            <p:cNvSpPr txBox="1"/>
            <p:nvPr/>
          </p:nvSpPr>
          <p:spPr>
            <a:xfrm>
              <a:off x="6908800" y="2362200"/>
              <a:ext cx="1905000" cy="369332"/>
            </a:xfrm>
            <a:prstGeom prst="rect">
              <a:avLst/>
            </a:prstGeom>
            <a:noFill/>
          </p:spPr>
          <p:txBody>
            <a:bodyPr wrap="square" rtlCol="0">
              <a:spAutoFit/>
            </a:bodyPr>
            <a:lstStyle/>
            <a:p>
              <a:r>
                <a:rPr lang="en-US" dirty="0" smtClean="0"/>
                <a:t>silent store</a:t>
              </a:r>
              <a:endParaRPr lang="en-US" dirty="0"/>
            </a:p>
          </p:txBody>
        </p:sp>
      </p:grpSp>
      <p:sp>
        <p:nvSpPr>
          <p:cNvPr id="163" name="Circular Arrow 162"/>
          <p:cNvSpPr/>
          <p:nvPr/>
        </p:nvSpPr>
        <p:spPr bwMode="auto">
          <a:xfrm rot="16200000">
            <a:off x="4608973" y="1866986"/>
            <a:ext cx="2546800" cy="1282505"/>
          </a:xfrm>
          <a:prstGeom prst="circularArrow">
            <a:avLst>
              <a:gd name="adj1" fmla="val 0"/>
              <a:gd name="adj2" fmla="val 242721"/>
              <a:gd name="adj3" fmla="val 21035123"/>
              <a:gd name="adj4" fmla="val 10393580"/>
              <a:gd name="adj5" fmla="val 7007"/>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nvGrpSpPr>
          <p:cNvPr id="173" name="Group 172"/>
          <p:cNvGrpSpPr/>
          <p:nvPr/>
        </p:nvGrpSpPr>
        <p:grpSpPr>
          <a:xfrm>
            <a:off x="304800" y="4724400"/>
            <a:ext cx="1524000" cy="952500"/>
            <a:chOff x="1600200" y="3276600"/>
            <a:chExt cx="1524000" cy="952500"/>
          </a:xfrm>
        </p:grpSpPr>
        <p:cxnSp>
          <p:nvCxnSpPr>
            <p:cNvPr id="174" name="Straight Arrow Connector 173"/>
            <p:cNvCxnSpPr/>
            <p:nvPr/>
          </p:nvCxnSpPr>
          <p:spPr bwMode="auto">
            <a:xfrm>
              <a:off x="1676400" y="3657600"/>
              <a:ext cx="9906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175" name="Straight Arrow Connector 174"/>
            <p:cNvCxnSpPr/>
            <p:nvPr/>
          </p:nvCxnSpPr>
          <p:spPr bwMode="auto">
            <a:xfrm>
              <a:off x="1676400" y="3848100"/>
              <a:ext cx="9906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176" name="TextBox 175"/>
            <p:cNvSpPr txBox="1"/>
            <p:nvPr/>
          </p:nvSpPr>
          <p:spPr>
            <a:xfrm>
              <a:off x="1600200" y="3276600"/>
              <a:ext cx="1524000" cy="369332"/>
            </a:xfrm>
            <a:prstGeom prst="rect">
              <a:avLst/>
            </a:prstGeom>
            <a:noFill/>
          </p:spPr>
          <p:txBody>
            <a:bodyPr wrap="square" rtlCol="0">
              <a:spAutoFit/>
            </a:bodyPr>
            <a:lstStyle/>
            <a:p>
              <a:r>
                <a:rPr lang="en-US" dirty="0" smtClean="0">
                  <a:solidFill>
                    <a:srgbClr val="FF0000"/>
                  </a:solidFill>
                </a:rPr>
                <a:t>Control flow </a:t>
              </a:r>
              <a:endParaRPr lang="en-US" dirty="0">
                <a:solidFill>
                  <a:srgbClr val="FF0000"/>
                </a:solidFill>
              </a:endParaRPr>
            </a:p>
          </p:txBody>
        </p:sp>
        <p:sp>
          <p:nvSpPr>
            <p:cNvPr id="177" name="TextBox 176"/>
            <p:cNvSpPr txBox="1"/>
            <p:nvPr/>
          </p:nvSpPr>
          <p:spPr>
            <a:xfrm>
              <a:off x="1600200" y="3859768"/>
              <a:ext cx="1524000" cy="369332"/>
            </a:xfrm>
            <a:prstGeom prst="rect">
              <a:avLst/>
            </a:prstGeom>
            <a:noFill/>
          </p:spPr>
          <p:txBody>
            <a:bodyPr wrap="square" rtlCol="0">
              <a:spAutoFit/>
            </a:bodyPr>
            <a:lstStyle/>
            <a:p>
              <a:r>
                <a:rPr lang="en-US" dirty="0" smtClean="0"/>
                <a:t>Data flow</a:t>
              </a:r>
              <a:endParaRPr lang="en-US" dirty="0"/>
            </a:p>
          </p:txBody>
        </p:sp>
      </p:grpSp>
      <p:sp>
        <p:nvSpPr>
          <p:cNvPr id="54" name="Slide Number Placeholder 53"/>
          <p:cNvSpPr>
            <a:spLocks noGrp="1"/>
          </p:cNvSpPr>
          <p:nvPr>
            <p:ph type="sldNum" sz="quarter" idx="4"/>
          </p:nvPr>
        </p:nvSpPr>
        <p:spPr>
          <a:xfrm>
            <a:off x="4114800" y="6340475"/>
            <a:ext cx="990600" cy="365125"/>
          </a:xfrm>
        </p:spPr>
        <p:txBody>
          <a:bodyPr/>
          <a:lstStyle/>
          <a:p>
            <a:fld id="{C95A27B6-DE0C-407F-A6C6-4B1A5613B8A0}" type="slidenum">
              <a:rPr lang="en-US" smtClean="0"/>
              <a:pPr/>
              <a:t>16</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
                                        </p:tgtEl>
                                        <p:attrNameLst>
                                          <p:attrName>style.visibility</p:attrName>
                                        </p:attrNameLst>
                                      </p:cBhvr>
                                      <p:to>
                                        <p:strVal val="visible"/>
                                      </p:to>
                                    </p:set>
                                  </p:childTnLst>
                                  <p:subTnLst>
                                    <p:set>
                                      <p:cBhvr override="childStyle">
                                        <p:cTn dur="1" fill="hold" display="0" masterRel="nextClick" afterEffect="1"/>
                                        <p:tgtEl>
                                          <p:spTgt spid="30"/>
                                        </p:tgtEl>
                                        <p:attrNameLst>
                                          <p:attrName>style.visibility</p:attrName>
                                        </p:attrNameLst>
                                      </p:cBhvr>
                                      <p:to>
                                        <p:strVal val="hidden"/>
                                      </p:to>
                                    </p:set>
                                  </p:sub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subTnLst>
                                    <p:set>
                                      <p:cBhvr override="childStyle">
                                        <p:cTn dur="1" fill="hold" display="0" masterRel="nextClick" afterEffect="1"/>
                                        <p:tgtEl>
                                          <p:spTgt spid="26"/>
                                        </p:tgtEl>
                                        <p:attrNameLst>
                                          <p:attrName>style.visibility</p:attrName>
                                        </p:attrNameLst>
                                      </p:cBhvr>
                                      <p:to>
                                        <p:strVal val="hidden"/>
                                      </p:to>
                                    </p:set>
                                  </p:subTnLst>
                                </p:cTn>
                              </p:par>
                              <p:par>
                                <p:cTn id="9" presetID="1" presetClass="entr" presetSubtype="0" fill="hold" nodeType="withEffect">
                                  <p:stCondLst>
                                    <p:cond delay="0"/>
                                  </p:stCondLst>
                                  <p:childTnLst>
                                    <p:set>
                                      <p:cBhvr>
                                        <p:cTn id="10" dur="1" fill="hold">
                                          <p:stCondLst>
                                            <p:cond delay="0"/>
                                          </p:stCondLst>
                                        </p:cTn>
                                        <p:tgtEl>
                                          <p:spTgt spid="101"/>
                                        </p:tgtEl>
                                        <p:attrNameLst>
                                          <p:attrName>style.visibility</p:attrName>
                                        </p:attrNameLst>
                                      </p:cBhvr>
                                      <p:to>
                                        <p:strVal val="visible"/>
                                      </p:to>
                                    </p:set>
                                  </p:childTnLst>
                                  <p:subTnLst>
                                    <p:set>
                                      <p:cBhvr override="childStyle">
                                        <p:cTn dur="1" fill="hold" display="0" masterRel="nextClick" afterEffect="1"/>
                                        <p:tgtEl>
                                          <p:spTgt spid="101"/>
                                        </p:tgtEl>
                                        <p:attrNameLst>
                                          <p:attrName>style.visibility</p:attrName>
                                        </p:attrNameLst>
                                      </p:cBhvr>
                                      <p:to>
                                        <p:strVal val="hidden"/>
                                      </p:to>
                                    </p:set>
                                  </p:subTnLst>
                                </p:cTn>
                              </p:par>
                              <p:par>
                                <p:cTn id="11" presetID="1" presetClass="entr" presetSubtype="0" fill="hold" grpId="0" nodeType="withEffect">
                                  <p:stCondLst>
                                    <p:cond delay="0"/>
                                  </p:stCondLst>
                                  <p:childTnLst>
                                    <p:set>
                                      <p:cBhvr>
                                        <p:cTn id="12" dur="1" fill="hold">
                                          <p:stCondLst>
                                            <p:cond delay="0"/>
                                          </p:stCondLst>
                                        </p:cTn>
                                        <p:tgtEl>
                                          <p:spTgt spid="61"/>
                                        </p:tgtEl>
                                        <p:attrNameLst>
                                          <p:attrName>style.visibility</p:attrName>
                                        </p:attrNameLst>
                                      </p:cBhvr>
                                      <p:to>
                                        <p:strVal val="visible"/>
                                      </p:to>
                                    </p:set>
                                  </p:childTnLst>
                                  <p:subTnLst>
                                    <p:set>
                                      <p:cBhvr override="childStyle">
                                        <p:cTn dur="1" fill="hold" display="0" masterRel="nextClick" afterEffect="1"/>
                                        <p:tgtEl>
                                          <p:spTgt spid="61"/>
                                        </p:tgtEl>
                                        <p:attrNameLst>
                                          <p:attrName>style.visibility</p:attrName>
                                        </p:attrNameLst>
                                      </p:cBhvr>
                                      <p:to>
                                        <p:strVal val="hidden"/>
                                      </p:to>
                                    </p:set>
                                  </p:subTnLst>
                                </p:cTn>
                              </p:par>
                              <p:par>
                                <p:cTn id="13" presetID="1" presetClass="entr" presetSubtype="0" fill="hold" nodeType="withEffect">
                                  <p:stCondLst>
                                    <p:cond delay="0"/>
                                  </p:stCondLst>
                                  <p:childTnLst>
                                    <p:set>
                                      <p:cBhvr>
                                        <p:cTn id="14" dur="1" fill="hold">
                                          <p:stCondLst>
                                            <p:cond delay="0"/>
                                          </p:stCondLst>
                                        </p:cTn>
                                        <p:tgtEl>
                                          <p:spTgt spid="70"/>
                                        </p:tgtEl>
                                        <p:attrNameLst>
                                          <p:attrName>style.visibility</p:attrName>
                                        </p:attrNameLst>
                                      </p:cBhvr>
                                      <p:to>
                                        <p:strVal val="visible"/>
                                      </p:to>
                                    </p:set>
                                  </p:childTnLst>
                                  <p:subTnLst>
                                    <p:set>
                                      <p:cBhvr override="childStyle">
                                        <p:cTn dur="1" fill="hold" display="0" masterRel="nextClick" afterEffect="1"/>
                                        <p:tgtEl>
                                          <p:spTgt spid="70"/>
                                        </p:tgtEl>
                                        <p:attrNameLst>
                                          <p:attrName>style.visibility</p:attrName>
                                        </p:attrNameLst>
                                      </p:cBhvr>
                                      <p:to>
                                        <p:strVal val="hidden"/>
                                      </p:to>
                                    </p:set>
                                  </p:subTnLst>
                                </p:cTn>
                              </p:par>
                              <p:par>
                                <p:cTn id="15" presetID="1"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subTnLst>
                                    <p:set>
                                      <p:cBhvr override="childStyle">
                                        <p:cTn dur="1" fill="hold" display="0" masterRel="nextClick" afterEffect="1"/>
                                        <p:tgtEl>
                                          <p:spTgt spid="28"/>
                                        </p:tgtEl>
                                        <p:attrNameLst>
                                          <p:attrName>style.visibility</p:attrName>
                                        </p:attrNameLst>
                                      </p:cBhvr>
                                      <p:to>
                                        <p:strVal val="hidden"/>
                                      </p:to>
                                    </p:set>
                                  </p:subTnLst>
                                </p:cTn>
                              </p:par>
                              <p:par>
                                <p:cTn id="17" presetID="1" presetClass="entr" presetSubtype="0" fill="hold" nodeType="withEffect">
                                  <p:stCondLst>
                                    <p:cond delay="0"/>
                                  </p:stCondLst>
                                  <p:childTnLst>
                                    <p:set>
                                      <p:cBhvr>
                                        <p:cTn id="18" dur="1" fill="hold">
                                          <p:stCondLst>
                                            <p:cond delay="0"/>
                                          </p:stCondLst>
                                        </p:cTn>
                                        <p:tgtEl>
                                          <p:spTgt spid="72"/>
                                        </p:tgtEl>
                                        <p:attrNameLst>
                                          <p:attrName>style.visibility</p:attrName>
                                        </p:attrNameLst>
                                      </p:cBhvr>
                                      <p:to>
                                        <p:strVal val="visible"/>
                                      </p:to>
                                    </p:set>
                                  </p:childTnLst>
                                  <p:subTnLst>
                                    <p:set>
                                      <p:cBhvr override="childStyle">
                                        <p:cTn dur="1" fill="hold" display="0" masterRel="nextClick" afterEffect="1"/>
                                        <p:tgtEl>
                                          <p:spTgt spid="72"/>
                                        </p:tgtEl>
                                        <p:attrNameLst>
                                          <p:attrName>style.visibility</p:attrName>
                                        </p:attrNameLst>
                                      </p:cBhvr>
                                      <p:to>
                                        <p:strVal val="hidden"/>
                                      </p:to>
                                    </p:set>
                                  </p:subTnLst>
                                </p:cTn>
                              </p:par>
                              <p:par>
                                <p:cTn id="19" presetID="1" presetClass="entr" presetSubtype="0" fill="hold" nodeType="withEffect">
                                  <p:stCondLst>
                                    <p:cond delay="0"/>
                                  </p:stCondLst>
                                  <p:childTnLst>
                                    <p:set>
                                      <p:cBhvr>
                                        <p:cTn id="20" dur="1" fill="hold">
                                          <p:stCondLst>
                                            <p:cond delay="0"/>
                                          </p:stCondLst>
                                        </p:cTn>
                                        <p:tgtEl>
                                          <p:spTgt spid="51"/>
                                        </p:tgtEl>
                                        <p:attrNameLst>
                                          <p:attrName>style.visibility</p:attrName>
                                        </p:attrNameLst>
                                      </p:cBhvr>
                                      <p:to>
                                        <p:strVal val="visible"/>
                                      </p:to>
                                    </p:set>
                                  </p:childTnLst>
                                  <p:subTnLst>
                                    <p:set>
                                      <p:cBhvr override="childStyle">
                                        <p:cTn dur="1" fill="hold" display="0" masterRel="nextClick" afterEffect="1"/>
                                        <p:tgtEl>
                                          <p:spTgt spid="51"/>
                                        </p:tgtEl>
                                        <p:attrNameLst>
                                          <p:attrName>style.visibility</p:attrName>
                                        </p:attrNameLst>
                                      </p:cBhvr>
                                      <p:to>
                                        <p:strVal val="hidden"/>
                                      </p:to>
                                    </p:set>
                                  </p:subTnLst>
                                </p:cTn>
                              </p:par>
                              <p:par>
                                <p:cTn id="21" presetID="1" presetClass="entr" presetSubtype="0" fill="hold"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subTnLst>
                                    <p:set>
                                      <p:cBhvr override="childStyle">
                                        <p:cTn dur="1" fill="hold" display="0" masterRel="nextClick" afterEffect="1"/>
                                        <p:tgtEl>
                                          <p:spTgt spid="33"/>
                                        </p:tgtEl>
                                        <p:attrNameLst>
                                          <p:attrName>style.visibility</p:attrName>
                                        </p:attrNameLst>
                                      </p:cBhvr>
                                      <p:to>
                                        <p:strVal val="hidden"/>
                                      </p:to>
                                    </p:set>
                                  </p:subTnLst>
                                </p:cTn>
                              </p:par>
                              <p:par>
                                <p:cTn id="23" presetID="1" presetClass="entr" presetSubtype="0" fill="hold"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subTnLst>
                                    <p:set>
                                      <p:cBhvr override="childStyle">
                                        <p:cTn dur="1" fill="hold" display="0" masterRel="nextClick" afterEffect="1"/>
                                        <p:tgtEl>
                                          <p:spTgt spid="50"/>
                                        </p:tgtEl>
                                        <p:attrNameLst>
                                          <p:attrName>style.visibility</p:attrName>
                                        </p:attrNameLst>
                                      </p:cBhvr>
                                      <p:to>
                                        <p:strVal val="hidden"/>
                                      </p:to>
                                    </p:set>
                                  </p:subTnLst>
                                </p:cTn>
                              </p:par>
                              <p:par>
                                <p:cTn id="25" presetID="1" presetClass="entr" presetSubtype="0" fill="hold" nodeType="withEffect">
                                  <p:stCondLst>
                                    <p:cond delay="0"/>
                                  </p:stCondLst>
                                  <p:childTnLst>
                                    <p:set>
                                      <p:cBhvr>
                                        <p:cTn id="26" dur="1" fill="hold">
                                          <p:stCondLst>
                                            <p:cond delay="0"/>
                                          </p:stCondLst>
                                        </p:cTn>
                                        <p:tgtEl>
                                          <p:spTgt spid="67"/>
                                        </p:tgtEl>
                                        <p:attrNameLst>
                                          <p:attrName>style.visibility</p:attrName>
                                        </p:attrNameLst>
                                      </p:cBhvr>
                                      <p:to>
                                        <p:strVal val="visible"/>
                                      </p:to>
                                    </p:set>
                                  </p:childTnLst>
                                  <p:subTnLst>
                                    <p:set>
                                      <p:cBhvr override="childStyle">
                                        <p:cTn dur="1" fill="hold" display="0" masterRel="nextClick" afterEffect="1"/>
                                        <p:tgtEl>
                                          <p:spTgt spid="67"/>
                                        </p:tgtEl>
                                        <p:attrNameLst>
                                          <p:attrName>style.visibility</p:attrName>
                                        </p:attrNameLst>
                                      </p:cBhvr>
                                      <p:to>
                                        <p:strVal val="hidden"/>
                                      </p:to>
                                    </p:set>
                                  </p:subTnLst>
                                </p:cTn>
                              </p:par>
                              <p:par>
                                <p:cTn id="27" presetID="1" presetClass="entr" presetSubtype="0" fill="hold" nodeType="withEffect">
                                  <p:stCondLst>
                                    <p:cond delay="0"/>
                                  </p:stCondLst>
                                  <p:childTnLst>
                                    <p:set>
                                      <p:cBhvr>
                                        <p:cTn id="28" dur="1" fill="hold">
                                          <p:stCondLst>
                                            <p:cond delay="0"/>
                                          </p:stCondLst>
                                        </p:cTn>
                                        <p:tgtEl>
                                          <p:spTgt spid="121"/>
                                        </p:tgtEl>
                                        <p:attrNameLst>
                                          <p:attrName>style.visibility</p:attrName>
                                        </p:attrNameLst>
                                      </p:cBhvr>
                                      <p:to>
                                        <p:strVal val="visible"/>
                                      </p:to>
                                    </p:set>
                                  </p:childTnLst>
                                  <p:subTnLst>
                                    <p:set>
                                      <p:cBhvr override="childStyle">
                                        <p:cTn dur="1" fill="hold" display="0" masterRel="nextClick" afterEffect="1"/>
                                        <p:tgtEl>
                                          <p:spTgt spid="121"/>
                                        </p:tgtEl>
                                        <p:attrNameLst>
                                          <p:attrName>style.visibility</p:attrName>
                                        </p:attrNameLst>
                                      </p:cBhvr>
                                      <p:to>
                                        <p:strVal val="hidden"/>
                                      </p:to>
                                    </p:set>
                                  </p:subTnLst>
                                </p:cTn>
                              </p:par>
                              <p:par>
                                <p:cTn id="29" presetID="1" presetClass="entr" presetSubtype="0" fill="hold" nodeType="withEffect">
                                  <p:stCondLst>
                                    <p:cond delay="0"/>
                                  </p:stCondLst>
                                  <p:childTnLst>
                                    <p:set>
                                      <p:cBhvr>
                                        <p:cTn id="30" dur="1" fill="hold">
                                          <p:stCondLst>
                                            <p:cond delay="0"/>
                                          </p:stCondLst>
                                        </p:cTn>
                                        <p:tgtEl>
                                          <p:spTgt spid="9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8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686800" cy="808038"/>
          </a:xfrm>
        </p:spPr>
        <p:txBody>
          <a:bodyPr/>
          <a:lstStyle/>
          <a:p>
            <a:pPr algn="l"/>
            <a:r>
              <a:rPr lang="en-US" sz="3600" dirty="0" smtClean="0"/>
              <a:t>Edge Profiling: Recursive Duplication Break</a:t>
            </a:r>
            <a:endParaRPr lang="en-US" sz="3600" dirty="0"/>
          </a:p>
        </p:txBody>
      </p:sp>
      <p:sp>
        <p:nvSpPr>
          <p:cNvPr id="62" name="Content Placeholder 2"/>
          <p:cNvSpPr>
            <a:spLocks noGrp="1"/>
          </p:cNvSpPr>
          <p:nvPr>
            <p:ph idx="4294967295"/>
          </p:nvPr>
        </p:nvSpPr>
        <p:spPr>
          <a:xfrm>
            <a:off x="0" y="1143000"/>
            <a:ext cx="7467600" cy="838200"/>
          </a:xfrm>
        </p:spPr>
        <p:txBody>
          <a:bodyPr/>
          <a:lstStyle/>
          <a:p>
            <a:r>
              <a:rPr lang="en-US" sz="2000" dirty="0" smtClean="0"/>
              <a:t>Do not protect a non frequently executed instruction by duplicating a frequently executed instruction</a:t>
            </a:r>
            <a:endParaRPr lang="en-US" dirty="0"/>
          </a:p>
        </p:txBody>
      </p:sp>
      <p:cxnSp>
        <p:nvCxnSpPr>
          <p:cNvPr id="11" name="Straight Arrow Connector 10"/>
          <p:cNvCxnSpPr/>
          <p:nvPr/>
        </p:nvCxnSpPr>
        <p:spPr bwMode="auto">
          <a:xfrm flipH="1">
            <a:off x="5095875" y="3245882"/>
            <a:ext cx="685800" cy="443984"/>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14" name="Straight Arrow Connector 13"/>
          <p:cNvCxnSpPr/>
          <p:nvPr/>
        </p:nvCxnSpPr>
        <p:spPr bwMode="auto">
          <a:xfrm>
            <a:off x="5781675" y="3245882"/>
            <a:ext cx="609600" cy="48791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20" name="Straight Arrow Connector 19"/>
          <p:cNvCxnSpPr>
            <a:stCxn id="23" idx="4"/>
            <a:endCxn id="8" idx="0"/>
          </p:cNvCxnSpPr>
          <p:nvPr/>
        </p:nvCxnSpPr>
        <p:spPr bwMode="auto">
          <a:xfrm flipH="1">
            <a:off x="4524375" y="2788682"/>
            <a:ext cx="914400" cy="170711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23" name="Oval 22"/>
          <p:cNvSpPr/>
          <p:nvPr/>
        </p:nvSpPr>
        <p:spPr bwMode="auto">
          <a:xfrm>
            <a:off x="5172075" y="2255282"/>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5" name="Oval 24"/>
          <p:cNvSpPr/>
          <p:nvPr/>
        </p:nvSpPr>
        <p:spPr bwMode="auto">
          <a:xfrm>
            <a:off x="4333875" y="2255282"/>
            <a:ext cx="533400" cy="5334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nvGrpSpPr>
          <p:cNvPr id="48" name="Group 47"/>
          <p:cNvGrpSpPr/>
          <p:nvPr/>
        </p:nvGrpSpPr>
        <p:grpSpPr>
          <a:xfrm>
            <a:off x="5934075" y="3810000"/>
            <a:ext cx="1600200" cy="1371600"/>
            <a:chOff x="6019800" y="3810000"/>
            <a:chExt cx="1600200" cy="1371600"/>
          </a:xfrm>
        </p:grpSpPr>
        <p:sp>
          <p:nvSpPr>
            <p:cNvPr id="16" name="Oval 15"/>
            <p:cNvSpPr/>
            <p:nvPr/>
          </p:nvSpPr>
          <p:spPr bwMode="auto">
            <a:xfrm>
              <a:off x="7086600" y="46482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7" name="Oval 16"/>
            <p:cNvSpPr/>
            <p:nvPr/>
          </p:nvSpPr>
          <p:spPr bwMode="auto">
            <a:xfrm>
              <a:off x="6019800" y="46482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8" name="Oval 17"/>
            <p:cNvSpPr/>
            <p:nvPr/>
          </p:nvSpPr>
          <p:spPr bwMode="auto">
            <a:xfrm>
              <a:off x="6553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28" name="Straight Arrow Connector 27"/>
            <p:cNvCxnSpPr>
              <a:stCxn id="18" idx="3"/>
              <a:endCxn id="17" idx="0"/>
            </p:cNvCxnSpPr>
            <p:nvPr/>
          </p:nvCxnSpPr>
          <p:spPr bwMode="auto">
            <a:xfrm rot="5400000">
              <a:off x="6267451" y="4284335"/>
              <a:ext cx="382915" cy="344815"/>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36" name="Straight Arrow Connector 35"/>
            <p:cNvCxnSpPr>
              <a:stCxn id="18" idx="5"/>
              <a:endCxn id="16" idx="0"/>
            </p:cNvCxnSpPr>
            <p:nvPr/>
          </p:nvCxnSpPr>
          <p:spPr bwMode="auto">
            <a:xfrm rot="16200000" flipH="1">
              <a:off x="6989435" y="4284334"/>
              <a:ext cx="382915" cy="344815"/>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grpSp>
        <p:nvGrpSpPr>
          <p:cNvPr id="47" name="Group 46"/>
          <p:cNvGrpSpPr/>
          <p:nvPr/>
        </p:nvGrpSpPr>
        <p:grpSpPr>
          <a:xfrm>
            <a:off x="3114675" y="3657600"/>
            <a:ext cx="1676400" cy="1371600"/>
            <a:chOff x="1295400" y="4114800"/>
            <a:chExt cx="1676400" cy="1371600"/>
          </a:xfrm>
        </p:grpSpPr>
        <p:sp>
          <p:nvSpPr>
            <p:cNvPr id="8" name="Oval 7"/>
            <p:cNvSpPr/>
            <p:nvPr/>
          </p:nvSpPr>
          <p:spPr bwMode="auto">
            <a:xfrm>
              <a:off x="2438400" y="4953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 name="Oval 14"/>
            <p:cNvSpPr/>
            <p:nvPr/>
          </p:nvSpPr>
          <p:spPr bwMode="auto">
            <a:xfrm>
              <a:off x="1295400" y="4953000"/>
              <a:ext cx="533400" cy="5334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4" name="Oval 23"/>
            <p:cNvSpPr/>
            <p:nvPr/>
          </p:nvSpPr>
          <p:spPr bwMode="auto">
            <a:xfrm>
              <a:off x="1905000" y="41148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40" name="Straight Arrow Connector 39"/>
            <p:cNvCxnSpPr>
              <a:endCxn id="8" idx="0"/>
            </p:cNvCxnSpPr>
            <p:nvPr/>
          </p:nvCxnSpPr>
          <p:spPr bwMode="auto">
            <a:xfrm rot="16200000" flipH="1">
              <a:off x="2343150" y="4591049"/>
              <a:ext cx="381001" cy="3429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44" name="Straight Arrow Connector 43"/>
            <p:cNvCxnSpPr>
              <a:stCxn id="24" idx="3"/>
              <a:endCxn id="15" idx="0"/>
            </p:cNvCxnSpPr>
            <p:nvPr/>
          </p:nvCxnSpPr>
          <p:spPr bwMode="auto">
            <a:xfrm rot="5400000">
              <a:off x="1581151" y="4551035"/>
              <a:ext cx="382915" cy="421015"/>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sp>
        <p:nvSpPr>
          <p:cNvPr id="53" name="Oval 52"/>
          <p:cNvSpPr/>
          <p:nvPr/>
        </p:nvSpPr>
        <p:spPr bwMode="auto">
          <a:xfrm>
            <a:off x="7077075" y="2407682"/>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nvGrpSpPr>
          <p:cNvPr id="80" name="Group 79"/>
          <p:cNvGrpSpPr/>
          <p:nvPr/>
        </p:nvGrpSpPr>
        <p:grpSpPr>
          <a:xfrm>
            <a:off x="3781425" y="1981200"/>
            <a:ext cx="3943350" cy="1264682"/>
            <a:chOff x="4248150" y="2316718"/>
            <a:chExt cx="3943350" cy="1264682"/>
          </a:xfrm>
        </p:grpSpPr>
        <p:sp>
          <p:nvSpPr>
            <p:cNvPr id="4" name="Rectangle 3"/>
            <p:cNvSpPr/>
            <p:nvPr/>
          </p:nvSpPr>
          <p:spPr bwMode="auto">
            <a:xfrm>
              <a:off x="4305300" y="2362200"/>
              <a:ext cx="3886200" cy="1219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9" name="TextBox 58"/>
            <p:cNvSpPr txBox="1"/>
            <p:nvPr/>
          </p:nvSpPr>
          <p:spPr>
            <a:xfrm>
              <a:off x="4248150" y="2316718"/>
              <a:ext cx="685800" cy="369332"/>
            </a:xfrm>
            <a:prstGeom prst="rect">
              <a:avLst/>
            </a:prstGeom>
            <a:noFill/>
          </p:spPr>
          <p:txBody>
            <a:bodyPr wrap="square" rtlCol="0">
              <a:spAutoFit/>
            </a:bodyPr>
            <a:lstStyle/>
            <a:p>
              <a:r>
                <a:rPr lang="en-US" dirty="0" smtClean="0"/>
                <a:t>BB0:</a:t>
              </a:r>
              <a:endParaRPr lang="en-US" dirty="0"/>
            </a:p>
          </p:txBody>
        </p:sp>
      </p:grpSp>
      <p:grpSp>
        <p:nvGrpSpPr>
          <p:cNvPr id="81" name="Group 80"/>
          <p:cNvGrpSpPr/>
          <p:nvPr/>
        </p:nvGrpSpPr>
        <p:grpSpPr>
          <a:xfrm>
            <a:off x="2895600" y="3505200"/>
            <a:ext cx="2200275" cy="1657350"/>
            <a:chOff x="3362325" y="4286250"/>
            <a:chExt cx="2200275" cy="1657350"/>
          </a:xfrm>
        </p:grpSpPr>
        <p:sp>
          <p:nvSpPr>
            <p:cNvPr id="5" name="Rectangle 4"/>
            <p:cNvSpPr/>
            <p:nvPr/>
          </p:nvSpPr>
          <p:spPr bwMode="auto">
            <a:xfrm>
              <a:off x="3429000" y="4343400"/>
              <a:ext cx="2133600" cy="1600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 name="TextBox 59"/>
            <p:cNvSpPr txBox="1"/>
            <p:nvPr/>
          </p:nvSpPr>
          <p:spPr>
            <a:xfrm>
              <a:off x="3362325" y="4286250"/>
              <a:ext cx="685800" cy="369332"/>
            </a:xfrm>
            <a:prstGeom prst="rect">
              <a:avLst/>
            </a:prstGeom>
            <a:noFill/>
          </p:spPr>
          <p:txBody>
            <a:bodyPr wrap="square" rtlCol="0">
              <a:spAutoFit/>
            </a:bodyPr>
            <a:lstStyle/>
            <a:p>
              <a:r>
                <a:rPr lang="en-US" dirty="0" smtClean="0"/>
                <a:t>BB1:</a:t>
              </a:r>
              <a:endParaRPr lang="en-US" dirty="0"/>
            </a:p>
          </p:txBody>
        </p:sp>
      </p:grpSp>
      <p:grpSp>
        <p:nvGrpSpPr>
          <p:cNvPr id="82" name="Group 81"/>
          <p:cNvGrpSpPr/>
          <p:nvPr/>
        </p:nvGrpSpPr>
        <p:grpSpPr>
          <a:xfrm>
            <a:off x="5705475" y="3676650"/>
            <a:ext cx="1981200" cy="1657350"/>
            <a:chOff x="6172200" y="4286250"/>
            <a:chExt cx="1981200" cy="1657350"/>
          </a:xfrm>
        </p:grpSpPr>
        <p:sp>
          <p:nvSpPr>
            <p:cNvPr id="6" name="Rectangle 5"/>
            <p:cNvSpPr/>
            <p:nvPr/>
          </p:nvSpPr>
          <p:spPr bwMode="auto">
            <a:xfrm>
              <a:off x="6248400" y="4343400"/>
              <a:ext cx="1905000" cy="1600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1" name="TextBox 60"/>
            <p:cNvSpPr txBox="1"/>
            <p:nvPr/>
          </p:nvSpPr>
          <p:spPr>
            <a:xfrm>
              <a:off x="6172200" y="4286250"/>
              <a:ext cx="685800" cy="369332"/>
            </a:xfrm>
            <a:prstGeom prst="rect">
              <a:avLst/>
            </a:prstGeom>
            <a:noFill/>
          </p:spPr>
          <p:txBody>
            <a:bodyPr wrap="square" rtlCol="0">
              <a:spAutoFit/>
            </a:bodyPr>
            <a:lstStyle/>
            <a:p>
              <a:r>
                <a:rPr lang="en-US" dirty="0" smtClean="0"/>
                <a:t>BB2:</a:t>
              </a:r>
              <a:endParaRPr lang="en-US" dirty="0"/>
            </a:p>
          </p:txBody>
        </p:sp>
      </p:grpSp>
      <p:sp>
        <p:nvSpPr>
          <p:cNvPr id="63" name="TextBox 62"/>
          <p:cNvSpPr txBox="1"/>
          <p:nvPr/>
        </p:nvSpPr>
        <p:spPr>
          <a:xfrm>
            <a:off x="5334000" y="3352800"/>
            <a:ext cx="685800" cy="369332"/>
          </a:xfrm>
          <a:prstGeom prst="rect">
            <a:avLst/>
          </a:prstGeom>
          <a:noFill/>
        </p:spPr>
        <p:txBody>
          <a:bodyPr wrap="square" rtlCol="0">
            <a:spAutoFit/>
          </a:bodyPr>
          <a:lstStyle/>
          <a:p>
            <a:r>
              <a:rPr lang="en-US" dirty="0" smtClean="0"/>
              <a:t>20</a:t>
            </a:r>
            <a:endParaRPr lang="en-US" dirty="0"/>
          </a:p>
        </p:txBody>
      </p:sp>
      <p:sp>
        <p:nvSpPr>
          <p:cNvPr id="64" name="TextBox 63"/>
          <p:cNvSpPr txBox="1"/>
          <p:nvPr/>
        </p:nvSpPr>
        <p:spPr>
          <a:xfrm>
            <a:off x="6096000" y="3276600"/>
            <a:ext cx="781050" cy="369332"/>
          </a:xfrm>
          <a:prstGeom prst="rect">
            <a:avLst/>
          </a:prstGeom>
          <a:noFill/>
        </p:spPr>
        <p:txBody>
          <a:bodyPr wrap="square" rtlCol="0">
            <a:spAutoFit/>
          </a:bodyPr>
          <a:lstStyle/>
          <a:p>
            <a:r>
              <a:rPr lang="en-US" dirty="0" smtClean="0"/>
              <a:t>2000</a:t>
            </a:r>
            <a:endParaRPr lang="en-US" dirty="0"/>
          </a:p>
        </p:txBody>
      </p:sp>
      <p:cxnSp>
        <p:nvCxnSpPr>
          <p:cNvPr id="65" name="Straight Arrow Connector 64"/>
          <p:cNvCxnSpPr>
            <a:endCxn id="18" idx="7"/>
          </p:cNvCxnSpPr>
          <p:nvPr/>
        </p:nvCxnSpPr>
        <p:spPr bwMode="auto">
          <a:xfrm flipH="1">
            <a:off x="6922760" y="2941082"/>
            <a:ext cx="422933" cy="947033"/>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68" name="Straight Arrow Connector 67"/>
          <p:cNvCxnSpPr>
            <a:stCxn id="25" idx="3"/>
            <a:endCxn id="15" idx="7"/>
          </p:cNvCxnSpPr>
          <p:nvPr/>
        </p:nvCxnSpPr>
        <p:spPr bwMode="auto">
          <a:xfrm flipH="1">
            <a:off x="3569960" y="2710567"/>
            <a:ext cx="842030" cy="186334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79" name="Group 78"/>
          <p:cNvGrpSpPr/>
          <p:nvPr/>
        </p:nvGrpSpPr>
        <p:grpSpPr>
          <a:xfrm>
            <a:off x="304800" y="3200400"/>
            <a:ext cx="1524000" cy="952500"/>
            <a:chOff x="1600200" y="3276600"/>
            <a:chExt cx="1524000" cy="952500"/>
          </a:xfrm>
        </p:grpSpPr>
        <p:cxnSp>
          <p:nvCxnSpPr>
            <p:cNvPr id="69" name="Straight Arrow Connector 68"/>
            <p:cNvCxnSpPr/>
            <p:nvPr/>
          </p:nvCxnSpPr>
          <p:spPr bwMode="auto">
            <a:xfrm>
              <a:off x="1676400" y="3657600"/>
              <a:ext cx="990600" cy="15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74" name="Straight Arrow Connector 73"/>
            <p:cNvCxnSpPr/>
            <p:nvPr/>
          </p:nvCxnSpPr>
          <p:spPr bwMode="auto">
            <a:xfrm>
              <a:off x="1676400" y="3848100"/>
              <a:ext cx="9906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75" name="TextBox 74"/>
            <p:cNvSpPr txBox="1"/>
            <p:nvPr/>
          </p:nvSpPr>
          <p:spPr>
            <a:xfrm>
              <a:off x="1600200" y="3276600"/>
              <a:ext cx="1524000" cy="369332"/>
            </a:xfrm>
            <a:prstGeom prst="rect">
              <a:avLst/>
            </a:prstGeom>
            <a:noFill/>
          </p:spPr>
          <p:txBody>
            <a:bodyPr wrap="square" rtlCol="0">
              <a:spAutoFit/>
            </a:bodyPr>
            <a:lstStyle/>
            <a:p>
              <a:r>
                <a:rPr lang="en-US" dirty="0" smtClean="0">
                  <a:solidFill>
                    <a:srgbClr val="FF0000"/>
                  </a:solidFill>
                </a:rPr>
                <a:t>Control flow </a:t>
              </a:r>
              <a:endParaRPr lang="en-US" dirty="0">
                <a:solidFill>
                  <a:srgbClr val="FF0000"/>
                </a:solidFill>
              </a:endParaRPr>
            </a:p>
          </p:txBody>
        </p:sp>
        <p:sp>
          <p:nvSpPr>
            <p:cNvPr id="76" name="TextBox 75"/>
            <p:cNvSpPr txBox="1"/>
            <p:nvPr/>
          </p:nvSpPr>
          <p:spPr>
            <a:xfrm>
              <a:off x="1600200" y="3859768"/>
              <a:ext cx="1524000" cy="369332"/>
            </a:xfrm>
            <a:prstGeom prst="rect">
              <a:avLst/>
            </a:prstGeom>
            <a:noFill/>
          </p:spPr>
          <p:txBody>
            <a:bodyPr wrap="square" rtlCol="0">
              <a:spAutoFit/>
            </a:bodyPr>
            <a:lstStyle/>
            <a:p>
              <a:r>
                <a:rPr lang="en-US" dirty="0" smtClean="0"/>
                <a:t>Data flow</a:t>
              </a:r>
              <a:endParaRPr lang="en-US" dirty="0"/>
            </a:p>
          </p:txBody>
        </p:sp>
      </p:grpSp>
      <p:cxnSp>
        <p:nvCxnSpPr>
          <p:cNvPr id="84" name="Straight Arrow Connector 83"/>
          <p:cNvCxnSpPr>
            <a:stCxn id="23" idx="3"/>
            <a:endCxn id="15" idx="6"/>
          </p:cNvCxnSpPr>
          <p:nvPr/>
        </p:nvCxnSpPr>
        <p:spPr bwMode="auto">
          <a:xfrm flipH="1">
            <a:off x="3648075" y="2710567"/>
            <a:ext cx="1602115" cy="2051933"/>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42" name="Group 41"/>
          <p:cNvGrpSpPr/>
          <p:nvPr/>
        </p:nvGrpSpPr>
        <p:grpSpPr>
          <a:xfrm>
            <a:off x="2814493" y="5410200"/>
            <a:ext cx="2281382" cy="762000"/>
            <a:chOff x="3429000" y="4286250"/>
            <a:chExt cx="2133600" cy="1274885"/>
          </a:xfrm>
        </p:grpSpPr>
        <p:sp>
          <p:nvSpPr>
            <p:cNvPr id="43" name="Rectangle 42"/>
            <p:cNvSpPr/>
            <p:nvPr/>
          </p:nvSpPr>
          <p:spPr bwMode="auto">
            <a:xfrm>
              <a:off x="3429000" y="4343401"/>
              <a:ext cx="2133600" cy="12177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5" name="TextBox 44"/>
            <p:cNvSpPr txBox="1"/>
            <p:nvPr/>
          </p:nvSpPr>
          <p:spPr>
            <a:xfrm>
              <a:off x="3460429" y="4286250"/>
              <a:ext cx="685800" cy="617921"/>
            </a:xfrm>
            <a:prstGeom prst="rect">
              <a:avLst/>
            </a:prstGeom>
            <a:noFill/>
          </p:spPr>
          <p:txBody>
            <a:bodyPr wrap="square" rtlCol="0">
              <a:spAutoFit/>
            </a:bodyPr>
            <a:lstStyle/>
            <a:p>
              <a:r>
                <a:rPr lang="en-US" dirty="0" smtClean="0"/>
                <a:t>BB3:</a:t>
              </a:r>
              <a:endParaRPr lang="en-US" dirty="0"/>
            </a:p>
          </p:txBody>
        </p:sp>
      </p:grpSp>
      <p:sp>
        <p:nvSpPr>
          <p:cNvPr id="46" name="Oval 45"/>
          <p:cNvSpPr/>
          <p:nvPr/>
        </p:nvSpPr>
        <p:spPr bwMode="auto">
          <a:xfrm>
            <a:off x="4029075" y="55626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50" name="Straight Arrow Connector 49"/>
          <p:cNvCxnSpPr>
            <a:stCxn id="8" idx="4"/>
            <a:endCxn id="46" idx="0"/>
          </p:cNvCxnSpPr>
          <p:nvPr/>
        </p:nvCxnSpPr>
        <p:spPr bwMode="auto">
          <a:xfrm flipH="1">
            <a:off x="4295775" y="5029200"/>
            <a:ext cx="228600" cy="5334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51" name="Group 50"/>
          <p:cNvGrpSpPr/>
          <p:nvPr/>
        </p:nvGrpSpPr>
        <p:grpSpPr>
          <a:xfrm>
            <a:off x="5338618" y="5410200"/>
            <a:ext cx="2281382" cy="762000"/>
            <a:chOff x="3429000" y="4286250"/>
            <a:chExt cx="2133600" cy="1274885"/>
          </a:xfrm>
        </p:grpSpPr>
        <p:sp>
          <p:nvSpPr>
            <p:cNvPr id="52" name="Rectangle 51"/>
            <p:cNvSpPr/>
            <p:nvPr/>
          </p:nvSpPr>
          <p:spPr bwMode="auto">
            <a:xfrm>
              <a:off x="3429000" y="4343401"/>
              <a:ext cx="2133600" cy="12177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4" name="TextBox 53"/>
            <p:cNvSpPr txBox="1"/>
            <p:nvPr/>
          </p:nvSpPr>
          <p:spPr>
            <a:xfrm>
              <a:off x="3460429" y="4286250"/>
              <a:ext cx="685800" cy="617921"/>
            </a:xfrm>
            <a:prstGeom prst="rect">
              <a:avLst/>
            </a:prstGeom>
            <a:noFill/>
          </p:spPr>
          <p:txBody>
            <a:bodyPr wrap="square" rtlCol="0">
              <a:spAutoFit/>
            </a:bodyPr>
            <a:lstStyle/>
            <a:p>
              <a:r>
                <a:rPr lang="en-US" dirty="0" smtClean="0"/>
                <a:t>BB4:</a:t>
              </a:r>
              <a:endParaRPr lang="en-US" dirty="0"/>
            </a:p>
          </p:txBody>
        </p:sp>
      </p:grpSp>
      <p:sp>
        <p:nvSpPr>
          <p:cNvPr id="55" name="Oval 54"/>
          <p:cNvSpPr/>
          <p:nvPr/>
        </p:nvSpPr>
        <p:spPr bwMode="auto">
          <a:xfrm>
            <a:off x="6553200" y="55626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57" name="Straight Arrow Connector 56"/>
          <p:cNvCxnSpPr>
            <a:stCxn id="5" idx="2"/>
          </p:cNvCxnSpPr>
          <p:nvPr/>
        </p:nvCxnSpPr>
        <p:spPr bwMode="auto">
          <a:xfrm>
            <a:off x="4029075" y="5162550"/>
            <a:ext cx="1304925" cy="281809"/>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73" name="Straight Arrow Connector 72"/>
          <p:cNvCxnSpPr>
            <a:stCxn id="5" idx="2"/>
            <a:endCxn id="43" idx="0"/>
          </p:cNvCxnSpPr>
          <p:nvPr/>
        </p:nvCxnSpPr>
        <p:spPr bwMode="auto">
          <a:xfrm flipH="1">
            <a:off x="3955184" y="5162550"/>
            <a:ext cx="73891" cy="281809"/>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
        <p:nvSpPr>
          <p:cNvPr id="87" name="TextBox 86"/>
          <p:cNvSpPr txBox="1"/>
          <p:nvPr/>
        </p:nvSpPr>
        <p:spPr>
          <a:xfrm>
            <a:off x="3581400" y="5117068"/>
            <a:ext cx="457200" cy="369332"/>
          </a:xfrm>
          <a:prstGeom prst="rect">
            <a:avLst/>
          </a:prstGeom>
          <a:noFill/>
        </p:spPr>
        <p:txBody>
          <a:bodyPr wrap="square" rtlCol="0">
            <a:spAutoFit/>
          </a:bodyPr>
          <a:lstStyle/>
          <a:p>
            <a:r>
              <a:rPr lang="en-US" dirty="0" smtClean="0"/>
              <a:t>10</a:t>
            </a:r>
            <a:endParaRPr lang="en-US" dirty="0"/>
          </a:p>
        </p:txBody>
      </p:sp>
      <p:sp>
        <p:nvSpPr>
          <p:cNvPr id="88" name="TextBox 87"/>
          <p:cNvSpPr txBox="1"/>
          <p:nvPr/>
        </p:nvSpPr>
        <p:spPr>
          <a:xfrm>
            <a:off x="5029200" y="5105400"/>
            <a:ext cx="609600" cy="369332"/>
          </a:xfrm>
          <a:prstGeom prst="rect">
            <a:avLst/>
          </a:prstGeom>
          <a:noFill/>
        </p:spPr>
        <p:txBody>
          <a:bodyPr wrap="square" rtlCol="0">
            <a:spAutoFit/>
          </a:bodyPr>
          <a:lstStyle/>
          <a:p>
            <a:r>
              <a:rPr lang="en-US" dirty="0" smtClean="0"/>
              <a:t>10</a:t>
            </a:r>
            <a:endParaRPr lang="en-US" dirty="0"/>
          </a:p>
        </p:txBody>
      </p:sp>
      <p:cxnSp>
        <p:nvCxnSpPr>
          <p:cNvPr id="94" name="Straight Arrow Connector 93"/>
          <p:cNvCxnSpPr>
            <a:stCxn id="16" idx="4"/>
            <a:endCxn id="55" idx="7"/>
          </p:cNvCxnSpPr>
          <p:nvPr/>
        </p:nvCxnSpPr>
        <p:spPr bwMode="auto">
          <a:xfrm flipH="1">
            <a:off x="7008485" y="5181600"/>
            <a:ext cx="259090" cy="459115"/>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7" name="Slide Number Placeholder 6"/>
          <p:cNvSpPr>
            <a:spLocks noGrp="1"/>
          </p:cNvSpPr>
          <p:nvPr>
            <p:ph type="sldNum" sz="quarter" idx="4"/>
          </p:nvPr>
        </p:nvSpPr>
        <p:spPr/>
        <p:txBody>
          <a:bodyPr/>
          <a:lstStyle/>
          <a:p>
            <a:fld id="{C95A27B6-DE0C-407F-A6C6-4B1A5613B8A0}" type="slidenum">
              <a:rPr lang="en-US" smtClean="0"/>
              <a:pPr/>
              <a:t>17</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9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5"/>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1" nodeType="clickEffect">
                                  <p:stCondLst>
                                    <p:cond delay="0"/>
                                  </p:stCondLst>
                                  <p:childTnLst>
                                    <p:set>
                                      <p:cBhvr>
                                        <p:cTn id="64" dur="1" fill="hold">
                                          <p:stCondLst>
                                            <p:cond delay="0"/>
                                          </p:stCondLst>
                                        </p:cTn>
                                        <p:tgtEl>
                                          <p:spTgt spid="25"/>
                                        </p:tgtEl>
                                        <p:attrNameLst>
                                          <p:attrName>style.visibility</p:attrName>
                                        </p:attrNameLst>
                                      </p:cBhvr>
                                      <p:to>
                                        <p:strVal val="visible"/>
                                      </p:to>
                                    </p:set>
                                  </p:childTnLst>
                                  <p:subTnLst>
                                    <p:set>
                                      <p:cBhvr override="childStyle">
                                        <p:cTn dur="1" fill="hold" display="0" masterRel="nextClick" afterEffect="1"/>
                                        <p:tgtEl>
                                          <p:spTgt spid="25"/>
                                        </p:tgtEl>
                                        <p:attrNameLst>
                                          <p:attrName>style.visibility</p:attrName>
                                        </p:attrNameLst>
                                      </p:cBhvr>
                                      <p:to>
                                        <p:strVal val="hidden"/>
                                      </p:to>
                                    </p:set>
                                  </p:subTnLst>
                                </p:cTn>
                              </p:par>
                              <p:par>
                                <p:cTn id="65" presetID="1" presetClass="entr" presetSubtype="0" fill="hold" nodeType="withEffect">
                                  <p:stCondLst>
                                    <p:cond delay="0"/>
                                  </p:stCondLst>
                                  <p:childTnLst>
                                    <p:set>
                                      <p:cBhvr>
                                        <p:cTn id="66" dur="1" fill="hold">
                                          <p:stCondLst>
                                            <p:cond delay="0"/>
                                          </p:stCondLst>
                                        </p:cTn>
                                        <p:tgtEl>
                                          <p:spTgt spid="68"/>
                                        </p:tgtEl>
                                        <p:attrNameLst>
                                          <p:attrName>style.visibility</p:attrName>
                                        </p:attrNameLst>
                                      </p:cBhvr>
                                      <p:to>
                                        <p:strVal val="visible"/>
                                      </p:to>
                                    </p:set>
                                  </p:childTnLst>
                                  <p:subTnLst>
                                    <p:set>
                                      <p:cBhvr override="childStyle">
                                        <p:cTn dur="1" fill="hold" display="0" masterRel="nextClick" afterEffect="1"/>
                                        <p:tgtEl>
                                          <p:spTgt spid="68"/>
                                        </p:tgtEl>
                                        <p:attrNameLst>
                                          <p:attrName>style.visibility</p:attrName>
                                        </p:attrNameLst>
                                      </p:cBhvr>
                                      <p:to>
                                        <p:strVal val="hidden"/>
                                      </p:to>
                                    </p:set>
                                  </p:subTnLst>
                                </p:cTn>
                              </p:par>
                            </p:childTnLst>
                          </p:cTn>
                        </p:par>
                        <p:par>
                          <p:cTn id="67" fill="hold">
                            <p:stCondLst>
                              <p:cond delay="0"/>
                            </p:stCondLst>
                            <p:childTnLst>
                              <p:par>
                                <p:cTn id="68" presetID="1" presetClass="entr" presetSubtype="0" fill="hold" nodeType="afterEffect">
                                  <p:stCondLst>
                                    <p:cond delay="0"/>
                                  </p:stCondLst>
                                  <p:childTnLst>
                                    <p:set>
                                      <p:cBhvr>
                                        <p:cTn id="69" dur="1" fill="hold">
                                          <p:stCondLst>
                                            <p:cond delay="0"/>
                                          </p:stCondLst>
                                        </p:cTn>
                                        <p:tgtEl>
                                          <p:spTgt spid="84"/>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51"/>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25" grpId="1" animBg="1"/>
      <p:bldP spid="53" grpId="0" animBg="1"/>
      <p:bldP spid="63" grpId="0"/>
      <p:bldP spid="64" grpId="0"/>
      <p:bldP spid="46" grpId="0" animBg="1"/>
      <p:bldP spid="55" grpId="0" animBg="1"/>
      <p:bldP spid="87" grpId="0"/>
      <p:bldP spid="8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686800" cy="808038"/>
          </a:xfrm>
        </p:spPr>
        <p:txBody>
          <a:bodyPr/>
          <a:lstStyle/>
          <a:p>
            <a:pPr algn="l"/>
            <a:r>
              <a:rPr lang="en-US" dirty="0" smtClean="0"/>
              <a:t>Value Profiling</a:t>
            </a:r>
            <a:endParaRPr lang="en-US" dirty="0"/>
          </a:p>
        </p:txBody>
      </p:sp>
      <p:sp>
        <p:nvSpPr>
          <p:cNvPr id="3" name="Content Placeholder 2"/>
          <p:cNvSpPr>
            <a:spLocks noGrp="1"/>
          </p:cNvSpPr>
          <p:nvPr>
            <p:ph idx="4294967295"/>
          </p:nvPr>
        </p:nvSpPr>
        <p:spPr>
          <a:xfrm>
            <a:off x="0" y="2667000"/>
            <a:ext cx="8686800" cy="3463925"/>
          </a:xfrm>
        </p:spPr>
        <p:txBody>
          <a:bodyPr/>
          <a:lstStyle/>
          <a:p>
            <a:r>
              <a:rPr lang="en-US" dirty="0" smtClean="0"/>
              <a:t>What are the most frequently value produced by an instruction?</a:t>
            </a:r>
          </a:p>
          <a:p>
            <a:endParaRPr lang="en-US" dirty="0" smtClean="0"/>
          </a:p>
          <a:p>
            <a:r>
              <a:rPr lang="en-US" dirty="0" smtClean="0"/>
              <a:t>If a value is produced more than 99% of the times, use that value for symptom generation</a:t>
            </a:r>
          </a:p>
          <a:p>
            <a:endParaRPr lang="en-US" dirty="0" smtClean="0"/>
          </a:p>
          <a:p>
            <a:endParaRPr lang="en-US" dirty="0" smtClean="0"/>
          </a:p>
          <a:p>
            <a:endParaRPr lang="en-US" dirty="0"/>
          </a:p>
        </p:txBody>
      </p:sp>
      <p:sp>
        <p:nvSpPr>
          <p:cNvPr id="5" name="Oval 4"/>
          <p:cNvSpPr/>
          <p:nvPr/>
        </p:nvSpPr>
        <p:spPr bwMode="auto">
          <a:xfrm>
            <a:off x="457200" y="1524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TextBox 5"/>
          <p:cNvSpPr txBox="1"/>
          <p:nvPr/>
        </p:nvSpPr>
        <p:spPr>
          <a:xfrm>
            <a:off x="457200" y="1992868"/>
            <a:ext cx="685800" cy="369332"/>
          </a:xfrm>
          <a:prstGeom prst="rect">
            <a:avLst/>
          </a:prstGeom>
          <a:noFill/>
        </p:spPr>
        <p:txBody>
          <a:bodyPr wrap="square" rtlCol="0">
            <a:spAutoFit/>
          </a:bodyPr>
          <a:lstStyle/>
          <a:p>
            <a:r>
              <a:rPr lang="en-US" dirty="0" smtClean="0"/>
              <a:t>add</a:t>
            </a:r>
            <a:endParaRPr lang="en-US" dirty="0"/>
          </a:p>
        </p:txBody>
      </p:sp>
      <p:sp>
        <p:nvSpPr>
          <p:cNvPr id="9" name="Oval 8"/>
          <p:cNvSpPr/>
          <p:nvPr/>
        </p:nvSpPr>
        <p:spPr bwMode="auto">
          <a:xfrm>
            <a:off x="4800600" y="1524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TextBox 9"/>
          <p:cNvSpPr txBox="1"/>
          <p:nvPr/>
        </p:nvSpPr>
        <p:spPr>
          <a:xfrm>
            <a:off x="4838700" y="1992868"/>
            <a:ext cx="685800" cy="369332"/>
          </a:xfrm>
          <a:prstGeom prst="rect">
            <a:avLst/>
          </a:prstGeom>
          <a:noFill/>
        </p:spPr>
        <p:txBody>
          <a:bodyPr wrap="square" rtlCol="0">
            <a:spAutoFit/>
          </a:bodyPr>
          <a:lstStyle/>
          <a:p>
            <a:r>
              <a:rPr lang="en-US" dirty="0" err="1" smtClean="0"/>
              <a:t>xor</a:t>
            </a:r>
            <a:endParaRPr lang="en-US" dirty="0"/>
          </a:p>
        </p:txBody>
      </p:sp>
      <p:cxnSp>
        <p:nvCxnSpPr>
          <p:cNvPr id="12" name="Straight Arrow Connector 11"/>
          <p:cNvCxnSpPr/>
          <p:nvPr/>
        </p:nvCxnSpPr>
        <p:spPr bwMode="auto">
          <a:xfrm>
            <a:off x="1219200" y="1794371"/>
            <a:ext cx="3048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14" name="TextBox 13"/>
          <p:cNvSpPr txBox="1"/>
          <p:nvPr/>
        </p:nvSpPr>
        <p:spPr>
          <a:xfrm>
            <a:off x="1676400" y="1333500"/>
            <a:ext cx="1447800" cy="923330"/>
          </a:xfrm>
          <a:prstGeom prst="rect">
            <a:avLst/>
          </a:prstGeom>
          <a:noFill/>
        </p:spPr>
        <p:txBody>
          <a:bodyPr wrap="square" rtlCol="0">
            <a:spAutoFit/>
          </a:bodyPr>
          <a:lstStyle/>
          <a:p>
            <a:r>
              <a:rPr lang="en-US" dirty="0" smtClean="0"/>
              <a:t>Most of the times, result is 0</a:t>
            </a:r>
            <a:endParaRPr lang="en-US" dirty="0"/>
          </a:p>
        </p:txBody>
      </p:sp>
      <p:sp>
        <p:nvSpPr>
          <p:cNvPr id="15" name="TextBox 14"/>
          <p:cNvSpPr txBox="1"/>
          <p:nvPr/>
        </p:nvSpPr>
        <p:spPr>
          <a:xfrm>
            <a:off x="6172200" y="1299170"/>
            <a:ext cx="1447800" cy="923330"/>
          </a:xfrm>
          <a:prstGeom prst="rect">
            <a:avLst/>
          </a:prstGeom>
          <a:noFill/>
        </p:spPr>
        <p:txBody>
          <a:bodyPr wrap="square" rtlCol="0">
            <a:spAutoFit/>
          </a:bodyPr>
          <a:lstStyle/>
          <a:p>
            <a:r>
              <a:rPr lang="en-US" dirty="0" smtClean="0"/>
              <a:t>Most of the times, result is 71</a:t>
            </a:r>
            <a:endParaRPr lang="en-US" dirty="0"/>
          </a:p>
        </p:txBody>
      </p:sp>
      <p:cxnSp>
        <p:nvCxnSpPr>
          <p:cNvPr id="16" name="Straight Arrow Connector 15"/>
          <p:cNvCxnSpPr/>
          <p:nvPr/>
        </p:nvCxnSpPr>
        <p:spPr bwMode="auto">
          <a:xfrm>
            <a:off x="5562600" y="1760041"/>
            <a:ext cx="3048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7" name="Slide Number Placeholder 6"/>
          <p:cNvSpPr>
            <a:spLocks noGrp="1"/>
          </p:cNvSpPr>
          <p:nvPr>
            <p:ph type="sldNum" sz="quarter" idx="4"/>
          </p:nvPr>
        </p:nvSpPr>
        <p:spPr/>
        <p:txBody>
          <a:bodyPr/>
          <a:lstStyle/>
          <a:p>
            <a:fld id="{C95A27B6-DE0C-407F-A6C6-4B1A5613B8A0}" type="slidenum">
              <a:rPr lang="en-US" smtClean="0"/>
              <a:pPr/>
              <a:t>18</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p:bldP spid="9" grpId="0" animBg="1"/>
      <p:bldP spid="10" grpId="0"/>
      <p:bldP spid="14"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686800" cy="808038"/>
          </a:xfrm>
        </p:spPr>
        <p:txBody>
          <a:bodyPr/>
          <a:lstStyle/>
          <a:p>
            <a:pPr algn="l"/>
            <a:r>
              <a:rPr lang="en-US" dirty="0" smtClean="0"/>
              <a:t>Creating Software Symptoms</a:t>
            </a:r>
            <a:endParaRPr lang="en-US" dirty="0"/>
          </a:p>
        </p:txBody>
      </p:sp>
      <p:sp>
        <p:nvSpPr>
          <p:cNvPr id="3" name="Content Placeholder 2"/>
          <p:cNvSpPr>
            <a:spLocks noGrp="1"/>
          </p:cNvSpPr>
          <p:nvPr>
            <p:ph idx="4294967295"/>
          </p:nvPr>
        </p:nvSpPr>
        <p:spPr>
          <a:xfrm>
            <a:off x="0" y="1143000"/>
            <a:ext cx="8686800" cy="1828800"/>
          </a:xfrm>
        </p:spPr>
        <p:txBody>
          <a:bodyPr/>
          <a:lstStyle/>
          <a:p>
            <a:r>
              <a:rPr lang="en-US" dirty="0" smtClean="0"/>
              <a:t>If in a chain of instruction, last instruction produces the same value</a:t>
            </a:r>
          </a:p>
          <a:p>
            <a:pPr lvl="1"/>
            <a:r>
              <a:rPr lang="en-US" dirty="0" smtClean="0"/>
              <a:t>Insert the comparison with the frequently generated value</a:t>
            </a:r>
            <a:endParaRPr lang="en-US" dirty="0"/>
          </a:p>
        </p:txBody>
      </p:sp>
      <p:sp>
        <p:nvSpPr>
          <p:cNvPr id="15" name="Cloud 14"/>
          <p:cNvSpPr/>
          <p:nvPr/>
        </p:nvSpPr>
        <p:spPr bwMode="auto">
          <a:xfrm>
            <a:off x="4724400" y="2895600"/>
            <a:ext cx="1752600" cy="1219200"/>
          </a:xfrm>
          <a:prstGeom prst="clou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nvGrpSpPr>
          <p:cNvPr id="16" name="Group 81"/>
          <p:cNvGrpSpPr/>
          <p:nvPr/>
        </p:nvGrpSpPr>
        <p:grpSpPr>
          <a:xfrm>
            <a:off x="4572000" y="3695700"/>
            <a:ext cx="762000" cy="533400"/>
            <a:chOff x="5638800" y="4953000"/>
            <a:chExt cx="762000" cy="533400"/>
          </a:xfrm>
        </p:grpSpPr>
        <p:sp>
          <p:nvSpPr>
            <p:cNvPr id="17" name="Oval 16"/>
            <p:cNvSpPr/>
            <p:nvPr/>
          </p:nvSpPr>
          <p:spPr bwMode="auto">
            <a:xfrm>
              <a:off x="5638800" y="4953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8" name="TextBox 17"/>
            <p:cNvSpPr txBox="1"/>
            <p:nvPr/>
          </p:nvSpPr>
          <p:spPr>
            <a:xfrm>
              <a:off x="5715000" y="5029200"/>
              <a:ext cx="685800" cy="369332"/>
            </a:xfrm>
            <a:prstGeom prst="rect">
              <a:avLst/>
            </a:prstGeom>
            <a:noFill/>
          </p:spPr>
          <p:txBody>
            <a:bodyPr wrap="square" rtlCol="0">
              <a:spAutoFit/>
            </a:bodyPr>
            <a:lstStyle/>
            <a:p>
              <a:r>
                <a:rPr lang="en-US" dirty="0" smtClean="0"/>
                <a:t>---</a:t>
              </a:r>
              <a:endParaRPr lang="en-US" baseline="-25000" dirty="0"/>
            </a:p>
          </p:txBody>
        </p:sp>
      </p:grpSp>
      <p:grpSp>
        <p:nvGrpSpPr>
          <p:cNvPr id="19" name="Group 6"/>
          <p:cNvGrpSpPr/>
          <p:nvPr/>
        </p:nvGrpSpPr>
        <p:grpSpPr>
          <a:xfrm>
            <a:off x="5067300" y="4800600"/>
            <a:ext cx="723900" cy="533400"/>
            <a:chOff x="5638800" y="4953000"/>
            <a:chExt cx="723900" cy="533400"/>
          </a:xfrm>
        </p:grpSpPr>
        <p:sp>
          <p:nvSpPr>
            <p:cNvPr id="20" name="Oval 19"/>
            <p:cNvSpPr/>
            <p:nvPr/>
          </p:nvSpPr>
          <p:spPr bwMode="auto">
            <a:xfrm>
              <a:off x="5638800" y="4953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1" name="TextBox 20"/>
            <p:cNvSpPr txBox="1"/>
            <p:nvPr/>
          </p:nvSpPr>
          <p:spPr>
            <a:xfrm>
              <a:off x="5676900" y="5029200"/>
              <a:ext cx="685800" cy="369332"/>
            </a:xfrm>
            <a:prstGeom prst="rect">
              <a:avLst/>
            </a:prstGeom>
            <a:noFill/>
          </p:spPr>
          <p:txBody>
            <a:bodyPr wrap="square" rtlCol="0">
              <a:spAutoFit/>
            </a:bodyPr>
            <a:lstStyle/>
            <a:p>
              <a:r>
                <a:rPr lang="en-US" dirty="0" smtClean="0"/>
                <a:t>op</a:t>
              </a:r>
              <a:endParaRPr lang="en-US" dirty="0"/>
            </a:p>
          </p:txBody>
        </p:sp>
      </p:grpSp>
      <p:grpSp>
        <p:nvGrpSpPr>
          <p:cNvPr id="22" name="Group 15"/>
          <p:cNvGrpSpPr/>
          <p:nvPr/>
        </p:nvGrpSpPr>
        <p:grpSpPr>
          <a:xfrm>
            <a:off x="5943600" y="3695700"/>
            <a:ext cx="685800" cy="533400"/>
            <a:chOff x="5638800" y="4953000"/>
            <a:chExt cx="685800" cy="533400"/>
          </a:xfrm>
        </p:grpSpPr>
        <p:sp>
          <p:nvSpPr>
            <p:cNvPr id="23" name="Oval 22"/>
            <p:cNvSpPr/>
            <p:nvPr/>
          </p:nvSpPr>
          <p:spPr bwMode="auto">
            <a:xfrm>
              <a:off x="5638800" y="4953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4" name="TextBox 23"/>
            <p:cNvSpPr txBox="1"/>
            <p:nvPr/>
          </p:nvSpPr>
          <p:spPr>
            <a:xfrm>
              <a:off x="5638800" y="5029200"/>
              <a:ext cx="685800" cy="369332"/>
            </a:xfrm>
            <a:prstGeom prst="rect">
              <a:avLst/>
            </a:prstGeom>
            <a:noFill/>
          </p:spPr>
          <p:txBody>
            <a:bodyPr wrap="square" rtlCol="0">
              <a:spAutoFit/>
            </a:bodyPr>
            <a:lstStyle/>
            <a:p>
              <a:r>
                <a:rPr lang="en-US" dirty="0" smtClean="0"/>
                <a:t>---</a:t>
              </a:r>
              <a:endParaRPr lang="en-US" dirty="0"/>
            </a:p>
          </p:txBody>
        </p:sp>
      </p:grpSp>
      <p:cxnSp>
        <p:nvCxnSpPr>
          <p:cNvPr id="25" name="Straight Arrow Connector 24"/>
          <p:cNvCxnSpPr/>
          <p:nvPr/>
        </p:nvCxnSpPr>
        <p:spPr bwMode="auto">
          <a:xfrm rot="5400000">
            <a:off x="5448300" y="4229100"/>
            <a:ext cx="685800" cy="6096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rot="16200000" flipH="1">
            <a:off x="4686300" y="4381500"/>
            <a:ext cx="647702" cy="342902"/>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29" name="Group 28"/>
          <p:cNvGrpSpPr/>
          <p:nvPr/>
        </p:nvGrpSpPr>
        <p:grpSpPr>
          <a:xfrm>
            <a:off x="6096000" y="4876800"/>
            <a:ext cx="1828800" cy="923330"/>
            <a:chOff x="6781800" y="3352800"/>
            <a:chExt cx="1828800" cy="923330"/>
          </a:xfrm>
        </p:grpSpPr>
        <p:sp>
          <p:nvSpPr>
            <p:cNvPr id="27" name="Rounded Rectangular Callout 26"/>
            <p:cNvSpPr/>
            <p:nvPr/>
          </p:nvSpPr>
          <p:spPr bwMode="auto">
            <a:xfrm>
              <a:off x="6781800" y="3352800"/>
              <a:ext cx="1828800" cy="914400"/>
            </a:xfrm>
            <a:prstGeom prst="wedgeRoundRectCallout">
              <a:avLst>
                <a:gd name="adj1" fmla="val -76111"/>
                <a:gd name="adj2" fmla="val -32955"/>
                <a:gd name="adj3" fmla="val 16667"/>
              </a:avLst>
            </a:prstGeom>
            <a:solidFill>
              <a:schemeClr val="tx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8" name="TextBox 27"/>
            <p:cNvSpPr txBox="1"/>
            <p:nvPr/>
          </p:nvSpPr>
          <p:spPr>
            <a:xfrm>
              <a:off x="6781800" y="3352800"/>
              <a:ext cx="1828800" cy="923330"/>
            </a:xfrm>
            <a:prstGeom prst="rect">
              <a:avLst/>
            </a:prstGeom>
            <a:noFill/>
          </p:spPr>
          <p:txBody>
            <a:bodyPr wrap="square" rtlCol="0">
              <a:spAutoFit/>
            </a:bodyPr>
            <a:lstStyle/>
            <a:p>
              <a:pPr algn="ctr"/>
              <a:r>
                <a:rPr lang="en-US" dirty="0" smtClean="0"/>
                <a:t>Generates the same value very frequently</a:t>
              </a:r>
              <a:endParaRPr lang="en-US" dirty="0"/>
            </a:p>
          </p:txBody>
        </p:sp>
      </p:grpSp>
      <p:cxnSp>
        <p:nvCxnSpPr>
          <p:cNvPr id="30" name="Straight Arrow Connector 29"/>
          <p:cNvCxnSpPr/>
          <p:nvPr/>
        </p:nvCxnSpPr>
        <p:spPr bwMode="auto">
          <a:xfrm rot="16200000" flipH="1">
            <a:off x="5181600" y="5410200"/>
            <a:ext cx="762000" cy="6096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33" name="Straight Connector 32"/>
          <p:cNvCxnSpPr/>
          <p:nvPr/>
        </p:nvCxnSpPr>
        <p:spPr bwMode="auto">
          <a:xfrm>
            <a:off x="5867400" y="6248400"/>
            <a:ext cx="304800" cy="0"/>
          </a:xfrm>
          <a:prstGeom prst="line">
            <a:avLst/>
          </a:prstGeom>
          <a:solidFill>
            <a:schemeClr val="accent1"/>
          </a:solidFill>
          <a:ln w="19050" cap="flat" cmpd="sng" algn="ctr">
            <a:solidFill>
              <a:schemeClr val="tx1"/>
            </a:solidFill>
            <a:prstDash val="sysDash"/>
            <a:round/>
            <a:headEnd type="none" w="med" len="med"/>
            <a:tailEnd type="none" w="med" len="med"/>
          </a:ln>
          <a:effectLst/>
        </p:spPr>
      </p:cxnSp>
      <p:sp>
        <p:nvSpPr>
          <p:cNvPr id="6" name="Slide Number Placeholder 5"/>
          <p:cNvSpPr>
            <a:spLocks noGrp="1"/>
          </p:cNvSpPr>
          <p:nvPr>
            <p:ph type="sldNum" sz="quarter" idx="4"/>
          </p:nvPr>
        </p:nvSpPr>
        <p:spPr/>
        <p:txBody>
          <a:bodyPr/>
          <a:lstStyle/>
          <a:p>
            <a:fld id="{C95A27B6-DE0C-407F-A6C6-4B1A5613B8A0}" type="slidenum">
              <a:rPr lang="en-US" smtClean="0"/>
              <a:pPr/>
              <a:t>19</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pPr algn="l"/>
            <a:r>
              <a:rPr lang="en-US" dirty="0" smtClean="0"/>
              <a:t>Soft Errors</a:t>
            </a:r>
            <a:endParaRPr lang="en-US" dirty="0"/>
          </a:p>
        </p:txBody>
      </p:sp>
      <p:sp>
        <p:nvSpPr>
          <p:cNvPr id="3" name="Content Placeholder 2"/>
          <p:cNvSpPr>
            <a:spLocks noGrp="1"/>
          </p:cNvSpPr>
          <p:nvPr>
            <p:ph idx="4294967295"/>
          </p:nvPr>
        </p:nvSpPr>
        <p:spPr>
          <a:xfrm>
            <a:off x="0" y="1143000"/>
            <a:ext cx="8458200" cy="3048000"/>
          </a:xfrm>
        </p:spPr>
        <p:txBody>
          <a:bodyPr>
            <a:normAutofit lnSpcReduction="10000"/>
          </a:bodyPr>
          <a:lstStyle/>
          <a:p>
            <a:r>
              <a:rPr lang="en-US" sz="2400" dirty="0" smtClean="0"/>
              <a:t>Soft errors, also called single-event upsets(SEUs)</a:t>
            </a:r>
          </a:p>
          <a:p>
            <a:pPr lvl="1"/>
            <a:r>
              <a:rPr lang="en-US" sz="2200" dirty="0" smtClean="0"/>
              <a:t>Occur because of</a:t>
            </a:r>
          </a:p>
          <a:p>
            <a:pPr lvl="2"/>
            <a:r>
              <a:rPr lang="en-US" dirty="0" smtClean="0"/>
              <a:t>Neutrons from cosmic rays</a:t>
            </a:r>
          </a:p>
          <a:p>
            <a:pPr lvl="2"/>
            <a:r>
              <a:rPr lang="en-US" dirty="0" smtClean="0"/>
              <a:t>Alpha particles from packaging materials</a:t>
            </a:r>
          </a:p>
          <a:p>
            <a:pPr lvl="2"/>
            <a:r>
              <a:rPr lang="en-US" dirty="0" smtClean="0"/>
              <a:t>Voltage fluctuations or signal interference</a:t>
            </a:r>
          </a:p>
          <a:p>
            <a:r>
              <a:rPr lang="en-US" sz="2400" dirty="0" smtClean="0"/>
              <a:t>Parameters affecting soft error rates</a:t>
            </a:r>
          </a:p>
          <a:p>
            <a:pPr lvl="1"/>
            <a:r>
              <a:rPr lang="en-US" sz="2000" dirty="0" smtClean="0"/>
              <a:t>Technology scaling</a:t>
            </a:r>
          </a:p>
          <a:p>
            <a:pPr lvl="1"/>
            <a:r>
              <a:rPr lang="en-US" sz="2000" dirty="0" smtClean="0"/>
              <a:t>Voltage scaling</a:t>
            </a:r>
          </a:p>
          <a:p>
            <a:pPr lvl="1">
              <a:buNone/>
            </a:pPr>
            <a:endParaRPr lang="en-US" sz="2000" dirty="0"/>
          </a:p>
        </p:txBody>
      </p:sp>
      <p:pic>
        <p:nvPicPr>
          <p:cNvPr id="5" name="Picture 4" descr="Soft Error Device Level Diagram.png"/>
          <p:cNvPicPr>
            <a:picLocks noChangeAspect="1"/>
          </p:cNvPicPr>
          <p:nvPr/>
        </p:nvPicPr>
        <p:blipFill>
          <a:blip r:embed="rId3" cstate="print"/>
          <a:stretch>
            <a:fillRect/>
          </a:stretch>
        </p:blipFill>
        <p:spPr>
          <a:xfrm>
            <a:off x="1676400" y="3505200"/>
            <a:ext cx="6172200" cy="2819400"/>
          </a:xfrm>
          <a:prstGeom prst="rect">
            <a:avLst/>
          </a:prstGeom>
        </p:spPr>
      </p:pic>
      <p:cxnSp>
        <p:nvCxnSpPr>
          <p:cNvPr id="8" name="Straight Arrow Connector 7"/>
          <p:cNvCxnSpPr/>
          <p:nvPr/>
        </p:nvCxnSpPr>
        <p:spPr bwMode="auto">
          <a:xfrm rot="5400000">
            <a:off x="3429000" y="4267200"/>
            <a:ext cx="1676400" cy="1524000"/>
          </a:xfrm>
          <a:prstGeom prst="straightConnector1">
            <a:avLst/>
          </a:prstGeom>
          <a:solidFill>
            <a:schemeClr val="accent1"/>
          </a:solidFill>
          <a:ln w="41275" cap="flat" cmpd="sng" algn="ctr">
            <a:solidFill>
              <a:srgbClr val="FF0000"/>
            </a:solidFill>
            <a:prstDash val="solid"/>
            <a:round/>
            <a:headEnd type="none" w="med" len="med"/>
            <a:tailEnd type="arrow"/>
          </a:ln>
          <a:effectLst/>
        </p:spPr>
      </p:cxnSp>
      <p:sp>
        <p:nvSpPr>
          <p:cNvPr id="9" name="TextBox 8"/>
          <p:cNvSpPr txBox="1"/>
          <p:nvPr/>
        </p:nvSpPr>
        <p:spPr>
          <a:xfrm>
            <a:off x="838200" y="6477000"/>
            <a:ext cx="2057400" cy="246221"/>
          </a:xfrm>
          <a:prstGeom prst="rect">
            <a:avLst/>
          </a:prstGeom>
          <a:noFill/>
        </p:spPr>
        <p:txBody>
          <a:bodyPr wrap="square" rtlCol="0">
            <a:spAutoFit/>
          </a:bodyPr>
          <a:lstStyle/>
          <a:p>
            <a:r>
              <a:rPr lang="en-US" sz="1000" dirty="0" smtClean="0"/>
              <a:t>Image credit: </a:t>
            </a:r>
            <a:r>
              <a:rPr lang="en-US" sz="1000" dirty="0" err="1" smtClean="0"/>
              <a:t>Certichip</a:t>
            </a:r>
            <a:endParaRPr lang="en-US" sz="1000" dirty="0"/>
          </a:p>
        </p:txBody>
      </p:sp>
      <p:sp>
        <p:nvSpPr>
          <p:cNvPr id="7" name="Slide Number Placeholder 6"/>
          <p:cNvSpPr>
            <a:spLocks noGrp="1"/>
          </p:cNvSpPr>
          <p:nvPr>
            <p:ph type="sldNum" sz="quarter" idx="4"/>
          </p:nvPr>
        </p:nvSpPr>
        <p:spPr/>
        <p:txBody>
          <a:bodyPr/>
          <a:lstStyle/>
          <a:p>
            <a:fld id="{C95A27B6-DE0C-407F-A6C6-4B1A5613B8A0}" type="slidenum">
              <a:rPr lang="en-US" smtClean="0"/>
              <a:pPr/>
              <a:t>2</a:t>
            </a:fld>
            <a:endParaRPr lang="en-US" dirty="0"/>
          </a:p>
        </p:txBody>
      </p:sp>
    </p:spTree>
    <p:extLst>
      <p:ext uri="{BB962C8B-B14F-4D97-AF65-F5344CB8AC3E}">
        <p14:creationId xmlns:p14="http://schemas.microsoft.com/office/powerpoint/2010/main" val="34717747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loud 96"/>
          <p:cNvSpPr/>
          <p:nvPr/>
        </p:nvSpPr>
        <p:spPr bwMode="auto">
          <a:xfrm>
            <a:off x="2667000" y="1115704"/>
            <a:ext cx="1905000" cy="1219200"/>
          </a:xfrm>
          <a:prstGeom prst="cloud">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6" name="Cloud 95"/>
          <p:cNvSpPr/>
          <p:nvPr/>
        </p:nvSpPr>
        <p:spPr bwMode="auto">
          <a:xfrm>
            <a:off x="5410200" y="1268104"/>
            <a:ext cx="1752600" cy="1219200"/>
          </a:xfrm>
          <a:prstGeom prst="clou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nvGrpSpPr>
          <p:cNvPr id="100" name="Group 81"/>
          <p:cNvGrpSpPr/>
          <p:nvPr/>
        </p:nvGrpSpPr>
        <p:grpSpPr>
          <a:xfrm>
            <a:off x="5257800" y="2068204"/>
            <a:ext cx="762000" cy="533400"/>
            <a:chOff x="5638800" y="4953000"/>
            <a:chExt cx="762000" cy="533400"/>
          </a:xfrm>
        </p:grpSpPr>
        <p:sp>
          <p:nvSpPr>
            <p:cNvPr id="102" name="Oval 101"/>
            <p:cNvSpPr/>
            <p:nvPr/>
          </p:nvSpPr>
          <p:spPr bwMode="auto">
            <a:xfrm>
              <a:off x="5638800" y="4953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3" name="TextBox 102"/>
            <p:cNvSpPr txBox="1"/>
            <p:nvPr/>
          </p:nvSpPr>
          <p:spPr>
            <a:xfrm>
              <a:off x="5715000" y="5029200"/>
              <a:ext cx="685800" cy="369332"/>
            </a:xfrm>
            <a:prstGeom prst="rect">
              <a:avLst/>
            </a:prstGeom>
            <a:noFill/>
          </p:spPr>
          <p:txBody>
            <a:bodyPr wrap="square" rtlCol="0">
              <a:spAutoFit/>
            </a:bodyPr>
            <a:lstStyle/>
            <a:p>
              <a:r>
                <a:rPr lang="en-US" dirty="0" smtClean="0"/>
                <a:t>---</a:t>
              </a:r>
              <a:endParaRPr lang="en-US" baseline="-25000" dirty="0"/>
            </a:p>
          </p:txBody>
        </p:sp>
      </p:grpSp>
      <p:sp>
        <p:nvSpPr>
          <p:cNvPr id="2" name="Title 1"/>
          <p:cNvSpPr>
            <a:spLocks noGrp="1"/>
          </p:cNvSpPr>
          <p:nvPr>
            <p:ph type="title" idx="4294967295"/>
          </p:nvPr>
        </p:nvSpPr>
        <p:spPr>
          <a:xfrm>
            <a:off x="0" y="152400"/>
            <a:ext cx="8686800" cy="808038"/>
          </a:xfrm>
        </p:spPr>
        <p:txBody>
          <a:bodyPr/>
          <a:lstStyle/>
          <a:p>
            <a:pPr algn="l"/>
            <a:r>
              <a:rPr lang="en-US" dirty="0" smtClean="0"/>
              <a:t>Software Symptom Generation</a:t>
            </a:r>
            <a:endParaRPr lang="en-US" dirty="0"/>
          </a:p>
        </p:txBody>
      </p:sp>
      <p:grpSp>
        <p:nvGrpSpPr>
          <p:cNvPr id="3" name="Group 5"/>
          <p:cNvGrpSpPr/>
          <p:nvPr/>
        </p:nvGrpSpPr>
        <p:grpSpPr>
          <a:xfrm>
            <a:off x="5753100" y="5382904"/>
            <a:ext cx="685800" cy="533400"/>
            <a:chOff x="5638800" y="4953000"/>
            <a:chExt cx="685800" cy="533400"/>
          </a:xfrm>
        </p:grpSpPr>
        <p:sp>
          <p:nvSpPr>
            <p:cNvPr id="4" name="Oval 3"/>
            <p:cNvSpPr/>
            <p:nvPr/>
          </p:nvSpPr>
          <p:spPr bwMode="auto">
            <a:xfrm>
              <a:off x="5638800" y="4953000"/>
              <a:ext cx="533400" cy="533400"/>
            </a:xfrm>
            <a:prstGeom prst="ellipse">
              <a:avLst/>
            </a:prstGeom>
            <a:solidFill>
              <a:schemeClr val="accent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 name="TextBox 4"/>
            <p:cNvSpPr txBox="1"/>
            <p:nvPr/>
          </p:nvSpPr>
          <p:spPr>
            <a:xfrm>
              <a:off x="5638800" y="5029200"/>
              <a:ext cx="685800" cy="369332"/>
            </a:xfrm>
            <a:prstGeom prst="rect">
              <a:avLst/>
            </a:prstGeom>
            <a:noFill/>
          </p:spPr>
          <p:txBody>
            <a:bodyPr wrap="square" rtlCol="0">
              <a:spAutoFit/>
            </a:bodyPr>
            <a:lstStyle/>
            <a:p>
              <a:endParaRPr lang="en-US" dirty="0"/>
            </a:p>
          </p:txBody>
        </p:sp>
      </p:grpSp>
      <p:grpSp>
        <p:nvGrpSpPr>
          <p:cNvPr id="6" name="Group 6"/>
          <p:cNvGrpSpPr/>
          <p:nvPr/>
        </p:nvGrpSpPr>
        <p:grpSpPr>
          <a:xfrm>
            <a:off x="5753100" y="3173104"/>
            <a:ext cx="685800" cy="533400"/>
            <a:chOff x="5638800" y="4953000"/>
            <a:chExt cx="685800" cy="533400"/>
          </a:xfrm>
        </p:grpSpPr>
        <p:sp>
          <p:nvSpPr>
            <p:cNvPr id="8" name="Oval 7"/>
            <p:cNvSpPr/>
            <p:nvPr/>
          </p:nvSpPr>
          <p:spPr bwMode="auto">
            <a:xfrm>
              <a:off x="5638800" y="4953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TextBox 8"/>
            <p:cNvSpPr txBox="1"/>
            <p:nvPr/>
          </p:nvSpPr>
          <p:spPr>
            <a:xfrm>
              <a:off x="5638800" y="5029200"/>
              <a:ext cx="685800" cy="369332"/>
            </a:xfrm>
            <a:prstGeom prst="rect">
              <a:avLst/>
            </a:prstGeom>
            <a:noFill/>
          </p:spPr>
          <p:txBody>
            <a:bodyPr wrap="square" rtlCol="0">
              <a:spAutoFit/>
            </a:bodyPr>
            <a:lstStyle/>
            <a:p>
              <a:r>
                <a:rPr lang="en-US" dirty="0" smtClean="0"/>
                <a:t>op2</a:t>
              </a:r>
              <a:endParaRPr lang="en-US" dirty="0"/>
            </a:p>
          </p:txBody>
        </p:sp>
      </p:grpSp>
      <p:sp>
        <p:nvSpPr>
          <p:cNvPr id="10" name="TextBox 9"/>
          <p:cNvSpPr txBox="1"/>
          <p:nvPr/>
        </p:nvSpPr>
        <p:spPr>
          <a:xfrm>
            <a:off x="6248400" y="5459104"/>
            <a:ext cx="2743200" cy="369332"/>
          </a:xfrm>
          <a:prstGeom prst="rect">
            <a:avLst/>
          </a:prstGeom>
          <a:noFill/>
        </p:spPr>
        <p:txBody>
          <a:bodyPr wrap="square" rtlCol="0">
            <a:spAutoFit/>
          </a:bodyPr>
          <a:lstStyle/>
          <a:p>
            <a:r>
              <a:rPr lang="en-US" dirty="0" smtClean="0"/>
              <a:t>call </a:t>
            </a:r>
            <a:r>
              <a:rPr lang="en-US" dirty="0" err="1" smtClean="0"/>
              <a:t>printf</a:t>
            </a:r>
            <a:r>
              <a:rPr lang="en-US" dirty="0" smtClean="0"/>
              <a:t> (---, op1, ---)</a:t>
            </a:r>
            <a:endParaRPr lang="en-US" dirty="0"/>
          </a:p>
        </p:txBody>
      </p:sp>
      <p:sp>
        <p:nvSpPr>
          <p:cNvPr id="11" name="TextBox 10"/>
          <p:cNvSpPr txBox="1"/>
          <p:nvPr/>
        </p:nvSpPr>
        <p:spPr>
          <a:xfrm>
            <a:off x="6248400" y="4620904"/>
            <a:ext cx="1905000" cy="369332"/>
          </a:xfrm>
          <a:prstGeom prst="rect">
            <a:avLst/>
          </a:prstGeom>
          <a:noFill/>
        </p:spPr>
        <p:txBody>
          <a:bodyPr wrap="square" rtlCol="0">
            <a:spAutoFit/>
          </a:bodyPr>
          <a:lstStyle/>
          <a:p>
            <a:r>
              <a:rPr lang="en-US" dirty="0" smtClean="0"/>
              <a:t>op1 =  op2 + 1</a:t>
            </a:r>
            <a:endParaRPr lang="en-US" dirty="0"/>
          </a:p>
        </p:txBody>
      </p:sp>
      <p:grpSp>
        <p:nvGrpSpPr>
          <p:cNvPr id="7" name="Group 11"/>
          <p:cNvGrpSpPr/>
          <p:nvPr/>
        </p:nvGrpSpPr>
        <p:grpSpPr>
          <a:xfrm>
            <a:off x="5753100" y="4570104"/>
            <a:ext cx="685800" cy="533400"/>
            <a:chOff x="5638800" y="4953000"/>
            <a:chExt cx="685800" cy="533400"/>
          </a:xfrm>
        </p:grpSpPr>
        <p:sp>
          <p:nvSpPr>
            <p:cNvPr id="13" name="Oval 12"/>
            <p:cNvSpPr/>
            <p:nvPr/>
          </p:nvSpPr>
          <p:spPr bwMode="auto">
            <a:xfrm>
              <a:off x="5638800" y="4953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 name="TextBox 13"/>
            <p:cNvSpPr txBox="1"/>
            <p:nvPr/>
          </p:nvSpPr>
          <p:spPr>
            <a:xfrm>
              <a:off x="5638800" y="5029200"/>
              <a:ext cx="685800" cy="369332"/>
            </a:xfrm>
            <a:prstGeom prst="rect">
              <a:avLst/>
            </a:prstGeom>
            <a:noFill/>
          </p:spPr>
          <p:txBody>
            <a:bodyPr wrap="square" rtlCol="0">
              <a:spAutoFit/>
            </a:bodyPr>
            <a:lstStyle/>
            <a:p>
              <a:r>
                <a:rPr lang="en-US" dirty="0" smtClean="0"/>
                <a:t>op1</a:t>
              </a:r>
              <a:endParaRPr lang="en-US" dirty="0"/>
            </a:p>
          </p:txBody>
        </p:sp>
      </p:grpSp>
      <p:grpSp>
        <p:nvGrpSpPr>
          <p:cNvPr id="12" name="Group 15"/>
          <p:cNvGrpSpPr/>
          <p:nvPr/>
        </p:nvGrpSpPr>
        <p:grpSpPr>
          <a:xfrm>
            <a:off x="6629400" y="2068204"/>
            <a:ext cx="685800" cy="533400"/>
            <a:chOff x="5638800" y="4953000"/>
            <a:chExt cx="685800" cy="533400"/>
          </a:xfrm>
        </p:grpSpPr>
        <p:sp>
          <p:nvSpPr>
            <p:cNvPr id="17" name="Oval 16"/>
            <p:cNvSpPr/>
            <p:nvPr/>
          </p:nvSpPr>
          <p:spPr bwMode="auto">
            <a:xfrm>
              <a:off x="5638800" y="4953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8" name="TextBox 17"/>
            <p:cNvSpPr txBox="1"/>
            <p:nvPr/>
          </p:nvSpPr>
          <p:spPr>
            <a:xfrm>
              <a:off x="5638800" y="5029200"/>
              <a:ext cx="685800" cy="369332"/>
            </a:xfrm>
            <a:prstGeom prst="rect">
              <a:avLst/>
            </a:prstGeom>
            <a:noFill/>
          </p:spPr>
          <p:txBody>
            <a:bodyPr wrap="square" rtlCol="0">
              <a:spAutoFit/>
            </a:bodyPr>
            <a:lstStyle/>
            <a:p>
              <a:r>
                <a:rPr lang="en-US" dirty="0" smtClean="0"/>
                <a:t>---</a:t>
              </a:r>
              <a:endParaRPr lang="en-US" dirty="0"/>
            </a:p>
          </p:txBody>
        </p:sp>
      </p:grpSp>
      <p:sp>
        <p:nvSpPr>
          <p:cNvPr id="19" name="TextBox 18"/>
          <p:cNvSpPr txBox="1"/>
          <p:nvPr/>
        </p:nvSpPr>
        <p:spPr>
          <a:xfrm>
            <a:off x="6248400" y="3260972"/>
            <a:ext cx="2057400" cy="369332"/>
          </a:xfrm>
          <a:prstGeom prst="rect">
            <a:avLst/>
          </a:prstGeom>
          <a:noFill/>
        </p:spPr>
        <p:txBody>
          <a:bodyPr wrap="square" rtlCol="0">
            <a:spAutoFit/>
          </a:bodyPr>
          <a:lstStyle/>
          <a:p>
            <a:r>
              <a:rPr lang="en-US" dirty="0" smtClean="0"/>
              <a:t>op2 = op3 * op4</a:t>
            </a:r>
            <a:endParaRPr lang="en-US" dirty="0"/>
          </a:p>
        </p:txBody>
      </p:sp>
      <p:cxnSp>
        <p:nvCxnSpPr>
          <p:cNvPr id="25" name="Straight Arrow Connector 24"/>
          <p:cNvCxnSpPr>
            <a:stCxn id="13" idx="4"/>
            <a:endCxn id="4" idx="0"/>
          </p:cNvCxnSpPr>
          <p:nvPr/>
        </p:nvCxnSpPr>
        <p:spPr bwMode="auto">
          <a:xfrm>
            <a:off x="6019800" y="5103504"/>
            <a:ext cx="0" cy="2794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27" name="Straight Arrow Connector 26"/>
          <p:cNvCxnSpPr>
            <a:stCxn id="8" idx="4"/>
            <a:endCxn id="13" idx="0"/>
          </p:cNvCxnSpPr>
          <p:nvPr/>
        </p:nvCxnSpPr>
        <p:spPr bwMode="auto">
          <a:xfrm rot="5400000">
            <a:off x="5588000" y="4138304"/>
            <a:ext cx="8636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32" name="Straight Arrow Connector 31"/>
          <p:cNvCxnSpPr/>
          <p:nvPr/>
        </p:nvCxnSpPr>
        <p:spPr bwMode="auto">
          <a:xfrm rot="5400000">
            <a:off x="6134100" y="2601604"/>
            <a:ext cx="685800" cy="6096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20" name="Group 126"/>
          <p:cNvGrpSpPr/>
          <p:nvPr/>
        </p:nvGrpSpPr>
        <p:grpSpPr>
          <a:xfrm>
            <a:off x="3276600" y="4267200"/>
            <a:ext cx="685800" cy="533400"/>
            <a:chOff x="2590800" y="4724400"/>
            <a:chExt cx="685800" cy="533400"/>
          </a:xfrm>
        </p:grpSpPr>
        <p:sp>
          <p:nvSpPr>
            <p:cNvPr id="34" name="Oval 33"/>
            <p:cNvSpPr/>
            <p:nvPr/>
          </p:nvSpPr>
          <p:spPr bwMode="auto">
            <a:xfrm>
              <a:off x="2590800" y="4724400"/>
              <a:ext cx="533400" cy="5334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5" name="TextBox 34"/>
            <p:cNvSpPr txBox="1"/>
            <p:nvPr/>
          </p:nvSpPr>
          <p:spPr>
            <a:xfrm>
              <a:off x="2590800" y="4800600"/>
              <a:ext cx="685800" cy="369332"/>
            </a:xfrm>
            <a:prstGeom prst="rect">
              <a:avLst/>
            </a:prstGeom>
            <a:noFill/>
          </p:spPr>
          <p:txBody>
            <a:bodyPr wrap="square" rtlCol="0">
              <a:spAutoFit/>
            </a:bodyPr>
            <a:lstStyle/>
            <a:p>
              <a:r>
                <a:rPr lang="en-US" dirty="0" smtClean="0"/>
                <a:t>D</a:t>
              </a:r>
              <a:r>
                <a:rPr lang="en-US" baseline="-25000" dirty="0" smtClean="0"/>
                <a:t>op1</a:t>
              </a:r>
              <a:endParaRPr lang="en-US" baseline="-25000" dirty="0"/>
            </a:p>
          </p:txBody>
        </p:sp>
      </p:grpSp>
      <p:sp>
        <p:nvSpPr>
          <p:cNvPr id="36" name="TextBox 35"/>
          <p:cNvSpPr txBox="1"/>
          <p:nvPr/>
        </p:nvSpPr>
        <p:spPr>
          <a:xfrm>
            <a:off x="1676400" y="4419600"/>
            <a:ext cx="2133600" cy="369332"/>
          </a:xfrm>
          <a:prstGeom prst="rect">
            <a:avLst/>
          </a:prstGeom>
          <a:noFill/>
        </p:spPr>
        <p:txBody>
          <a:bodyPr wrap="square" rtlCol="0">
            <a:spAutoFit/>
          </a:bodyPr>
          <a:lstStyle/>
          <a:p>
            <a:r>
              <a:rPr lang="en-US" dirty="0" smtClean="0"/>
              <a:t>D</a:t>
            </a:r>
            <a:r>
              <a:rPr lang="en-US" baseline="-25000" dirty="0" smtClean="0"/>
              <a:t>op1</a:t>
            </a:r>
            <a:r>
              <a:rPr lang="en-US" dirty="0" smtClean="0"/>
              <a:t> = D</a:t>
            </a:r>
            <a:r>
              <a:rPr lang="en-US" baseline="-25000" dirty="0" smtClean="0"/>
              <a:t>op2</a:t>
            </a:r>
            <a:r>
              <a:rPr lang="en-US" dirty="0" smtClean="0"/>
              <a:t> + 1</a:t>
            </a:r>
            <a:endParaRPr lang="en-US" dirty="0"/>
          </a:p>
        </p:txBody>
      </p:sp>
      <p:grpSp>
        <p:nvGrpSpPr>
          <p:cNvPr id="24" name="Group 106"/>
          <p:cNvGrpSpPr/>
          <p:nvPr/>
        </p:nvGrpSpPr>
        <p:grpSpPr>
          <a:xfrm>
            <a:off x="3238500" y="4953000"/>
            <a:ext cx="685800" cy="533400"/>
            <a:chOff x="2552163" y="5562600"/>
            <a:chExt cx="685800" cy="533400"/>
          </a:xfrm>
        </p:grpSpPr>
        <p:sp>
          <p:nvSpPr>
            <p:cNvPr id="38" name="Oval 37"/>
            <p:cNvSpPr/>
            <p:nvPr/>
          </p:nvSpPr>
          <p:spPr bwMode="auto">
            <a:xfrm>
              <a:off x="2590800" y="5562600"/>
              <a:ext cx="533400" cy="5334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9" name="TextBox 38"/>
            <p:cNvSpPr txBox="1"/>
            <p:nvPr/>
          </p:nvSpPr>
          <p:spPr>
            <a:xfrm>
              <a:off x="2552163" y="5638800"/>
              <a:ext cx="685800" cy="369332"/>
            </a:xfrm>
            <a:prstGeom prst="rect">
              <a:avLst/>
            </a:prstGeom>
            <a:noFill/>
          </p:spPr>
          <p:txBody>
            <a:bodyPr wrap="square" rtlCol="0">
              <a:spAutoFit/>
            </a:bodyPr>
            <a:lstStyle/>
            <a:p>
              <a:r>
                <a:rPr lang="en-US" dirty="0" err="1" smtClean="0"/>
                <a:t>cmp</a:t>
              </a:r>
              <a:endParaRPr lang="en-US" baseline="-25000" dirty="0"/>
            </a:p>
          </p:txBody>
        </p:sp>
      </p:grpSp>
      <p:cxnSp>
        <p:nvCxnSpPr>
          <p:cNvPr id="41" name="Straight Arrow Connector 40"/>
          <p:cNvCxnSpPr>
            <a:stCxn id="14" idx="1"/>
          </p:cNvCxnSpPr>
          <p:nvPr/>
        </p:nvCxnSpPr>
        <p:spPr bwMode="auto">
          <a:xfrm flipH="1">
            <a:off x="3797837" y="4830970"/>
            <a:ext cx="1955263" cy="4318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43" name="Straight Arrow Connector 42"/>
          <p:cNvCxnSpPr>
            <a:stCxn id="34" idx="4"/>
            <a:endCxn id="38" idx="0"/>
          </p:cNvCxnSpPr>
          <p:nvPr/>
        </p:nvCxnSpPr>
        <p:spPr bwMode="auto">
          <a:xfrm>
            <a:off x="3543300" y="4800600"/>
            <a:ext cx="537" cy="1524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53" name="Straight Arrow Connector 52"/>
          <p:cNvCxnSpPr/>
          <p:nvPr/>
        </p:nvCxnSpPr>
        <p:spPr bwMode="auto">
          <a:xfrm rot="10800000" flipV="1">
            <a:off x="6172206" y="5306704"/>
            <a:ext cx="304795" cy="15239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61" name="TextBox 60"/>
          <p:cNvSpPr txBox="1"/>
          <p:nvPr/>
        </p:nvSpPr>
        <p:spPr>
          <a:xfrm>
            <a:off x="685800" y="3249304"/>
            <a:ext cx="2286000" cy="369332"/>
          </a:xfrm>
          <a:prstGeom prst="rect">
            <a:avLst/>
          </a:prstGeom>
          <a:noFill/>
        </p:spPr>
        <p:txBody>
          <a:bodyPr wrap="square" rtlCol="0">
            <a:spAutoFit/>
          </a:bodyPr>
          <a:lstStyle/>
          <a:p>
            <a:r>
              <a:rPr lang="en-US" dirty="0" smtClean="0"/>
              <a:t>D</a:t>
            </a:r>
            <a:r>
              <a:rPr lang="en-US" baseline="-25000" dirty="0" smtClean="0"/>
              <a:t>op2</a:t>
            </a:r>
            <a:r>
              <a:rPr lang="en-US" dirty="0" smtClean="0"/>
              <a:t> = D</a:t>
            </a:r>
            <a:r>
              <a:rPr lang="en-US" baseline="-25000" dirty="0" smtClean="0"/>
              <a:t>op3</a:t>
            </a:r>
            <a:r>
              <a:rPr lang="en-US" dirty="0" smtClean="0"/>
              <a:t> * D</a:t>
            </a:r>
            <a:r>
              <a:rPr lang="en-US" baseline="-25000" dirty="0" smtClean="0"/>
              <a:t>op4</a:t>
            </a:r>
            <a:r>
              <a:rPr lang="en-US" dirty="0" smtClean="0"/>
              <a:t> </a:t>
            </a:r>
            <a:endParaRPr lang="en-US" dirty="0"/>
          </a:p>
        </p:txBody>
      </p:sp>
      <p:grpSp>
        <p:nvGrpSpPr>
          <p:cNvPr id="28" name="Group 127"/>
          <p:cNvGrpSpPr/>
          <p:nvPr/>
        </p:nvGrpSpPr>
        <p:grpSpPr>
          <a:xfrm>
            <a:off x="3225800" y="2819400"/>
            <a:ext cx="685800" cy="533400"/>
            <a:chOff x="2628363" y="2590800"/>
            <a:chExt cx="685800" cy="533400"/>
          </a:xfrm>
        </p:grpSpPr>
        <p:sp>
          <p:nvSpPr>
            <p:cNvPr id="63" name="Oval 62"/>
            <p:cNvSpPr/>
            <p:nvPr/>
          </p:nvSpPr>
          <p:spPr bwMode="auto">
            <a:xfrm>
              <a:off x="2667000" y="2590800"/>
              <a:ext cx="533400" cy="5334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4" name="TextBox 63"/>
            <p:cNvSpPr txBox="1"/>
            <p:nvPr/>
          </p:nvSpPr>
          <p:spPr>
            <a:xfrm>
              <a:off x="2628363" y="2667000"/>
              <a:ext cx="685800" cy="369332"/>
            </a:xfrm>
            <a:prstGeom prst="rect">
              <a:avLst/>
            </a:prstGeom>
            <a:noFill/>
          </p:spPr>
          <p:txBody>
            <a:bodyPr wrap="square" rtlCol="0">
              <a:spAutoFit/>
            </a:bodyPr>
            <a:lstStyle/>
            <a:p>
              <a:r>
                <a:rPr lang="en-US" dirty="0" err="1" smtClean="0"/>
                <a:t>cmp</a:t>
              </a:r>
              <a:endParaRPr lang="en-US" baseline="-25000" dirty="0"/>
            </a:p>
          </p:txBody>
        </p:sp>
      </p:grpSp>
      <p:sp>
        <p:nvSpPr>
          <p:cNvPr id="67" name="TextBox 66"/>
          <p:cNvSpPr txBox="1"/>
          <p:nvPr/>
        </p:nvSpPr>
        <p:spPr>
          <a:xfrm>
            <a:off x="533400" y="3962400"/>
            <a:ext cx="2209800" cy="369332"/>
          </a:xfrm>
          <a:prstGeom prst="rect">
            <a:avLst/>
          </a:prstGeom>
          <a:noFill/>
        </p:spPr>
        <p:txBody>
          <a:bodyPr wrap="square" rtlCol="0">
            <a:spAutoFit/>
          </a:bodyPr>
          <a:lstStyle/>
          <a:p>
            <a:r>
              <a:rPr lang="en-US" dirty="0" smtClean="0"/>
              <a:t>Trigger recovery</a:t>
            </a:r>
            <a:endParaRPr lang="en-US" dirty="0"/>
          </a:p>
        </p:txBody>
      </p:sp>
      <p:cxnSp>
        <p:nvCxnSpPr>
          <p:cNvPr id="70" name="Straight Arrow Connector 69"/>
          <p:cNvCxnSpPr>
            <a:stCxn id="9" idx="1"/>
          </p:cNvCxnSpPr>
          <p:nvPr/>
        </p:nvCxnSpPr>
        <p:spPr bwMode="auto">
          <a:xfrm flipH="1" flipV="1">
            <a:off x="3797837" y="3086100"/>
            <a:ext cx="1955263" cy="34787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04" name="Straight Arrow Connector 103"/>
          <p:cNvCxnSpPr>
            <a:stCxn id="91" idx="2"/>
            <a:endCxn id="64" idx="1"/>
          </p:cNvCxnSpPr>
          <p:nvPr/>
        </p:nvCxnSpPr>
        <p:spPr bwMode="auto">
          <a:xfrm rot="16200000" flipH="1">
            <a:off x="2752983" y="2607449"/>
            <a:ext cx="348734" cy="5969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33" name="Group 116"/>
          <p:cNvGrpSpPr/>
          <p:nvPr/>
        </p:nvGrpSpPr>
        <p:grpSpPr>
          <a:xfrm>
            <a:off x="3276600" y="3581400"/>
            <a:ext cx="762000" cy="533400"/>
            <a:chOff x="2590800" y="5562600"/>
            <a:chExt cx="762000" cy="533400"/>
          </a:xfrm>
        </p:grpSpPr>
        <p:sp>
          <p:nvSpPr>
            <p:cNvPr id="118" name="Oval 117"/>
            <p:cNvSpPr/>
            <p:nvPr/>
          </p:nvSpPr>
          <p:spPr bwMode="auto">
            <a:xfrm>
              <a:off x="2590800" y="5562600"/>
              <a:ext cx="533400" cy="5334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9" name="TextBox 118"/>
            <p:cNvSpPr txBox="1"/>
            <p:nvPr/>
          </p:nvSpPr>
          <p:spPr>
            <a:xfrm>
              <a:off x="2667000" y="5638800"/>
              <a:ext cx="685800" cy="369332"/>
            </a:xfrm>
            <a:prstGeom prst="rect">
              <a:avLst/>
            </a:prstGeom>
            <a:noFill/>
          </p:spPr>
          <p:txBody>
            <a:bodyPr wrap="square" rtlCol="0">
              <a:spAutoFit/>
            </a:bodyPr>
            <a:lstStyle/>
            <a:p>
              <a:r>
                <a:rPr lang="en-US" dirty="0" err="1" smtClean="0"/>
                <a:t>br</a:t>
              </a:r>
              <a:endParaRPr lang="en-US" baseline="-25000" dirty="0"/>
            </a:p>
          </p:txBody>
        </p:sp>
      </p:grpSp>
      <p:cxnSp>
        <p:nvCxnSpPr>
          <p:cNvPr id="121" name="Straight Arrow Connector 120"/>
          <p:cNvCxnSpPr>
            <a:stCxn id="63" idx="4"/>
            <a:endCxn id="118" idx="0"/>
          </p:cNvCxnSpPr>
          <p:nvPr/>
        </p:nvCxnSpPr>
        <p:spPr bwMode="auto">
          <a:xfrm>
            <a:off x="3531137" y="3352800"/>
            <a:ext cx="12163" cy="2286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37" name="Group 142"/>
          <p:cNvGrpSpPr/>
          <p:nvPr/>
        </p:nvGrpSpPr>
        <p:grpSpPr>
          <a:xfrm>
            <a:off x="158750" y="1103152"/>
            <a:ext cx="2487768" cy="369332"/>
            <a:chOff x="304800" y="2398552"/>
            <a:chExt cx="2487768" cy="369332"/>
          </a:xfrm>
        </p:grpSpPr>
        <p:sp>
          <p:nvSpPr>
            <p:cNvPr id="141" name="Oval 140"/>
            <p:cNvSpPr/>
            <p:nvPr/>
          </p:nvSpPr>
          <p:spPr bwMode="auto">
            <a:xfrm>
              <a:off x="304800" y="2438400"/>
              <a:ext cx="304800" cy="304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2" name="TextBox 141"/>
            <p:cNvSpPr txBox="1"/>
            <p:nvPr/>
          </p:nvSpPr>
          <p:spPr>
            <a:xfrm>
              <a:off x="582768" y="2398552"/>
              <a:ext cx="2209800" cy="369332"/>
            </a:xfrm>
            <a:prstGeom prst="rect">
              <a:avLst/>
            </a:prstGeom>
            <a:noFill/>
          </p:spPr>
          <p:txBody>
            <a:bodyPr wrap="square" rtlCol="0">
              <a:spAutoFit/>
            </a:bodyPr>
            <a:lstStyle/>
            <a:p>
              <a:r>
                <a:rPr lang="en-US" dirty="0" smtClean="0"/>
                <a:t>original </a:t>
              </a:r>
              <a:r>
                <a:rPr lang="en-US" dirty="0" err="1" smtClean="0"/>
                <a:t>instrs</a:t>
              </a:r>
              <a:endParaRPr lang="en-US" dirty="0"/>
            </a:p>
          </p:txBody>
        </p:sp>
      </p:grpSp>
      <p:grpSp>
        <p:nvGrpSpPr>
          <p:cNvPr id="40" name="Group 143"/>
          <p:cNvGrpSpPr/>
          <p:nvPr/>
        </p:nvGrpSpPr>
        <p:grpSpPr>
          <a:xfrm>
            <a:off x="158750" y="1465818"/>
            <a:ext cx="2487768" cy="369332"/>
            <a:chOff x="304800" y="2398552"/>
            <a:chExt cx="2487768" cy="369332"/>
          </a:xfrm>
        </p:grpSpPr>
        <p:sp>
          <p:nvSpPr>
            <p:cNvPr id="145" name="Oval 144"/>
            <p:cNvSpPr/>
            <p:nvPr/>
          </p:nvSpPr>
          <p:spPr bwMode="auto">
            <a:xfrm>
              <a:off x="304800" y="2438400"/>
              <a:ext cx="304800" cy="3048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6" name="TextBox 145"/>
            <p:cNvSpPr txBox="1"/>
            <p:nvPr/>
          </p:nvSpPr>
          <p:spPr>
            <a:xfrm>
              <a:off x="582768" y="2398552"/>
              <a:ext cx="2209800" cy="369332"/>
            </a:xfrm>
            <a:prstGeom prst="rect">
              <a:avLst/>
            </a:prstGeom>
            <a:noFill/>
          </p:spPr>
          <p:txBody>
            <a:bodyPr wrap="square" rtlCol="0">
              <a:spAutoFit/>
            </a:bodyPr>
            <a:lstStyle/>
            <a:p>
              <a:r>
                <a:rPr lang="en-US" dirty="0" smtClean="0"/>
                <a:t>duplicated</a:t>
              </a:r>
              <a:endParaRPr lang="en-US" dirty="0"/>
            </a:p>
          </p:txBody>
        </p:sp>
      </p:grpSp>
      <p:grpSp>
        <p:nvGrpSpPr>
          <p:cNvPr id="42" name="Group 146"/>
          <p:cNvGrpSpPr/>
          <p:nvPr/>
        </p:nvGrpSpPr>
        <p:grpSpPr>
          <a:xfrm>
            <a:off x="158750" y="1835150"/>
            <a:ext cx="2487768" cy="369332"/>
            <a:chOff x="304800" y="2398552"/>
            <a:chExt cx="2487768" cy="369332"/>
          </a:xfrm>
        </p:grpSpPr>
        <p:sp>
          <p:nvSpPr>
            <p:cNvPr id="148" name="Oval 147"/>
            <p:cNvSpPr/>
            <p:nvPr/>
          </p:nvSpPr>
          <p:spPr bwMode="auto">
            <a:xfrm>
              <a:off x="304800" y="2438400"/>
              <a:ext cx="304800" cy="3048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9" name="TextBox 148"/>
            <p:cNvSpPr txBox="1"/>
            <p:nvPr/>
          </p:nvSpPr>
          <p:spPr>
            <a:xfrm>
              <a:off x="582768" y="2398552"/>
              <a:ext cx="2209800" cy="369332"/>
            </a:xfrm>
            <a:prstGeom prst="rect">
              <a:avLst/>
            </a:prstGeom>
            <a:noFill/>
          </p:spPr>
          <p:txBody>
            <a:bodyPr wrap="square" rtlCol="0">
              <a:spAutoFit/>
            </a:bodyPr>
            <a:lstStyle/>
            <a:p>
              <a:r>
                <a:rPr lang="en-US" dirty="0" err="1" smtClean="0"/>
                <a:t>cmps</a:t>
              </a:r>
              <a:r>
                <a:rPr lang="en-US" dirty="0" smtClean="0"/>
                <a:t> and branches</a:t>
              </a:r>
              <a:endParaRPr lang="en-US" dirty="0"/>
            </a:p>
          </p:txBody>
        </p:sp>
      </p:grpSp>
      <p:sp>
        <p:nvSpPr>
          <p:cNvPr id="150" name="Rectangle 149"/>
          <p:cNvSpPr/>
          <p:nvPr/>
        </p:nvSpPr>
        <p:spPr bwMode="auto">
          <a:xfrm>
            <a:off x="76200" y="1066800"/>
            <a:ext cx="2514600" cy="11430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8" name="TextBox 47"/>
          <p:cNvSpPr txBox="1"/>
          <p:nvPr/>
        </p:nvSpPr>
        <p:spPr>
          <a:xfrm>
            <a:off x="533400" y="5867400"/>
            <a:ext cx="2362200" cy="369332"/>
          </a:xfrm>
          <a:prstGeom prst="rect">
            <a:avLst/>
          </a:prstGeom>
          <a:noFill/>
        </p:spPr>
        <p:txBody>
          <a:bodyPr wrap="square" rtlCol="0">
            <a:spAutoFit/>
          </a:bodyPr>
          <a:lstStyle/>
          <a:p>
            <a:r>
              <a:rPr lang="en-US" dirty="0" smtClean="0"/>
              <a:t>Trigger recovery</a:t>
            </a:r>
            <a:endParaRPr lang="en-US" dirty="0"/>
          </a:p>
        </p:txBody>
      </p:sp>
      <p:grpSp>
        <p:nvGrpSpPr>
          <p:cNvPr id="44" name="Group 108"/>
          <p:cNvGrpSpPr/>
          <p:nvPr/>
        </p:nvGrpSpPr>
        <p:grpSpPr>
          <a:xfrm>
            <a:off x="3276600" y="5638800"/>
            <a:ext cx="762000" cy="533400"/>
            <a:chOff x="2590800" y="5562600"/>
            <a:chExt cx="762000" cy="533400"/>
          </a:xfrm>
        </p:grpSpPr>
        <p:sp>
          <p:nvSpPr>
            <p:cNvPr id="110" name="Oval 109"/>
            <p:cNvSpPr/>
            <p:nvPr/>
          </p:nvSpPr>
          <p:spPr bwMode="auto">
            <a:xfrm>
              <a:off x="2590800" y="5562600"/>
              <a:ext cx="533400" cy="5334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1" name="TextBox 110"/>
            <p:cNvSpPr txBox="1"/>
            <p:nvPr/>
          </p:nvSpPr>
          <p:spPr>
            <a:xfrm>
              <a:off x="2667000" y="5638800"/>
              <a:ext cx="685800" cy="369332"/>
            </a:xfrm>
            <a:prstGeom prst="rect">
              <a:avLst/>
            </a:prstGeom>
            <a:noFill/>
          </p:spPr>
          <p:txBody>
            <a:bodyPr wrap="square" rtlCol="0">
              <a:spAutoFit/>
            </a:bodyPr>
            <a:lstStyle/>
            <a:p>
              <a:r>
                <a:rPr lang="en-US" dirty="0" err="1" smtClean="0"/>
                <a:t>br</a:t>
              </a:r>
              <a:endParaRPr lang="en-US" baseline="-25000" dirty="0"/>
            </a:p>
          </p:txBody>
        </p:sp>
      </p:grpSp>
      <p:cxnSp>
        <p:nvCxnSpPr>
          <p:cNvPr id="153" name="Straight Arrow Connector 152"/>
          <p:cNvCxnSpPr>
            <a:stCxn id="38" idx="4"/>
            <a:endCxn id="110" idx="0"/>
          </p:cNvCxnSpPr>
          <p:nvPr/>
        </p:nvCxnSpPr>
        <p:spPr bwMode="auto">
          <a:xfrm flipH="1">
            <a:off x="3543300" y="5486400"/>
            <a:ext cx="537" cy="1524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46" name="Group 156"/>
          <p:cNvGrpSpPr/>
          <p:nvPr/>
        </p:nvGrpSpPr>
        <p:grpSpPr>
          <a:xfrm>
            <a:off x="2362200" y="5574268"/>
            <a:ext cx="914400" cy="369332"/>
            <a:chOff x="2362200" y="5677764"/>
            <a:chExt cx="914400" cy="369332"/>
          </a:xfrm>
        </p:grpSpPr>
        <p:cxnSp>
          <p:nvCxnSpPr>
            <p:cNvPr id="45" name="Straight Arrow Connector 44"/>
            <p:cNvCxnSpPr>
              <a:stCxn id="110" idx="2"/>
            </p:cNvCxnSpPr>
            <p:nvPr/>
          </p:nvCxnSpPr>
          <p:spPr bwMode="auto">
            <a:xfrm flipH="1">
              <a:off x="2362200" y="6008996"/>
              <a:ext cx="914400" cy="10804"/>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154" name="TextBox 153"/>
            <p:cNvSpPr txBox="1"/>
            <p:nvPr/>
          </p:nvSpPr>
          <p:spPr>
            <a:xfrm>
              <a:off x="2841625" y="5677764"/>
              <a:ext cx="260350" cy="369332"/>
            </a:xfrm>
            <a:prstGeom prst="rect">
              <a:avLst/>
            </a:prstGeom>
            <a:noFill/>
          </p:spPr>
          <p:txBody>
            <a:bodyPr wrap="square" rtlCol="0">
              <a:spAutoFit/>
            </a:bodyPr>
            <a:lstStyle/>
            <a:p>
              <a:r>
                <a:rPr lang="en-US" dirty="0" smtClean="0"/>
                <a:t>F</a:t>
              </a:r>
              <a:endParaRPr lang="en-US" dirty="0"/>
            </a:p>
          </p:txBody>
        </p:sp>
      </p:grpSp>
      <p:cxnSp>
        <p:nvCxnSpPr>
          <p:cNvPr id="47" name="Straight Arrow Connector 46"/>
          <p:cNvCxnSpPr>
            <a:endCxn id="5" idx="1"/>
          </p:cNvCxnSpPr>
          <p:nvPr/>
        </p:nvCxnSpPr>
        <p:spPr bwMode="auto">
          <a:xfrm flipV="1">
            <a:off x="3810537" y="5643770"/>
            <a:ext cx="1942563" cy="22363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155" name="TextBox 154"/>
          <p:cNvSpPr txBox="1"/>
          <p:nvPr/>
        </p:nvSpPr>
        <p:spPr>
          <a:xfrm>
            <a:off x="4495800" y="5461135"/>
            <a:ext cx="304800" cy="406265"/>
          </a:xfrm>
          <a:prstGeom prst="rect">
            <a:avLst/>
          </a:prstGeom>
          <a:noFill/>
        </p:spPr>
        <p:txBody>
          <a:bodyPr wrap="square" rtlCol="0">
            <a:spAutoFit/>
          </a:bodyPr>
          <a:lstStyle/>
          <a:p>
            <a:r>
              <a:rPr lang="en-US" dirty="0" smtClean="0"/>
              <a:t>T</a:t>
            </a:r>
            <a:endParaRPr lang="en-US" dirty="0"/>
          </a:p>
        </p:txBody>
      </p:sp>
      <p:grpSp>
        <p:nvGrpSpPr>
          <p:cNvPr id="50" name="Group 158"/>
          <p:cNvGrpSpPr/>
          <p:nvPr/>
        </p:nvGrpSpPr>
        <p:grpSpPr>
          <a:xfrm>
            <a:off x="2133600" y="3821668"/>
            <a:ext cx="1143000" cy="369332"/>
            <a:chOff x="1980129" y="3620364"/>
            <a:chExt cx="1143000" cy="369332"/>
          </a:xfrm>
        </p:grpSpPr>
        <p:cxnSp>
          <p:nvCxnSpPr>
            <p:cNvPr id="65" name="Straight Arrow Connector 64"/>
            <p:cNvCxnSpPr>
              <a:stCxn id="118" idx="2"/>
            </p:cNvCxnSpPr>
            <p:nvPr/>
          </p:nvCxnSpPr>
          <p:spPr bwMode="auto">
            <a:xfrm flipH="1">
              <a:off x="1980129" y="3646796"/>
              <a:ext cx="1143000" cy="163204"/>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158" name="TextBox 157"/>
            <p:cNvSpPr txBox="1"/>
            <p:nvPr/>
          </p:nvSpPr>
          <p:spPr>
            <a:xfrm>
              <a:off x="2437329" y="3620364"/>
              <a:ext cx="304800" cy="369332"/>
            </a:xfrm>
            <a:prstGeom prst="rect">
              <a:avLst/>
            </a:prstGeom>
            <a:noFill/>
          </p:spPr>
          <p:txBody>
            <a:bodyPr wrap="square" rtlCol="0">
              <a:spAutoFit/>
            </a:bodyPr>
            <a:lstStyle/>
            <a:p>
              <a:r>
                <a:rPr lang="en-US" dirty="0" smtClean="0"/>
                <a:t>F</a:t>
              </a:r>
              <a:endParaRPr lang="en-US" dirty="0"/>
            </a:p>
          </p:txBody>
        </p:sp>
      </p:grpSp>
      <p:sp>
        <p:nvSpPr>
          <p:cNvPr id="217" name="TextBox 216"/>
          <p:cNvSpPr txBox="1"/>
          <p:nvPr/>
        </p:nvSpPr>
        <p:spPr>
          <a:xfrm>
            <a:off x="6553200" y="5078104"/>
            <a:ext cx="609600" cy="369332"/>
          </a:xfrm>
          <a:prstGeom prst="rect">
            <a:avLst/>
          </a:prstGeom>
          <a:noFill/>
        </p:spPr>
        <p:txBody>
          <a:bodyPr wrap="square" rtlCol="0">
            <a:spAutoFit/>
          </a:bodyPr>
          <a:lstStyle/>
          <a:p>
            <a:r>
              <a:rPr lang="en-US" dirty="0" smtClean="0"/>
              <a:t>---</a:t>
            </a:r>
            <a:endParaRPr lang="en-US" dirty="0"/>
          </a:p>
        </p:txBody>
      </p:sp>
      <p:grpSp>
        <p:nvGrpSpPr>
          <p:cNvPr id="89" name="Group 116"/>
          <p:cNvGrpSpPr/>
          <p:nvPr/>
        </p:nvGrpSpPr>
        <p:grpSpPr>
          <a:xfrm>
            <a:off x="2209800" y="2286000"/>
            <a:ext cx="762000" cy="533400"/>
            <a:chOff x="2590800" y="5562600"/>
            <a:chExt cx="762000" cy="533400"/>
          </a:xfrm>
        </p:grpSpPr>
        <p:sp>
          <p:nvSpPr>
            <p:cNvPr id="90" name="Oval 89"/>
            <p:cNvSpPr/>
            <p:nvPr/>
          </p:nvSpPr>
          <p:spPr bwMode="auto">
            <a:xfrm>
              <a:off x="2590800" y="5562600"/>
              <a:ext cx="533400" cy="533400"/>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1" name="TextBox 90"/>
            <p:cNvSpPr txBox="1"/>
            <p:nvPr/>
          </p:nvSpPr>
          <p:spPr>
            <a:xfrm>
              <a:off x="2667000" y="5638800"/>
              <a:ext cx="685800" cy="369332"/>
            </a:xfrm>
            <a:prstGeom prst="rect">
              <a:avLst/>
            </a:prstGeom>
            <a:noFill/>
          </p:spPr>
          <p:txBody>
            <a:bodyPr wrap="square" rtlCol="0">
              <a:spAutoFit/>
            </a:bodyPr>
            <a:lstStyle/>
            <a:p>
              <a:r>
                <a:rPr lang="en-US" dirty="0" smtClean="0"/>
                <a:t>0</a:t>
              </a:r>
              <a:endParaRPr lang="en-US" baseline="-25000" dirty="0"/>
            </a:p>
          </p:txBody>
        </p:sp>
      </p:grpSp>
      <p:grpSp>
        <p:nvGrpSpPr>
          <p:cNvPr id="92" name="Group 126"/>
          <p:cNvGrpSpPr/>
          <p:nvPr/>
        </p:nvGrpSpPr>
        <p:grpSpPr>
          <a:xfrm>
            <a:off x="3276600" y="3173104"/>
            <a:ext cx="685800" cy="533400"/>
            <a:chOff x="2590800" y="4724400"/>
            <a:chExt cx="685800" cy="533400"/>
          </a:xfrm>
        </p:grpSpPr>
        <p:sp>
          <p:nvSpPr>
            <p:cNvPr id="93" name="Oval 92"/>
            <p:cNvSpPr/>
            <p:nvPr/>
          </p:nvSpPr>
          <p:spPr bwMode="auto">
            <a:xfrm>
              <a:off x="2590800" y="4724400"/>
              <a:ext cx="533400" cy="5334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4" name="TextBox 93"/>
            <p:cNvSpPr txBox="1"/>
            <p:nvPr/>
          </p:nvSpPr>
          <p:spPr>
            <a:xfrm>
              <a:off x="2590800" y="4800600"/>
              <a:ext cx="685800" cy="369332"/>
            </a:xfrm>
            <a:prstGeom prst="rect">
              <a:avLst/>
            </a:prstGeom>
            <a:noFill/>
          </p:spPr>
          <p:txBody>
            <a:bodyPr wrap="square" rtlCol="0">
              <a:spAutoFit/>
            </a:bodyPr>
            <a:lstStyle/>
            <a:p>
              <a:r>
                <a:rPr lang="en-US" dirty="0" smtClean="0"/>
                <a:t>D</a:t>
              </a:r>
              <a:r>
                <a:rPr lang="en-US" baseline="-25000" dirty="0" smtClean="0"/>
                <a:t>op2</a:t>
              </a:r>
              <a:endParaRPr lang="en-US" baseline="-25000" dirty="0"/>
            </a:p>
          </p:txBody>
        </p:sp>
      </p:grpSp>
      <p:cxnSp>
        <p:nvCxnSpPr>
          <p:cNvPr id="95" name="Straight Arrow Connector 94"/>
          <p:cNvCxnSpPr>
            <a:stCxn id="93" idx="4"/>
            <a:endCxn id="34" idx="0"/>
          </p:cNvCxnSpPr>
          <p:nvPr/>
        </p:nvCxnSpPr>
        <p:spPr bwMode="auto">
          <a:xfrm>
            <a:off x="3543300" y="3706504"/>
            <a:ext cx="0" cy="560696"/>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105" name="Group 129"/>
          <p:cNvGrpSpPr/>
          <p:nvPr/>
        </p:nvGrpSpPr>
        <p:grpSpPr>
          <a:xfrm>
            <a:off x="2590800" y="2068204"/>
            <a:ext cx="762000" cy="533400"/>
            <a:chOff x="2667000" y="1066800"/>
            <a:chExt cx="762000" cy="533400"/>
          </a:xfrm>
        </p:grpSpPr>
        <p:sp>
          <p:nvSpPr>
            <p:cNvPr id="106" name="Oval 105"/>
            <p:cNvSpPr/>
            <p:nvPr/>
          </p:nvSpPr>
          <p:spPr bwMode="auto">
            <a:xfrm>
              <a:off x="2667000" y="1066800"/>
              <a:ext cx="533400" cy="5334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7" name="TextBox 106"/>
            <p:cNvSpPr txBox="1"/>
            <p:nvPr/>
          </p:nvSpPr>
          <p:spPr>
            <a:xfrm>
              <a:off x="2743200" y="1143000"/>
              <a:ext cx="685800" cy="369332"/>
            </a:xfrm>
            <a:prstGeom prst="rect">
              <a:avLst/>
            </a:prstGeom>
            <a:noFill/>
          </p:spPr>
          <p:txBody>
            <a:bodyPr wrap="square" rtlCol="0">
              <a:spAutoFit/>
            </a:bodyPr>
            <a:lstStyle/>
            <a:p>
              <a:r>
                <a:rPr lang="en-US" dirty="0" smtClean="0"/>
                <a:t>---</a:t>
              </a:r>
              <a:endParaRPr lang="en-US" baseline="-25000" dirty="0"/>
            </a:p>
          </p:txBody>
        </p:sp>
      </p:grpSp>
      <p:grpSp>
        <p:nvGrpSpPr>
          <p:cNvPr id="108" name="Group 129"/>
          <p:cNvGrpSpPr/>
          <p:nvPr/>
        </p:nvGrpSpPr>
        <p:grpSpPr>
          <a:xfrm>
            <a:off x="3810000" y="2068204"/>
            <a:ext cx="762000" cy="533400"/>
            <a:chOff x="2667000" y="1066800"/>
            <a:chExt cx="762000" cy="533400"/>
          </a:xfrm>
        </p:grpSpPr>
        <p:sp>
          <p:nvSpPr>
            <p:cNvPr id="109" name="Oval 108"/>
            <p:cNvSpPr/>
            <p:nvPr/>
          </p:nvSpPr>
          <p:spPr bwMode="auto">
            <a:xfrm>
              <a:off x="2667000" y="1066800"/>
              <a:ext cx="533400" cy="5334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2" name="TextBox 111"/>
            <p:cNvSpPr txBox="1"/>
            <p:nvPr/>
          </p:nvSpPr>
          <p:spPr>
            <a:xfrm>
              <a:off x="2743200" y="1143000"/>
              <a:ext cx="685800" cy="369332"/>
            </a:xfrm>
            <a:prstGeom prst="rect">
              <a:avLst/>
            </a:prstGeom>
            <a:noFill/>
          </p:spPr>
          <p:txBody>
            <a:bodyPr wrap="square" rtlCol="0">
              <a:spAutoFit/>
            </a:bodyPr>
            <a:lstStyle/>
            <a:p>
              <a:r>
                <a:rPr lang="en-US" dirty="0" smtClean="0"/>
                <a:t>---</a:t>
              </a:r>
              <a:endParaRPr lang="en-US" baseline="-25000" dirty="0"/>
            </a:p>
          </p:txBody>
        </p:sp>
      </p:grpSp>
      <p:cxnSp>
        <p:nvCxnSpPr>
          <p:cNvPr id="115" name="Straight Arrow Connector 114"/>
          <p:cNvCxnSpPr>
            <a:stCxn id="102" idx="4"/>
          </p:cNvCxnSpPr>
          <p:nvPr/>
        </p:nvCxnSpPr>
        <p:spPr bwMode="auto">
          <a:xfrm rot="16200000" flipH="1">
            <a:off x="5372100" y="2754004"/>
            <a:ext cx="647702" cy="342902"/>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26" name="Straight Arrow Connector 125"/>
          <p:cNvCxnSpPr/>
          <p:nvPr/>
        </p:nvCxnSpPr>
        <p:spPr bwMode="auto">
          <a:xfrm rot="16200000" flipH="1">
            <a:off x="2857498" y="2754002"/>
            <a:ext cx="647702" cy="342902"/>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27" name="Straight Arrow Connector 126"/>
          <p:cNvCxnSpPr>
            <a:stCxn id="109" idx="4"/>
            <a:endCxn id="94" idx="0"/>
          </p:cNvCxnSpPr>
          <p:nvPr/>
        </p:nvCxnSpPr>
        <p:spPr bwMode="auto">
          <a:xfrm rot="5400000">
            <a:off x="3524250" y="2696854"/>
            <a:ext cx="647700" cy="4572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136" name="Group 155"/>
          <p:cNvGrpSpPr/>
          <p:nvPr/>
        </p:nvGrpSpPr>
        <p:grpSpPr>
          <a:xfrm>
            <a:off x="3200400" y="4050268"/>
            <a:ext cx="342900" cy="369332"/>
            <a:chOff x="3352800" y="6346657"/>
            <a:chExt cx="342900" cy="369332"/>
          </a:xfrm>
        </p:grpSpPr>
        <p:cxnSp>
          <p:nvCxnSpPr>
            <p:cNvPr id="137" name="Straight Arrow Connector 136"/>
            <p:cNvCxnSpPr>
              <a:stCxn id="118" idx="4"/>
              <a:endCxn id="34" idx="0"/>
            </p:cNvCxnSpPr>
            <p:nvPr/>
          </p:nvCxnSpPr>
          <p:spPr bwMode="auto">
            <a:xfrm>
              <a:off x="3695700" y="6411189"/>
              <a:ext cx="0" cy="1524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138" name="TextBox 137"/>
            <p:cNvSpPr txBox="1"/>
            <p:nvPr/>
          </p:nvSpPr>
          <p:spPr>
            <a:xfrm>
              <a:off x="3352800" y="6346657"/>
              <a:ext cx="304800" cy="369332"/>
            </a:xfrm>
            <a:prstGeom prst="rect">
              <a:avLst/>
            </a:prstGeom>
            <a:noFill/>
          </p:spPr>
          <p:txBody>
            <a:bodyPr wrap="square" rtlCol="0">
              <a:spAutoFit/>
            </a:bodyPr>
            <a:lstStyle/>
            <a:p>
              <a:r>
                <a:rPr lang="en-US" dirty="0" smtClean="0"/>
                <a:t>T</a:t>
              </a:r>
              <a:endParaRPr lang="en-US" dirty="0"/>
            </a:p>
          </p:txBody>
        </p:sp>
      </p:grpSp>
      <p:grpSp>
        <p:nvGrpSpPr>
          <p:cNvPr id="157" name="Group 156"/>
          <p:cNvGrpSpPr/>
          <p:nvPr/>
        </p:nvGrpSpPr>
        <p:grpSpPr>
          <a:xfrm>
            <a:off x="7010400" y="2590800"/>
            <a:ext cx="1981200" cy="646331"/>
            <a:chOff x="6781800" y="2667000"/>
            <a:chExt cx="1981200" cy="646331"/>
          </a:xfrm>
        </p:grpSpPr>
        <p:sp>
          <p:nvSpPr>
            <p:cNvPr id="152" name="Rectangular Callout 151"/>
            <p:cNvSpPr/>
            <p:nvPr/>
          </p:nvSpPr>
          <p:spPr bwMode="auto">
            <a:xfrm>
              <a:off x="6781800" y="2667000"/>
              <a:ext cx="1981200" cy="609600"/>
            </a:xfrm>
            <a:prstGeom prst="wedgeRectCallout">
              <a:avLst>
                <a:gd name="adj1" fmla="val -86217"/>
                <a:gd name="adj2" fmla="val 79167"/>
              </a:avLst>
            </a:prstGeom>
            <a:solidFill>
              <a:schemeClr val="tx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6" name="TextBox 155"/>
            <p:cNvSpPr txBox="1"/>
            <p:nvPr/>
          </p:nvSpPr>
          <p:spPr>
            <a:xfrm>
              <a:off x="6858000" y="2667000"/>
              <a:ext cx="1828800" cy="646331"/>
            </a:xfrm>
            <a:prstGeom prst="rect">
              <a:avLst/>
            </a:prstGeom>
            <a:noFill/>
          </p:spPr>
          <p:txBody>
            <a:bodyPr wrap="square" rtlCol="0">
              <a:spAutoFit/>
            </a:bodyPr>
            <a:lstStyle/>
            <a:p>
              <a:pPr algn="ctr"/>
              <a:r>
                <a:rPr lang="en-US" dirty="0" smtClean="0"/>
                <a:t>Produces 0 more than 99% </a:t>
              </a:r>
              <a:endParaRPr lang="en-US" dirty="0"/>
            </a:p>
          </p:txBody>
        </p:sp>
      </p:grpSp>
      <p:sp>
        <p:nvSpPr>
          <p:cNvPr id="16" name="Slide Number Placeholder 15"/>
          <p:cNvSpPr>
            <a:spLocks noGrp="1"/>
          </p:cNvSpPr>
          <p:nvPr>
            <p:ph type="sldNum" sz="quarter" idx="4"/>
          </p:nvPr>
        </p:nvSpPr>
        <p:spPr/>
        <p:txBody>
          <a:bodyPr/>
          <a:lstStyle/>
          <a:p>
            <a:fld id="{C95A27B6-DE0C-407F-A6C6-4B1A5613B8A0}" type="slidenum">
              <a:rPr lang="en-US" smtClean="0"/>
              <a:pPr/>
              <a:t>20</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95"/>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9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08"/>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27"/>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26"/>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0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4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53"/>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24"/>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44"/>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4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8"/>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42"/>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4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5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57"/>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70"/>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121"/>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28"/>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104"/>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89"/>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33"/>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67"/>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50"/>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136"/>
                                        </p:tgtEl>
                                        <p:attrNameLst>
                                          <p:attrName>style.visibility</p:attrName>
                                        </p:attrNameLst>
                                      </p:cBhvr>
                                      <p:to>
                                        <p:strVal val="visible"/>
                                      </p:to>
                                    </p:set>
                                  </p:childTnLst>
                                </p:cTn>
                              </p:par>
                            </p:childTnLst>
                          </p:cTn>
                        </p:par>
                        <p:par>
                          <p:cTn id="115" fill="hold">
                            <p:stCondLst>
                              <p:cond delay="0"/>
                            </p:stCondLst>
                            <p:childTnLst>
                              <p:par>
                                <p:cTn id="116" presetID="1" presetClass="entr" presetSubtype="0" fill="hold" nodeType="afterEffect">
                                  <p:stCondLst>
                                    <p:cond delay="0"/>
                                  </p:stCondLst>
                                  <p:childTnLst>
                                    <p:set>
                                      <p:cBhvr>
                                        <p:cTn id="117" dur="1" fill="hold">
                                          <p:stCondLst>
                                            <p:cond delay="0"/>
                                          </p:stCondLst>
                                        </p:cTn>
                                        <p:tgtEl>
                                          <p:spTgt spid="95"/>
                                        </p:tgtEl>
                                        <p:attrNameLst>
                                          <p:attrName>style.visibility</p:attrName>
                                        </p:attrNameLst>
                                      </p:cBhvr>
                                      <p:to>
                                        <p:strVal val="visible"/>
                                      </p:to>
                                    </p:set>
                                  </p:childTnLst>
                                  <p:subTnLst>
                                    <p:set>
                                      <p:cBhvr override="childStyle">
                                        <p:cTn dur="1" fill="hold" display="0" masterRel="sameClick" afterEffect="1">
                                          <p:stCondLst>
                                            <p:cond evt="end" delay="0">
                                              <p:tn val="116"/>
                                            </p:cond>
                                          </p:stCondLst>
                                        </p:cTn>
                                        <p:tgtEl>
                                          <p:spTgt spid="95"/>
                                        </p:tgtEl>
                                        <p:attrNameLst>
                                          <p:attrName>style.visibility</p:attrName>
                                        </p:attrNameLst>
                                      </p:cBhvr>
                                      <p:to>
                                        <p:strVal val="hidden"/>
                                      </p:to>
                                    </p:set>
                                  </p:subTnLst>
                                </p:cTn>
                              </p:par>
                            </p:childTnLst>
                          </p:cTn>
                        </p:par>
                        <p:par>
                          <p:cTn id="118" fill="hold">
                            <p:stCondLst>
                              <p:cond delay="0"/>
                            </p:stCondLst>
                            <p:childTnLst>
                              <p:par>
                                <p:cTn id="119" presetID="1" presetClass="entr" presetSubtype="0" fill="hold" nodeType="afterEffect">
                                  <p:stCondLst>
                                    <p:cond delay="0"/>
                                  </p:stCondLst>
                                  <p:childTnLst>
                                    <p:set>
                                      <p:cBhvr>
                                        <p:cTn id="120" dur="1" fill="hold">
                                          <p:stCondLst>
                                            <p:cond delay="0"/>
                                          </p:stCondLst>
                                        </p:cTn>
                                        <p:tgtEl>
                                          <p:spTgt spid="92"/>
                                        </p:tgtEl>
                                        <p:attrNameLst>
                                          <p:attrName>style.visibility</p:attrName>
                                        </p:attrNameLst>
                                      </p:cBhvr>
                                      <p:to>
                                        <p:strVal val="visible"/>
                                      </p:to>
                                    </p:set>
                                  </p:childTnLst>
                                  <p:subTnLst>
                                    <p:set>
                                      <p:cBhvr override="childStyle">
                                        <p:cTn dur="1" fill="hold" display="0" masterRel="sameClick" afterEffect="1">
                                          <p:stCondLst>
                                            <p:cond evt="end" delay="0">
                                              <p:tn val="119"/>
                                            </p:cond>
                                          </p:stCondLst>
                                        </p:cTn>
                                        <p:tgtEl>
                                          <p:spTgt spid="92"/>
                                        </p:tgtEl>
                                        <p:attrNameLst>
                                          <p:attrName>style.visibility</p:attrName>
                                        </p:attrNameLst>
                                      </p:cBhvr>
                                      <p:to>
                                        <p:strVal val="hidden"/>
                                      </p:to>
                                    </p:set>
                                  </p:subTnLst>
                                </p:cTn>
                              </p:par>
                            </p:childTnLst>
                          </p:cTn>
                        </p:par>
                        <p:par>
                          <p:cTn id="121" fill="hold">
                            <p:stCondLst>
                              <p:cond delay="0"/>
                            </p:stCondLst>
                            <p:childTnLst>
                              <p:par>
                                <p:cTn id="122" presetID="1" presetClass="entr" presetSubtype="0" fill="hold" nodeType="afterEffect">
                                  <p:stCondLst>
                                    <p:cond delay="0"/>
                                  </p:stCondLst>
                                  <p:childTnLst>
                                    <p:set>
                                      <p:cBhvr>
                                        <p:cTn id="123" dur="1" fill="hold">
                                          <p:stCondLst>
                                            <p:cond delay="0"/>
                                          </p:stCondLst>
                                        </p:cTn>
                                        <p:tgtEl>
                                          <p:spTgt spid="127"/>
                                        </p:tgtEl>
                                        <p:attrNameLst>
                                          <p:attrName>style.visibility</p:attrName>
                                        </p:attrNameLst>
                                      </p:cBhvr>
                                      <p:to>
                                        <p:strVal val="visible"/>
                                      </p:to>
                                    </p:set>
                                  </p:childTnLst>
                                  <p:subTnLst>
                                    <p:set>
                                      <p:cBhvr override="childStyle">
                                        <p:cTn dur="1" fill="hold" display="0" masterRel="sameClick" afterEffect="1">
                                          <p:stCondLst>
                                            <p:cond evt="end" delay="0">
                                              <p:tn val="122"/>
                                            </p:cond>
                                          </p:stCondLst>
                                        </p:cTn>
                                        <p:tgtEl>
                                          <p:spTgt spid="127"/>
                                        </p:tgtEl>
                                        <p:attrNameLst>
                                          <p:attrName>style.visibility</p:attrName>
                                        </p:attrNameLst>
                                      </p:cBhvr>
                                      <p:to>
                                        <p:strVal val="hidden"/>
                                      </p:to>
                                    </p:set>
                                  </p:subTnLst>
                                </p:cTn>
                              </p:par>
                            </p:childTnLst>
                          </p:cTn>
                        </p:par>
                        <p:par>
                          <p:cTn id="124" fill="hold">
                            <p:stCondLst>
                              <p:cond delay="0"/>
                            </p:stCondLst>
                            <p:childTnLst>
                              <p:par>
                                <p:cTn id="125" presetID="1" presetClass="entr" presetSubtype="0" fill="hold" nodeType="afterEffect">
                                  <p:stCondLst>
                                    <p:cond delay="0"/>
                                  </p:stCondLst>
                                  <p:childTnLst>
                                    <p:set>
                                      <p:cBhvr>
                                        <p:cTn id="126" dur="1" fill="hold">
                                          <p:stCondLst>
                                            <p:cond delay="0"/>
                                          </p:stCondLst>
                                        </p:cTn>
                                        <p:tgtEl>
                                          <p:spTgt spid="126"/>
                                        </p:tgtEl>
                                        <p:attrNameLst>
                                          <p:attrName>style.visibility</p:attrName>
                                        </p:attrNameLst>
                                      </p:cBhvr>
                                      <p:to>
                                        <p:strVal val="visible"/>
                                      </p:to>
                                    </p:set>
                                  </p:childTnLst>
                                  <p:subTnLst>
                                    <p:set>
                                      <p:cBhvr override="childStyle">
                                        <p:cTn dur="1" fill="hold" display="0" masterRel="sameClick" afterEffect="1">
                                          <p:stCondLst>
                                            <p:cond evt="end" delay="0">
                                              <p:tn val="125"/>
                                            </p:cond>
                                          </p:stCondLst>
                                        </p:cTn>
                                        <p:tgtEl>
                                          <p:spTgt spid="126"/>
                                        </p:tgtEl>
                                        <p:attrNameLst>
                                          <p:attrName>style.visibility</p:attrName>
                                        </p:attrNameLst>
                                      </p:cBhvr>
                                      <p:to>
                                        <p:strVal val="hidden"/>
                                      </p:to>
                                    </p:set>
                                  </p:subTnLst>
                                </p:cTn>
                              </p:par>
                            </p:childTnLst>
                          </p:cTn>
                        </p:par>
                        <p:par>
                          <p:cTn id="127" fill="hold">
                            <p:stCondLst>
                              <p:cond delay="0"/>
                            </p:stCondLst>
                            <p:childTnLst>
                              <p:par>
                                <p:cTn id="128" presetID="1" presetClass="entr" presetSubtype="0" fill="hold" nodeType="afterEffect">
                                  <p:stCondLst>
                                    <p:cond delay="0"/>
                                  </p:stCondLst>
                                  <p:childTnLst>
                                    <p:set>
                                      <p:cBhvr>
                                        <p:cTn id="129" dur="1" fill="hold">
                                          <p:stCondLst>
                                            <p:cond delay="0"/>
                                          </p:stCondLst>
                                        </p:cTn>
                                        <p:tgtEl>
                                          <p:spTgt spid="105"/>
                                        </p:tgtEl>
                                        <p:attrNameLst>
                                          <p:attrName>style.visibility</p:attrName>
                                        </p:attrNameLst>
                                      </p:cBhvr>
                                      <p:to>
                                        <p:strVal val="visible"/>
                                      </p:to>
                                    </p:set>
                                  </p:childTnLst>
                                  <p:subTnLst>
                                    <p:set>
                                      <p:cBhvr override="childStyle">
                                        <p:cTn dur="1" fill="hold" display="0" masterRel="sameClick" afterEffect="1">
                                          <p:stCondLst>
                                            <p:cond evt="end" delay="0">
                                              <p:tn val="128"/>
                                            </p:cond>
                                          </p:stCondLst>
                                        </p:cTn>
                                        <p:tgtEl>
                                          <p:spTgt spid="105"/>
                                        </p:tgtEl>
                                        <p:attrNameLst>
                                          <p:attrName>style.visibility</p:attrName>
                                        </p:attrNameLst>
                                      </p:cBhvr>
                                      <p:to>
                                        <p:strVal val="hidden"/>
                                      </p:to>
                                    </p:set>
                                  </p:subTnLst>
                                </p:cTn>
                              </p:par>
                            </p:childTnLst>
                          </p:cTn>
                        </p:par>
                        <p:par>
                          <p:cTn id="130" fill="hold">
                            <p:stCondLst>
                              <p:cond delay="0"/>
                            </p:stCondLst>
                            <p:childTnLst>
                              <p:par>
                                <p:cTn id="131" presetID="1" presetClass="entr" presetSubtype="0" fill="hold" nodeType="afterEffect">
                                  <p:stCondLst>
                                    <p:cond delay="0"/>
                                  </p:stCondLst>
                                  <p:childTnLst>
                                    <p:set>
                                      <p:cBhvr>
                                        <p:cTn id="132" dur="1" fill="hold">
                                          <p:stCondLst>
                                            <p:cond delay="0"/>
                                          </p:stCondLst>
                                        </p:cTn>
                                        <p:tgtEl>
                                          <p:spTgt spid="108"/>
                                        </p:tgtEl>
                                        <p:attrNameLst>
                                          <p:attrName>style.visibility</p:attrName>
                                        </p:attrNameLst>
                                      </p:cBhvr>
                                      <p:to>
                                        <p:strVal val="visible"/>
                                      </p:to>
                                    </p:set>
                                  </p:childTnLst>
                                  <p:subTnLst>
                                    <p:set>
                                      <p:cBhvr override="childStyle">
                                        <p:cTn dur="1" fill="hold" display="0" masterRel="sameClick" afterEffect="1">
                                          <p:stCondLst>
                                            <p:cond evt="end" delay="0">
                                              <p:tn val="131"/>
                                            </p:cond>
                                          </p:stCondLst>
                                        </p:cTn>
                                        <p:tgtEl>
                                          <p:spTgt spid="108"/>
                                        </p:tgtEl>
                                        <p:attrNameLst>
                                          <p:attrName>style.visibility</p:attrName>
                                        </p:attrNameLst>
                                      </p:cBhvr>
                                      <p:to>
                                        <p:strVal val="hidden"/>
                                      </p:to>
                                    </p:set>
                                  </p:subTnLst>
                                </p:cTn>
                              </p:par>
                            </p:childTnLst>
                          </p:cTn>
                        </p:par>
                        <p:par>
                          <p:cTn id="133" fill="hold">
                            <p:stCondLst>
                              <p:cond delay="0"/>
                            </p:stCondLst>
                            <p:childTnLst>
                              <p:par>
                                <p:cTn id="134" presetID="1" presetClass="entr" presetSubtype="0" fill="hold" grpId="1" nodeType="afterEffect">
                                  <p:stCondLst>
                                    <p:cond delay="0"/>
                                  </p:stCondLst>
                                  <p:childTnLst>
                                    <p:set>
                                      <p:cBhvr>
                                        <p:cTn id="135" dur="1" fill="hold">
                                          <p:stCondLst>
                                            <p:cond delay="0"/>
                                          </p:stCondLst>
                                        </p:cTn>
                                        <p:tgtEl>
                                          <p:spTgt spid="61"/>
                                        </p:tgtEl>
                                        <p:attrNameLst>
                                          <p:attrName>style.visibility</p:attrName>
                                        </p:attrNameLst>
                                      </p:cBhvr>
                                      <p:to>
                                        <p:strVal val="visible"/>
                                      </p:to>
                                    </p:set>
                                  </p:childTnLst>
                                </p:cTn>
                              </p:par>
                            </p:childTnLst>
                          </p:cTn>
                        </p:par>
                        <p:par>
                          <p:cTn id="136" fill="hold">
                            <p:stCondLst>
                              <p:cond delay="0"/>
                            </p:stCondLst>
                            <p:childTnLst>
                              <p:par>
                                <p:cTn id="137" presetID="1" presetClass="entr" presetSubtype="0" fill="hold" grpId="1" nodeType="afterEffect">
                                  <p:stCondLst>
                                    <p:cond delay="0"/>
                                  </p:stCondLst>
                                  <p:childTnLst>
                                    <p:set>
                                      <p:cBhvr>
                                        <p:cTn id="138" dur="1" fill="hold">
                                          <p:stCondLst>
                                            <p:cond delay="0"/>
                                          </p:stCondLst>
                                        </p:cTn>
                                        <p:tgtEl>
                                          <p:spTgt spid="97"/>
                                        </p:tgtEl>
                                        <p:attrNameLst>
                                          <p:attrName>style.visibility</p:attrName>
                                        </p:attrNameLst>
                                      </p:cBhvr>
                                      <p:to>
                                        <p:strVal val="visible"/>
                                      </p:to>
                                    </p:set>
                                  </p:childTnLst>
                                  <p:subTnLst>
                                    <p:set>
                                      <p:cBhvr override="childStyle">
                                        <p:cTn dur="1" fill="hold" display="0" masterRel="sameClick" afterEffect="1">
                                          <p:stCondLst>
                                            <p:cond evt="end" delay="0">
                                              <p:tn val="137"/>
                                            </p:cond>
                                          </p:stCondLst>
                                        </p:cTn>
                                        <p:tgtEl>
                                          <p:spTgt spid="9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7" grpId="1" animBg="1"/>
      <p:bldP spid="96" grpId="0" animBg="1"/>
      <p:bldP spid="10" grpId="0"/>
      <p:bldP spid="11" grpId="0"/>
      <p:bldP spid="19" grpId="0"/>
      <p:bldP spid="36" grpId="0"/>
      <p:bldP spid="61" grpId="0"/>
      <p:bldP spid="61" grpId="1"/>
      <p:bldP spid="67" grpId="0"/>
      <p:bldP spid="150" grpId="0" animBg="1"/>
      <p:bldP spid="48" grpId="0"/>
      <p:bldP spid="155" grpId="0"/>
      <p:bldP spid="2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686800" cy="808038"/>
          </a:xfrm>
        </p:spPr>
        <p:txBody>
          <a:bodyPr/>
          <a:lstStyle/>
          <a:p>
            <a:pPr algn="l"/>
            <a:r>
              <a:rPr lang="en-US" dirty="0" smtClean="0"/>
              <a:t>Evaluation Methodology</a:t>
            </a:r>
            <a:endParaRPr lang="en-US" dirty="0"/>
          </a:p>
        </p:txBody>
      </p:sp>
      <p:sp>
        <p:nvSpPr>
          <p:cNvPr id="3" name="Content Placeholder 2"/>
          <p:cNvSpPr>
            <a:spLocks noGrp="1"/>
          </p:cNvSpPr>
          <p:nvPr>
            <p:ph idx="4294967295"/>
          </p:nvPr>
        </p:nvSpPr>
        <p:spPr>
          <a:xfrm>
            <a:off x="152400" y="1076012"/>
            <a:ext cx="8686800" cy="5615940"/>
          </a:xfrm>
        </p:spPr>
        <p:txBody>
          <a:bodyPr/>
          <a:lstStyle/>
          <a:p>
            <a:r>
              <a:rPr lang="en-US" dirty="0" smtClean="0"/>
              <a:t>Program analysis, Profiling and intelligent duplication</a:t>
            </a:r>
          </a:p>
          <a:p>
            <a:pPr lvl="1"/>
            <a:r>
              <a:rPr lang="en-US" dirty="0" smtClean="0"/>
              <a:t>Implemented as compiler pass in the LLVM compiler</a:t>
            </a:r>
          </a:p>
          <a:p>
            <a:r>
              <a:rPr lang="en-US" dirty="0" smtClean="0"/>
              <a:t>Input sensitivity of profiling</a:t>
            </a:r>
          </a:p>
          <a:p>
            <a:pPr lvl="1"/>
            <a:r>
              <a:rPr lang="en-US" dirty="0" smtClean="0"/>
              <a:t>train input of SPECINT2K for training</a:t>
            </a:r>
          </a:p>
          <a:p>
            <a:pPr lvl="1"/>
            <a:r>
              <a:rPr lang="en-US" dirty="0" smtClean="0"/>
              <a:t>ref input for the actual fault injection runs</a:t>
            </a:r>
          </a:p>
          <a:p>
            <a:r>
              <a:rPr lang="en-US" dirty="0" smtClean="0"/>
              <a:t>Statistical fault injection (SFI) experiments</a:t>
            </a:r>
          </a:p>
          <a:p>
            <a:pPr lvl="1"/>
            <a:r>
              <a:rPr lang="en-US" dirty="0" smtClean="0"/>
              <a:t>GEM5 simulator in ARM </a:t>
            </a:r>
            <a:r>
              <a:rPr lang="en-US" dirty="0" err="1" smtClean="0"/>
              <a:t>syscall</a:t>
            </a:r>
            <a:r>
              <a:rPr lang="en-US" dirty="0" smtClean="0"/>
              <a:t> emulation mode</a:t>
            </a:r>
          </a:p>
          <a:p>
            <a:r>
              <a:rPr lang="en-US" dirty="0" smtClean="0"/>
              <a:t>Random (single) bit flip in physical register file</a:t>
            </a:r>
          </a:p>
          <a:p>
            <a:pPr lvl="1"/>
            <a:r>
              <a:rPr lang="en-US" dirty="0" smtClean="0"/>
              <a:t>Simulated entire benchmarks after fault injection</a:t>
            </a:r>
          </a:p>
          <a:p>
            <a:pPr lvl="1"/>
            <a:r>
              <a:rPr lang="en-US" dirty="0" smtClean="0"/>
              <a:t>Log files analyzed for results classification</a:t>
            </a:r>
            <a:endParaRPr lang="en-US" dirty="0"/>
          </a:p>
        </p:txBody>
      </p:sp>
      <p:sp>
        <p:nvSpPr>
          <p:cNvPr id="6" name="Slide Number Placeholder 5"/>
          <p:cNvSpPr>
            <a:spLocks noGrp="1"/>
          </p:cNvSpPr>
          <p:nvPr>
            <p:ph type="sldNum" sz="quarter" idx="4"/>
          </p:nvPr>
        </p:nvSpPr>
        <p:spPr/>
        <p:txBody>
          <a:bodyPr/>
          <a:lstStyle/>
          <a:p>
            <a:fld id="{C95A27B6-DE0C-407F-A6C6-4B1A5613B8A0}" type="slidenum">
              <a:rPr lang="en-US" smtClean="0"/>
              <a:pPr/>
              <a:t>21</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686800" cy="808038"/>
          </a:xfrm>
        </p:spPr>
        <p:txBody>
          <a:bodyPr/>
          <a:lstStyle/>
          <a:p>
            <a:pPr algn="l"/>
            <a:r>
              <a:rPr lang="en-US" sz="3600" dirty="0" smtClean="0">
                <a:latin typeface="+mn-lt"/>
              </a:rPr>
              <a:t>Fault Injection Outcome Classification</a:t>
            </a:r>
            <a:endParaRPr lang="en-US" sz="3600" dirty="0">
              <a:latin typeface="+mn-lt"/>
            </a:endParaRPr>
          </a:p>
        </p:txBody>
      </p:sp>
      <p:sp>
        <p:nvSpPr>
          <p:cNvPr id="3" name="Content Placeholder 2"/>
          <p:cNvSpPr>
            <a:spLocks noGrp="1"/>
          </p:cNvSpPr>
          <p:nvPr>
            <p:ph idx="4294967295"/>
          </p:nvPr>
        </p:nvSpPr>
        <p:spPr>
          <a:xfrm>
            <a:off x="228600" y="1219200"/>
            <a:ext cx="8686800" cy="4800600"/>
          </a:xfrm>
        </p:spPr>
        <p:txBody>
          <a:bodyPr/>
          <a:lstStyle/>
          <a:p>
            <a:r>
              <a:rPr lang="en-US" sz="2400" dirty="0" smtClean="0"/>
              <a:t>Masked</a:t>
            </a:r>
          </a:p>
          <a:p>
            <a:pPr lvl="1"/>
            <a:r>
              <a:rPr lang="en-US" sz="1800" dirty="0" smtClean="0"/>
              <a:t>No corruption in the program output</a:t>
            </a:r>
          </a:p>
          <a:p>
            <a:r>
              <a:rPr lang="en-US" sz="2400" dirty="0" err="1" smtClean="0"/>
              <a:t>SWDetects</a:t>
            </a:r>
            <a:endParaRPr lang="en-US" sz="2400" dirty="0" smtClean="0"/>
          </a:p>
          <a:p>
            <a:pPr lvl="1"/>
            <a:r>
              <a:rPr lang="en-US" sz="1800" dirty="0" smtClean="0"/>
              <a:t>Detected by duplication</a:t>
            </a:r>
          </a:p>
          <a:p>
            <a:r>
              <a:rPr lang="en-US" sz="2400" dirty="0" smtClean="0"/>
              <a:t>Covered by symptoms</a:t>
            </a:r>
          </a:p>
          <a:p>
            <a:pPr lvl="1"/>
            <a:r>
              <a:rPr lang="en-US" sz="1800" dirty="0" smtClean="0"/>
              <a:t>Produces a symptom such as page fault in 1000 cycles of fault injection</a:t>
            </a:r>
          </a:p>
          <a:p>
            <a:r>
              <a:rPr lang="en-US" sz="2400" dirty="0" smtClean="0"/>
              <a:t>Failures</a:t>
            </a:r>
          </a:p>
          <a:p>
            <a:pPr lvl="1"/>
            <a:r>
              <a:rPr lang="en-US" sz="1800" dirty="0" smtClean="0"/>
              <a:t>Fail status on program termination or program did </a:t>
            </a:r>
            <a:r>
              <a:rPr lang="en-US" sz="1800" dirty="0"/>
              <a:t>not terminate in 20 </a:t>
            </a:r>
            <a:r>
              <a:rPr lang="en-US" sz="1800" dirty="0" smtClean="0"/>
              <a:t>Hrs.</a:t>
            </a:r>
          </a:p>
          <a:p>
            <a:r>
              <a:rPr lang="en-US" sz="2400" dirty="0" smtClean="0"/>
              <a:t>SDCs (Silent Data Corruptions)</a:t>
            </a:r>
          </a:p>
          <a:p>
            <a:pPr lvl="1"/>
            <a:r>
              <a:rPr lang="en-US" sz="1800" dirty="0" smtClean="0"/>
              <a:t>Fault injections which results in user visible corruptions</a:t>
            </a:r>
          </a:p>
          <a:p>
            <a:endParaRPr lang="en-US" sz="2000" dirty="0"/>
          </a:p>
        </p:txBody>
      </p:sp>
      <p:sp>
        <p:nvSpPr>
          <p:cNvPr id="6" name="Slide Number Placeholder 5"/>
          <p:cNvSpPr>
            <a:spLocks noGrp="1"/>
          </p:cNvSpPr>
          <p:nvPr>
            <p:ph type="sldNum" sz="quarter" idx="4"/>
          </p:nvPr>
        </p:nvSpPr>
        <p:spPr/>
        <p:txBody>
          <a:bodyPr/>
          <a:lstStyle/>
          <a:p>
            <a:fld id="{C95A27B6-DE0C-407F-A6C6-4B1A5613B8A0}" type="slidenum">
              <a:rPr lang="en-US" smtClean="0"/>
              <a:pPr/>
              <a:t>22</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686800" cy="808038"/>
          </a:xfrm>
        </p:spPr>
        <p:txBody>
          <a:bodyPr/>
          <a:lstStyle/>
          <a:p>
            <a:pPr algn="l"/>
            <a:r>
              <a:rPr lang="en-US" dirty="0" smtClean="0"/>
              <a:t>Performance Overhead</a:t>
            </a:r>
            <a:endParaRPr lang="en-US" dirty="0"/>
          </a:p>
        </p:txBody>
      </p:sp>
      <p:graphicFrame>
        <p:nvGraphicFramePr>
          <p:cNvPr id="7" name="Chart 6"/>
          <p:cNvGraphicFramePr>
            <a:graphicFrameLocks noGrp="1"/>
          </p:cNvGraphicFramePr>
          <p:nvPr>
            <p:extLst>
              <p:ext uri="{D42A27DB-BD31-4B8C-83A1-F6EECF244321}">
                <p14:modId xmlns:p14="http://schemas.microsoft.com/office/powerpoint/2010/main" val="3446508523"/>
              </p:ext>
            </p:extLst>
          </p:nvPr>
        </p:nvGraphicFramePr>
        <p:xfrm>
          <a:off x="228600" y="1219200"/>
          <a:ext cx="8660423"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4"/>
          </p:nvPr>
        </p:nvSpPr>
        <p:spPr/>
        <p:txBody>
          <a:bodyPr/>
          <a:lstStyle/>
          <a:p>
            <a:fld id="{C95A27B6-DE0C-407F-A6C6-4B1A5613B8A0}" type="slidenum">
              <a:rPr lang="en-US" smtClean="0"/>
              <a:pPr/>
              <a:t>23</a:t>
            </a:fld>
            <a:endParaRPr lang="en-US" dirty="0"/>
          </a:p>
        </p:txBody>
      </p:sp>
      <p:grpSp>
        <p:nvGrpSpPr>
          <p:cNvPr id="6" name="Group 5"/>
          <p:cNvGrpSpPr/>
          <p:nvPr/>
        </p:nvGrpSpPr>
        <p:grpSpPr>
          <a:xfrm>
            <a:off x="457200" y="4572000"/>
            <a:ext cx="8229600" cy="1143000"/>
            <a:chOff x="457200" y="5029200"/>
            <a:chExt cx="8229600" cy="1143000"/>
          </a:xfrm>
        </p:grpSpPr>
        <p:sp>
          <p:nvSpPr>
            <p:cNvPr id="8" name="Rectangle 7"/>
            <p:cNvSpPr/>
            <p:nvPr/>
          </p:nvSpPr>
          <p:spPr bwMode="auto">
            <a:xfrm>
              <a:off x="457200" y="5029200"/>
              <a:ext cx="8229600" cy="1143000"/>
            </a:xfrm>
            <a:prstGeom prst="rect">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TextBox 8"/>
            <p:cNvSpPr txBox="1"/>
            <p:nvPr/>
          </p:nvSpPr>
          <p:spPr>
            <a:xfrm>
              <a:off x="1066800" y="5334000"/>
              <a:ext cx="7543800" cy="584775"/>
            </a:xfrm>
            <a:prstGeom prst="rect">
              <a:avLst/>
            </a:prstGeom>
            <a:noFill/>
          </p:spPr>
          <p:txBody>
            <a:bodyPr wrap="square" rtlCol="0">
              <a:spAutoFit/>
            </a:bodyPr>
            <a:lstStyle/>
            <a:p>
              <a:pPr lvl="1"/>
              <a:r>
                <a:rPr lang="en-US" sz="3200" dirty="0"/>
                <a:t>Over 40% reduction in overhead</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chart seriesIdx="2"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series"/>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686800" cy="808038"/>
          </a:xfrm>
        </p:spPr>
        <p:txBody>
          <a:bodyPr/>
          <a:lstStyle/>
          <a:p>
            <a:pPr algn="l"/>
            <a:r>
              <a:rPr lang="en-US" dirty="0" smtClean="0"/>
              <a:t>Fault Coverage</a:t>
            </a:r>
            <a:endParaRPr lang="en-US" dirty="0"/>
          </a:p>
        </p:txBody>
      </p:sp>
      <p:graphicFrame>
        <p:nvGraphicFramePr>
          <p:cNvPr id="5" name="Chart 4"/>
          <p:cNvGraphicFramePr>
            <a:graphicFrameLocks noGrp="1"/>
          </p:cNvGraphicFramePr>
          <p:nvPr>
            <p:extLst>
              <p:ext uri="{D42A27DB-BD31-4B8C-83A1-F6EECF244321}">
                <p14:modId xmlns:p14="http://schemas.microsoft.com/office/powerpoint/2010/main" val="96559802"/>
              </p:ext>
            </p:extLst>
          </p:nvPr>
        </p:nvGraphicFramePr>
        <p:xfrm>
          <a:off x="228600" y="990600"/>
          <a:ext cx="8667750" cy="51816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4"/>
          </p:nvPr>
        </p:nvSpPr>
        <p:spPr/>
        <p:txBody>
          <a:bodyPr/>
          <a:lstStyle/>
          <a:p>
            <a:fld id="{C95A27B6-DE0C-407F-A6C6-4B1A5613B8A0}" type="slidenum">
              <a:rPr lang="en-US" smtClean="0"/>
              <a:pPr/>
              <a:t>24</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chart seriesIdx="2"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chart seriesIdx="3" categoryIdx="-4" bldStep="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chart seriesIdx="4" categoryIdx="-4" bldStep="series"/>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chart seriesIdx="5" categoryIdx="-4" bldStep="series"/>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graphicEl>
                                              <a:chart seriesIdx="6" categoryIdx="-4" bldStep="series"/>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graphicEl>
                                              <a:chart seriesIdx="7" categoryIdx="-4" bldStep="series"/>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graphicEl>
                                              <a:chart seriesIdx="8" categoryIdx="-4" bldStep="series"/>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
                                            <p:graphicEl>
                                              <a:chart seriesIdx="9" categoryIdx="-4" bldStep="series"/>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graphicEl>
                                              <a:chart seriesIdx="10" categoryIdx="-4" bldStep="series"/>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
                                            <p:graphicEl>
                                              <a:chart seriesIdx="11" categoryIdx="-4" bldStep="series"/>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
                                            <p:graphicEl>
                                              <a:chart seriesIdx="12" categoryIdx="-4" bldStep="series"/>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
                                            <p:graphicEl>
                                              <a:chart seriesIdx="13" categoryIdx="-4" bldStep="series"/>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
                                            <p:graphicEl>
                                              <a:chart seriesIdx="14"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series"/>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686800" cy="808038"/>
          </a:xfrm>
        </p:spPr>
        <p:txBody>
          <a:bodyPr/>
          <a:lstStyle/>
          <a:p>
            <a:pPr algn="l"/>
            <a:r>
              <a:rPr lang="en-US" dirty="0" smtClean="0"/>
              <a:t>Conclusions</a:t>
            </a:r>
            <a:endParaRPr lang="en-US" dirty="0"/>
          </a:p>
        </p:txBody>
      </p:sp>
      <p:sp>
        <p:nvSpPr>
          <p:cNvPr id="3" name="Content Placeholder 2"/>
          <p:cNvSpPr>
            <a:spLocks noGrp="1"/>
          </p:cNvSpPr>
          <p:nvPr>
            <p:ph idx="4294967295"/>
          </p:nvPr>
        </p:nvSpPr>
        <p:spPr>
          <a:xfrm>
            <a:off x="304800" y="1295400"/>
            <a:ext cx="8686800" cy="4572000"/>
          </a:xfrm>
        </p:spPr>
        <p:txBody>
          <a:bodyPr/>
          <a:lstStyle/>
          <a:p>
            <a:r>
              <a:rPr lang="en-US" sz="2400" dirty="0" smtClean="0"/>
              <a:t>Proposed software-only low overhead fault detection technique</a:t>
            </a:r>
          </a:p>
          <a:p>
            <a:pPr lvl="1"/>
            <a:r>
              <a:rPr lang="en-US" sz="2000" dirty="0" smtClean="0"/>
              <a:t>yields intelligent and efficiently duplicated code</a:t>
            </a:r>
          </a:p>
          <a:p>
            <a:r>
              <a:rPr lang="en-US" sz="2400" dirty="0" smtClean="0"/>
              <a:t>Profile based analysis</a:t>
            </a:r>
          </a:p>
          <a:p>
            <a:pPr lvl="1"/>
            <a:r>
              <a:rPr lang="en-US" sz="2000" dirty="0" smtClean="0"/>
              <a:t>Silent stores need not be protected</a:t>
            </a:r>
          </a:p>
          <a:p>
            <a:pPr lvl="1"/>
            <a:r>
              <a:rPr lang="en-US" sz="2000" dirty="0" smtClean="0"/>
              <a:t>Don’t protect infrequently executed instructions by duplicating frequently executed instructions</a:t>
            </a:r>
          </a:p>
          <a:p>
            <a:pPr lvl="1"/>
            <a:r>
              <a:rPr lang="en-US" sz="2000" dirty="0" smtClean="0"/>
              <a:t>Value profiling can be used to generate software symptoms</a:t>
            </a:r>
          </a:p>
          <a:p>
            <a:r>
              <a:rPr lang="en-US" sz="2400" dirty="0" smtClean="0"/>
              <a:t>Intelligent duplication yields</a:t>
            </a:r>
          </a:p>
          <a:p>
            <a:pPr lvl="1"/>
            <a:r>
              <a:rPr lang="en-US" sz="2000" dirty="0" smtClean="0"/>
              <a:t>Over 40% reduction in overhead</a:t>
            </a:r>
          </a:p>
          <a:p>
            <a:pPr lvl="1"/>
            <a:r>
              <a:rPr lang="en-US" sz="2000" dirty="0" smtClean="0"/>
              <a:t>Statistical insignificant difference in fault coverage</a:t>
            </a:r>
            <a:endParaRPr lang="en-US" sz="2000" dirty="0"/>
          </a:p>
        </p:txBody>
      </p:sp>
      <p:sp>
        <p:nvSpPr>
          <p:cNvPr id="6" name="Slide Number Placeholder 5"/>
          <p:cNvSpPr>
            <a:spLocks noGrp="1"/>
          </p:cNvSpPr>
          <p:nvPr>
            <p:ph type="sldNum" sz="quarter" idx="4"/>
          </p:nvPr>
        </p:nvSpPr>
        <p:spPr/>
        <p:txBody>
          <a:bodyPr/>
          <a:lstStyle/>
          <a:p>
            <a:fld id="{C95A27B6-DE0C-407F-A6C6-4B1A5613B8A0}" type="slidenum">
              <a:rPr lang="en-US" smtClean="0"/>
              <a:pPr/>
              <a:t>25</a:t>
            </a:fld>
            <a:endParaRPr lang="en-US" dirty="0"/>
          </a:p>
        </p:txBody>
      </p:sp>
    </p:spTree>
    <p:extLst>
      <p:ext uri="{BB962C8B-B14F-4D97-AF65-F5344CB8AC3E}">
        <p14:creationId xmlns:p14="http://schemas.microsoft.com/office/powerpoint/2010/main" val="36230571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0" y="2590800"/>
            <a:ext cx="4876800" cy="1938992"/>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smtClean="0">
                <a:ln>
                  <a:prstDash val="solid"/>
                </a:ln>
                <a:gradFill rotWithShape="1">
                  <a:gsLst>
                    <a:gs pos="0">
                      <a:srgbClr val="000000">
                        <a:tint val="70000"/>
                        <a:satMod val="200000"/>
                      </a:srgbClr>
                    </a:gs>
                    <a:gs pos="40000">
                      <a:srgbClr val="000000">
                        <a:tint val="90000"/>
                        <a:satMod val="130000"/>
                      </a:srgbClr>
                    </a:gs>
                    <a:gs pos="50000">
                      <a:srgbClr val="000000">
                        <a:tint val="90000"/>
                        <a:satMod val="130000"/>
                      </a:srgbClr>
                    </a:gs>
                    <a:gs pos="68000">
                      <a:srgbClr val="000000">
                        <a:tint val="90000"/>
                        <a:satMod val="130000"/>
                      </a:srgbClr>
                    </a:gs>
                    <a:gs pos="100000">
                      <a:srgbClr val="000000">
                        <a:tint val="70000"/>
                        <a:satMod val="200000"/>
                      </a:srgbClr>
                    </a:gs>
                  </a:gsLst>
                  <a:lin ang="5400000"/>
                </a:gradFill>
                <a:effectLst>
                  <a:outerShdw blurRad="88000" dist="50800" dir="5040000" algn="tl">
                    <a:srgbClr val="000000">
                      <a:tint val="80000"/>
                      <a:satMod val="250000"/>
                      <a:alpha val="45000"/>
                    </a:srgbClr>
                  </a:outerShdw>
                </a:effectLst>
                <a:uLnTx/>
                <a:uFillTx/>
              </a:rPr>
              <a:t>Thank You!</a:t>
            </a:r>
            <a:br>
              <a:rPr kumimoji="0" lang="en-US" sz="6000" b="1" i="0" u="none" strike="noStrike" kern="0" cap="none" spc="0" normalizeH="0" baseline="0" noProof="0" dirty="0" smtClean="0">
                <a:ln>
                  <a:prstDash val="solid"/>
                </a:ln>
                <a:gradFill rotWithShape="1">
                  <a:gsLst>
                    <a:gs pos="0">
                      <a:srgbClr val="000000">
                        <a:tint val="70000"/>
                        <a:satMod val="200000"/>
                      </a:srgbClr>
                    </a:gs>
                    <a:gs pos="40000">
                      <a:srgbClr val="000000">
                        <a:tint val="90000"/>
                        <a:satMod val="130000"/>
                      </a:srgbClr>
                    </a:gs>
                    <a:gs pos="50000">
                      <a:srgbClr val="000000">
                        <a:tint val="90000"/>
                        <a:satMod val="130000"/>
                      </a:srgbClr>
                    </a:gs>
                    <a:gs pos="68000">
                      <a:srgbClr val="000000">
                        <a:tint val="90000"/>
                        <a:satMod val="130000"/>
                      </a:srgbClr>
                    </a:gs>
                    <a:gs pos="100000">
                      <a:srgbClr val="000000">
                        <a:tint val="70000"/>
                        <a:satMod val="200000"/>
                      </a:srgbClr>
                    </a:gs>
                  </a:gsLst>
                  <a:lin ang="5400000"/>
                </a:gradFill>
                <a:effectLst>
                  <a:outerShdw blurRad="88000" dist="50800" dir="5040000" algn="tl">
                    <a:srgbClr val="000000">
                      <a:tint val="80000"/>
                      <a:satMod val="250000"/>
                      <a:alpha val="45000"/>
                    </a:srgbClr>
                  </a:outerShdw>
                </a:effectLst>
                <a:uLnTx/>
                <a:uFillTx/>
              </a:rPr>
            </a:br>
            <a:r>
              <a:rPr kumimoji="0" lang="en-US" sz="6000" b="1" i="0" u="none" strike="noStrike" kern="0" cap="none" spc="0" normalizeH="0" baseline="0" noProof="0" dirty="0" smtClean="0">
                <a:ln>
                  <a:prstDash val="solid"/>
                </a:ln>
                <a:gradFill rotWithShape="1">
                  <a:gsLst>
                    <a:gs pos="0">
                      <a:srgbClr val="000000">
                        <a:tint val="70000"/>
                        <a:satMod val="200000"/>
                      </a:srgbClr>
                    </a:gs>
                    <a:gs pos="40000">
                      <a:srgbClr val="000000">
                        <a:tint val="90000"/>
                        <a:satMod val="130000"/>
                      </a:srgbClr>
                    </a:gs>
                    <a:gs pos="50000">
                      <a:srgbClr val="000000">
                        <a:tint val="90000"/>
                        <a:satMod val="130000"/>
                      </a:srgbClr>
                    </a:gs>
                    <a:gs pos="68000">
                      <a:srgbClr val="000000">
                        <a:tint val="90000"/>
                        <a:satMod val="130000"/>
                      </a:srgbClr>
                    </a:gs>
                    <a:gs pos="100000">
                      <a:srgbClr val="000000">
                        <a:tint val="70000"/>
                        <a:satMod val="200000"/>
                      </a:srgbClr>
                    </a:gs>
                  </a:gsLst>
                  <a:lin ang="5400000"/>
                </a:gradFill>
                <a:effectLst>
                  <a:outerShdw blurRad="88000" dist="50800" dir="5040000" algn="tl">
                    <a:srgbClr val="000000">
                      <a:tint val="80000"/>
                      <a:satMod val="250000"/>
                      <a:alpha val="45000"/>
                    </a:srgbClr>
                  </a:outerShdw>
                </a:effectLst>
                <a:uLnTx/>
                <a:uFillTx/>
              </a:rPr>
              <a:t>Questions?</a:t>
            </a:r>
          </a:p>
        </p:txBody>
      </p:sp>
      <p:sp>
        <p:nvSpPr>
          <p:cNvPr id="4" name="Slide Number Placeholder 3"/>
          <p:cNvSpPr>
            <a:spLocks noGrp="1"/>
          </p:cNvSpPr>
          <p:nvPr>
            <p:ph type="sldNum" sz="quarter" idx="4"/>
          </p:nvPr>
        </p:nvSpPr>
        <p:spPr/>
        <p:txBody>
          <a:bodyPr/>
          <a:lstStyle/>
          <a:p>
            <a:fld id="{C95A27B6-DE0C-407F-A6C6-4B1A5613B8A0}" type="slidenum">
              <a:rPr lang="en-US" smtClean="0"/>
              <a:pPr/>
              <a:t>26</a:t>
            </a:fld>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idx="4294967295"/>
          </p:nvPr>
        </p:nvSpPr>
        <p:spPr>
          <a:xfrm>
            <a:off x="0" y="152400"/>
            <a:ext cx="8686800" cy="808038"/>
          </a:xfrm>
        </p:spPr>
        <p:txBody>
          <a:bodyPr/>
          <a:lstStyle/>
          <a:p>
            <a:pPr algn="l" eaLnBrk="1" hangingPunct="1"/>
            <a:r>
              <a:rPr lang="en-US" dirty="0" smtClean="0"/>
              <a:t>Soft error rate (SER)</a:t>
            </a:r>
          </a:p>
        </p:txBody>
      </p:sp>
      <p:pic>
        <p:nvPicPr>
          <p:cNvPr id="95238" name="Picture 6"/>
          <p:cNvPicPr>
            <a:picLocks noChangeAspect="1" noChangeArrowheads="1"/>
          </p:cNvPicPr>
          <p:nvPr/>
        </p:nvPicPr>
        <p:blipFill>
          <a:blip r:embed="rId4" cstate="print"/>
          <a:srcRect/>
          <a:stretch>
            <a:fillRect/>
          </a:stretch>
        </p:blipFill>
        <p:spPr bwMode="auto">
          <a:xfrm>
            <a:off x="182880" y="1225296"/>
            <a:ext cx="8773697" cy="4853934"/>
          </a:xfrm>
          <a:prstGeom prst="rect">
            <a:avLst/>
          </a:prstGeom>
          <a:noFill/>
          <a:ln w="9525">
            <a:noFill/>
            <a:miter lim="800000"/>
            <a:headEnd/>
            <a:tailEnd/>
          </a:ln>
          <a:effectLst/>
        </p:spPr>
      </p:pic>
      <p:grpSp>
        <p:nvGrpSpPr>
          <p:cNvPr id="2" name="Group 32"/>
          <p:cNvGrpSpPr/>
          <p:nvPr/>
        </p:nvGrpSpPr>
        <p:grpSpPr>
          <a:xfrm>
            <a:off x="1238249" y="1350170"/>
            <a:ext cx="7596030" cy="3983830"/>
            <a:chOff x="1238249" y="1350170"/>
            <a:chExt cx="7596030" cy="3983830"/>
          </a:xfrm>
        </p:grpSpPr>
        <p:sp>
          <p:nvSpPr>
            <p:cNvPr id="38" name="Rectangle 37"/>
            <p:cNvSpPr/>
            <p:nvPr/>
          </p:nvSpPr>
          <p:spPr bwMode="auto">
            <a:xfrm>
              <a:off x="1238249" y="1350170"/>
              <a:ext cx="2852739" cy="3983830"/>
            </a:xfrm>
            <a:prstGeom prst="rect">
              <a:avLst/>
            </a:prstGeom>
            <a:solidFill>
              <a:srgbClr val="92D050">
                <a:alpha val="20000"/>
              </a:srgbClr>
            </a:solidFill>
            <a:ln w="38100" cap="flat" cmpd="sng" algn="ctr">
              <a:solidFill>
                <a:schemeClr val="tx1"/>
              </a:solidFill>
              <a:prstDash val="sysDash"/>
              <a:round/>
              <a:headEnd type="none" w="med" len="med"/>
              <a:tailEnd type="none" w="med" len="med"/>
            </a:ln>
            <a:effectLst>
              <a:outerShdw blurRad="50800" dist="38100" dir="2700000" algn="tl" rotWithShape="0">
                <a:prstClr val="black">
                  <a:alpha val="40000"/>
                </a:prstClr>
              </a:outerShdw>
            </a:effectLst>
          </p:spPr>
          <p:txBody>
            <a:bodyPr wrap="none"/>
            <a:lstStyle/>
            <a:p>
              <a:pPr marL="0" marR="0" indent="0" algn="ctr" defTabSz="914400" eaLnBrk="1" latinLnBrk="0" hangingPunct="1">
                <a:lnSpc>
                  <a:spcPct val="100000"/>
                </a:lnSpc>
                <a:spcBef>
                  <a:spcPct val="50000"/>
                </a:spcBef>
                <a:buClrTx/>
                <a:buSzTx/>
                <a:tabLst/>
                <a:defRPr/>
              </a:pPr>
              <a:endParaRPr lang="en-US"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r>
                <a:rPr lang="en-US" sz="1500" b="1" dirty="0" smtClean="0"/>
                <a:t>Past</a:t>
              </a:r>
            </a:p>
          </p:txBody>
        </p:sp>
        <p:sp>
          <p:nvSpPr>
            <p:cNvPr id="39" name="Rectangle 38"/>
            <p:cNvSpPr/>
            <p:nvPr/>
          </p:nvSpPr>
          <p:spPr bwMode="auto">
            <a:xfrm>
              <a:off x="4090989" y="1350170"/>
              <a:ext cx="1890362" cy="3983830"/>
            </a:xfrm>
            <a:prstGeom prst="rect">
              <a:avLst/>
            </a:prstGeom>
            <a:solidFill>
              <a:schemeClr val="accent1">
                <a:lumMod val="20000"/>
                <a:lumOff val="80000"/>
                <a:alpha val="40000"/>
              </a:schemeClr>
            </a:solidFill>
            <a:ln w="38100" cap="flat" cmpd="sng" algn="ctr">
              <a:solidFill>
                <a:schemeClr val="tx1"/>
              </a:solidFill>
              <a:prstDash val="sysDash"/>
              <a:round/>
              <a:headEnd type="none" w="med" len="med"/>
              <a:tailEnd type="none" w="med" len="med"/>
            </a:ln>
            <a:effectLst>
              <a:outerShdw blurRad="50800" dist="38100" dir="2700000" algn="tl" rotWithShape="0">
                <a:prstClr val="black">
                  <a:alpha val="40000"/>
                </a:prstClr>
              </a:outerShdw>
            </a:effectLst>
          </p:spPr>
          <p:txBody>
            <a:bodyPr wrap="none"/>
            <a:lstStyle/>
            <a:p>
              <a:pPr marL="0" marR="0" indent="0" algn="ctr" defTabSz="914400" eaLnBrk="1" latinLnBrk="0" hangingPunct="1">
                <a:lnSpc>
                  <a:spcPct val="100000"/>
                </a:lnSpc>
                <a:spcBef>
                  <a:spcPct val="50000"/>
                </a:spcBef>
                <a:buClrTx/>
                <a:buSzTx/>
                <a:tabLst/>
                <a:defRPr/>
              </a:pPr>
              <a:endParaRPr lang="en-US"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r>
                <a:rPr lang="en-US" sz="1500" b="1" dirty="0" smtClean="0"/>
                <a:t>Present</a:t>
              </a:r>
            </a:p>
          </p:txBody>
        </p:sp>
        <p:sp>
          <p:nvSpPr>
            <p:cNvPr id="40" name="Rectangle 39"/>
            <p:cNvSpPr/>
            <p:nvPr/>
          </p:nvSpPr>
          <p:spPr bwMode="auto">
            <a:xfrm>
              <a:off x="5981351" y="1350170"/>
              <a:ext cx="2852928" cy="3983830"/>
            </a:xfrm>
            <a:prstGeom prst="rect">
              <a:avLst/>
            </a:prstGeom>
            <a:solidFill>
              <a:schemeClr val="accent2">
                <a:lumMod val="60000"/>
                <a:lumOff val="40000"/>
                <a:alpha val="60000"/>
              </a:schemeClr>
            </a:solidFill>
            <a:ln w="38100" cap="flat" cmpd="sng" algn="ctr">
              <a:solidFill>
                <a:schemeClr val="tx1"/>
              </a:solidFill>
              <a:prstDash val="sysDash"/>
              <a:round/>
              <a:headEnd type="none" w="med" len="med"/>
              <a:tailEnd type="none" w="med" len="med"/>
            </a:ln>
            <a:effectLst>
              <a:outerShdw blurRad="50800" dist="38100" dir="2700000" algn="tl" rotWithShape="0">
                <a:prstClr val="black">
                  <a:alpha val="40000"/>
                </a:prstClr>
              </a:outerShdw>
            </a:effectLst>
          </p:spPr>
          <p:txBody>
            <a:bodyPr wrap="none"/>
            <a:lstStyle/>
            <a:p>
              <a:pPr marL="0" marR="0" indent="0" algn="ctr" defTabSz="914400" eaLnBrk="1" latinLnBrk="0" hangingPunct="1">
                <a:lnSpc>
                  <a:spcPct val="100000"/>
                </a:lnSpc>
                <a:spcBef>
                  <a:spcPct val="50000"/>
                </a:spcBef>
                <a:buClrTx/>
                <a:buSzTx/>
                <a:tabLst/>
                <a:defRPr/>
              </a:pPr>
              <a:endParaRPr lang="en-US"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endParaRPr lang="en-US" sz="800" b="1" dirty="0" smtClean="0"/>
            </a:p>
            <a:p>
              <a:pPr marL="0" marR="0" indent="0" algn="ctr" defTabSz="914400" eaLnBrk="1" latinLnBrk="0" hangingPunct="1">
                <a:lnSpc>
                  <a:spcPct val="100000"/>
                </a:lnSpc>
                <a:spcBef>
                  <a:spcPct val="50000"/>
                </a:spcBef>
                <a:buClrTx/>
                <a:buSzTx/>
                <a:tabLst/>
                <a:defRPr/>
              </a:pPr>
              <a:r>
                <a:rPr lang="en-US" sz="1500" b="1" dirty="0" smtClean="0"/>
                <a:t>Future</a:t>
              </a:r>
            </a:p>
          </p:txBody>
        </p:sp>
      </p:grpSp>
      <p:grpSp>
        <p:nvGrpSpPr>
          <p:cNvPr id="3" name="Group 17"/>
          <p:cNvGrpSpPr/>
          <p:nvPr/>
        </p:nvGrpSpPr>
        <p:grpSpPr>
          <a:xfrm>
            <a:off x="1662698" y="2371881"/>
            <a:ext cx="6739890" cy="2293635"/>
            <a:chOff x="1676400" y="2371724"/>
            <a:chExt cx="6739890" cy="2293635"/>
          </a:xfrm>
        </p:grpSpPr>
        <p:sp>
          <p:nvSpPr>
            <p:cNvPr id="19" name="Freeform 18"/>
            <p:cNvSpPr/>
            <p:nvPr/>
          </p:nvSpPr>
          <p:spPr bwMode="auto">
            <a:xfrm>
              <a:off x="1704975" y="2408427"/>
              <a:ext cx="6667500" cy="2194854"/>
            </a:xfrm>
            <a:custGeom>
              <a:avLst/>
              <a:gdLst>
                <a:gd name="connsiteX0" fmla="*/ 0 w 6667500"/>
                <a:gd name="connsiteY0" fmla="*/ 2847975 h 2847975"/>
                <a:gd name="connsiteX1" fmla="*/ 952500 w 6667500"/>
                <a:gd name="connsiteY1" fmla="*/ 2009775 h 2847975"/>
                <a:gd name="connsiteX2" fmla="*/ 1905000 w 6667500"/>
                <a:gd name="connsiteY2" fmla="*/ 1571625 h 2847975"/>
                <a:gd name="connsiteX3" fmla="*/ 2857500 w 6667500"/>
                <a:gd name="connsiteY3" fmla="*/ 1162050 h 2847975"/>
                <a:gd name="connsiteX4" fmla="*/ 3810000 w 6667500"/>
                <a:gd name="connsiteY4" fmla="*/ 923925 h 2847975"/>
                <a:gd name="connsiteX5" fmla="*/ 4762500 w 6667500"/>
                <a:gd name="connsiteY5" fmla="*/ 695325 h 2847975"/>
                <a:gd name="connsiteX6" fmla="*/ 5715000 w 6667500"/>
                <a:gd name="connsiteY6" fmla="*/ 342900 h 2847975"/>
                <a:gd name="connsiteX7" fmla="*/ 6667500 w 6667500"/>
                <a:gd name="connsiteY7" fmla="*/ 0 h 2847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67500" h="2847975">
                  <a:moveTo>
                    <a:pt x="0" y="2847975"/>
                  </a:moveTo>
                  <a:lnTo>
                    <a:pt x="952500" y="2009775"/>
                  </a:lnTo>
                  <a:lnTo>
                    <a:pt x="1905000" y="1571625"/>
                  </a:lnTo>
                  <a:lnTo>
                    <a:pt x="2857500" y="1162050"/>
                  </a:lnTo>
                  <a:lnTo>
                    <a:pt x="3810000" y="923925"/>
                  </a:lnTo>
                  <a:lnTo>
                    <a:pt x="4762500" y="695325"/>
                  </a:lnTo>
                  <a:lnTo>
                    <a:pt x="5715000" y="342900"/>
                  </a:lnTo>
                  <a:lnTo>
                    <a:pt x="6667500" y="0"/>
                  </a:lnTo>
                </a:path>
              </a:pathLst>
            </a:cu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0" name="Rectangle 19"/>
            <p:cNvSpPr/>
            <p:nvPr/>
          </p:nvSpPr>
          <p:spPr bwMode="auto">
            <a:xfrm>
              <a:off x="1676400" y="4573919"/>
              <a:ext cx="91440" cy="9144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1" name="Rectangle 20"/>
            <p:cNvSpPr/>
            <p:nvPr/>
          </p:nvSpPr>
          <p:spPr bwMode="auto">
            <a:xfrm>
              <a:off x="2597150" y="3923048"/>
              <a:ext cx="91440" cy="9144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2" name="Rectangle 21"/>
            <p:cNvSpPr/>
            <p:nvPr/>
          </p:nvSpPr>
          <p:spPr bwMode="auto">
            <a:xfrm>
              <a:off x="3581400" y="3577758"/>
              <a:ext cx="91440" cy="9144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3" name="Rectangle 22"/>
            <p:cNvSpPr/>
            <p:nvPr/>
          </p:nvSpPr>
          <p:spPr bwMode="auto">
            <a:xfrm>
              <a:off x="4527550" y="3265827"/>
              <a:ext cx="91440" cy="9144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4" name="Rectangle 23"/>
            <p:cNvSpPr/>
            <p:nvPr/>
          </p:nvSpPr>
          <p:spPr bwMode="auto">
            <a:xfrm>
              <a:off x="5486400" y="3078594"/>
              <a:ext cx="91440" cy="9144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5" name="Rectangle 24"/>
            <p:cNvSpPr/>
            <p:nvPr/>
          </p:nvSpPr>
          <p:spPr bwMode="auto">
            <a:xfrm>
              <a:off x="6419850" y="2899692"/>
              <a:ext cx="91440" cy="9144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6" name="Rectangle 25"/>
            <p:cNvSpPr/>
            <p:nvPr/>
          </p:nvSpPr>
          <p:spPr bwMode="auto">
            <a:xfrm>
              <a:off x="7404100" y="2628367"/>
              <a:ext cx="91440" cy="9144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7" name="Rectangle 26"/>
            <p:cNvSpPr/>
            <p:nvPr/>
          </p:nvSpPr>
          <p:spPr bwMode="auto">
            <a:xfrm>
              <a:off x="8324850" y="2371724"/>
              <a:ext cx="91440" cy="9144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grpSp>
        <p:nvGrpSpPr>
          <p:cNvPr id="4" name="Group 66"/>
          <p:cNvGrpSpPr/>
          <p:nvPr/>
        </p:nvGrpSpPr>
        <p:grpSpPr>
          <a:xfrm>
            <a:off x="6376035" y="1428750"/>
            <a:ext cx="2081530" cy="1358265"/>
            <a:chOff x="6376035" y="1428750"/>
            <a:chExt cx="2081530" cy="1358265"/>
          </a:xfrm>
        </p:grpSpPr>
        <p:sp>
          <p:nvSpPr>
            <p:cNvPr id="28" name="Isosceles Triangle 27"/>
            <p:cNvSpPr/>
            <p:nvPr/>
          </p:nvSpPr>
          <p:spPr bwMode="auto">
            <a:xfrm>
              <a:off x="6419850" y="2695575"/>
              <a:ext cx="91440" cy="91440"/>
            </a:xfrm>
            <a:prstGeom prst="triangle">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latin typeface="Arial" charset="0"/>
              </a:endParaRPr>
            </a:p>
          </p:txBody>
        </p:sp>
        <p:sp>
          <p:nvSpPr>
            <p:cNvPr id="41" name="Isosceles Triangle 40"/>
            <p:cNvSpPr/>
            <p:nvPr/>
          </p:nvSpPr>
          <p:spPr bwMode="auto">
            <a:xfrm>
              <a:off x="7372350" y="2362200"/>
              <a:ext cx="91440" cy="91440"/>
            </a:xfrm>
            <a:prstGeom prst="triangle">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latin typeface="Arial" charset="0"/>
              </a:endParaRPr>
            </a:p>
          </p:txBody>
        </p:sp>
        <p:sp>
          <p:nvSpPr>
            <p:cNvPr id="42" name="Isosceles Triangle 41"/>
            <p:cNvSpPr/>
            <p:nvPr/>
          </p:nvSpPr>
          <p:spPr bwMode="auto">
            <a:xfrm>
              <a:off x="8321675" y="2028825"/>
              <a:ext cx="91440" cy="91440"/>
            </a:xfrm>
            <a:prstGeom prst="triangle">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latin typeface="Arial" charset="0"/>
              </a:endParaRPr>
            </a:p>
          </p:txBody>
        </p:sp>
        <p:cxnSp>
          <p:nvCxnSpPr>
            <p:cNvPr id="43" name="Straight Connector 42"/>
            <p:cNvCxnSpPr>
              <a:stCxn id="28" idx="5"/>
              <a:endCxn id="41" idx="1"/>
            </p:cNvCxnSpPr>
            <p:nvPr/>
          </p:nvCxnSpPr>
          <p:spPr bwMode="auto">
            <a:xfrm flipV="1">
              <a:off x="6488430" y="2407920"/>
              <a:ext cx="906780" cy="333375"/>
            </a:xfrm>
            <a:prstGeom prst="line">
              <a:avLst/>
            </a:prstGeom>
            <a:solidFill>
              <a:srgbClr val="99CCFF"/>
            </a:solidFill>
            <a:ln w="38100" cap="flat" cmpd="sng" algn="ctr">
              <a:solidFill>
                <a:schemeClr val="tx1"/>
              </a:solidFill>
              <a:prstDash val="solid"/>
              <a:round/>
              <a:headEnd type="none" w="med" len="med"/>
              <a:tailEnd type="none" w="med" len="med"/>
            </a:ln>
            <a:effectLst/>
          </p:spPr>
        </p:cxnSp>
        <p:cxnSp>
          <p:nvCxnSpPr>
            <p:cNvPr id="44" name="Straight Connector 43"/>
            <p:cNvCxnSpPr>
              <a:stCxn id="41" idx="5"/>
              <a:endCxn id="42" idx="1"/>
            </p:cNvCxnSpPr>
            <p:nvPr/>
          </p:nvCxnSpPr>
          <p:spPr bwMode="auto">
            <a:xfrm flipV="1">
              <a:off x="7440930" y="2074545"/>
              <a:ext cx="903605" cy="333375"/>
            </a:xfrm>
            <a:prstGeom prst="line">
              <a:avLst/>
            </a:prstGeom>
            <a:solidFill>
              <a:srgbClr val="99CCFF"/>
            </a:solidFill>
            <a:ln w="38100" cap="flat" cmpd="sng" algn="ctr">
              <a:solidFill>
                <a:schemeClr val="tx1"/>
              </a:solidFill>
              <a:prstDash val="solid"/>
              <a:round/>
              <a:headEnd type="none" w="med" len="med"/>
              <a:tailEnd type="none" w="med" len="med"/>
            </a:ln>
            <a:effectLst/>
          </p:spPr>
        </p:cxnSp>
        <p:sp>
          <p:nvSpPr>
            <p:cNvPr id="45" name="Multiply 44"/>
            <p:cNvSpPr/>
            <p:nvPr/>
          </p:nvSpPr>
          <p:spPr bwMode="auto">
            <a:xfrm>
              <a:off x="6376035" y="2447232"/>
              <a:ext cx="182880" cy="182880"/>
            </a:xfrm>
            <a:prstGeom prst="mathMultiply">
              <a:avLst/>
            </a:prstGeom>
            <a:solidFill>
              <a:schemeClr val="tx1"/>
            </a:solidFill>
            <a:ln w="38100"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latin typeface="Arial" charset="0"/>
              </a:endParaRPr>
            </a:p>
          </p:txBody>
        </p:sp>
        <p:sp>
          <p:nvSpPr>
            <p:cNvPr id="46" name="Multiply 45"/>
            <p:cNvSpPr/>
            <p:nvPr/>
          </p:nvSpPr>
          <p:spPr bwMode="auto">
            <a:xfrm>
              <a:off x="7325995" y="2047558"/>
              <a:ext cx="182880" cy="182880"/>
            </a:xfrm>
            <a:prstGeom prst="mathMultiply">
              <a:avLst/>
            </a:prstGeom>
            <a:solidFill>
              <a:schemeClr val="tx1"/>
            </a:solidFill>
            <a:ln w="38100"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latin typeface="Arial" charset="0"/>
              </a:endParaRPr>
            </a:p>
          </p:txBody>
        </p:sp>
        <p:sp>
          <p:nvSpPr>
            <p:cNvPr id="47" name="Multiply 46"/>
            <p:cNvSpPr/>
            <p:nvPr/>
          </p:nvSpPr>
          <p:spPr bwMode="auto">
            <a:xfrm>
              <a:off x="8274685" y="1644333"/>
              <a:ext cx="182880" cy="182880"/>
            </a:xfrm>
            <a:prstGeom prst="mathMultiply">
              <a:avLst/>
            </a:prstGeom>
            <a:solidFill>
              <a:schemeClr val="tx1"/>
            </a:solidFill>
            <a:ln w="38100"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latin typeface="Arial" charset="0"/>
              </a:endParaRPr>
            </a:p>
          </p:txBody>
        </p:sp>
        <p:cxnSp>
          <p:nvCxnSpPr>
            <p:cNvPr id="48" name="Straight Connector 47"/>
            <p:cNvCxnSpPr/>
            <p:nvPr/>
          </p:nvCxnSpPr>
          <p:spPr bwMode="auto">
            <a:xfrm flipV="1">
              <a:off x="7417594" y="1740694"/>
              <a:ext cx="950119" cy="397669"/>
            </a:xfrm>
            <a:prstGeom prst="line">
              <a:avLst/>
            </a:prstGeom>
            <a:solidFill>
              <a:srgbClr val="99CCFF"/>
            </a:solidFill>
            <a:ln w="38100" cap="flat" cmpd="sng" algn="ctr">
              <a:solidFill>
                <a:schemeClr val="tx1"/>
              </a:solidFill>
              <a:prstDash val="solid"/>
              <a:round/>
              <a:headEnd type="none" w="med" len="med"/>
              <a:tailEnd type="none" w="med" len="med"/>
            </a:ln>
            <a:effectLst/>
          </p:spPr>
        </p:cxnSp>
        <p:cxnSp>
          <p:nvCxnSpPr>
            <p:cNvPr id="49" name="Straight Connector 48"/>
            <p:cNvCxnSpPr/>
            <p:nvPr/>
          </p:nvCxnSpPr>
          <p:spPr bwMode="auto">
            <a:xfrm flipV="1">
              <a:off x="6467475" y="2143125"/>
              <a:ext cx="950119" cy="400050"/>
            </a:xfrm>
            <a:prstGeom prst="line">
              <a:avLst/>
            </a:prstGeom>
            <a:solidFill>
              <a:srgbClr val="99CCFF"/>
            </a:solidFill>
            <a:ln w="38100"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flipV="1">
              <a:off x="7417594" y="1469231"/>
              <a:ext cx="952500" cy="454820"/>
            </a:xfrm>
            <a:prstGeom prst="line">
              <a:avLst/>
            </a:prstGeom>
            <a:solidFill>
              <a:srgbClr val="99CCFF"/>
            </a:solidFill>
            <a:ln w="38100"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flipV="1">
              <a:off x="6465094" y="1924050"/>
              <a:ext cx="954881" cy="454819"/>
            </a:xfrm>
            <a:prstGeom prst="line">
              <a:avLst/>
            </a:prstGeom>
            <a:solidFill>
              <a:srgbClr val="99CCFF"/>
            </a:solidFill>
            <a:ln w="38100" cap="flat" cmpd="sng" algn="ctr">
              <a:solidFill>
                <a:schemeClr val="tx1"/>
              </a:solidFill>
              <a:prstDash val="solid"/>
              <a:round/>
              <a:headEnd type="none" w="med" len="med"/>
              <a:tailEnd type="none" w="med" len="med"/>
            </a:ln>
            <a:effectLst/>
          </p:spPr>
        </p:cxnSp>
        <p:sp>
          <p:nvSpPr>
            <p:cNvPr id="52" name="Oval 51"/>
            <p:cNvSpPr/>
            <p:nvPr/>
          </p:nvSpPr>
          <p:spPr bwMode="auto">
            <a:xfrm>
              <a:off x="8322469" y="1428750"/>
              <a:ext cx="91440" cy="91440"/>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latin typeface="Arial" charset="0"/>
              </a:endParaRPr>
            </a:p>
          </p:txBody>
        </p:sp>
        <p:sp>
          <p:nvSpPr>
            <p:cNvPr id="53" name="Oval 52"/>
            <p:cNvSpPr/>
            <p:nvPr/>
          </p:nvSpPr>
          <p:spPr bwMode="auto">
            <a:xfrm>
              <a:off x="7372350" y="1881187"/>
              <a:ext cx="91440" cy="91440"/>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latin typeface="Arial" charset="0"/>
              </a:endParaRPr>
            </a:p>
          </p:txBody>
        </p:sp>
        <p:sp>
          <p:nvSpPr>
            <p:cNvPr id="54" name="Oval 53"/>
            <p:cNvSpPr/>
            <p:nvPr/>
          </p:nvSpPr>
          <p:spPr bwMode="auto">
            <a:xfrm>
              <a:off x="6422232" y="2331243"/>
              <a:ext cx="91440" cy="91440"/>
            </a:xfrm>
            <a:prstGeom prst="ellipse">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latin typeface="Arial" charset="0"/>
              </a:endParaRPr>
            </a:p>
          </p:txBody>
        </p:sp>
      </p:grpSp>
      <p:grpSp>
        <p:nvGrpSpPr>
          <p:cNvPr id="5" name="Group 55"/>
          <p:cNvGrpSpPr/>
          <p:nvPr/>
        </p:nvGrpSpPr>
        <p:grpSpPr>
          <a:xfrm>
            <a:off x="5769594" y="2028825"/>
            <a:ext cx="2763987" cy="2273951"/>
            <a:chOff x="5769594" y="2028825"/>
            <a:chExt cx="2763987" cy="2273951"/>
          </a:xfrm>
        </p:grpSpPr>
        <p:sp>
          <p:nvSpPr>
            <p:cNvPr id="37" name="Arc 36"/>
            <p:cNvSpPr/>
            <p:nvPr/>
          </p:nvSpPr>
          <p:spPr bwMode="auto">
            <a:xfrm>
              <a:off x="5769594" y="2028825"/>
              <a:ext cx="1390999" cy="2273951"/>
            </a:xfrm>
            <a:prstGeom prst="arc">
              <a:avLst/>
            </a:prstGeom>
            <a:noFill/>
            <a:ln w="38100" cap="flat" cmpd="sng" algn="ctr">
              <a:solidFill>
                <a:srgbClr val="C00000"/>
              </a:solidFill>
              <a:prstDash val="sysDash"/>
              <a:round/>
              <a:headEnd type="stealth" w="lg" len="lg"/>
              <a:tailEnd type="none" w="lg" len="lg"/>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latin typeface="Arial" charset="0"/>
              </a:endParaRPr>
            </a:p>
          </p:txBody>
        </p:sp>
        <p:sp>
          <p:nvSpPr>
            <p:cNvPr id="55" name="TextBox 54"/>
            <p:cNvSpPr txBox="1"/>
            <p:nvPr/>
          </p:nvSpPr>
          <p:spPr bwMode="auto">
            <a:xfrm>
              <a:off x="6012522" y="3078751"/>
              <a:ext cx="2521059" cy="523220"/>
            </a:xfrm>
            <a:prstGeom prst="rect">
              <a:avLst/>
            </a:prstGeom>
            <a:noFill/>
            <a:effectLst/>
          </p:spPr>
          <p:txBody>
            <a:bodyPr wrap="square">
              <a:spAutoFit/>
            </a:bodyPr>
            <a:lstStyle/>
            <a:p>
              <a:pPr>
                <a:defRPr/>
              </a:pPr>
              <a:r>
                <a:rPr lang="en-US" sz="1400" b="1" dirty="0" smtClean="0">
                  <a:solidFill>
                    <a:srgbClr val="C00000"/>
                  </a:solidFill>
                </a:rPr>
                <a:t>Aggressive voltage scaling</a:t>
              </a:r>
            </a:p>
            <a:p>
              <a:pPr>
                <a:defRPr/>
              </a:pPr>
              <a:r>
                <a:rPr lang="en-US" sz="1400" b="1" dirty="0" smtClean="0">
                  <a:solidFill>
                    <a:srgbClr val="C00000"/>
                  </a:solidFill>
                </a:rPr>
                <a:t>(near-threshold computing)</a:t>
              </a:r>
              <a:endParaRPr lang="en-US" sz="1400" b="1" dirty="0">
                <a:solidFill>
                  <a:srgbClr val="C00000"/>
                </a:solidFill>
              </a:endParaRPr>
            </a:p>
          </p:txBody>
        </p:sp>
      </p:grpSp>
      <p:grpSp>
        <p:nvGrpSpPr>
          <p:cNvPr id="6" name="Group 64"/>
          <p:cNvGrpSpPr/>
          <p:nvPr/>
        </p:nvGrpSpPr>
        <p:grpSpPr>
          <a:xfrm>
            <a:off x="4049424" y="2952703"/>
            <a:ext cx="2118677" cy="971097"/>
            <a:chOff x="4049424" y="2952703"/>
            <a:chExt cx="2118677" cy="971097"/>
          </a:xfrm>
        </p:grpSpPr>
        <p:sp>
          <p:nvSpPr>
            <p:cNvPr id="58" name="Rounded Rectangle 57"/>
            <p:cNvSpPr>
              <a:spLocks noChangeArrowheads="1"/>
            </p:cNvSpPr>
            <p:nvPr/>
          </p:nvSpPr>
          <p:spPr bwMode="auto">
            <a:xfrm>
              <a:off x="5350644" y="2952703"/>
              <a:ext cx="331738" cy="358775"/>
            </a:xfrm>
            <a:prstGeom prst="roundRect">
              <a:avLst>
                <a:gd name="adj" fmla="val 16667"/>
              </a:avLst>
            </a:prstGeom>
            <a:noFill/>
            <a:ln w="38100" algn="ctr">
              <a:solidFill>
                <a:srgbClr val="C00000"/>
              </a:solidFill>
              <a:prstDash val="dash"/>
              <a:round/>
              <a:headEnd/>
              <a:tailEnd/>
            </a:ln>
            <a:effectLst>
              <a:outerShdw blurRad="50800" dist="38100" dir="2700000" algn="tl" rotWithShape="0">
                <a:prstClr val="black">
                  <a:alpha val="40000"/>
                </a:prstClr>
              </a:outerShdw>
            </a:effectLst>
          </p:spPr>
          <p:txBody>
            <a:bodyPr wrap="none"/>
            <a:lstStyle/>
            <a:p>
              <a:pPr>
                <a:defRPr/>
              </a:pPr>
              <a:endParaRPr lang="en-US"/>
            </a:p>
          </p:txBody>
        </p:sp>
        <p:sp>
          <p:nvSpPr>
            <p:cNvPr id="59" name="TextBox 58"/>
            <p:cNvSpPr txBox="1"/>
            <p:nvPr/>
          </p:nvSpPr>
          <p:spPr bwMode="auto">
            <a:xfrm>
              <a:off x="4049424" y="3400580"/>
              <a:ext cx="2118677" cy="523220"/>
            </a:xfrm>
            <a:prstGeom prst="rect">
              <a:avLst/>
            </a:prstGeom>
            <a:noFill/>
            <a:effectLst/>
          </p:spPr>
          <p:txBody>
            <a:bodyPr wrap="square">
              <a:spAutoFit/>
            </a:bodyPr>
            <a:lstStyle/>
            <a:p>
              <a:pPr>
                <a:defRPr/>
              </a:pPr>
              <a:r>
                <a:rPr lang="en-US" sz="1400" b="1" dirty="0" smtClean="0">
                  <a:solidFill>
                    <a:srgbClr val="C00000"/>
                  </a:solidFill>
                </a:rPr>
                <a:t>One failure per MONTH per 100 chips</a:t>
              </a:r>
              <a:endParaRPr lang="en-US" sz="1400" b="1" dirty="0">
                <a:solidFill>
                  <a:srgbClr val="C00000"/>
                </a:solidFill>
              </a:endParaRPr>
            </a:p>
          </p:txBody>
        </p:sp>
      </p:grpSp>
      <p:grpSp>
        <p:nvGrpSpPr>
          <p:cNvPr id="7" name="Group 65"/>
          <p:cNvGrpSpPr/>
          <p:nvPr/>
        </p:nvGrpSpPr>
        <p:grpSpPr>
          <a:xfrm>
            <a:off x="7033259" y="2260649"/>
            <a:ext cx="1902921" cy="991013"/>
            <a:chOff x="7033259" y="2260649"/>
            <a:chExt cx="1902921" cy="991013"/>
          </a:xfrm>
        </p:grpSpPr>
        <p:sp>
          <p:nvSpPr>
            <p:cNvPr id="61" name="Rounded Rectangle 60"/>
            <p:cNvSpPr>
              <a:spLocks noChangeArrowheads="1"/>
            </p:cNvSpPr>
            <p:nvPr/>
          </p:nvSpPr>
          <p:spPr bwMode="auto">
            <a:xfrm>
              <a:off x="8178666" y="2260649"/>
              <a:ext cx="331738" cy="358775"/>
            </a:xfrm>
            <a:prstGeom prst="roundRect">
              <a:avLst>
                <a:gd name="adj" fmla="val 16667"/>
              </a:avLst>
            </a:prstGeom>
            <a:noFill/>
            <a:ln w="38100" algn="ctr">
              <a:solidFill>
                <a:srgbClr val="C00000"/>
              </a:solidFill>
              <a:prstDash val="dash"/>
              <a:round/>
              <a:headEnd/>
              <a:tailEnd/>
            </a:ln>
            <a:effectLst>
              <a:outerShdw blurRad="50800" dist="38100" dir="2700000" algn="tl" rotWithShape="0">
                <a:prstClr val="black">
                  <a:alpha val="40000"/>
                </a:prstClr>
              </a:outerShdw>
            </a:effectLst>
          </p:spPr>
          <p:txBody>
            <a:bodyPr wrap="none"/>
            <a:lstStyle/>
            <a:p>
              <a:pPr>
                <a:defRPr/>
              </a:pPr>
              <a:endParaRPr lang="en-US"/>
            </a:p>
          </p:txBody>
        </p:sp>
        <p:sp>
          <p:nvSpPr>
            <p:cNvPr id="62" name="TextBox 61"/>
            <p:cNvSpPr txBox="1"/>
            <p:nvPr/>
          </p:nvSpPr>
          <p:spPr bwMode="auto">
            <a:xfrm>
              <a:off x="7033259" y="2728442"/>
              <a:ext cx="1902921" cy="523220"/>
            </a:xfrm>
            <a:prstGeom prst="rect">
              <a:avLst/>
            </a:prstGeom>
            <a:noFill/>
            <a:effectLst/>
          </p:spPr>
          <p:txBody>
            <a:bodyPr wrap="square">
              <a:spAutoFit/>
            </a:bodyPr>
            <a:lstStyle/>
            <a:p>
              <a:pPr>
                <a:defRPr/>
              </a:pPr>
              <a:r>
                <a:rPr lang="en-US" sz="1400" b="1" dirty="0" smtClean="0">
                  <a:solidFill>
                    <a:srgbClr val="C00000"/>
                  </a:solidFill>
                </a:rPr>
                <a:t>One failure per DAY per 100 chips</a:t>
              </a:r>
              <a:endParaRPr lang="en-US" sz="1400" b="1" dirty="0">
                <a:solidFill>
                  <a:srgbClr val="C00000"/>
                </a:solidFill>
              </a:endParaRPr>
            </a:p>
          </p:txBody>
        </p:sp>
      </p:grpSp>
      <p:grpSp>
        <p:nvGrpSpPr>
          <p:cNvPr id="8" name="Group 67"/>
          <p:cNvGrpSpPr/>
          <p:nvPr/>
        </p:nvGrpSpPr>
        <p:grpSpPr>
          <a:xfrm>
            <a:off x="6706467" y="1077773"/>
            <a:ext cx="1827115" cy="570845"/>
            <a:chOff x="6706467" y="1077773"/>
            <a:chExt cx="1827115" cy="570845"/>
          </a:xfrm>
        </p:grpSpPr>
        <p:sp>
          <p:nvSpPr>
            <p:cNvPr id="63" name="Rounded Rectangle 62"/>
            <p:cNvSpPr>
              <a:spLocks noChangeArrowheads="1"/>
            </p:cNvSpPr>
            <p:nvPr/>
          </p:nvSpPr>
          <p:spPr bwMode="auto">
            <a:xfrm>
              <a:off x="8201844" y="1289843"/>
              <a:ext cx="331738" cy="358775"/>
            </a:xfrm>
            <a:prstGeom prst="roundRect">
              <a:avLst>
                <a:gd name="adj" fmla="val 16667"/>
              </a:avLst>
            </a:prstGeom>
            <a:noFill/>
            <a:ln w="38100" algn="ctr">
              <a:solidFill>
                <a:srgbClr val="C00000"/>
              </a:solidFill>
              <a:prstDash val="dash"/>
              <a:round/>
              <a:headEnd/>
              <a:tailEnd/>
            </a:ln>
            <a:effectLst>
              <a:outerShdw blurRad="50800" dist="38100" dir="2700000" algn="tl" rotWithShape="0">
                <a:prstClr val="black">
                  <a:alpha val="40000"/>
                </a:prstClr>
              </a:outerShdw>
            </a:effectLst>
          </p:spPr>
          <p:txBody>
            <a:bodyPr wrap="none"/>
            <a:lstStyle/>
            <a:p>
              <a:pPr>
                <a:defRPr/>
              </a:pPr>
              <a:endParaRPr lang="en-US"/>
            </a:p>
          </p:txBody>
        </p:sp>
        <p:sp>
          <p:nvSpPr>
            <p:cNvPr id="64" name="TextBox 63"/>
            <p:cNvSpPr txBox="1"/>
            <p:nvPr/>
          </p:nvSpPr>
          <p:spPr bwMode="auto">
            <a:xfrm>
              <a:off x="6706467" y="1077773"/>
              <a:ext cx="1640082" cy="523220"/>
            </a:xfrm>
            <a:prstGeom prst="rect">
              <a:avLst/>
            </a:prstGeom>
            <a:noFill/>
            <a:effectLst/>
          </p:spPr>
          <p:txBody>
            <a:bodyPr wrap="square">
              <a:spAutoFit/>
            </a:bodyPr>
            <a:lstStyle/>
            <a:p>
              <a:pPr>
                <a:defRPr/>
              </a:pPr>
              <a:r>
                <a:rPr lang="en-US" sz="1400" b="1" dirty="0" smtClean="0">
                  <a:solidFill>
                    <a:srgbClr val="C00000"/>
                  </a:solidFill>
                </a:rPr>
                <a:t>One failure per DAY per chip</a:t>
              </a:r>
              <a:endParaRPr lang="en-US" sz="1400" b="1" dirty="0">
                <a:solidFill>
                  <a:srgbClr val="C00000"/>
                </a:solidFill>
              </a:endParaRPr>
            </a:p>
          </p:txBody>
        </p:sp>
      </p:grpSp>
      <p:sp>
        <p:nvSpPr>
          <p:cNvPr id="56" name="TextBox 55"/>
          <p:cNvSpPr txBox="1"/>
          <p:nvPr/>
        </p:nvSpPr>
        <p:spPr bwMode="auto">
          <a:xfrm>
            <a:off x="6248400" y="5867400"/>
            <a:ext cx="2636119" cy="307777"/>
          </a:xfrm>
          <a:prstGeom prst="rect">
            <a:avLst/>
          </a:prstGeom>
          <a:noFill/>
          <a:effectLst/>
        </p:spPr>
        <p:txBody>
          <a:bodyPr wrap="square">
            <a:spAutoFit/>
          </a:bodyPr>
          <a:lstStyle/>
          <a:p>
            <a:pPr algn="r">
              <a:defRPr/>
            </a:pPr>
            <a:r>
              <a:rPr lang="en-US" sz="1400" b="1" dirty="0" smtClean="0"/>
              <a:t>[Feng’10, Shivakumar’02]</a:t>
            </a:r>
            <a:endParaRPr lang="en-US" sz="1400" b="1" dirty="0"/>
          </a:p>
        </p:txBody>
      </p:sp>
      <p:grpSp>
        <p:nvGrpSpPr>
          <p:cNvPr id="70" name="Group 69"/>
          <p:cNvGrpSpPr/>
          <p:nvPr/>
        </p:nvGrpSpPr>
        <p:grpSpPr>
          <a:xfrm>
            <a:off x="1905000" y="2209800"/>
            <a:ext cx="6400800" cy="1553528"/>
            <a:chOff x="1905000" y="2209800"/>
            <a:chExt cx="6400800" cy="1553528"/>
          </a:xfrm>
        </p:grpSpPr>
        <p:sp>
          <p:nvSpPr>
            <p:cNvPr id="68" name="Rectangle 67"/>
            <p:cNvSpPr/>
            <p:nvPr/>
          </p:nvSpPr>
          <p:spPr bwMode="auto">
            <a:xfrm>
              <a:off x="1905000" y="2209800"/>
              <a:ext cx="6400800" cy="1524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9" name="TextBox 68"/>
            <p:cNvSpPr txBox="1"/>
            <p:nvPr/>
          </p:nvSpPr>
          <p:spPr>
            <a:xfrm>
              <a:off x="2590800" y="2286000"/>
              <a:ext cx="5181600" cy="1477328"/>
            </a:xfrm>
            <a:prstGeom prst="rect">
              <a:avLst/>
            </a:prstGeom>
            <a:noFill/>
          </p:spPr>
          <p:txBody>
            <a:bodyPr wrap="square" rtlCol="0">
              <a:spAutoFit/>
            </a:bodyPr>
            <a:lstStyle/>
            <a:p>
              <a:pPr>
                <a:buFont typeface="Arial" pitchFamily="34" charset="0"/>
                <a:buChar char="•"/>
              </a:pPr>
              <a:r>
                <a:rPr lang="en-US" b="1" dirty="0" smtClean="0"/>
                <a:t> At high error rates, mainstream systems can experience unacceptable soft errors</a:t>
              </a:r>
            </a:p>
            <a:p>
              <a:pPr>
                <a:buFont typeface="Arial" pitchFamily="34" charset="0"/>
                <a:buChar char="•"/>
              </a:pPr>
              <a:endParaRPr lang="en-US" b="1" dirty="0" smtClean="0"/>
            </a:p>
            <a:p>
              <a:pPr marL="0" lvl="1">
                <a:buFont typeface="Arial" pitchFamily="34" charset="0"/>
                <a:buChar char="•"/>
              </a:pPr>
              <a:r>
                <a:rPr lang="en-US" b="1" dirty="0" smtClean="0"/>
                <a:t>There is a need for mainstream solutions</a:t>
              </a:r>
            </a:p>
            <a:p>
              <a:pPr>
                <a:buFont typeface="Arial" pitchFamily="34" charset="0"/>
                <a:buChar char="•"/>
              </a:pPr>
              <a:endParaRPr lang="en-US" dirty="0"/>
            </a:p>
          </p:txBody>
        </p:sp>
      </p:grpSp>
      <p:sp>
        <p:nvSpPr>
          <p:cNvPr id="10" name="Slide Number Placeholder 9"/>
          <p:cNvSpPr>
            <a:spLocks noGrp="1"/>
          </p:cNvSpPr>
          <p:nvPr>
            <p:ph type="sldNum" sz="quarter" idx="4"/>
          </p:nvPr>
        </p:nvSpPr>
        <p:spPr/>
        <p:txBody>
          <a:bodyPr/>
          <a:lstStyle/>
          <a:p>
            <a:fld id="{C95A27B6-DE0C-407F-A6C6-4B1A5613B8A0}" type="slidenum">
              <a:rPr lang="en-US" smtClean="0"/>
              <a:pPr/>
              <a:t>3</a:t>
            </a:fld>
            <a:endParaRPr lang="en-US"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6"/>
                                        </p:tgtEl>
                                        <p:attrNameLst>
                                          <p:attrName>style.visibility</p:attrName>
                                        </p:attrNameLst>
                                      </p:cBhvr>
                                      <p:to>
                                        <p:strVal val="hidden"/>
                                      </p:to>
                                    </p:set>
                                  </p:childTnLst>
                                </p:cTn>
                              </p:par>
                              <p:par>
                                <p:cTn id="12" presetID="10" presetClass="entr" presetSubtype="0"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par>
                                <p:cTn id="19" presetID="10"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par>
                                <p:cTn id="22" presetID="10" presetClass="entr" presetSubtype="0"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par>
                                <p:cTn id="30" presetID="9" presetClass="emph" presetSubtype="0" nodeType="withEffect">
                                  <p:stCondLst>
                                    <p:cond delay="0"/>
                                  </p:stCondLst>
                                  <p:childTnLst>
                                    <p:set>
                                      <p:cBhvr rctx="PPT">
                                        <p:cTn id="31" dur="indefinite"/>
                                        <p:tgtEl>
                                          <p:spTgt spid="95238"/>
                                        </p:tgtEl>
                                        <p:attrNameLst>
                                          <p:attrName>style.opacity</p:attrName>
                                        </p:attrNameLst>
                                      </p:cBhvr>
                                      <p:to>
                                        <p:strVal val="0.25"/>
                                      </p:to>
                                    </p:set>
                                    <p:animEffect filter="image" prLst="opacity: 0.25">
                                      <p:cBhvr rctx="IE">
                                        <p:cTn id="32" dur="indefinite"/>
                                        <p:tgtEl>
                                          <p:spTgt spid="95238"/>
                                        </p:tgtEl>
                                      </p:cBhvr>
                                    </p:animEffect>
                                  </p:childTnLst>
                                </p:cTn>
                              </p:par>
                              <p:par>
                                <p:cTn id="33" presetID="9" presetClass="emph" presetSubtype="0" nodeType="withEffect">
                                  <p:stCondLst>
                                    <p:cond delay="0"/>
                                  </p:stCondLst>
                                  <p:childTnLst>
                                    <p:set>
                                      <p:cBhvr rctx="PPT">
                                        <p:cTn id="34" dur="indefinite"/>
                                        <p:tgtEl>
                                          <p:spTgt spid="2"/>
                                        </p:tgtEl>
                                        <p:attrNameLst>
                                          <p:attrName>style.opacity</p:attrName>
                                        </p:attrNameLst>
                                      </p:cBhvr>
                                      <p:to>
                                        <p:strVal val="0.25"/>
                                      </p:to>
                                    </p:set>
                                    <p:animEffect filter="image" prLst="opacity: 0.25">
                                      <p:cBhvr rctx="IE">
                                        <p:cTn id="35" dur="indefinite"/>
                                        <p:tgtEl>
                                          <p:spTgt spid="2"/>
                                        </p:tgtEl>
                                      </p:cBhvr>
                                    </p:animEffect>
                                  </p:childTnLst>
                                </p:cTn>
                              </p:par>
                              <p:par>
                                <p:cTn id="36" presetID="9" presetClass="emph" presetSubtype="0" nodeType="withEffect">
                                  <p:stCondLst>
                                    <p:cond delay="0"/>
                                  </p:stCondLst>
                                  <p:childTnLst>
                                    <p:set>
                                      <p:cBhvr rctx="PPT">
                                        <p:cTn id="37" dur="indefinite"/>
                                        <p:tgtEl>
                                          <p:spTgt spid="3"/>
                                        </p:tgtEl>
                                        <p:attrNameLst>
                                          <p:attrName>style.opacity</p:attrName>
                                        </p:attrNameLst>
                                      </p:cBhvr>
                                      <p:to>
                                        <p:strVal val="0.25"/>
                                      </p:to>
                                    </p:set>
                                    <p:animEffect filter="image" prLst="opacity: 0.25">
                                      <p:cBhvr rctx="IE">
                                        <p:cTn id="38" dur="indefinite"/>
                                        <p:tgtEl>
                                          <p:spTgt spid="3"/>
                                        </p:tgtEl>
                                      </p:cBhvr>
                                    </p:animEffect>
                                  </p:childTnLst>
                                </p:cTn>
                              </p:par>
                              <p:par>
                                <p:cTn id="39" presetID="9" presetClass="emph" presetSubtype="0" nodeType="withEffect">
                                  <p:stCondLst>
                                    <p:cond delay="0"/>
                                  </p:stCondLst>
                                  <p:childTnLst>
                                    <p:set>
                                      <p:cBhvr rctx="PPT">
                                        <p:cTn id="40" dur="indefinite"/>
                                        <p:tgtEl>
                                          <p:spTgt spid="4"/>
                                        </p:tgtEl>
                                        <p:attrNameLst>
                                          <p:attrName>style.opacity</p:attrName>
                                        </p:attrNameLst>
                                      </p:cBhvr>
                                      <p:to>
                                        <p:strVal val="0.25"/>
                                      </p:to>
                                    </p:set>
                                    <p:animEffect filter="image" prLst="opacity: 0.25">
                                      <p:cBhvr rctx="IE">
                                        <p:cTn id="41" dur="indefinite"/>
                                        <p:tgtEl>
                                          <p:spTgt spid="4"/>
                                        </p:tgtEl>
                                      </p:cBhvr>
                                    </p:animEffect>
                                  </p:childTnLst>
                                </p:cTn>
                              </p:par>
                              <p:par>
                                <p:cTn id="42" presetID="9" presetClass="emph" presetSubtype="0" nodeType="withEffect">
                                  <p:stCondLst>
                                    <p:cond delay="0"/>
                                  </p:stCondLst>
                                  <p:childTnLst>
                                    <p:set>
                                      <p:cBhvr rctx="PPT">
                                        <p:cTn id="43" dur="indefinite"/>
                                        <p:tgtEl>
                                          <p:spTgt spid="5"/>
                                        </p:tgtEl>
                                        <p:attrNameLst>
                                          <p:attrName>style.opacity</p:attrName>
                                        </p:attrNameLst>
                                      </p:cBhvr>
                                      <p:to>
                                        <p:strVal val="0.25"/>
                                      </p:to>
                                    </p:set>
                                    <p:animEffect filter="image" prLst="opacity: 0.25">
                                      <p:cBhvr rctx="IE">
                                        <p:cTn id="44" dur="indefinite"/>
                                        <p:tgtEl>
                                          <p:spTgt spid="5"/>
                                        </p:tgtEl>
                                      </p:cBhvr>
                                    </p:animEffect>
                                  </p:childTnLst>
                                </p:cTn>
                              </p:par>
                              <p:par>
                                <p:cTn id="45" presetID="9" presetClass="emph" presetSubtype="0" nodeType="withEffect">
                                  <p:stCondLst>
                                    <p:cond delay="0"/>
                                  </p:stCondLst>
                                  <p:childTnLst>
                                    <p:set>
                                      <p:cBhvr rctx="PPT">
                                        <p:cTn id="46" dur="indefinite"/>
                                        <p:tgtEl>
                                          <p:spTgt spid="6"/>
                                        </p:tgtEl>
                                        <p:attrNameLst>
                                          <p:attrName>style.opacity</p:attrName>
                                        </p:attrNameLst>
                                      </p:cBhvr>
                                      <p:to>
                                        <p:strVal val="0.25"/>
                                      </p:to>
                                    </p:set>
                                    <p:animEffect filter="image" prLst="opacity: 0.25">
                                      <p:cBhvr rctx="IE">
                                        <p:cTn id="47" dur="indefinite"/>
                                        <p:tgtEl>
                                          <p:spTgt spid="6"/>
                                        </p:tgtEl>
                                      </p:cBhvr>
                                    </p:animEffect>
                                  </p:childTnLst>
                                </p:cTn>
                              </p:par>
                              <p:par>
                                <p:cTn id="48" presetID="9" presetClass="emph" presetSubtype="0" nodeType="withEffect">
                                  <p:stCondLst>
                                    <p:cond delay="0"/>
                                  </p:stCondLst>
                                  <p:childTnLst>
                                    <p:set>
                                      <p:cBhvr rctx="PPT">
                                        <p:cTn id="49" dur="indefinite"/>
                                        <p:tgtEl>
                                          <p:spTgt spid="7"/>
                                        </p:tgtEl>
                                        <p:attrNameLst>
                                          <p:attrName>style.opacity</p:attrName>
                                        </p:attrNameLst>
                                      </p:cBhvr>
                                      <p:to>
                                        <p:strVal val="0.25"/>
                                      </p:to>
                                    </p:set>
                                    <p:animEffect filter="image" prLst="opacity: 0.25">
                                      <p:cBhvr rctx="IE">
                                        <p:cTn id="50" dur="indefinite"/>
                                        <p:tgtEl>
                                          <p:spTgt spid="7"/>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mph" presetSubtype="0" nodeType="clickEffect">
                                  <p:stCondLst>
                                    <p:cond delay="0"/>
                                  </p:stCondLst>
                                  <p:childTnLst>
                                    <p:set>
                                      <p:cBhvr rctx="PPT">
                                        <p:cTn id="54" dur="indefinite"/>
                                        <p:tgtEl>
                                          <p:spTgt spid="8"/>
                                        </p:tgtEl>
                                        <p:attrNameLst>
                                          <p:attrName>style.opacity</p:attrName>
                                        </p:attrNameLst>
                                      </p:cBhvr>
                                      <p:to>
                                        <p:strVal val="0.25"/>
                                      </p:to>
                                    </p:set>
                                    <p:animEffect filter="image" prLst="opacity: 0.25">
                                      <p:cBhvr rctx="IE">
                                        <p:cTn id="55" dur="indefinite"/>
                                        <p:tgtEl>
                                          <p:spTgt spid="8"/>
                                        </p:tgtEl>
                                      </p:cBhvr>
                                    </p:animEffect>
                                  </p:childTnLst>
                                </p:cTn>
                              </p:par>
                              <p:par>
                                <p:cTn id="56" presetID="9" presetClass="emph" presetSubtype="0" grpId="0" nodeType="withEffect">
                                  <p:stCondLst>
                                    <p:cond delay="0"/>
                                  </p:stCondLst>
                                  <p:childTnLst>
                                    <p:set>
                                      <p:cBhvr rctx="PPT">
                                        <p:cTn id="57" dur="indefinite"/>
                                        <p:tgtEl>
                                          <p:spTgt spid="56"/>
                                        </p:tgtEl>
                                        <p:attrNameLst>
                                          <p:attrName>style.opacity</p:attrName>
                                        </p:attrNameLst>
                                      </p:cBhvr>
                                      <p:to>
                                        <p:strVal val="0.25"/>
                                      </p:to>
                                    </p:set>
                                    <p:animEffect filter="image" prLst="opacity: 0.25">
                                      <p:cBhvr rctx="IE">
                                        <p:cTn id="58" dur="indefinite"/>
                                        <p:tgtEl>
                                          <p:spTgt spid="56"/>
                                        </p:tgtEl>
                                      </p:cBhvr>
                                    </p:animEffect>
                                  </p:childTnLst>
                                </p:cTn>
                              </p:par>
                              <p:par>
                                <p:cTn id="59" presetID="1" presetClass="entr" presetSubtype="0" fill="hold" nodeType="withEffect">
                                  <p:stCondLst>
                                    <p:cond delay="0"/>
                                  </p:stCondLst>
                                  <p:childTnLst>
                                    <p:set>
                                      <p:cBhvr>
                                        <p:cTn id="60"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 Diagonal Corner Rectangle 16"/>
          <p:cNvSpPr/>
          <p:nvPr/>
        </p:nvSpPr>
        <p:spPr bwMode="auto">
          <a:xfrm>
            <a:off x="4876799" y="3438525"/>
            <a:ext cx="3886200" cy="2219325"/>
          </a:xfrm>
          <a:prstGeom prst="round2DiagRect">
            <a:avLst/>
          </a:prstGeom>
          <a:solidFill>
            <a:schemeClr val="bg1"/>
          </a:solidFill>
          <a:ln w="381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square"/>
          <a:lstStyle/>
          <a:p>
            <a:pPr>
              <a:buFont typeface="Wingdings" pitchFamily="2" charset="2"/>
              <a:buChar char="§"/>
              <a:defRPr/>
            </a:pPr>
            <a:r>
              <a:rPr lang="en-US" sz="1600" b="1" dirty="0" smtClean="0"/>
              <a:t> Traditional dual/triple – modular redundancy</a:t>
            </a:r>
          </a:p>
          <a:p>
            <a:pPr lvl="1">
              <a:buFont typeface="Wingdings" pitchFamily="2" charset="2"/>
              <a:buChar char="§"/>
              <a:defRPr/>
            </a:pPr>
            <a:r>
              <a:rPr lang="en-US" sz="1600" b="1" dirty="0" smtClean="0"/>
              <a:t> Run on separate hardware and compare results</a:t>
            </a:r>
          </a:p>
          <a:p>
            <a:pPr lvl="1">
              <a:buFont typeface="Wingdings" pitchFamily="2" charset="2"/>
              <a:buChar char="§"/>
              <a:defRPr/>
            </a:pPr>
            <a:r>
              <a:rPr lang="en-US" sz="1600" b="1" dirty="0" smtClean="0"/>
              <a:t> Mission-critical reliability w/ high hardware costs</a:t>
            </a:r>
          </a:p>
          <a:p>
            <a:pPr lvl="1">
              <a:buFont typeface="Wingdings" pitchFamily="2" charset="2"/>
              <a:buChar char="§"/>
              <a:defRPr/>
            </a:pPr>
            <a:endParaRPr lang="en-US" sz="1600" b="1" dirty="0" smtClean="0"/>
          </a:p>
          <a:p>
            <a:pPr algn="r">
              <a:defRPr/>
            </a:pPr>
            <a:r>
              <a:rPr lang="en-US" sz="1400" b="1" dirty="0" smtClean="0"/>
              <a:t>[IBM Z-series, HP </a:t>
            </a:r>
            <a:r>
              <a:rPr lang="en-US" sz="1400" b="1" dirty="0" err="1" smtClean="0"/>
              <a:t>NonStop</a:t>
            </a:r>
            <a:r>
              <a:rPr lang="en-US" sz="1400" b="1" dirty="0" smtClean="0"/>
              <a:t>]</a:t>
            </a:r>
            <a:endParaRPr lang="en-US" sz="1400" b="1" dirty="0"/>
          </a:p>
        </p:txBody>
      </p:sp>
      <p:sp>
        <p:nvSpPr>
          <p:cNvPr id="18" name="Round Diagonal Corner Rectangle 17"/>
          <p:cNvSpPr/>
          <p:nvPr/>
        </p:nvSpPr>
        <p:spPr bwMode="auto">
          <a:xfrm>
            <a:off x="4384690" y="3914775"/>
            <a:ext cx="4378309" cy="1743075"/>
          </a:xfrm>
          <a:prstGeom prst="round2DiagRect">
            <a:avLst/>
          </a:prstGeom>
          <a:solidFill>
            <a:schemeClr val="bg1"/>
          </a:solidFill>
          <a:ln w="381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square"/>
          <a:lstStyle/>
          <a:p>
            <a:pPr>
              <a:buFont typeface="Wingdings" pitchFamily="2" charset="2"/>
              <a:buChar char="§"/>
              <a:defRPr/>
            </a:pPr>
            <a:r>
              <a:rPr lang="en-US" sz="1600" b="1" dirty="0" smtClean="0"/>
              <a:t> Utilize multiple threads (temporal) instead of separate hardware (spatial)</a:t>
            </a:r>
          </a:p>
          <a:p>
            <a:pPr lvl="1">
              <a:buFont typeface="Wingdings" pitchFamily="2" charset="2"/>
              <a:buChar char="§"/>
              <a:defRPr/>
            </a:pPr>
            <a:r>
              <a:rPr lang="en-US" sz="1600" b="1" dirty="0" smtClean="0"/>
              <a:t> Retain high coverage but sacrifice performance costs to save area</a:t>
            </a:r>
          </a:p>
          <a:p>
            <a:pPr>
              <a:buFont typeface="Wingdings" pitchFamily="2" charset="2"/>
              <a:buChar char="§"/>
              <a:defRPr/>
            </a:pPr>
            <a:endParaRPr lang="en-US" sz="1600" b="1" dirty="0" smtClean="0"/>
          </a:p>
          <a:p>
            <a:pPr algn="r">
              <a:defRPr/>
            </a:pPr>
            <a:r>
              <a:rPr lang="en-US" sz="1400" b="1" dirty="0" smtClean="0"/>
              <a:t>[AR-SMT, Reunion]</a:t>
            </a:r>
            <a:endParaRPr lang="en-US" sz="1400" b="1" dirty="0"/>
          </a:p>
        </p:txBody>
      </p:sp>
      <p:sp>
        <p:nvSpPr>
          <p:cNvPr id="19" name="Round Diagonal Corner Rectangle 18"/>
          <p:cNvSpPr/>
          <p:nvPr/>
        </p:nvSpPr>
        <p:spPr bwMode="auto">
          <a:xfrm>
            <a:off x="5359398" y="4229100"/>
            <a:ext cx="3403601" cy="1428750"/>
          </a:xfrm>
          <a:prstGeom prst="round2DiagRect">
            <a:avLst/>
          </a:prstGeom>
          <a:solidFill>
            <a:schemeClr val="bg1"/>
          </a:solidFill>
          <a:ln w="381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square"/>
          <a:lstStyle/>
          <a:p>
            <a:pPr>
              <a:buFont typeface="Wingdings" pitchFamily="2" charset="2"/>
              <a:buChar char="§"/>
              <a:defRPr/>
            </a:pPr>
            <a:r>
              <a:rPr lang="en-US" sz="1600" b="1" dirty="0" smtClean="0"/>
              <a:t> Perform selective checking</a:t>
            </a:r>
          </a:p>
          <a:p>
            <a:pPr lvl="1">
              <a:buFont typeface="Wingdings" pitchFamily="2" charset="2"/>
              <a:buChar char="§"/>
              <a:defRPr/>
            </a:pPr>
            <a:r>
              <a:rPr lang="en-US" sz="1600" b="1" dirty="0" smtClean="0"/>
              <a:t> software invariants</a:t>
            </a:r>
          </a:p>
          <a:p>
            <a:pPr lvl="1">
              <a:buFont typeface="Wingdings" pitchFamily="2" charset="2"/>
              <a:buChar char="§"/>
              <a:defRPr/>
            </a:pPr>
            <a:r>
              <a:rPr lang="en-US" sz="1600" b="1" dirty="0" smtClean="0"/>
              <a:t> critical </a:t>
            </a:r>
            <a:r>
              <a:rPr lang="el-GR" sz="1600" b="1" dirty="0" smtClean="0"/>
              <a:t>μ</a:t>
            </a:r>
            <a:r>
              <a:rPr lang="en-US" sz="1600" b="1" dirty="0" smtClean="0"/>
              <a:t>arch structures</a:t>
            </a:r>
          </a:p>
          <a:p>
            <a:pPr>
              <a:buFont typeface="Wingdings" pitchFamily="2" charset="2"/>
              <a:buChar char="§"/>
              <a:defRPr/>
            </a:pPr>
            <a:endParaRPr lang="en-US" sz="1600" b="1" dirty="0" smtClean="0"/>
          </a:p>
          <a:p>
            <a:pPr algn="r">
              <a:defRPr/>
            </a:pPr>
            <a:r>
              <a:rPr lang="en-US" sz="1400" b="1" dirty="0" smtClean="0"/>
              <a:t>[ARGUS, DIVA, Reddy:DSN`08]</a:t>
            </a:r>
            <a:endParaRPr lang="en-US" sz="1400" b="1" dirty="0"/>
          </a:p>
        </p:txBody>
      </p:sp>
      <p:sp>
        <p:nvSpPr>
          <p:cNvPr id="20" name="Round Diagonal Corner Rectangle 19"/>
          <p:cNvSpPr/>
          <p:nvPr/>
        </p:nvSpPr>
        <p:spPr bwMode="auto">
          <a:xfrm>
            <a:off x="5003769" y="3733800"/>
            <a:ext cx="3759230" cy="1924050"/>
          </a:xfrm>
          <a:prstGeom prst="round2DiagRect">
            <a:avLst/>
          </a:prstGeom>
          <a:solidFill>
            <a:schemeClr val="bg1"/>
          </a:solidFill>
          <a:ln w="381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square"/>
          <a:lstStyle/>
          <a:p>
            <a:pPr>
              <a:buFont typeface="Wingdings" pitchFamily="2" charset="2"/>
              <a:buChar char="§"/>
              <a:defRPr/>
            </a:pPr>
            <a:r>
              <a:rPr lang="en-US" sz="1600" b="1" dirty="0" smtClean="0"/>
              <a:t> Redundant execution in a single-threaded context</a:t>
            </a:r>
          </a:p>
          <a:p>
            <a:pPr lvl="1">
              <a:buFont typeface="Wingdings" pitchFamily="2" charset="2"/>
              <a:buChar char="§"/>
              <a:defRPr/>
            </a:pPr>
            <a:r>
              <a:rPr lang="en-US" sz="1600" b="1" dirty="0" smtClean="0"/>
              <a:t> compiler interleaves original and redundant instructions</a:t>
            </a:r>
          </a:p>
          <a:p>
            <a:pPr lvl="1">
              <a:buFont typeface="Wingdings" pitchFamily="2" charset="2"/>
              <a:buChar char="§"/>
              <a:defRPr/>
            </a:pPr>
            <a:r>
              <a:rPr lang="en-US" sz="1600" b="1" dirty="0" smtClean="0"/>
              <a:t> “tunable” coverage</a:t>
            </a:r>
          </a:p>
          <a:p>
            <a:pPr lvl="1">
              <a:buFont typeface="Wingdings" pitchFamily="2" charset="2"/>
              <a:buChar char="§"/>
              <a:defRPr/>
            </a:pPr>
            <a:endParaRPr lang="en-US" sz="1600" b="1" dirty="0" smtClean="0"/>
          </a:p>
          <a:p>
            <a:pPr algn="r">
              <a:defRPr/>
            </a:pPr>
            <a:r>
              <a:rPr lang="en-US" sz="1400" b="1" dirty="0" smtClean="0"/>
              <a:t>[SWIFT, EDDI]</a:t>
            </a:r>
            <a:endParaRPr lang="en-US" sz="1400" b="1" dirty="0"/>
          </a:p>
        </p:txBody>
      </p:sp>
      <p:sp>
        <p:nvSpPr>
          <p:cNvPr id="21" name="Round Diagonal Corner Rectangle 20"/>
          <p:cNvSpPr/>
          <p:nvPr/>
        </p:nvSpPr>
        <p:spPr bwMode="auto">
          <a:xfrm>
            <a:off x="4722999" y="3971925"/>
            <a:ext cx="4040000" cy="1685925"/>
          </a:xfrm>
          <a:prstGeom prst="round2DiagRect">
            <a:avLst/>
          </a:prstGeom>
          <a:solidFill>
            <a:schemeClr val="bg1"/>
          </a:solidFill>
          <a:ln w="381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square"/>
          <a:lstStyle/>
          <a:p>
            <a:pPr>
              <a:buFont typeface="Wingdings" pitchFamily="2" charset="2"/>
              <a:buChar char="§"/>
              <a:defRPr/>
            </a:pPr>
            <a:r>
              <a:rPr lang="en-US" sz="1600" b="1" dirty="0" smtClean="0"/>
              <a:t> Relies on anomalous behavior to identify faults</a:t>
            </a:r>
          </a:p>
          <a:p>
            <a:pPr lvl="1">
              <a:buFont typeface="Wingdings" pitchFamily="2" charset="2"/>
              <a:buChar char="§"/>
              <a:defRPr/>
            </a:pPr>
            <a:r>
              <a:rPr lang="en-US" sz="1600" b="1" dirty="0" smtClean="0"/>
              <a:t> extremely cheap</a:t>
            </a:r>
          </a:p>
          <a:p>
            <a:pPr lvl="1">
              <a:buFont typeface="Wingdings" pitchFamily="2" charset="2"/>
              <a:buChar char="§"/>
              <a:defRPr/>
            </a:pPr>
            <a:r>
              <a:rPr lang="en-US" sz="1600" b="1" dirty="0" smtClean="0"/>
              <a:t> </a:t>
            </a:r>
            <a:r>
              <a:rPr lang="en-US" sz="1600" b="1" dirty="0"/>
              <a:t>d</a:t>
            </a:r>
            <a:r>
              <a:rPr lang="en-US" sz="1600" b="1" dirty="0" smtClean="0"/>
              <a:t>ecent coverage</a:t>
            </a:r>
          </a:p>
          <a:p>
            <a:pPr lvl="1">
              <a:buFont typeface="Wingdings" pitchFamily="2" charset="2"/>
              <a:buChar char="§"/>
              <a:defRPr/>
            </a:pPr>
            <a:endParaRPr lang="en-US" sz="1600" b="1" dirty="0" smtClean="0"/>
          </a:p>
          <a:p>
            <a:pPr algn="r">
              <a:defRPr/>
            </a:pPr>
            <a:r>
              <a:rPr lang="en-US" sz="1400" b="1" dirty="0" smtClean="0"/>
              <a:t>[RESTORE, SWAT]</a:t>
            </a:r>
            <a:endParaRPr lang="en-US" sz="1400" b="1" dirty="0"/>
          </a:p>
        </p:txBody>
      </p:sp>
      <p:sp>
        <p:nvSpPr>
          <p:cNvPr id="22" name="Round Diagonal Corner Rectangle 21"/>
          <p:cNvSpPr/>
          <p:nvPr/>
        </p:nvSpPr>
        <p:spPr bwMode="auto">
          <a:xfrm>
            <a:off x="4553844" y="3928849"/>
            <a:ext cx="4040000" cy="1803540"/>
          </a:xfrm>
          <a:prstGeom prst="round2DiagRect">
            <a:avLst/>
          </a:prstGeom>
          <a:solidFill>
            <a:schemeClr val="bg1"/>
          </a:solidFill>
          <a:ln w="381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square"/>
          <a:lstStyle/>
          <a:p>
            <a:pPr>
              <a:buFont typeface="Wingdings" pitchFamily="2" charset="2"/>
              <a:buChar char="§"/>
              <a:defRPr/>
            </a:pPr>
            <a:r>
              <a:rPr lang="en-US" sz="1600" b="1" dirty="0" smtClean="0"/>
              <a:t> Bridge the gap between symptom-based schemes and instruction duplication</a:t>
            </a:r>
          </a:p>
          <a:p>
            <a:pPr lvl="1">
              <a:buFont typeface="Wingdings" pitchFamily="2" charset="2"/>
              <a:buChar char="§"/>
              <a:defRPr/>
            </a:pPr>
            <a:r>
              <a:rPr lang="en-US" sz="1600" b="1" dirty="0" smtClean="0"/>
              <a:t> “reliability for the masses”</a:t>
            </a:r>
          </a:p>
          <a:p>
            <a:pPr lvl="1">
              <a:buFont typeface="Wingdings" pitchFamily="2" charset="2"/>
              <a:buChar char="§"/>
              <a:defRPr/>
            </a:pPr>
            <a:r>
              <a:rPr lang="en-US" sz="1600" b="1" dirty="0" smtClean="0"/>
              <a:t> sacrifice a little on coverage to maintain very low costs</a:t>
            </a:r>
          </a:p>
        </p:txBody>
      </p:sp>
      <p:sp>
        <p:nvSpPr>
          <p:cNvPr id="11268" name="Rectangle 2"/>
          <p:cNvSpPr>
            <a:spLocks noGrp="1" noChangeArrowheads="1"/>
          </p:cNvSpPr>
          <p:nvPr>
            <p:ph type="title" idx="4294967295"/>
          </p:nvPr>
        </p:nvSpPr>
        <p:spPr>
          <a:xfrm>
            <a:off x="0" y="152400"/>
            <a:ext cx="8686800" cy="808038"/>
          </a:xfrm>
        </p:spPr>
        <p:txBody>
          <a:bodyPr/>
          <a:lstStyle/>
          <a:p>
            <a:pPr algn="l" eaLnBrk="1" hangingPunct="1"/>
            <a:r>
              <a:rPr lang="en-US" dirty="0" smtClean="0"/>
              <a:t>Traditional Architectural Solutions</a:t>
            </a:r>
          </a:p>
        </p:txBody>
      </p:sp>
      <p:grpSp>
        <p:nvGrpSpPr>
          <p:cNvPr id="2" name="Group 35"/>
          <p:cNvGrpSpPr/>
          <p:nvPr/>
        </p:nvGrpSpPr>
        <p:grpSpPr>
          <a:xfrm>
            <a:off x="236294" y="1306689"/>
            <a:ext cx="307777" cy="4584524"/>
            <a:chOff x="236294" y="1230489"/>
            <a:chExt cx="307777" cy="4584524"/>
          </a:xfrm>
        </p:grpSpPr>
        <p:cxnSp>
          <p:nvCxnSpPr>
            <p:cNvPr id="25" name="Straight Arrow Connector 24"/>
            <p:cNvCxnSpPr/>
            <p:nvPr/>
          </p:nvCxnSpPr>
          <p:spPr bwMode="auto">
            <a:xfrm rot="5400000" flipH="1" flipV="1">
              <a:off x="-661377" y="2281255"/>
              <a:ext cx="2103120" cy="1588"/>
            </a:xfrm>
            <a:prstGeom prst="straightConnector1">
              <a:avLst/>
            </a:prstGeom>
            <a:solidFill>
              <a:srgbClr val="99CCFF"/>
            </a:solidFill>
            <a:ln w="38100" cap="flat" cmpd="sng" algn="ctr">
              <a:solidFill>
                <a:schemeClr val="tx1"/>
              </a:solidFill>
              <a:prstDash val="solid"/>
              <a:round/>
              <a:headEnd type="none" w="med" len="med"/>
              <a:tailEnd type="arrow"/>
            </a:ln>
            <a:effectLst>
              <a:outerShdw blurRad="50800" dist="38100" dir="2700000" algn="tl" rotWithShape="0">
                <a:prstClr val="black">
                  <a:alpha val="40000"/>
                </a:prstClr>
              </a:outerShdw>
            </a:effectLst>
          </p:spPr>
        </p:cxnSp>
        <p:sp>
          <p:nvSpPr>
            <p:cNvPr id="30" name="TextBox 29"/>
            <p:cNvSpPr txBox="1"/>
            <p:nvPr/>
          </p:nvSpPr>
          <p:spPr bwMode="auto">
            <a:xfrm rot="16200000">
              <a:off x="-1107623" y="4163318"/>
              <a:ext cx="2995612" cy="307777"/>
            </a:xfrm>
            <a:prstGeom prst="rect">
              <a:avLst/>
            </a:prstGeom>
            <a:noFill/>
            <a:effectLst/>
          </p:spPr>
          <p:txBody>
            <a:bodyPr wrap="square">
              <a:spAutoFit/>
            </a:bodyPr>
            <a:lstStyle/>
            <a:p>
              <a:pPr>
                <a:defRPr/>
              </a:pPr>
              <a:r>
                <a:rPr lang="en-US" sz="1400" b="1" dirty="0" smtClean="0"/>
                <a:t>Increasing Fault Coverage</a:t>
              </a:r>
              <a:endParaRPr lang="en-US" sz="1400" b="1" dirty="0"/>
            </a:p>
          </p:txBody>
        </p:sp>
      </p:grpSp>
      <p:grpSp>
        <p:nvGrpSpPr>
          <p:cNvPr id="3" name="Group 36"/>
          <p:cNvGrpSpPr/>
          <p:nvPr/>
        </p:nvGrpSpPr>
        <p:grpSpPr>
          <a:xfrm>
            <a:off x="533399" y="5829300"/>
            <a:ext cx="8278496" cy="307777"/>
            <a:chOff x="533399" y="5829300"/>
            <a:chExt cx="8165131" cy="307777"/>
          </a:xfrm>
          <a:effectLst/>
        </p:grpSpPr>
        <p:sp>
          <p:nvSpPr>
            <p:cNvPr id="32" name="TextBox 31"/>
            <p:cNvSpPr txBox="1"/>
            <p:nvPr/>
          </p:nvSpPr>
          <p:spPr bwMode="auto">
            <a:xfrm>
              <a:off x="533399" y="5829300"/>
              <a:ext cx="4894571" cy="307777"/>
            </a:xfrm>
            <a:prstGeom prst="rect">
              <a:avLst/>
            </a:prstGeom>
            <a:noFill/>
            <a:effectLst/>
          </p:spPr>
          <p:txBody>
            <a:bodyPr wrap="square">
              <a:spAutoFit/>
            </a:bodyPr>
            <a:lstStyle/>
            <a:p>
              <a:pPr>
                <a:defRPr/>
              </a:pPr>
              <a:r>
                <a:rPr lang="en-US" sz="1400" b="1" dirty="0" smtClean="0"/>
                <a:t>Increasing Overheads (area, power, performance, etc.)</a:t>
              </a:r>
              <a:endParaRPr lang="en-US" sz="1400" b="1" dirty="0"/>
            </a:p>
          </p:txBody>
        </p:sp>
        <p:cxnSp>
          <p:nvCxnSpPr>
            <p:cNvPr id="34" name="Straight Arrow Connector 33"/>
            <p:cNvCxnSpPr/>
            <p:nvPr/>
          </p:nvCxnSpPr>
          <p:spPr bwMode="auto">
            <a:xfrm>
              <a:off x="5271393" y="5990088"/>
              <a:ext cx="3427137" cy="1588"/>
            </a:xfrm>
            <a:prstGeom prst="straightConnector1">
              <a:avLst/>
            </a:prstGeom>
            <a:solidFill>
              <a:srgbClr val="99CCFF"/>
            </a:solidFill>
            <a:ln w="38100" cap="flat" cmpd="sng" algn="ctr">
              <a:solidFill>
                <a:schemeClr val="tx1"/>
              </a:solidFill>
              <a:prstDash val="solid"/>
              <a:round/>
              <a:headEnd type="none" w="med" len="med"/>
              <a:tailEnd type="arrow"/>
            </a:ln>
            <a:effectLst>
              <a:outerShdw blurRad="50800" dist="38100" dir="2700000" algn="tl" rotWithShape="0">
                <a:prstClr val="black">
                  <a:alpha val="40000"/>
                </a:prstClr>
              </a:outerShdw>
            </a:effectLst>
          </p:spPr>
        </p:cxnSp>
      </p:grpSp>
      <p:sp>
        <p:nvSpPr>
          <p:cNvPr id="53" name="Freeform 52"/>
          <p:cNvSpPr/>
          <p:nvPr/>
        </p:nvSpPr>
        <p:spPr bwMode="auto">
          <a:xfrm>
            <a:off x="609600" y="1219200"/>
            <a:ext cx="8343900" cy="4572000"/>
          </a:xfrm>
          <a:custGeom>
            <a:avLst/>
            <a:gdLst>
              <a:gd name="connsiteX0" fmla="*/ 7620 w 4625340"/>
              <a:gd name="connsiteY0" fmla="*/ 0 h 3162300"/>
              <a:gd name="connsiteX1" fmla="*/ 0 w 4625340"/>
              <a:gd name="connsiteY1" fmla="*/ 3162300 h 3162300"/>
              <a:gd name="connsiteX2" fmla="*/ 4625340 w 4625340"/>
              <a:gd name="connsiteY2" fmla="*/ 3162300 h 3162300"/>
              <a:gd name="connsiteX3" fmla="*/ 4625340 w 4625340"/>
              <a:gd name="connsiteY3" fmla="*/ 3162300 h 3162300"/>
              <a:gd name="connsiteX0" fmla="*/ 944880 w 4625340"/>
              <a:gd name="connsiteY0" fmla="*/ 0 h 2788920"/>
              <a:gd name="connsiteX1" fmla="*/ 0 w 4625340"/>
              <a:gd name="connsiteY1" fmla="*/ 2788920 h 2788920"/>
              <a:gd name="connsiteX2" fmla="*/ 4625340 w 4625340"/>
              <a:gd name="connsiteY2" fmla="*/ 2788920 h 2788920"/>
              <a:gd name="connsiteX3" fmla="*/ 4625340 w 4625340"/>
              <a:gd name="connsiteY3" fmla="*/ 2788920 h 2788920"/>
              <a:gd name="connsiteX0" fmla="*/ 0 w 3680460"/>
              <a:gd name="connsiteY0" fmla="*/ 0 h 2788920"/>
              <a:gd name="connsiteX1" fmla="*/ 1485900 w 3680460"/>
              <a:gd name="connsiteY1" fmla="*/ 1866900 h 2788920"/>
              <a:gd name="connsiteX2" fmla="*/ 3680460 w 3680460"/>
              <a:gd name="connsiteY2" fmla="*/ 2788920 h 2788920"/>
              <a:gd name="connsiteX3" fmla="*/ 3680460 w 3680460"/>
              <a:gd name="connsiteY3" fmla="*/ 2788920 h 2788920"/>
              <a:gd name="connsiteX0" fmla="*/ 0 w 3680460"/>
              <a:gd name="connsiteY0" fmla="*/ 0 h 2788920"/>
              <a:gd name="connsiteX1" fmla="*/ 0 w 3680460"/>
              <a:gd name="connsiteY1" fmla="*/ 2781300 h 2788920"/>
              <a:gd name="connsiteX2" fmla="*/ 3680460 w 3680460"/>
              <a:gd name="connsiteY2" fmla="*/ 2788920 h 2788920"/>
              <a:gd name="connsiteX3" fmla="*/ 3680460 w 3680460"/>
              <a:gd name="connsiteY3" fmla="*/ 2788920 h 2788920"/>
              <a:gd name="connsiteX0" fmla="*/ 0 w 3680460"/>
              <a:gd name="connsiteY0" fmla="*/ 0 h 2788920"/>
              <a:gd name="connsiteX1" fmla="*/ 0 w 3680460"/>
              <a:gd name="connsiteY1" fmla="*/ 2781300 h 2788920"/>
              <a:gd name="connsiteX2" fmla="*/ 3680460 w 3680460"/>
              <a:gd name="connsiteY2" fmla="*/ 2788920 h 2788920"/>
              <a:gd name="connsiteX0" fmla="*/ 0 w 3680460"/>
              <a:gd name="connsiteY0" fmla="*/ 0 h 2788920"/>
              <a:gd name="connsiteX1" fmla="*/ 0 w 3680460"/>
              <a:gd name="connsiteY1" fmla="*/ 2781300 h 2788920"/>
              <a:gd name="connsiteX2" fmla="*/ 3680460 w 3680460"/>
              <a:gd name="connsiteY2" fmla="*/ 2788920 h 2788920"/>
              <a:gd name="connsiteX0" fmla="*/ 0 w 3680460"/>
              <a:gd name="connsiteY0" fmla="*/ 0 h 2788920"/>
              <a:gd name="connsiteX1" fmla="*/ 0 w 3680460"/>
              <a:gd name="connsiteY1" fmla="*/ 2781300 h 2788920"/>
              <a:gd name="connsiteX2" fmla="*/ 3680460 w 3680460"/>
              <a:gd name="connsiteY2" fmla="*/ 2788920 h 2788920"/>
              <a:gd name="connsiteX0" fmla="*/ 0 w 1371600"/>
              <a:gd name="connsiteY0" fmla="*/ 0 h 3429000"/>
              <a:gd name="connsiteX1" fmla="*/ 0 w 1371600"/>
              <a:gd name="connsiteY1" fmla="*/ 2781300 h 3429000"/>
              <a:gd name="connsiteX2" fmla="*/ 1371600 w 1371600"/>
              <a:gd name="connsiteY2" fmla="*/ 3429000 h 3429000"/>
              <a:gd name="connsiteX0" fmla="*/ 0 w 6438900"/>
              <a:gd name="connsiteY0" fmla="*/ 0 h 2781300"/>
              <a:gd name="connsiteX1" fmla="*/ 0 w 6438900"/>
              <a:gd name="connsiteY1" fmla="*/ 2781300 h 2781300"/>
              <a:gd name="connsiteX2" fmla="*/ 6438900 w 6438900"/>
              <a:gd name="connsiteY2" fmla="*/ 2781300 h 2781300"/>
            </a:gdLst>
            <a:ahLst/>
            <a:cxnLst>
              <a:cxn ang="0">
                <a:pos x="connsiteX0" y="connsiteY0"/>
              </a:cxn>
              <a:cxn ang="0">
                <a:pos x="connsiteX1" y="connsiteY1"/>
              </a:cxn>
              <a:cxn ang="0">
                <a:pos x="connsiteX2" y="connsiteY2"/>
              </a:cxn>
            </a:cxnLst>
            <a:rect l="l" t="t" r="r" b="b"/>
            <a:pathLst>
              <a:path w="6438900" h="2781300">
                <a:moveTo>
                  <a:pt x="0" y="0"/>
                </a:moveTo>
                <a:lnTo>
                  <a:pt x="0" y="2781300"/>
                </a:lnTo>
                <a:lnTo>
                  <a:pt x="6438900" y="2781300"/>
                </a:lnTo>
              </a:path>
            </a:pathLst>
          </a:cu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latin typeface="Arial" charset="0"/>
            </a:endParaRPr>
          </a:p>
        </p:txBody>
      </p:sp>
      <p:sp>
        <p:nvSpPr>
          <p:cNvPr id="37" name="Rounded Rectangle 36"/>
          <p:cNvSpPr/>
          <p:nvPr/>
        </p:nvSpPr>
        <p:spPr bwMode="auto">
          <a:xfrm>
            <a:off x="6391274" y="1229359"/>
            <a:ext cx="2371725" cy="457200"/>
          </a:xfrm>
          <a:prstGeom prst="roundRect">
            <a:avLst/>
          </a:prstGeom>
          <a:solidFill>
            <a:schemeClr val="tx2">
              <a:lumMod val="20000"/>
              <a:lumOff val="80000"/>
              <a:alpha val="50000"/>
            </a:schemeClr>
          </a:solidFill>
          <a:ln w="381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nchor="t" anchorCtr="0"/>
          <a:lstStyle/>
          <a:p>
            <a:pPr algn="ctr">
              <a:defRPr/>
            </a:pPr>
            <a:r>
              <a:rPr lang="en-US" sz="1400" b="1" dirty="0" smtClean="0"/>
              <a:t>n-Modular Redundancy</a:t>
            </a:r>
            <a:endParaRPr lang="en-US" sz="1400" b="1" dirty="0"/>
          </a:p>
        </p:txBody>
      </p:sp>
      <p:sp>
        <p:nvSpPr>
          <p:cNvPr id="38" name="Rounded Rectangle 37"/>
          <p:cNvSpPr/>
          <p:nvPr/>
        </p:nvSpPr>
        <p:spPr bwMode="auto">
          <a:xfrm>
            <a:off x="5495924" y="1571625"/>
            <a:ext cx="2962275" cy="600075"/>
          </a:xfrm>
          <a:prstGeom prst="roundRect">
            <a:avLst/>
          </a:prstGeom>
          <a:solidFill>
            <a:schemeClr val="tx2">
              <a:lumMod val="40000"/>
              <a:lumOff val="60000"/>
              <a:alpha val="50000"/>
            </a:schemeClr>
          </a:solidFill>
          <a:ln w="381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nchor="ctr" anchorCtr="0"/>
          <a:lstStyle/>
          <a:p>
            <a:pPr algn="r">
              <a:defRPr/>
            </a:pPr>
            <a:r>
              <a:rPr lang="en-US" sz="1400" b="1" dirty="0" smtClean="0"/>
              <a:t>Redundant Multi-threading</a:t>
            </a:r>
            <a:endParaRPr lang="en-US" sz="1400" b="1" dirty="0"/>
          </a:p>
        </p:txBody>
      </p:sp>
      <p:sp>
        <p:nvSpPr>
          <p:cNvPr id="41" name="Rounded Rectangle 40"/>
          <p:cNvSpPr/>
          <p:nvPr/>
        </p:nvSpPr>
        <p:spPr bwMode="auto">
          <a:xfrm>
            <a:off x="4007166" y="1686560"/>
            <a:ext cx="2012634" cy="1780540"/>
          </a:xfrm>
          <a:prstGeom prst="roundRect">
            <a:avLst/>
          </a:prstGeom>
          <a:solidFill>
            <a:schemeClr val="tx2">
              <a:lumMod val="20000"/>
              <a:lumOff val="80000"/>
              <a:alpha val="50000"/>
            </a:schemeClr>
          </a:solidFill>
          <a:ln w="381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nchor="b" anchorCtr="0"/>
          <a:lstStyle/>
          <a:p>
            <a:pPr algn="ctr">
              <a:defRPr/>
            </a:pPr>
            <a:r>
              <a:rPr lang="en-US" sz="1400" b="1" dirty="0" smtClean="0"/>
              <a:t>Invariant Checking</a:t>
            </a:r>
            <a:endParaRPr lang="en-US" sz="1400" b="1" dirty="0"/>
          </a:p>
        </p:txBody>
      </p:sp>
      <p:sp>
        <p:nvSpPr>
          <p:cNvPr id="40" name="Rounded Rectangle 39"/>
          <p:cNvSpPr/>
          <p:nvPr/>
        </p:nvSpPr>
        <p:spPr bwMode="auto">
          <a:xfrm>
            <a:off x="941386" y="2733676"/>
            <a:ext cx="2487613" cy="1571624"/>
          </a:xfrm>
          <a:prstGeom prst="roundRect">
            <a:avLst/>
          </a:prstGeom>
          <a:solidFill>
            <a:schemeClr val="tx2">
              <a:lumMod val="40000"/>
              <a:lumOff val="60000"/>
              <a:alpha val="50000"/>
            </a:schemeClr>
          </a:solidFill>
          <a:ln w="381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nchor="ctr" anchorCtr="0"/>
          <a:lstStyle/>
          <a:p>
            <a:pPr algn="ctr">
              <a:defRPr/>
            </a:pPr>
            <a:r>
              <a:rPr lang="en-US" sz="1400" b="1" dirty="0" smtClean="0"/>
              <a:t>Symptom-based</a:t>
            </a:r>
            <a:endParaRPr lang="en-US" sz="1400" b="1" dirty="0"/>
          </a:p>
        </p:txBody>
      </p:sp>
      <p:sp>
        <p:nvSpPr>
          <p:cNvPr id="43" name="Rounded Rectangle 42"/>
          <p:cNvSpPr/>
          <p:nvPr/>
        </p:nvSpPr>
        <p:spPr bwMode="auto">
          <a:xfrm>
            <a:off x="1905000" y="2099312"/>
            <a:ext cx="1308102" cy="796288"/>
          </a:xfrm>
          <a:prstGeom prst="roundRect">
            <a:avLst/>
          </a:prstGeom>
          <a:solidFill>
            <a:schemeClr val="tx2">
              <a:lumMod val="40000"/>
              <a:lumOff val="60000"/>
              <a:alpha val="50000"/>
            </a:schemeClr>
          </a:solidFill>
          <a:ln w="381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nchor="ctr" anchorCtr="0"/>
          <a:lstStyle/>
          <a:p>
            <a:pPr algn="ctr">
              <a:defRPr/>
            </a:pPr>
            <a:r>
              <a:rPr lang="en-US" sz="1400" b="1" dirty="0" smtClean="0"/>
              <a:t>Shoestring</a:t>
            </a:r>
            <a:endParaRPr lang="en-US" sz="1400" b="1" dirty="0"/>
          </a:p>
        </p:txBody>
      </p:sp>
      <p:sp>
        <p:nvSpPr>
          <p:cNvPr id="39" name="Rounded Rectangle 38"/>
          <p:cNvSpPr/>
          <p:nvPr/>
        </p:nvSpPr>
        <p:spPr bwMode="auto">
          <a:xfrm>
            <a:off x="2867025" y="1896109"/>
            <a:ext cx="2339973" cy="1113791"/>
          </a:xfrm>
          <a:prstGeom prst="roundRect">
            <a:avLst/>
          </a:prstGeom>
          <a:solidFill>
            <a:schemeClr val="tx2">
              <a:lumMod val="40000"/>
              <a:lumOff val="60000"/>
              <a:alpha val="50000"/>
            </a:schemeClr>
          </a:solidFill>
          <a:ln w="381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nchor="ctr" anchorCtr="0"/>
          <a:lstStyle/>
          <a:p>
            <a:pPr algn="ctr">
              <a:defRPr/>
            </a:pPr>
            <a:r>
              <a:rPr lang="en-US" sz="1400" b="1" dirty="0" smtClean="0"/>
              <a:t>Instruction Duplication</a:t>
            </a:r>
            <a:endParaRPr lang="en-US" sz="1400" b="1" dirty="0"/>
          </a:p>
        </p:txBody>
      </p:sp>
      <p:sp>
        <p:nvSpPr>
          <p:cNvPr id="24" name="Rounded Rectangle 23"/>
          <p:cNvSpPr/>
          <p:nvPr/>
        </p:nvSpPr>
        <p:spPr bwMode="auto">
          <a:xfrm>
            <a:off x="914400" y="2133600"/>
            <a:ext cx="2057400" cy="990600"/>
          </a:xfrm>
          <a:prstGeom prst="roundRect">
            <a:avLst/>
          </a:prstGeom>
          <a:solidFill>
            <a:srgbClr val="FFFF00">
              <a:alpha val="88000"/>
            </a:srgbClr>
          </a:solidFill>
          <a:ln w="381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nchor="ctr" anchorCtr="0"/>
          <a:lstStyle/>
          <a:p>
            <a:pPr algn="ctr">
              <a:defRPr/>
            </a:pPr>
            <a:r>
              <a:rPr lang="en-US" sz="1400" b="1" dirty="0" smtClean="0"/>
              <a:t>Performance Overhead</a:t>
            </a:r>
          </a:p>
          <a:p>
            <a:pPr algn="ctr">
              <a:defRPr/>
            </a:pPr>
            <a:r>
              <a:rPr lang="en-US" sz="1400" b="1" dirty="0" smtClean="0"/>
              <a:t> and</a:t>
            </a:r>
          </a:p>
          <a:p>
            <a:pPr algn="ctr">
              <a:defRPr/>
            </a:pPr>
            <a:r>
              <a:rPr lang="en-US" sz="1400" b="1" dirty="0" smtClean="0"/>
              <a:t> Fault Coverage Target</a:t>
            </a:r>
            <a:endParaRPr lang="en-US" sz="1400" b="1" dirty="0"/>
          </a:p>
        </p:txBody>
      </p:sp>
      <p:sp>
        <p:nvSpPr>
          <p:cNvPr id="5" name="Slide Number Placeholder 4"/>
          <p:cNvSpPr>
            <a:spLocks noGrp="1"/>
          </p:cNvSpPr>
          <p:nvPr>
            <p:ph type="sldNum" sz="quarter" idx="4"/>
          </p:nvPr>
        </p:nvSpPr>
        <p:spPr/>
        <p:txBody>
          <a:bodyPr/>
          <a:lstStyle/>
          <a:p>
            <a:fld id="{C95A27B6-DE0C-407F-A6C6-4B1A5613B8A0}" type="slidenum">
              <a:rPr lang="en-US" smtClean="0"/>
              <a:pPr/>
              <a:t>4</a:t>
            </a:fld>
            <a:endParaRPr lang="en-US"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500"/>
                                        <p:tgtEl>
                                          <p:spTgt spid="3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fade">
                                      <p:cBhvr>
                                        <p:cTn id="23" dur="500"/>
                                        <p:tgtEl>
                                          <p:spTgt spid="4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subTnLst>
                                    <p:set>
                                      <p:cBhvr override="childStyle">
                                        <p:cTn dur="1" fill="hold" display="0" masterRel="nextClick" afterEffect="1"/>
                                        <p:tgtEl>
                                          <p:spTgt spid="20"/>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fade">
                                      <p:cBhvr>
                                        <p:cTn id="39" dur="500"/>
                                        <p:tgtEl>
                                          <p:spTgt spid="4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500"/>
                                        <p:tgtEl>
                                          <p:spTgt spid="43"/>
                                        </p:tgtEl>
                                      </p:cBhvr>
                                    </p:animEffect>
                                  </p:childTnLst>
                                </p:cTn>
                              </p:par>
                              <p:par>
                                <p:cTn id="48" presetID="9" presetClass="emph" presetSubtype="0" grpId="1" nodeType="withEffect">
                                  <p:stCondLst>
                                    <p:cond delay="0"/>
                                  </p:stCondLst>
                                  <p:childTnLst>
                                    <p:set>
                                      <p:cBhvr rctx="PPT">
                                        <p:cTn id="49" dur="indefinite"/>
                                        <p:tgtEl>
                                          <p:spTgt spid="41"/>
                                        </p:tgtEl>
                                        <p:attrNameLst>
                                          <p:attrName>style.opacity</p:attrName>
                                        </p:attrNameLst>
                                      </p:cBhvr>
                                      <p:to>
                                        <p:strVal val="0.25"/>
                                      </p:to>
                                    </p:set>
                                    <p:animEffect filter="image" prLst="opacity: 0.25">
                                      <p:cBhvr rctx="IE">
                                        <p:cTn id="50" dur="indefinite"/>
                                        <p:tgtEl>
                                          <p:spTgt spid="41"/>
                                        </p:tgtEl>
                                      </p:cBhvr>
                                    </p:animEffect>
                                  </p:childTnLst>
                                </p:cTn>
                              </p:par>
                              <p:par>
                                <p:cTn id="51" presetID="9" presetClass="emph" presetSubtype="0" grpId="1" nodeType="withEffect">
                                  <p:stCondLst>
                                    <p:cond delay="0"/>
                                  </p:stCondLst>
                                  <p:childTnLst>
                                    <p:set>
                                      <p:cBhvr rctx="PPT">
                                        <p:cTn id="52" dur="indefinite"/>
                                        <p:tgtEl>
                                          <p:spTgt spid="38"/>
                                        </p:tgtEl>
                                        <p:attrNameLst>
                                          <p:attrName>style.opacity</p:attrName>
                                        </p:attrNameLst>
                                      </p:cBhvr>
                                      <p:to>
                                        <p:strVal val="0.25"/>
                                      </p:to>
                                    </p:set>
                                    <p:animEffect filter="image" prLst="opacity: 0.25">
                                      <p:cBhvr rctx="IE">
                                        <p:cTn id="53" dur="indefinite"/>
                                        <p:tgtEl>
                                          <p:spTgt spid="38"/>
                                        </p:tgtEl>
                                      </p:cBhvr>
                                    </p:animEffect>
                                  </p:childTnLst>
                                </p:cTn>
                              </p:par>
                              <p:par>
                                <p:cTn id="54" presetID="9" presetClass="emph" presetSubtype="0" grpId="1" nodeType="withEffect">
                                  <p:stCondLst>
                                    <p:cond delay="0"/>
                                  </p:stCondLst>
                                  <p:childTnLst>
                                    <p:set>
                                      <p:cBhvr rctx="PPT">
                                        <p:cTn id="55" dur="indefinite"/>
                                        <p:tgtEl>
                                          <p:spTgt spid="37"/>
                                        </p:tgtEl>
                                        <p:attrNameLst>
                                          <p:attrName>style.opacity</p:attrName>
                                        </p:attrNameLst>
                                      </p:cBhvr>
                                      <p:to>
                                        <p:strVal val="0.25"/>
                                      </p:to>
                                    </p:set>
                                    <p:animEffect filter="image" prLst="opacity: 0.25">
                                      <p:cBhvr rctx="IE">
                                        <p:cTn id="56" dur="indefinite"/>
                                        <p:tgtEl>
                                          <p:spTgt spid="37"/>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fade">
                                      <p:cBhvr>
                                        <p:cTn id="61" dur="500"/>
                                        <p:tgtEl>
                                          <p:spTgt spid="24"/>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1" nodeType="clickEffect">
                                  <p:stCondLst>
                                    <p:cond delay="0"/>
                                  </p:stCondLst>
                                  <p:childTnLst>
                                    <p:set>
                                      <p:cBhvr>
                                        <p:cTn id="6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22" grpId="0" animBg="1"/>
      <p:bldP spid="37" grpId="0" animBg="1"/>
      <p:bldP spid="37" grpId="1" animBg="1"/>
      <p:bldP spid="38" grpId="0" animBg="1"/>
      <p:bldP spid="38" grpId="1" animBg="1"/>
      <p:bldP spid="41" grpId="0" animBg="1"/>
      <p:bldP spid="41" grpId="1" animBg="1"/>
      <p:bldP spid="40" grpId="0" animBg="1"/>
      <p:bldP spid="43" grpId="0" animBg="1"/>
      <p:bldP spid="39" grpId="0" animBg="1"/>
      <p:bldP spid="24" grpId="0" animBg="1"/>
      <p:bldP spid="2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40"/>
          <p:cNvSpPr/>
          <p:nvPr/>
        </p:nvSpPr>
        <p:spPr bwMode="auto">
          <a:xfrm>
            <a:off x="609600" y="1371600"/>
            <a:ext cx="2286000" cy="2362200"/>
          </a:xfrm>
          <a:custGeom>
            <a:avLst/>
            <a:gdLst>
              <a:gd name="connsiteX0" fmla="*/ 25400 w 1397000"/>
              <a:gd name="connsiteY0" fmla="*/ 2393950 h 2393950"/>
              <a:gd name="connsiteX1" fmla="*/ 228600 w 1397000"/>
              <a:gd name="connsiteY1" fmla="*/ 1562100 h 2393950"/>
              <a:gd name="connsiteX2" fmla="*/ 539750 w 1397000"/>
              <a:gd name="connsiteY2" fmla="*/ 1409700 h 2393950"/>
              <a:gd name="connsiteX3" fmla="*/ 1397000 w 1397000"/>
              <a:gd name="connsiteY3" fmla="*/ 0 h 2393950"/>
              <a:gd name="connsiteX4" fmla="*/ 0 w 1397000"/>
              <a:gd name="connsiteY4" fmla="*/ 0 h 2393950"/>
              <a:gd name="connsiteX5" fmla="*/ 25400 w 1397000"/>
              <a:gd name="connsiteY5" fmla="*/ 2393950 h 2393950"/>
              <a:gd name="connsiteX0" fmla="*/ 0 w 1397000"/>
              <a:gd name="connsiteY0" fmla="*/ 2849940 h 2849940"/>
              <a:gd name="connsiteX1" fmla="*/ 228600 w 1397000"/>
              <a:gd name="connsiteY1" fmla="*/ 1562100 h 2849940"/>
              <a:gd name="connsiteX2" fmla="*/ 539750 w 1397000"/>
              <a:gd name="connsiteY2" fmla="*/ 1409700 h 2849940"/>
              <a:gd name="connsiteX3" fmla="*/ 1397000 w 1397000"/>
              <a:gd name="connsiteY3" fmla="*/ 0 h 2849940"/>
              <a:gd name="connsiteX4" fmla="*/ 0 w 1397000"/>
              <a:gd name="connsiteY4" fmla="*/ 0 h 2849940"/>
              <a:gd name="connsiteX5" fmla="*/ 0 w 1397000"/>
              <a:gd name="connsiteY5" fmla="*/ 2849940 h 2849940"/>
              <a:gd name="connsiteX0" fmla="*/ 0 w 1397000"/>
              <a:gd name="connsiteY0" fmla="*/ 2963938 h 2963938"/>
              <a:gd name="connsiteX1" fmla="*/ 228600 w 1397000"/>
              <a:gd name="connsiteY1" fmla="*/ 1562100 h 2963938"/>
              <a:gd name="connsiteX2" fmla="*/ 539750 w 1397000"/>
              <a:gd name="connsiteY2" fmla="*/ 1409700 h 2963938"/>
              <a:gd name="connsiteX3" fmla="*/ 1397000 w 1397000"/>
              <a:gd name="connsiteY3" fmla="*/ 0 h 2963938"/>
              <a:gd name="connsiteX4" fmla="*/ 0 w 1397000"/>
              <a:gd name="connsiteY4" fmla="*/ 0 h 2963938"/>
              <a:gd name="connsiteX5" fmla="*/ 0 w 1397000"/>
              <a:gd name="connsiteY5" fmla="*/ 2963938 h 2963938"/>
              <a:gd name="connsiteX0" fmla="*/ 0 w 1397000"/>
              <a:gd name="connsiteY0" fmla="*/ 2963938 h 2963938"/>
              <a:gd name="connsiteX1" fmla="*/ 228600 w 1397000"/>
              <a:gd name="connsiteY1" fmla="*/ 1562100 h 2963938"/>
              <a:gd name="connsiteX2" fmla="*/ 539750 w 1397000"/>
              <a:gd name="connsiteY2" fmla="*/ 1409700 h 2963938"/>
              <a:gd name="connsiteX3" fmla="*/ 1397000 w 1397000"/>
              <a:gd name="connsiteY3" fmla="*/ 0 h 2963938"/>
              <a:gd name="connsiteX4" fmla="*/ 0 w 1397000"/>
              <a:gd name="connsiteY4" fmla="*/ 0 h 2963938"/>
              <a:gd name="connsiteX5" fmla="*/ 0 w 1397000"/>
              <a:gd name="connsiteY5" fmla="*/ 2963938 h 2963938"/>
              <a:gd name="connsiteX0" fmla="*/ 0 w 1397000"/>
              <a:gd name="connsiteY0" fmla="*/ 2963938 h 2963938"/>
              <a:gd name="connsiteX1" fmla="*/ 209550 w 1397000"/>
              <a:gd name="connsiteY1" fmla="*/ 1595967 h 2963938"/>
              <a:gd name="connsiteX2" fmla="*/ 539750 w 1397000"/>
              <a:gd name="connsiteY2" fmla="*/ 1409700 h 2963938"/>
              <a:gd name="connsiteX3" fmla="*/ 1397000 w 1397000"/>
              <a:gd name="connsiteY3" fmla="*/ 0 h 2963938"/>
              <a:gd name="connsiteX4" fmla="*/ 0 w 1397000"/>
              <a:gd name="connsiteY4" fmla="*/ 0 h 2963938"/>
              <a:gd name="connsiteX5" fmla="*/ 0 w 1397000"/>
              <a:gd name="connsiteY5" fmla="*/ 2963938 h 2963938"/>
              <a:gd name="connsiteX0" fmla="*/ 0 w 1397000"/>
              <a:gd name="connsiteY0" fmla="*/ 2963938 h 2963938"/>
              <a:gd name="connsiteX1" fmla="*/ 209550 w 1397000"/>
              <a:gd name="connsiteY1" fmla="*/ 1709964 h 2963938"/>
              <a:gd name="connsiteX2" fmla="*/ 539750 w 1397000"/>
              <a:gd name="connsiteY2" fmla="*/ 1409700 h 2963938"/>
              <a:gd name="connsiteX3" fmla="*/ 1397000 w 1397000"/>
              <a:gd name="connsiteY3" fmla="*/ 0 h 2963938"/>
              <a:gd name="connsiteX4" fmla="*/ 0 w 1397000"/>
              <a:gd name="connsiteY4" fmla="*/ 0 h 2963938"/>
              <a:gd name="connsiteX5" fmla="*/ 0 w 1397000"/>
              <a:gd name="connsiteY5" fmla="*/ 2963938 h 2963938"/>
              <a:gd name="connsiteX0" fmla="*/ 0 w 1397000"/>
              <a:gd name="connsiteY0" fmla="*/ 2963938 h 2963938"/>
              <a:gd name="connsiteX1" fmla="*/ 209550 w 1397000"/>
              <a:gd name="connsiteY1" fmla="*/ 1709964 h 2963938"/>
              <a:gd name="connsiteX2" fmla="*/ 488950 w 1397000"/>
              <a:gd name="connsiteY2" fmla="*/ 1367971 h 2963938"/>
              <a:gd name="connsiteX3" fmla="*/ 1397000 w 1397000"/>
              <a:gd name="connsiteY3" fmla="*/ 0 h 2963938"/>
              <a:gd name="connsiteX4" fmla="*/ 0 w 1397000"/>
              <a:gd name="connsiteY4" fmla="*/ 0 h 2963938"/>
              <a:gd name="connsiteX5" fmla="*/ 0 w 1397000"/>
              <a:gd name="connsiteY5" fmla="*/ 2963938 h 2963938"/>
              <a:gd name="connsiteX0" fmla="*/ 0 w 1885950"/>
              <a:gd name="connsiteY0" fmla="*/ 3077936 h 3077936"/>
              <a:gd name="connsiteX1" fmla="*/ 209550 w 1885950"/>
              <a:gd name="connsiteY1" fmla="*/ 1823962 h 3077936"/>
              <a:gd name="connsiteX2" fmla="*/ 488950 w 1885950"/>
              <a:gd name="connsiteY2" fmla="*/ 1481969 h 3077936"/>
              <a:gd name="connsiteX3" fmla="*/ 1885950 w 1885950"/>
              <a:gd name="connsiteY3" fmla="*/ 0 h 3077936"/>
              <a:gd name="connsiteX4" fmla="*/ 0 w 1885950"/>
              <a:gd name="connsiteY4" fmla="*/ 113998 h 3077936"/>
              <a:gd name="connsiteX5" fmla="*/ 0 w 1885950"/>
              <a:gd name="connsiteY5" fmla="*/ 3077936 h 3077936"/>
              <a:gd name="connsiteX0" fmla="*/ 0 w 1885950"/>
              <a:gd name="connsiteY0" fmla="*/ 3305931 h 3305931"/>
              <a:gd name="connsiteX1" fmla="*/ 209550 w 1885950"/>
              <a:gd name="connsiteY1" fmla="*/ 2051957 h 3305931"/>
              <a:gd name="connsiteX2" fmla="*/ 488950 w 1885950"/>
              <a:gd name="connsiteY2" fmla="*/ 1709964 h 3305931"/>
              <a:gd name="connsiteX3" fmla="*/ 1885950 w 1885950"/>
              <a:gd name="connsiteY3" fmla="*/ 227995 h 3305931"/>
              <a:gd name="connsiteX4" fmla="*/ 419100 w 1885950"/>
              <a:gd name="connsiteY4" fmla="*/ 0 h 3305931"/>
              <a:gd name="connsiteX5" fmla="*/ 0 w 1885950"/>
              <a:gd name="connsiteY5" fmla="*/ 341993 h 3305931"/>
              <a:gd name="connsiteX6" fmla="*/ 0 w 1885950"/>
              <a:gd name="connsiteY6" fmla="*/ 3305931 h 3305931"/>
              <a:gd name="connsiteX0" fmla="*/ 0 w 1885950"/>
              <a:gd name="connsiteY0" fmla="*/ 3533926 h 3533926"/>
              <a:gd name="connsiteX1" fmla="*/ 209550 w 1885950"/>
              <a:gd name="connsiteY1" fmla="*/ 2279952 h 3533926"/>
              <a:gd name="connsiteX2" fmla="*/ 488950 w 1885950"/>
              <a:gd name="connsiteY2" fmla="*/ 1937959 h 3533926"/>
              <a:gd name="connsiteX3" fmla="*/ 1885950 w 1885950"/>
              <a:gd name="connsiteY3" fmla="*/ 455990 h 3533926"/>
              <a:gd name="connsiteX4" fmla="*/ 419100 w 1885950"/>
              <a:gd name="connsiteY4" fmla="*/ 227995 h 3533926"/>
              <a:gd name="connsiteX5" fmla="*/ 0 w 1885950"/>
              <a:gd name="connsiteY5" fmla="*/ 0 h 3533926"/>
              <a:gd name="connsiteX6" fmla="*/ 0 w 1885950"/>
              <a:gd name="connsiteY6" fmla="*/ 569988 h 3533926"/>
              <a:gd name="connsiteX7" fmla="*/ 0 w 1885950"/>
              <a:gd name="connsiteY7" fmla="*/ 3533926 h 3533926"/>
              <a:gd name="connsiteX0" fmla="*/ 0 w 1885950"/>
              <a:gd name="connsiteY0" fmla="*/ 3533926 h 3533926"/>
              <a:gd name="connsiteX1" fmla="*/ 209550 w 1885950"/>
              <a:gd name="connsiteY1" fmla="*/ 2279952 h 3533926"/>
              <a:gd name="connsiteX2" fmla="*/ 488950 w 1885950"/>
              <a:gd name="connsiteY2" fmla="*/ 1937959 h 3533926"/>
              <a:gd name="connsiteX3" fmla="*/ 1885950 w 1885950"/>
              <a:gd name="connsiteY3" fmla="*/ 455990 h 3533926"/>
              <a:gd name="connsiteX4" fmla="*/ 419100 w 1885950"/>
              <a:gd name="connsiteY4" fmla="*/ 0 h 3533926"/>
              <a:gd name="connsiteX5" fmla="*/ 0 w 1885950"/>
              <a:gd name="connsiteY5" fmla="*/ 0 h 3533926"/>
              <a:gd name="connsiteX6" fmla="*/ 0 w 1885950"/>
              <a:gd name="connsiteY6" fmla="*/ 569988 h 3533926"/>
              <a:gd name="connsiteX7" fmla="*/ 0 w 1885950"/>
              <a:gd name="connsiteY7" fmla="*/ 3533926 h 3533926"/>
              <a:gd name="connsiteX0" fmla="*/ 0 w 1885950"/>
              <a:gd name="connsiteY0" fmla="*/ 3533926 h 3533926"/>
              <a:gd name="connsiteX1" fmla="*/ 209550 w 1885950"/>
              <a:gd name="connsiteY1" fmla="*/ 2279952 h 3533926"/>
              <a:gd name="connsiteX2" fmla="*/ 488950 w 1885950"/>
              <a:gd name="connsiteY2" fmla="*/ 1937959 h 3533926"/>
              <a:gd name="connsiteX3" fmla="*/ 1885950 w 1885950"/>
              <a:gd name="connsiteY3" fmla="*/ 455990 h 3533926"/>
              <a:gd name="connsiteX4" fmla="*/ 419100 w 1885950"/>
              <a:gd name="connsiteY4" fmla="*/ 0 h 3533926"/>
              <a:gd name="connsiteX5" fmla="*/ 0 w 1885950"/>
              <a:gd name="connsiteY5" fmla="*/ 0 h 3533926"/>
              <a:gd name="connsiteX6" fmla="*/ 0 w 1885950"/>
              <a:gd name="connsiteY6" fmla="*/ 569988 h 3533926"/>
              <a:gd name="connsiteX7" fmla="*/ 0 w 1885950"/>
              <a:gd name="connsiteY7" fmla="*/ 3533926 h 3533926"/>
              <a:gd name="connsiteX0" fmla="*/ 0 w 1885950"/>
              <a:gd name="connsiteY0" fmla="*/ 3533926 h 3533926"/>
              <a:gd name="connsiteX1" fmla="*/ 209550 w 1885950"/>
              <a:gd name="connsiteY1" fmla="*/ 2279952 h 3533926"/>
              <a:gd name="connsiteX2" fmla="*/ 488950 w 1885950"/>
              <a:gd name="connsiteY2" fmla="*/ 1937959 h 3533926"/>
              <a:gd name="connsiteX3" fmla="*/ 1885950 w 1885950"/>
              <a:gd name="connsiteY3" fmla="*/ 455990 h 3533926"/>
              <a:gd name="connsiteX4" fmla="*/ 419100 w 1885950"/>
              <a:gd name="connsiteY4" fmla="*/ 0 h 3533926"/>
              <a:gd name="connsiteX5" fmla="*/ 0 w 1885950"/>
              <a:gd name="connsiteY5" fmla="*/ 0 h 3533926"/>
              <a:gd name="connsiteX6" fmla="*/ 0 w 1885950"/>
              <a:gd name="connsiteY6" fmla="*/ 569988 h 3533926"/>
              <a:gd name="connsiteX7" fmla="*/ 0 w 1885950"/>
              <a:gd name="connsiteY7" fmla="*/ 3533926 h 3533926"/>
              <a:gd name="connsiteX0" fmla="*/ 0 w 2095500"/>
              <a:gd name="connsiteY0" fmla="*/ 3533926 h 3533926"/>
              <a:gd name="connsiteX1" fmla="*/ 209550 w 2095500"/>
              <a:gd name="connsiteY1" fmla="*/ 2279952 h 3533926"/>
              <a:gd name="connsiteX2" fmla="*/ 488950 w 2095500"/>
              <a:gd name="connsiteY2" fmla="*/ 1937959 h 3533926"/>
              <a:gd name="connsiteX3" fmla="*/ 2095500 w 2095500"/>
              <a:gd name="connsiteY3" fmla="*/ 569988 h 3533926"/>
              <a:gd name="connsiteX4" fmla="*/ 419100 w 2095500"/>
              <a:gd name="connsiteY4" fmla="*/ 0 h 3533926"/>
              <a:gd name="connsiteX5" fmla="*/ 0 w 2095500"/>
              <a:gd name="connsiteY5" fmla="*/ 0 h 3533926"/>
              <a:gd name="connsiteX6" fmla="*/ 0 w 2095500"/>
              <a:gd name="connsiteY6" fmla="*/ 569988 h 3533926"/>
              <a:gd name="connsiteX7" fmla="*/ 0 w 2095500"/>
              <a:gd name="connsiteY7" fmla="*/ 3533926 h 3533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3533926">
                <a:moveTo>
                  <a:pt x="0" y="3533926"/>
                </a:moveTo>
                <a:lnTo>
                  <a:pt x="209550" y="2279952"/>
                </a:lnTo>
                <a:lnTo>
                  <a:pt x="488950" y="1937959"/>
                </a:lnTo>
                <a:lnTo>
                  <a:pt x="2095500" y="569988"/>
                </a:lnTo>
                <a:cubicBezTo>
                  <a:pt x="1606550" y="417991"/>
                  <a:pt x="1624013" y="37999"/>
                  <a:pt x="419100" y="0"/>
                </a:cubicBezTo>
                <a:lnTo>
                  <a:pt x="0" y="0"/>
                </a:lnTo>
                <a:lnTo>
                  <a:pt x="0" y="569988"/>
                </a:lnTo>
                <a:lnTo>
                  <a:pt x="0" y="3533926"/>
                </a:lnTo>
                <a:close/>
              </a:path>
            </a:pathLst>
          </a:custGeom>
          <a:solidFill>
            <a:srgbClr val="FFFF00">
              <a:alpha val="50000"/>
            </a:srgbClr>
          </a:solidFill>
          <a:ln w="38100"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42" name="Straight Connector 41"/>
          <p:cNvCxnSpPr/>
          <p:nvPr/>
        </p:nvCxnSpPr>
        <p:spPr bwMode="auto">
          <a:xfrm flipV="1">
            <a:off x="1219558" y="1828800"/>
            <a:ext cx="1599842" cy="838200"/>
          </a:xfrm>
          <a:prstGeom prst="line">
            <a:avLst/>
          </a:prstGeom>
          <a:ln w="50800">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746760" y="1521023"/>
            <a:ext cx="1158240" cy="307777"/>
          </a:xfrm>
          <a:prstGeom prst="rect">
            <a:avLst/>
          </a:prstGeom>
          <a:noFill/>
          <a:ln w="38100" cap="flat" cmpd="sng" algn="ctr">
            <a:noFill/>
            <a:prstDash val="solid"/>
            <a:round/>
            <a:headEnd type="none" w="med" len="med"/>
            <a:tailEnd type="none" w="med" len="med"/>
          </a:ln>
          <a:effectLst/>
        </p:spPr>
        <p:txBody>
          <a:bodyPr wrap="none" anchor="ctr" anchorCtr="0"/>
          <a:lstStyle/>
          <a:p>
            <a:pPr algn="ctr">
              <a:spcBef>
                <a:spcPct val="50000"/>
              </a:spcBef>
              <a:defRPr/>
            </a:pPr>
            <a:r>
              <a:rPr lang="en-US" sz="1400" b="1" dirty="0" smtClean="0">
                <a:effectLst>
                  <a:outerShdw blurRad="38100" dist="38100" dir="2700000" algn="tl">
                    <a:srgbClr val="000000">
                      <a:alpha val="43137"/>
                    </a:srgbClr>
                  </a:outerShdw>
                </a:effectLst>
              </a:rPr>
              <a:t>Target solution</a:t>
            </a:r>
          </a:p>
        </p:txBody>
      </p:sp>
      <p:sp>
        <p:nvSpPr>
          <p:cNvPr id="57" name="Rectangle 56"/>
          <p:cNvSpPr/>
          <p:nvPr/>
        </p:nvSpPr>
        <p:spPr bwMode="auto">
          <a:xfrm>
            <a:off x="609600" y="4114800"/>
            <a:ext cx="8343900" cy="1676400"/>
          </a:xfrm>
          <a:prstGeom prst="rect">
            <a:avLst/>
          </a:prstGeom>
          <a:solidFill>
            <a:srgbClr val="0070C0">
              <a:alpha val="50000"/>
            </a:srgbClr>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wrap="none"/>
          <a:lstStyle/>
          <a:p>
            <a:pPr marL="0" marR="0" indent="0" algn="ctr" defTabSz="914400" eaLnBrk="1" latinLnBrk="0" hangingPunct="1">
              <a:lnSpc>
                <a:spcPct val="100000"/>
              </a:lnSpc>
              <a:spcBef>
                <a:spcPct val="50000"/>
              </a:spcBef>
              <a:buClrTx/>
              <a:buSzTx/>
              <a:tabLst/>
              <a:defRPr/>
            </a:pPr>
            <a:endParaRPr lang="en-US" sz="1500" b="1" dirty="0" smtClean="0">
              <a:effectLst>
                <a:outerShdw blurRad="38100" dist="38100" dir="2700000" algn="tl">
                  <a:srgbClr val="000000">
                    <a:alpha val="43137"/>
                  </a:srgbClr>
                </a:outerShdw>
              </a:effectLst>
            </a:endParaRPr>
          </a:p>
          <a:p>
            <a:pPr marL="0" marR="0" indent="0" algn="ctr" defTabSz="914400" eaLnBrk="1" latinLnBrk="0" hangingPunct="1">
              <a:lnSpc>
                <a:spcPct val="100000"/>
              </a:lnSpc>
              <a:spcBef>
                <a:spcPct val="50000"/>
              </a:spcBef>
              <a:buClrTx/>
              <a:buSzTx/>
              <a:tabLst/>
              <a:defRPr/>
            </a:pPr>
            <a:r>
              <a:rPr lang="en-US" sz="1500" b="1" dirty="0" smtClean="0"/>
              <a:t>Fault coverage from different sources of masking (75% to 92%)</a:t>
            </a:r>
          </a:p>
        </p:txBody>
      </p:sp>
      <p:sp>
        <p:nvSpPr>
          <p:cNvPr id="11268" name="Rectangle 2"/>
          <p:cNvSpPr>
            <a:spLocks noGrp="1" noChangeArrowheads="1"/>
          </p:cNvSpPr>
          <p:nvPr>
            <p:ph type="title" idx="4294967295"/>
          </p:nvPr>
        </p:nvSpPr>
        <p:spPr>
          <a:xfrm>
            <a:off x="0" y="152400"/>
            <a:ext cx="8686800" cy="808038"/>
          </a:xfrm>
        </p:spPr>
        <p:txBody>
          <a:bodyPr/>
          <a:lstStyle/>
          <a:p>
            <a:pPr algn="l" eaLnBrk="1" hangingPunct="1"/>
            <a:r>
              <a:rPr lang="en-US" dirty="0" smtClean="0"/>
              <a:t>Proposed Solution</a:t>
            </a:r>
          </a:p>
        </p:txBody>
      </p:sp>
      <p:grpSp>
        <p:nvGrpSpPr>
          <p:cNvPr id="5" name="Group 36"/>
          <p:cNvGrpSpPr/>
          <p:nvPr/>
        </p:nvGrpSpPr>
        <p:grpSpPr>
          <a:xfrm>
            <a:off x="533400" y="5829300"/>
            <a:ext cx="8371056" cy="307777"/>
            <a:chOff x="533400" y="5829300"/>
            <a:chExt cx="8256405" cy="307777"/>
          </a:xfrm>
        </p:grpSpPr>
        <p:sp>
          <p:nvSpPr>
            <p:cNvPr id="32" name="TextBox 31"/>
            <p:cNvSpPr txBox="1"/>
            <p:nvPr/>
          </p:nvSpPr>
          <p:spPr bwMode="auto">
            <a:xfrm>
              <a:off x="533400" y="5829300"/>
              <a:ext cx="4381500" cy="307777"/>
            </a:xfrm>
            <a:prstGeom prst="rect">
              <a:avLst/>
            </a:prstGeom>
            <a:noFill/>
            <a:effectLst/>
          </p:spPr>
          <p:txBody>
            <a:bodyPr wrap="square">
              <a:spAutoFit/>
            </a:bodyPr>
            <a:lstStyle/>
            <a:p>
              <a:pPr>
                <a:defRPr/>
              </a:pPr>
              <a:r>
                <a:rPr lang="en-US" sz="1400" b="1" dirty="0" smtClean="0"/>
                <a:t>Increasing Overheads (performance)</a:t>
              </a:r>
              <a:endParaRPr lang="en-US" sz="1400" b="1" dirty="0"/>
            </a:p>
          </p:txBody>
        </p:sp>
        <p:cxnSp>
          <p:nvCxnSpPr>
            <p:cNvPr id="34" name="Straight Arrow Connector 33"/>
            <p:cNvCxnSpPr/>
            <p:nvPr/>
          </p:nvCxnSpPr>
          <p:spPr bwMode="auto">
            <a:xfrm>
              <a:off x="3829486" y="5990088"/>
              <a:ext cx="4960319" cy="1588"/>
            </a:xfrm>
            <a:prstGeom prst="straightConnector1">
              <a:avLst/>
            </a:prstGeom>
            <a:solidFill>
              <a:srgbClr val="99CCFF"/>
            </a:solidFill>
            <a:ln w="38100" cap="flat" cmpd="sng" algn="ctr">
              <a:solidFill>
                <a:schemeClr val="tx1"/>
              </a:solidFill>
              <a:prstDash val="solid"/>
              <a:round/>
              <a:headEnd type="none" w="med" len="med"/>
              <a:tailEnd type="arrow"/>
            </a:ln>
            <a:effectLst>
              <a:outerShdw blurRad="50800" dist="38100" dir="2700000" algn="tl" rotWithShape="0">
                <a:prstClr val="black">
                  <a:alpha val="40000"/>
                </a:prstClr>
              </a:outerShdw>
            </a:effectLst>
          </p:spPr>
        </p:cxnSp>
      </p:grpSp>
      <p:sp>
        <p:nvSpPr>
          <p:cNvPr id="53" name="Freeform 52"/>
          <p:cNvSpPr/>
          <p:nvPr/>
        </p:nvSpPr>
        <p:spPr bwMode="auto">
          <a:xfrm>
            <a:off x="609600" y="1219200"/>
            <a:ext cx="8343900" cy="4572000"/>
          </a:xfrm>
          <a:custGeom>
            <a:avLst/>
            <a:gdLst>
              <a:gd name="connsiteX0" fmla="*/ 7620 w 4625340"/>
              <a:gd name="connsiteY0" fmla="*/ 0 h 3162300"/>
              <a:gd name="connsiteX1" fmla="*/ 0 w 4625340"/>
              <a:gd name="connsiteY1" fmla="*/ 3162300 h 3162300"/>
              <a:gd name="connsiteX2" fmla="*/ 4625340 w 4625340"/>
              <a:gd name="connsiteY2" fmla="*/ 3162300 h 3162300"/>
              <a:gd name="connsiteX3" fmla="*/ 4625340 w 4625340"/>
              <a:gd name="connsiteY3" fmla="*/ 3162300 h 3162300"/>
              <a:gd name="connsiteX0" fmla="*/ 944880 w 4625340"/>
              <a:gd name="connsiteY0" fmla="*/ 0 h 2788920"/>
              <a:gd name="connsiteX1" fmla="*/ 0 w 4625340"/>
              <a:gd name="connsiteY1" fmla="*/ 2788920 h 2788920"/>
              <a:gd name="connsiteX2" fmla="*/ 4625340 w 4625340"/>
              <a:gd name="connsiteY2" fmla="*/ 2788920 h 2788920"/>
              <a:gd name="connsiteX3" fmla="*/ 4625340 w 4625340"/>
              <a:gd name="connsiteY3" fmla="*/ 2788920 h 2788920"/>
              <a:gd name="connsiteX0" fmla="*/ 0 w 3680460"/>
              <a:gd name="connsiteY0" fmla="*/ 0 h 2788920"/>
              <a:gd name="connsiteX1" fmla="*/ 1485900 w 3680460"/>
              <a:gd name="connsiteY1" fmla="*/ 1866900 h 2788920"/>
              <a:gd name="connsiteX2" fmla="*/ 3680460 w 3680460"/>
              <a:gd name="connsiteY2" fmla="*/ 2788920 h 2788920"/>
              <a:gd name="connsiteX3" fmla="*/ 3680460 w 3680460"/>
              <a:gd name="connsiteY3" fmla="*/ 2788920 h 2788920"/>
              <a:gd name="connsiteX0" fmla="*/ 0 w 3680460"/>
              <a:gd name="connsiteY0" fmla="*/ 0 h 2788920"/>
              <a:gd name="connsiteX1" fmla="*/ 0 w 3680460"/>
              <a:gd name="connsiteY1" fmla="*/ 2781300 h 2788920"/>
              <a:gd name="connsiteX2" fmla="*/ 3680460 w 3680460"/>
              <a:gd name="connsiteY2" fmla="*/ 2788920 h 2788920"/>
              <a:gd name="connsiteX3" fmla="*/ 3680460 w 3680460"/>
              <a:gd name="connsiteY3" fmla="*/ 2788920 h 2788920"/>
              <a:gd name="connsiteX0" fmla="*/ 0 w 3680460"/>
              <a:gd name="connsiteY0" fmla="*/ 0 h 2788920"/>
              <a:gd name="connsiteX1" fmla="*/ 0 w 3680460"/>
              <a:gd name="connsiteY1" fmla="*/ 2781300 h 2788920"/>
              <a:gd name="connsiteX2" fmla="*/ 3680460 w 3680460"/>
              <a:gd name="connsiteY2" fmla="*/ 2788920 h 2788920"/>
              <a:gd name="connsiteX0" fmla="*/ 0 w 3680460"/>
              <a:gd name="connsiteY0" fmla="*/ 0 h 2788920"/>
              <a:gd name="connsiteX1" fmla="*/ 0 w 3680460"/>
              <a:gd name="connsiteY1" fmla="*/ 2781300 h 2788920"/>
              <a:gd name="connsiteX2" fmla="*/ 3680460 w 3680460"/>
              <a:gd name="connsiteY2" fmla="*/ 2788920 h 2788920"/>
              <a:gd name="connsiteX0" fmla="*/ 0 w 3680460"/>
              <a:gd name="connsiteY0" fmla="*/ 0 h 2788920"/>
              <a:gd name="connsiteX1" fmla="*/ 0 w 3680460"/>
              <a:gd name="connsiteY1" fmla="*/ 2781300 h 2788920"/>
              <a:gd name="connsiteX2" fmla="*/ 3680460 w 3680460"/>
              <a:gd name="connsiteY2" fmla="*/ 2788920 h 2788920"/>
              <a:gd name="connsiteX0" fmla="*/ 0 w 1371600"/>
              <a:gd name="connsiteY0" fmla="*/ 0 h 3429000"/>
              <a:gd name="connsiteX1" fmla="*/ 0 w 1371600"/>
              <a:gd name="connsiteY1" fmla="*/ 2781300 h 3429000"/>
              <a:gd name="connsiteX2" fmla="*/ 1371600 w 1371600"/>
              <a:gd name="connsiteY2" fmla="*/ 3429000 h 3429000"/>
              <a:gd name="connsiteX0" fmla="*/ 0 w 6438900"/>
              <a:gd name="connsiteY0" fmla="*/ 0 h 2781300"/>
              <a:gd name="connsiteX1" fmla="*/ 0 w 6438900"/>
              <a:gd name="connsiteY1" fmla="*/ 2781300 h 2781300"/>
              <a:gd name="connsiteX2" fmla="*/ 6438900 w 6438900"/>
              <a:gd name="connsiteY2" fmla="*/ 2781300 h 2781300"/>
            </a:gdLst>
            <a:ahLst/>
            <a:cxnLst>
              <a:cxn ang="0">
                <a:pos x="connsiteX0" y="connsiteY0"/>
              </a:cxn>
              <a:cxn ang="0">
                <a:pos x="connsiteX1" y="connsiteY1"/>
              </a:cxn>
              <a:cxn ang="0">
                <a:pos x="connsiteX2" y="connsiteY2"/>
              </a:cxn>
            </a:cxnLst>
            <a:rect l="l" t="t" r="r" b="b"/>
            <a:pathLst>
              <a:path w="6438900" h="2781300">
                <a:moveTo>
                  <a:pt x="0" y="0"/>
                </a:moveTo>
                <a:lnTo>
                  <a:pt x="0" y="2781300"/>
                </a:lnTo>
                <a:lnTo>
                  <a:pt x="6438900" y="2781300"/>
                </a:lnTo>
              </a:path>
            </a:pathLst>
          </a:cu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1" name="Freeform 60"/>
          <p:cNvSpPr>
            <a:spLocks noChangeAspect="1"/>
          </p:cNvSpPr>
          <p:nvPr/>
        </p:nvSpPr>
        <p:spPr>
          <a:xfrm>
            <a:off x="621120" y="2582990"/>
            <a:ext cx="1702979" cy="1531810"/>
          </a:xfrm>
          <a:custGeom>
            <a:avLst/>
            <a:gdLst>
              <a:gd name="connsiteX0" fmla="*/ 0 w 828675"/>
              <a:gd name="connsiteY0" fmla="*/ 2209800 h 2209800"/>
              <a:gd name="connsiteX1" fmla="*/ 95250 w 828675"/>
              <a:gd name="connsiteY1" fmla="*/ 790575 h 2209800"/>
              <a:gd name="connsiteX2" fmla="*/ 390525 w 828675"/>
              <a:gd name="connsiteY2" fmla="*/ 219075 h 2209800"/>
              <a:gd name="connsiteX3" fmla="*/ 828675 w 828675"/>
              <a:gd name="connsiteY3" fmla="*/ 0 h 2209800"/>
              <a:gd name="connsiteX0" fmla="*/ 0 w 1204706"/>
              <a:gd name="connsiteY0" fmla="*/ 2352439 h 2352439"/>
              <a:gd name="connsiteX1" fmla="*/ 95250 w 1204706"/>
              <a:gd name="connsiteY1" fmla="*/ 933214 h 2352439"/>
              <a:gd name="connsiteX2" fmla="*/ 390525 w 1204706"/>
              <a:gd name="connsiteY2" fmla="*/ 361714 h 2352439"/>
              <a:gd name="connsiteX3" fmla="*/ 1204706 w 1204706"/>
              <a:gd name="connsiteY3" fmla="*/ 0 h 2352439"/>
              <a:gd name="connsiteX0" fmla="*/ 0 w 1302801"/>
              <a:gd name="connsiteY0" fmla="*/ 2352439 h 2352439"/>
              <a:gd name="connsiteX1" fmla="*/ 95250 w 1302801"/>
              <a:gd name="connsiteY1" fmla="*/ 933214 h 2352439"/>
              <a:gd name="connsiteX2" fmla="*/ 390525 w 1302801"/>
              <a:gd name="connsiteY2" fmla="*/ 361714 h 2352439"/>
              <a:gd name="connsiteX3" fmla="*/ 1302801 w 1302801"/>
              <a:gd name="connsiteY3" fmla="*/ 0 h 2352439"/>
              <a:gd name="connsiteX0" fmla="*/ 45225 w 1348026"/>
              <a:gd name="connsiteY0" fmla="*/ 2352439 h 2352439"/>
              <a:gd name="connsiteX1" fmla="*/ 140475 w 1348026"/>
              <a:gd name="connsiteY1" fmla="*/ 933214 h 2352439"/>
              <a:gd name="connsiteX2" fmla="*/ 888077 w 1348026"/>
              <a:gd name="connsiteY2" fmla="*/ 175189 h 2352439"/>
              <a:gd name="connsiteX3" fmla="*/ 1348026 w 1348026"/>
              <a:gd name="connsiteY3" fmla="*/ 0 h 2352439"/>
              <a:gd name="connsiteX0" fmla="*/ 0 w 1302801"/>
              <a:gd name="connsiteY0" fmla="*/ 2352439 h 2352439"/>
              <a:gd name="connsiteX1" fmla="*/ 242392 w 1302801"/>
              <a:gd name="connsiteY1" fmla="*/ 477871 h 2352439"/>
              <a:gd name="connsiteX2" fmla="*/ 842852 w 1302801"/>
              <a:gd name="connsiteY2" fmla="*/ 175189 h 2352439"/>
              <a:gd name="connsiteX3" fmla="*/ 1302801 w 1302801"/>
              <a:gd name="connsiteY3" fmla="*/ 0 h 2352439"/>
              <a:gd name="connsiteX0" fmla="*/ 0 w 1302801"/>
              <a:gd name="connsiteY0" fmla="*/ 2352439 h 2352439"/>
              <a:gd name="connsiteX1" fmla="*/ 242392 w 1302801"/>
              <a:gd name="connsiteY1" fmla="*/ 477871 h 2352439"/>
              <a:gd name="connsiteX2" fmla="*/ 842852 w 1302801"/>
              <a:gd name="connsiteY2" fmla="*/ 175189 h 2352439"/>
              <a:gd name="connsiteX3" fmla="*/ 1302801 w 1302801"/>
              <a:gd name="connsiteY3" fmla="*/ 0 h 2352439"/>
              <a:gd name="connsiteX0" fmla="*/ 0 w 1302801"/>
              <a:gd name="connsiteY0" fmla="*/ 2352439 h 2352439"/>
              <a:gd name="connsiteX1" fmla="*/ 242392 w 1302801"/>
              <a:gd name="connsiteY1" fmla="*/ 477871 h 2352439"/>
              <a:gd name="connsiteX2" fmla="*/ 842852 w 1302801"/>
              <a:gd name="connsiteY2" fmla="*/ 147758 h 2352439"/>
              <a:gd name="connsiteX3" fmla="*/ 1302801 w 1302801"/>
              <a:gd name="connsiteY3" fmla="*/ 0 h 2352439"/>
              <a:gd name="connsiteX0" fmla="*/ 0 w 1302801"/>
              <a:gd name="connsiteY0" fmla="*/ 2352439 h 2352439"/>
              <a:gd name="connsiteX1" fmla="*/ 242392 w 1302801"/>
              <a:gd name="connsiteY1" fmla="*/ 477871 h 2352439"/>
              <a:gd name="connsiteX2" fmla="*/ 1302801 w 1302801"/>
              <a:gd name="connsiteY2" fmla="*/ 0 h 2352439"/>
              <a:gd name="connsiteX0" fmla="*/ 0 w 1548038"/>
              <a:gd name="connsiteY0" fmla="*/ 2385355 h 2385355"/>
              <a:gd name="connsiteX1" fmla="*/ 242392 w 1548038"/>
              <a:gd name="connsiteY1" fmla="*/ 510787 h 2385355"/>
              <a:gd name="connsiteX2" fmla="*/ 1548038 w 1548038"/>
              <a:gd name="connsiteY2" fmla="*/ 0 h 2385355"/>
              <a:gd name="connsiteX0" fmla="*/ 0 w 1548038"/>
              <a:gd name="connsiteY0" fmla="*/ 2385355 h 2385355"/>
              <a:gd name="connsiteX1" fmla="*/ 242392 w 1548038"/>
              <a:gd name="connsiteY1" fmla="*/ 510787 h 2385355"/>
              <a:gd name="connsiteX2" fmla="*/ 1548038 w 1548038"/>
              <a:gd name="connsiteY2" fmla="*/ 0 h 2385355"/>
              <a:gd name="connsiteX0" fmla="*/ 0 w 1454815"/>
              <a:gd name="connsiteY0" fmla="*/ 2427049 h 2427049"/>
              <a:gd name="connsiteX1" fmla="*/ 242392 w 1454815"/>
              <a:gd name="connsiteY1" fmla="*/ 552481 h 2427049"/>
              <a:gd name="connsiteX2" fmla="*/ 1454815 w 1454815"/>
              <a:gd name="connsiteY2" fmla="*/ 0 h 2427049"/>
              <a:gd name="connsiteX0" fmla="*/ 0 w 1454815"/>
              <a:gd name="connsiteY0" fmla="*/ 2451056 h 2451056"/>
              <a:gd name="connsiteX1" fmla="*/ 234420 w 1454815"/>
              <a:gd name="connsiteY1" fmla="*/ 392072 h 2451056"/>
              <a:gd name="connsiteX2" fmla="*/ 1454815 w 1454815"/>
              <a:gd name="connsiteY2" fmla="*/ 24007 h 2451056"/>
              <a:gd name="connsiteX0" fmla="*/ 0 w 1454815"/>
              <a:gd name="connsiteY0" fmla="*/ 2531237 h 2531237"/>
              <a:gd name="connsiteX1" fmla="*/ 210504 w 1454815"/>
              <a:gd name="connsiteY1" fmla="*/ 392073 h 2531237"/>
              <a:gd name="connsiteX2" fmla="*/ 1454815 w 1454815"/>
              <a:gd name="connsiteY2" fmla="*/ 104188 h 2531237"/>
              <a:gd name="connsiteX0" fmla="*/ 0 w 1375096"/>
              <a:gd name="connsiteY0" fmla="*/ 2539302 h 2539302"/>
              <a:gd name="connsiteX1" fmla="*/ 210504 w 1375096"/>
              <a:gd name="connsiteY1" fmla="*/ 400138 h 2539302"/>
              <a:gd name="connsiteX2" fmla="*/ 1375096 w 1375096"/>
              <a:gd name="connsiteY2" fmla="*/ 0 h 2539302"/>
              <a:gd name="connsiteX0" fmla="*/ 0 w 1369646"/>
              <a:gd name="connsiteY0" fmla="*/ 2254026 h 2254026"/>
              <a:gd name="connsiteX1" fmla="*/ 205054 w 1369646"/>
              <a:gd name="connsiteY1" fmla="*/ 400138 h 2254026"/>
              <a:gd name="connsiteX2" fmla="*/ 1369646 w 1369646"/>
              <a:gd name="connsiteY2" fmla="*/ 0 h 2254026"/>
            </a:gdLst>
            <a:ahLst/>
            <a:cxnLst>
              <a:cxn ang="0">
                <a:pos x="connsiteX0" y="connsiteY0"/>
              </a:cxn>
              <a:cxn ang="0">
                <a:pos x="connsiteX1" y="connsiteY1"/>
              </a:cxn>
              <a:cxn ang="0">
                <a:pos x="connsiteX2" y="connsiteY2"/>
              </a:cxn>
            </a:cxnLst>
            <a:rect l="l" t="t" r="r" b="b"/>
            <a:pathLst>
              <a:path w="1369646" h="2254026">
                <a:moveTo>
                  <a:pt x="0" y="2254026"/>
                </a:moveTo>
                <a:cubicBezTo>
                  <a:pt x="15081" y="1710307"/>
                  <a:pt x="64579" y="763013"/>
                  <a:pt x="205054" y="400138"/>
                </a:cubicBezTo>
                <a:cubicBezTo>
                  <a:pt x="422187" y="8065"/>
                  <a:pt x="1116029" y="22751"/>
                  <a:pt x="1369646" y="0"/>
                </a:cubicBezTo>
              </a:path>
            </a:pathLst>
          </a:custGeom>
          <a:noFill/>
          <a:ln w="50800" cap="flat" cmpd="sng" algn="ctr">
            <a:solidFill>
              <a:schemeClr val="tx1"/>
            </a:solidFill>
            <a:prstDash val="solid"/>
          </a:ln>
          <a:effectLst/>
        </p:spPr>
        <p:style>
          <a:lnRef idx="1">
            <a:schemeClr val="accent1"/>
          </a:lnRef>
          <a:fillRef idx="0">
            <a:schemeClr val="accent1"/>
          </a:fillRef>
          <a:effectRef idx="0">
            <a:schemeClr val="accent1"/>
          </a:effectRef>
          <a:fontRef idx="minor">
            <a:schemeClr val="tx1"/>
          </a:fontRef>
        </p:style>
        <p:txBody>
          <a:bodyPr wrap="square"/>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latin typeface="+mn-lt"/>
            </a:endParaRPr>
          </a:p>
        </p:txBody>
      </p:sp>
      <p:sp>
        <p:nvSpPr>
          <p:cNvPr id="66" name="Multiply 65"/>
          <p:cNvSpPr/>
          <p:nvPr/>
        </p:nvSpPr>
        <p:spPr bwMode="auto">
          <a:xfrm>
            <a:off x="990600" y="2572691"/>
            <a:ext cx="342900" cy="342900"/>
          </a:xfrm>
          <a:prstGeom prst="mathMultiply">
            <a:avLst/>
          </a:prstGeom>
          <a:solidFill>
            <a:srgbClr val="C00000"/>
          </a:solidFill>
          <a:ln w="381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lstStyle/>
          <a:p>
            <a:pPr>
              <a:spcBef>
                <a:spcPct val="50000"/>
              </a:spcBef>
              <a:buFont typeface="Wingdings" pitchFamily="2" charset="2"/>
              <a:buChar char="§"/>
              <a:defRPr/>
            </a:pPr>
            <a:endParaRPr lang="en-US" b="1" smtClean="0"/>
          </a:p>
        </p:txBody>
      </p:sp>
      <p:sp>
        <p:nvSpPr>
          <p:cNvPr id="67" name="Multiply 66"/>
          <p:cNvSpPr/>
          <p:nvPr/>
        </p:nvSpPr>
        <p:spPr bwMode="auto">
          <a:xfrm>
            <a:off x="1524000" y="2428101"/>
            <a:ext cx="342900" cy="342900"/>
          </a:xfrm>
          <a:prstGeom prst="mathMultiply">
            <a:avLst/>
          </a:prstGeom>
          <a:solidFill>
            <a:srgbClr val="C00000"/>
          </a:solidFill>
          <a:ln w="381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lstStyle/>
          <a:p>
            <a:pPr>
              <a:spcBef>
                <a:spcPct val="50000"/>
              </a:spcBef>
              <a:buFont typeface="Wingdings" pitchFamily="2" charset="2"/>
              <a:buChar char="§"/>
              <a:defRPr/>
            </a:pPr>
            <a:endParaRPr lang="en-US" b="1" smtClean="0"/>
          </a:p>
        </p:txBody>
      </p:sp>
      <p:sp>
        <p:nvSpPr>
          <p:cNvPr id="68" name="Multiply 67"/>
          <p:cNvSpPr/>
          <p:nvPr/>
        </p:nvSpPr>
        <p:spPr bwMode="auto">
          <a:xfrm>
            <a:off x="2095500" y="2400300"/>
            <a:ext cx="342900" cy="342900"/>
          </a:xfrm>
          <a:prstGeom prst="mathMultiply">
            <a:avLst/>
          </a:prstGeom>
          <a:solidFill>
            <a:srgbClr val="C00000"/>
          </a:solidFill>
          <a:ln w="381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lstStyle/>
          <a:p>
            <a:pPr>
              <a:spcBef>
                <a:spcPct val="50000"/>
              </a:spcBef>
              <a:buFont typeface="Wingdings" pitchFamily="2" charset="2"/>
              <a:buChar char="§"/>
              <a:defRPr/>
            </a:pPr>
            <a:endParaRPr lang="en-US" b="1" smtClean="0"/>
          </a:p>
        </p:txBody>
      </p:sp>
      <p:sp>
        <p:nvSpPr>
          <p:cNvPr id="95" name="Freeform 94"/>
          <p:cNvSpPr>
            <a:spLocks noChangeAspect="1"/>
          </p:cNvSpPr>
          <p:nvPr/>
        </p:nvSpPr>
        <p:spPr>
          <a:xfrm>
            <a:off x="594199" y="1558452"/>
            <a:ext cx="8283101" cy="2556348"/>
          </a:xfrm>
          <a:custGeom>
            <a:avLst/>
            <a:gdLst>
              <a:gd name="connsiteX0" fmla="*/ 0 w 6000750"/>
              <a:gd name="connsiteY0" fmla="*/ 2846387 h 2846387"/>
              <a:gd name="connsiteX1" fmla="*/ 1352550 w 6000750"/>
              <a:gd name="connsiteY1" fmla="*/ 1674812 h 2846387"/>
              <a:gd name="connsiteX2" fmla="*/ 3086100 w 6000750"/>
              <a:gd name="connsiteY2" fmla="*/ 627062 h 2846387"/>
              <a:gd name="connsiteX3" fmla="*/ 5715000 w 6000750"/>
              <a:gd name="connsiteY3" fmla="*/ 7937 h 2846387"/>
              <a:gd name="connsiteX4" fmla="*/ 4800600 w 6000750"/>
              <a:gd name="connsiteY4" fmla="*/ 674687 h 2846387"/>
              <a:gd name="connsiteX5" fmla="*/ 4600575 w 6000750"/>
              <a:gd name="connsiteY5" fmla="*/ 941387 h 2846387"/>
              <a:gd name="connsiteX6" fmla="*/ 4867275 w 6000750"/>
              <a:gd name="connsiteY6" fmla="*/ 893762 h 2846387"/>
              <a:gd name="connsiteX0" fmla="*/ 0 w 6205537"/>
              <a:gd name="connsiteY0" fmla="*/ 3051175 h 3051175"/>
              <a:gd name="connsiteX1" fmla="*/ 1352550 w 6205537"/>
              <a:gd name="connsiteY1" fmla="*/ 1879600 h 3051175"/>
              <a:gd name="connsiteX2" fmla="*/ 3086100 w 6205537"/>
              <a:gd name="connsiteY2" fmla="*/ 831850 h 3051175"/>
              <a:gd name="connsiteX3" fmla="*/ 5715000 w 6205537"/>
              <a:gd name="connsiteY3" fmla="*/ 212725 h 3051175"/>
              <a:gd name="connsiteX4" fmla="*/ 6019800 w 6205537"/>
              <a:gd name="connsiteY4" fmla="*/ 155575 h 3051175"/>
              <a:gd name="connsiteX5" fmla="*/ 4600575 w 6205537"/>
              <a:gd name="connsiteY5" fmla="*/ 1146175 h 3051175"/>
              <a:gd name="connsiteX6" fmla="*/ 4867275 w 6205537"/>
              <a:gd name="connsiteY6" fmla="*/ 1098550 h 3051175"/>
              <a:gd name="connsiteX0" fmla="*/ 0 w 6203950"/>
              <a:gd name="connsiteY0" fmla="*/ 3043237 h 3043237"/>
              <a:gd name="connsiteX1" fmla="*/ 1352550 w 6203950"/>
              <a:gd name="connsiteY1" fmla="*/ 1871662 h 3043237"/>
              <a:gd name="connsiteX2" fmla="*/ 3086100 w 6203950"/>
              <a:gd name="connsiteY2" fmla="*/ 823912 h 3043237"/>
              <a:gd name="connsiteX3" fmla="*/ 5715000 w 6203950"/>
              <a:gd name="connsiteY3" fmla="*/ 204787 h 3043237"/>
              <a:gd name="connsiteX4" fmla="*/ 6019800 w 6203950"/>
              <a:gd name="connsiteY4" fmla="*/ 147637 h 3043237"/>
              <a:gd name="connsiteX5" fmla="*/ 4867275 w 6203950"/>
              <a:gd name="connsiteY5" fmla="*/ 1090612 h 3043237"/>
              <a:gd name="connsiteX0" fmla="*/ 0 w 6203950"/>
              <a:gd name="connsiteY0" fmla="*/ 3043237 h 3043237"/>
              <a:gd name="connsiteX1" fmla="*/ 1352550 w 6203950"/>
              <a:gd name="connsiteY1" fmla="*/ 1871662 h 3043237"/>
              <a:gd name="connsiteX2" fmla="*/ 3086100 w 6203950"/>
              <a:gd name="connsiteY2" fmla="*/ 823912 h 3043237"/>
              <a:gd name="connsiteX3" fmla="*/ 5715000 w 6203950"/>
              <a:gd name="connsiteY3" fmla="*/ 204787 h 3043237"/>
              <a:gd name="connsiteX4" fmla="*/ 6019800 w 6203950"/>
              <a:gd name="connsiteY4" fmla="*/ 147637 h 3043237"/>
              <a:gd name="connsiteX0" fmla="*/ 0 w 5715000"/>
              <a:gd name="connsiteY0" fmla="*/ 2838450 h 2838450"/>
              <a:gd name="connsiteX1" fmla="*/ 1352550 w 5715000"/>
              <a:gd name="connsiteY1" fmla="*/ 1666875 h 2838450"/>
              <a:gd name="connsiteX2" fmla="*/ 3086100 w 5715000"/>
              <a:gd name="connsiteY2" fmla="*/ 619125 h 2838450"/>
              <a:gd name="connsiteX3" fmla="*/ 5715000 w 5715000"/>
              <a:gd name="connsiteY3" fmla="*/ 0 h 2838450"/>
              <a:gd name="connsiteX0" fmla="*/ 0 w 5924550"/>
              <a:gd name="connsiteY0" fmla="*/ 2867025 h 2867025"/>
              <a:gd name="connsiteX1" fmla="*/ 1352550 w 5924550"/>
              <a:gd name="connsiteY1" fmla="*/ 1695450 h 2867025"/>
              <a:gd name="connsiteX2" fmla="*/ 3086100 w 5924550"/>
              <a:gd name="connsiteY2" fmla="*/ 647700 h 2867025"/>
              <a:gd name="connsiteX3" fmla="*/ 5924550 w 5924550"/>
              <a:gd name="connsiteY3" fmla="*/ 0 h 2867025"/>
              <a:gd name="connsiteX0" fmla="*/ 0 w 5924550"/>
              <a:gd name="connsiteY0" fmla="*/ 2867025 h 2867025"/>
              <a:gd name="connsiteX1" fmla="*/ 1352550 w 5924550"/>
              <a:gd name="connsiteY1" fmla="*/ 1695450 h 2867025"/>
              <a:gd name="connsiteX2" fmla="*/ 3086100 w 5924550"/>
              <a:gd name="connsiteY2" fmla="*/ 647700 h 2867025"/>
              <a:gd name="connsiteX3" fmla="*/ 3433762 w 5924550"/>
              <a:gd name="connsiteY3" fmla="*/ 561975 h 2867025"/>
              <a:gd name="connsiteX4" fmla="*/ 5924550 w 5924550"/>
              <a:gd name="connsiteY4" fmla="*/ 0 h 2867025"/>
              <a:gd name="connsiteX0" fmla="*/ 0 w 5924550"/>
              <a:gd name="connsiteY0" fmla="*/ 2867025 h 2867025"/>
              <a:gd name="connsiteX1" fmla="*/ 1352550 w 5924550"/>
              <a:gd name="connsiteY1" fmla="*/ 1695450 h 2867025"/>
              <a:gd name="connsiteX2" fmla="*/ 3086100 w 5924550"/>
              <a:gd name="connsiteY2" fmla="*/ 647700 h 2867025"/>
              <a:gd name="connsiteX3" fmla="*/ 3433762 w 5924550"/>
              <a:gd name="connsiteY3" fmla="*/ 561975 h 2867025"/>
              <a:gd name="connsiteX4" fmla="*/ 5924550 w 5924550"/>
              <a:gd name="connsiteY4" fmla="*/ 0 h 2867025"/>
              <a:gd name="connsiteX0" fmla="*/ 0 w 5924550"/>
              <a:gd name="connsiteY0" fmla="*/ 2867025 h 2867025"/>
              <a:gd name="connsiteX1" fmla="*/ 1352550 w 5924550"/>
              <a:gd name="connsiteY1" fmla="*/ 1695450 h 2867025"/>
              <a:gd name="connsiteX2" fmla="*/ 3086100 w 5924550"/>
              <a:gd name="connsiteY2" fmla="*/ 647700 h 2867025"/>
              <a:gd name="connsiteX3" fmla="*/ 3433762 w 5924550"/>
              <a:gd name="connsiteY3" fmla="*/ 561975 h 2867025"/>
              <a:gd name="connsiteX4" fmla="*/ 5924550 w 5924550"/>
              <a:gd name="connsiteY4" fmla="*/ 0 h 2867025"/>
              <a:gd name="connsiteX0" fmla="*/ 0 w 5924550"/>
              <a:gd name="connsiteY0" fmla="*/ 2867025 h 2867025"/>
              <a:gd name="connsiteX1" fmla="*/ 1352550 w 5924550"/>
              <a:gd name="connsiteY1" fmla="*/ 1695450 h 2867025"/>
              <a:gd name="connsiteX2" fmla="*/ 3086100 w 5924550"/>
              <a:gd name="connsiteY2" fmla="*/ 647700 h 2867025"/>
              <a:gd name="connsiteX3" fmla="*/ 5924550 w 5924550"/>
              <a:gd name="connsiteY3" fmla="*/ 0 h 2867025"/>
              <a:gd name="connsiteX0" fmla="*/ 0 w 5924550"/>
              <a:gd name="connsiteY0" fmla="*/ 2867025 h 2867025"/>
              <a:gd name="connsiteX1" fmla="*/ 1352550 w 5924550"/>
              <a:gd name="connsiteY1" fmla="*/ 1695450 h 2867025"/>
              <a:gd name="connsiteX2" fmla="*/ 3200400 w 5924550"/>
              <a:gd name="connsiteY2" fmla="*/ 685800 h 2867025"/>
              <a:gd name="connsiteX3" fmla="*/ 5924550 w 5924550"/>
              <a:gd name="connsiteY3" fmla="*/ 0 h 2867025"/>
              <a:gd name="connsiteX0" fmla="*/ 0 w 5896555"/>
              <a:gd name="connsiteY0" fmla="*/ 2585857 h 2585857"/>
              <a:gd name="connsiteX1" fmla="*/ 1324555 w 5896555"/>
              <a:gd name="connsiteY1" fmla="*/ 1695450 h 2585857"/>
              <a:gd name="connsiteX2" fmla="*/ 3172405 w 5896555"/>
              <a:gd name="connsiteY2" fmla="*/ 685800 h 2585857"/>
              <a:gd name="connsiteX3" fmla="*/ 5896555 w 5896555"/>
              <a:gd name="connsiteY3" fmla="*/ 0 h 2585857"/>
              <a:gd name="connsiteX0" fmla="*/ 0 w 5896555"/>
              <a:gd name="connsiteY0" fmla="*/ 2585857 h 2585857"/>
              <a:gd name="connsiteX1" fmla="*/ 1324555 w 5896555"/>
              <a:gd name="connsiteY1" fmla="*/ 1695450 h 2585857"/>
              <a:gd name="connsiteX2" fmla="*/ 3172405 w 5896555"/>
              <a:gd name="connsiteY2" fmla="*/ 685800 h 2585857"/>
              <a:gd name="connsiteX3" fmla="*/ 5896555 w 5896555"/>
              <a:gd name="connsiteY3" fmla="*/ 0 h 2585857"/>
              <a:gd name="connsiteX0" fmla="*/ 0 w 5896555"/>
              <a:gd name="connsiteY0" fmla="*/ 2585857 h 2585857"/>
              <a:gd name="connsiteX1" fmla="*/ 3172405 w 5896555"/>
              <a:gd name="connsiteY1" fmla="*/ 685800 h 2585857"/>
              <a:gd name="connsiteX2" fmla="*/ 5896555 w 5896555"/>
              <a:gd name="connsiteY2" fmla="*/ 0 h 2585857"/>
              <a:gd name="connsiteX0" fmla="*/ 0 w 5896555"/>
              <a:gd name="connsiteY0" fmla="*/ 2585857 h 2585857"/>
              <a:gd name="connsiteX1" fmla="*/ 3684820 w 5896555"/>
              <a:gd name="connsiteY1" fmla="*/ 460835 h 2585857"/>
              <a:gd name="connsiteX2" fmla="*/ 5896555 w 5896555"/>
              <a:gd name="connsiteY2" fmla="*/ 0 h 2585857"/>
              <a:gd name="connsiteX0" fmla="*/ 0 w 5896555"/>
              <a:gd name="connsiteY0" fmla="*/ 2585857 h 2585857"/>
              <a:gd name="connsiteX1" fmla="*/ 3684820 w 5896555"/>
              <a:gd name="connsiteY1" fmla="*/ 460835 h 2585857"/>
              <a:gd name="connsiteX2" fmla="*/ 5896555 w 5896555"/>
              <a:gd name="connsiteY2" fmla="*/ 0 h 2585857"/>
              <a:gd name="connsiteX0" fmla="*/ 0 w 5951229"/>
              <a:gd name="connsiteY0" fmla="*/ 2949159 h 2949159"/>
              <a:gd name="connsiteX1" fmla="*/ 3684820 w 5951229"/>
              <a:gd name="connsiteY1" fmla="*/ 824137 h 2949159"/>
              <a:gd name="connsiteX2" fmla="*/ 5951229 w 5951229"/>
              <a:gd name="connsiteY2" fmla="*/ 0 h 2949159"/>
              <a:gd name="connsiteX0" fmla="*/ 0 w 5951229"/>
              <a:gd name="connsiteY0" fmla="*/ 2949159 h 2949159"/>
              <a:gd name="connsiteX1" fmla="*/ 4137820 w 5951229"/>
              <a:gd name="connsiteY1" fmla="*/ 414258 h 2949159"/>
              <a:gd name="connsiteX2" fmla="*/ 5951229 w 5951229"/>
              <a:gd name="connsiteY2" fmla="*/ 0 h 2949159"/>
            </a:gdLst>
            <a:ahLst/>
            <a:cxnLst>
              <a:cxn ang="0">
                <a:pos x="connsiteX0" y="connsiteY0"/>
              </a:cxn>
              <a:cxn ang="0">
                <a:pos x="connsiteX1" y="connsiteY1"/>
              </a:cxn>
              <a:cxn ang="0">
                <a:pos x="connsiteX2" y="connsiteY2"/>
              </a:cxn>
            </a:cxnLst>
            <a:rect l="l" t="t" r="r" b="b"/>
            <a:pathLst>
              <a:path w="5951229" h="2949159">
                <a:moveTo>
                  <a:pt x="0" y="2949159"/>
                </a:moveTo>
                <a:cubicBezTo>
                  <a:pt x="660918" y="2553314"/>
                  <a:pt x="3155061" y="845234"/>
                  <a:pt x="4137820" y="414258"/>
                </a:cubicBezTo>
                <a:cubicBezTo>
                  <a:pt x="4899820" y="131683"/>
                  <a:pt x="5323928" y="27810"/>
                  <a:pt x="5951229" y="0"/>
                </a:cubicBezTo>
              </a:path>
            </a:pathLst>
          </a:custGeom>
          <a:ln w="50800">
            <a:solidFill>
              <a:schemeClr val="tx1"/>
            </a:solidFill>
            <a:prstDash val="lgDashDot"/>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97" name="TextBox 2"/>
          <p:cNvSpPr txBox="1"/>
          <p:nvPr/>
        </p:nvSpPr>
        <p:spPr>
          <a:xfrm>
            <a:off x="5402685" y="5418611"/>
            <a:ext cx="3495436" cy="363500"/>
          </a:xfrm>
          <a:prstGeom prst="rect">
            <a:avLst/>
          </a:prstGeom>
          <a:effectLst/>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latin typeface="+mn-lt"/>
                <a:cs typeface="Times New Roman" pitchFamily="18" charset="0"/>
              </a:rPr>
              <a:t>Instruction duplication-based detection</a:t>
            </a:r>
            <a:endParaRPr lang="en-US" sz="1400" b="1" dirty="0">
              <a:latin typeface="+mn-lt"/>
              <a:cs typeface="Times New Roman" pitchFamily="18" charset="0"/>
            </a:endParaRPr>
          </a:p>
        </p:txBody>
      </p:sp>
      <p:sp>
        <p:nvSpPr>
          <p:cNvPr id="98" name="TextBox 3"/>
          <p:cNvSpPr txBox="1"/>
          <p:nvPr/>
        </p:nvSpPr>
        <p:spPr>
          <a:xfrm>
            <a:off x="5402685" y="5164098"/>
            <a:ext cx="2993108" cy="351425"/>
          </a:xfrm>
          <a:prstGeom prst="rect">
            <a:avLst/>
          </a:prstGeom>
          <a:effectLst/>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latin typeface="+mn-lt"/>
                <a:cs typeface="Times New Roman" pitchFamily="18" charset="0"/>
              </a:rPr>
              <a:t>Symptom</a:t>
            </a:r>
            <a:r>
              <a:rPr lang="en-US" sz="1400" b="1" baseline="0" dirty="0" smtClean="0">
                <a:latin typeface="+mn-lt"/>
                <a:cs typeface="Times New Roman" pitchFamily="18" charset="0"/>
              </a:rPr>
              <a:t>-based detection</a:t>
            </a:r>
            <a:endParaRPr lang="en-US" sz="1400" b="1" dirty="0">
              <a:latin typeface="+mn-lt"/>
              <a:cs typeface="Times New Roman" pitchFamily="18" charset="0"/>
            </a:endParaRPr>
          </a:p>
        </p:txBody>
      </p:sp>
      <p:cxnSp>
        <p:nvCxnSpPr>
          <p:cNvPr id="100" name="Straight Connector 99"/>
          <p:cNvCxnSpPr/>
          <p:nvPr/>
        </p:nvCxnSpPr>
        <p:spPr>
          <a:xfrm flipV="1">
            <a:off x="4181475" y="5377230"/>
            <a:ext cx="1231883" cy="377"/>
          </a:xfrm>
          <a:prstGeom prst="line">
            <a:avLst/>
          </a:prstGeom>
          <a:noFill/>
          <a:ln w="50800" cap="flat" cmpd="sng" algn="ctr">
            <a:solidFill>
              <a:schemeClr val="tx1"/>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181475" y="5606523"/>
            <a:ext cx="1238429" cy="2013"/>
          </a:xfrm>
          <a:prstGeom prst="line">
            <a:avLst/>
          </a:prstGeom>
          <a:noFill/>
          <a:ln w="50800" cap="flat" cmpd="sng" algn="ctr">
            <a:solidFill>
              <a:schemeClr val="tx1"/>
            </a:solidFill>
            <a:prstDash val="lgDashDot"/>
          </a:ln>
          <a:effectLst/>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bwMode="auto">
          <a:xfrm>
            <a:off x="1181100" y="2809101"/>
            <a:ext cx="1714500" cy="276999"/>
          </a:xfrm>
          <a:prstGeom prst="rect">
            <a:avLst/>
          </a:prstGeom>
          <a:noFill/>
          <a:effectLst/>
        </p:spPr>
        <p:txBody>
          <a:bodyPr wrap="square">
            <a:spAutoFit/>
          </a:bodyPr>
          <a:lstStyle/>
          <a:p>
            <a:pPr>
              <a:defRPr/>
            </a:pPr>
            <a:r>
              <a:rPr lang="en-US" sz="1200" b="1" dirty="0" smtClean="0"/>
              <a:t>Hardware exceptions</a:t>
            </a:r>
            <a:endParaRPr lang="en-US" sz="1200" b="1" dirty="0"/>
          </a:p>
        </p:txBody>
      </p:sp>
      <p:sp>
        <p:nvSpPr>
          <p:cNvPr id="105" name="TextBox 104"/>
          <p:cNvSpPr txBox="1"/>
          <p:nvPr/>
        </p:nvSpPr>
        <p:spPr bwMode="auto">
          <a:xfrm>
            <a:off x="1743075" y="2646402"/>
            <a:ext cx="1638300" cy="276999"/>
          </a:xfrm>
          <a:prstGeom prst="rect">
            <a:avLst/>
          </a:prstGeom>
          <a:noFill/>
          <a:effectLst/>
        </p:spPr>
        <p:txBody>
          <a:bodyPr wrap="square">
            <a:spAutoFit/>
          </a:bodyPr>
          <a:lstStyle/>
          <a:p>
            <a:pPr>
              <a:defRPr/>
            </a:pPr>
            <a:r>
              <a:rPr lang="en-US" sz="1200" b="1" dirty="0" smtClean="0"/>
              <a:t>Branch </a:t>
            </a:r>
            <a:r>
              <a:rPr lang="en-US" sz="1200" b="1" dirty="0" err="1" smtClean="0"/>
              <a:t>mispredicts</a:t>
            </a:r>
            <a:endParaRPr lang="en-US" sz="1200" b="1" dirty="0" smtClean="0"/>
          </a:p>
        </p:txBody>
      </p:sp>
      <p:sp>
        <p:nvSpPr>
          <p:cNvPr id="106" name="TextBox 105"/>
          <p:cNvSpPr txBox="1"/>
          <p:nvPr/>
        </p:nvSpPr>
        <p:spPr bwMode="auto">
          <a:xfrm>
            <a:off x="2362200" y="2447925"/>
            <a:ext cx="1257300" cy="276999"/>
          </a:xfrm>
          <a:prstGeom prst="rect">
            <a:avLst/>
          </a:prstGeom>
          <a:noFill/>
          <a:effectLst/>
        </p:spPr>
        <p:txBody>
          <a:bodyPr wrap="square">
            <a:spAutoFit/>
          </a:bodyPr>
          <a:lstStyle/>
          <a:p>
            <a:pPr>
              <a:defRPr/>
            </a:pPr>
            <a:r>
              <a:rPr lang="en-US" sz="1200" b="1" dirty="0" smtClean="0"/>
              <a:t>Cache misses</a:t>
            </a:r>
          </a:p>
        </p:txBody>
      </p:sp>
      <p:cxnSp>
        <p:nvCxnSpPr>
          <p:cNvPr id="38" name="Straight Connector 37"/>
          <p:cNvCxnSpPr/>
          <p:nvPr/>
        </p:nvCxnSpPr>
        <p:spPr bwMode="auto">
          <a:xfrm flipV="1">
            <a:off x="594199" y="3312319"/>
            <a:ext cx="1998982" cy="802481"/>
          </a:xfrm>
          <a:prstGeom prst="line">
            <a:avLst/>
          </a:prstGeom>
          <a:ln w="50800">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46" name="Multiply 45"/>
          <p:cNvSpPr/>
          <p:nvPr/>
        </p:nvSpPr>
        <p:spPr bwMode="auto">
          <a:xfrm>
            <a:off x="4804304" y="5205780"/>
            <a:ext cx="342900" cy="342900"/>
          </a:xfrm>
          <a:prstGeom prst="mathMultiply">
            <a:avLst/>
          </a:prstGeom>
          <a:solidFill>
            <a:srgbClr val="C00000"/>
          </a:solidFill>
          <a:ln w="381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lstStyle/>
          <a:p>
            <a:pPr>
              <a:spcBef>
                <a:spcPct val="50000"/>
              </a:spcBef>
              <a:buFont typeface="Wingdings" pitchFamily="2" charset="2"/>
              <a:buChar char="§"/>
              <a:defRPr/>
            </a:pPr>
            <a:endParaRPr lang="en-US" b="1" smtClean="0"/>
          </a:p>
        </p:txBody>
      </p:sp>
      <p:grpSp>
        <p:nvGrpSpPr>
          <p:cNvPr id="8" name="Group 55"/>
          <p:cNvGrpSpPr/>
          <p:nvPr/>
        </p:nvGrpSpPr>
        <p:grpSpPr>
          <a:xfrm>
            <a:off x="4166234" y="4907696"/>
            <a:ext cx="4229559" cy="276584"/>
            <a:chOff x="4166234" y="4907696"/>
            <a:chExt cx="4229559" cy="276584"/>
          </a:xfrm>
        </p:grpSpPr>
        <p:sp>
          <p:nvSpPr>
            <p:cNvPr id="51" name="Rounded Rectangle 50"/>
            <p:cNvSpPr/>
            <p:nvPr/>
          </p:nvSpPr>
          <p:spPr bwMode="auto">
            <a:xfrm>
              <a:off x="4166234" y="4973181"/>
              <a:ext cx="1253669" cy="157758"/>
            </a:xfrm>
            <a:prstGeom prst="roundRect">
              <a:avLst/>
            </a:prstGeom>
            <a:solidFill>
              <a:srgbClr val="FFFF66"/>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wrap="none" anchor="ctr" anchorCtr="0"/>
            <a:lstStyle/>
            <a:p>
              <a:pPr marL="0" marR="0" indent="0" algn="ctr" defTabSz="914400" eaLnBrk="1" latinLnBrk="0" hangingPunct="1">
                <a:lnSpc>
                  <a:spcPct val="100000"/>
                </a:lnSpc>
                <a:spcBef>
                  <a:spcPct val="50000"/>
                </a:spcBef>
                <a:buClrTx/>
                <a:buSzTx/>
                <a:buFontTx/>
                <a:buNone/>
                <a:tabLst/>
                <a:defRPr/>
              </a:pPr>
              <a:endParaRPr lang="en-US" sz="1400" b="1" dirty="0" smtClean="0">
                <a:effectLst>
                  <a:outerShdw blurRad="38100" dist="38100" dir="2700000" algn="tl">
                    <a:srgbClr val="000000">
                      <a:alpha val="43137"/>
                    </a:srgbClr>
                  </a:outerShdw>
                </a:effectLst>
              </a:endParaRPr>
            </a:p>
          </p:txBody>
        </p:sp>
        <p:sp>
          <p:nvSpPr>
            <p:cNvPr id="52" name="TextBox 3"/>
            <p:cNvSpPr txBox="1"/>
            <p:nvPr/>
          </p:nvSpPr>
          <p:spPr>
            <a:xfrm>
              <a:off x="5402685" y="4907696"/>
              <a:ext cx="2993108" cy="276584"/>
            </a:xfrm>
            <a:prstGeom prst="rect">
              <a:avLst/>
            </a:prstGeom>
            <a:effectLst/>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cs typeface="Times New Roman" pitchFamily="18" charset="0"/>
                </a:rPr>
                <a:t>Target solution</a:t>
              </a:r>
              <a:endParaRPr lang="en-US" sz="1400" b="1" dirty="0">
                <a:latin typeface="+mn-lt"/>
                <a:cs typeface="Times New Roman" pitchFamily="18" charset="0"/>
              </a:endParaRPr>
            </a:p>
          </p:txBody>
        </p:sp>
      </p:grpSp>
      <p:grpSp>
        <p:nvGrpSpPr>
          <p:cNvPr id="9" name="Group 35"/>
          <p:cNvGrpSpPr/>
          <p:nvPr/>
        </p:nvGrpSpPr>
        <p:grpSpPr>
          <a:xfrm>
            <a:off x="236294" y="1306689"/>
            <a:ext cx="307777" cy="4584524"/>
            <a:chOff x="236294" y="1230489"/>
            <a:chExt cx="307777" cy="4584524"/>
          </a:xfrm>
        </p:grpSpPr>
        <p:cxnSp>
          <p:nvCxnSpPr>
            <p:cNvPr id="59" name="Straight Arrow Connector 58"/>
            <p:cNvCxnSpPr/>
            <p:nvPr/>
          </p:nvCxnSpPr>
          <p:spPr bwMode="auto">
            <a:xfrm rot="5400000" flipH="1" flipV="1">
              <a:off x="-661377" y="2281255"/>
              <a:ext cx="2103120" cy="1588"/>
            </a:xfrm>
            <a:prstGeom prst="straightConnector1">
              <a:avLst/>
            </a:prstGeom>
            <a:solidFill>
              <a:srgbClr val="99CCFF"/>
            </a:solidFill>
            <a:ln w="38100" cap="flat" cmpd="sng" algn="ctr">
              <a:solidFill>
                <a:schemeClr val="tx1"/>
              </a:solidFill>
              <a:prstDash val="solid"/>
              <a:round/>
              <a:headEnd type="none" w="med" len="med"/>
              <a:tailEnd type="arrow"/>
            </a:ln>
            <a:effectLst>
              <a:outerShdw blurRad="50800" dist="38100" dir="2700000" algn="tl" rotWithShape="0">
                <a:prstClr val="black">
                  <a:alpha val="40000"/>
                </a:prstClr>
              </a:outerShdw>
            </a:effectLst>
          </p:spPr>
        </p:cxnSp>
        <p:sp>
          <p:nvSpPr>
            <p:cNvPr id="60" name="TextBox 59"/>
            <p:cNvSpPr txBox="1"/>
            <p:nvPr/>
          </p:nvSpPr>
          <p:spPr bwMode="auto">
            <a:xfrm rot="16200000">
              <a:off x="-1107623" y="4163318"/>
              <a:ext cx="2995612" cy="307777"/>
            </a:xfrm>
            <a:prstGeom prst="rect">
              <a:avLst/>
            </a:prstGeom>
            <a:noFill/>
            <a:effectLst/>
          </p:spPr>
          <p:txBody>
            <a:bodyPr wrap="square">
              <a:spAutoFit/>
            </a:bodyPr>
            <a:lstStyle/>
            <a:p>
              <a:pPr>
                <a:defRPr/>
              </a:pPr>
              <a:r>
                <a:rPr lang="en-US" sz="1400" b="1" dirty="0" smtClean="0"/>
                <a:t>Increasing Fault Coverage</a:t>
              </a:r>
              <a:endParaRPr lang="en-US" sz="1400" b="1" dirty="0"/>
            </a:p>
          </p:txBody>
        </p:sp>
      </p:grpSp>
      <p:sp>
        <p:nvSpPr>
          <p:cNvPr id="37" name="Round Diagonal Corner Rectangle 36"/>
          <p:cNvSpPr/>
          <p:nvPr/>
        </p:nvSpPr>
        <p:spPr bwMode="auto">
          <a:xfrm>
            <a:off x="1754972" y="2438400"/>
            <a:ext cx="6520796" cy="2099909"/>
          </a:xfrm>
          <a:prstGeom prst="round2DiagRect">
            <a:avLst/>
          </a:prstGeom>
          <a:solidFill>
            <a:schemeClr val="bg1"/>
          </a:solidFill>
          <a:ln w="38100"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square"/>
          <a:lstStyle/>
          <a:p>
            <a:pPr marL="609600" lvl="1" indent="-609600">
              <a:spcBef>
                <a:spcPct val="20000"/>
              </a:spcBef>
              <a:defRPr/>
            </a:pPr>
            <a:r>
              <a:rPr lang="en-US" b="1" dirty="0" smtClean="0"/>
              <a:t>Provide affordable reliability for commodity systems on </a:t>
            </a:r>
          </a:p>
          <a:p>
            <a:pPr marL="609600" lvl="1" indent="-609600">
              <a:spcBef>
                <a:spcPct val="20000"/>
              </a:spcBef>
              <a:defRPr/>
            </a:pPr>
            <a:r>
              <a:rPr lang="en-US" b="1" dirty="0" smtClean="0"/>
              <a:t>a cheap budget</a:t>
            </a:r>
          </a:p>
          <a:p>
            <a:pPr marL="1257300" lvl="3" indent="-342900">
              <a:spcBef>
                <a:spcPct val="20000"/>
              </a:spcBef>
              <a:buFont typeface="Wingdings" pitchFamily="2" charset="2"/>
              <a:buChar char="§"/>
              <a:defRPr/>
            </a:pPr>
            <a:r>
              <a:rPr lang="en-US" b="1" dirty="0" smtClean="0"/>
              <a:t>Exploit cheap symptom-based fault detection</a:t>
            </a:r>
          </a:p>
          <a:p>
            <a:pPr marL="1257300" lvl="3" indent="-342900">
              <a:spcBef>
                <a:spcPct val="20000"/>
              </a:spcBef>
              <a:buFont typeface="Wingdings" pitchFamily="2" charset="2"/>
              <a:buChar char="§"/>
              <a:defRPr/>
            </a:pPr>
            <a:r>
              <a:rPr lang="en-US" b="1" dirty="0" smtClean="0"/>
              <a:t>Judiciously apply </a:t>
            </a:r>
            <a:r>
              <a:rPr lang="en-US" b="1" dirty="0" err="1" smtClean="0"/>
              <a:t>sw</a:t>
            </a:r>
            <a:r>
              <a:rPr lang="en-US" b="1" dirty="0" smtClean="0"/>
              <a:t>-level instruction duplication to improve coverage</a:t>
            </a:r>
          </a:p>
          <a:p>
            <a:pPr marL="609600" lvl="1" indent="-609600">
              <a:spcBef>
                <a:spcPct val="20000"/>
              </a:spcBef>
              <a:buFont typeface="Wingdings" pitchFamily="2" charset="2"/>
              <a:buChar char="§"/>
              <a:defRPr/>
            </a:pPr>
            <a:endParaRPr lang="en-US" sz="2000" b="1" dirty="0" smtClean="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4"/>
          </p:nvPr>
        </p:nvSpPr>
        <p:spPr/>
        <p:txBody>
          <a:bodyPr/>
          <a:lstStyle/>
          <a:p>
            <a:fld id="{C95A27B6-DE0C-407F-A6C6-4B1A5613B8A0}" type="slidenum">
              <a:rPr lang="en-US" smtClean="0"/>
              <a:pPr/>
              <a:t>5</a:t>
            </a:fld>
            <a:endParaRPr lang="en-US" dirty="0"/>
          </a:p>
        </p:txBody>
      </p:sp>
    </p:spTree>
    <p:custDataLst>
      <p:tags r:id="rId1"/>
    </p:custDataLst>
    <p:extLst>
      <p:ext uri="{BB962C8B-B14F-4D97-AF65-F5344CB8AC3E}">
        <p14:creationId xmlns:p14="http://schemas.microsoft.com/office/powerpoint/2010/main" val="32491541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5"/>
                                        </p:tgtEl>
                                        <p:attrNameLst>
                                          <p:attrName>style.visibility</p:attrName>
                                        </p:attrNameLst>
                                      </p:cBhvr>
                                      <p:to>
                                        <p:strVal val="visible"/>
                                      </p:to>
                                    </p:set>
                                  </p:childTnLst>
                                  <p:subTnLst>
                                    <p:animClr clrSpc="rgb" dir="cw">
                                      <p:cBhvr override="childStyle">
                                        <p:cTn dur="1" fill="hold" display="0" masterRel="nextClick" afterEffect="1"/>
                                        <p:tgtEl>
                                          <p:spTgt spid="95"/>
                                        </p:tgtEl>
                                        <p:attrNameLst>
                                          <p:attrName>ppt_c</p:attrName>
                                        </p:attrNameLst>
                                      </p:cBhvr>
                                      <p:to>
                                        <a:srgbClr val="C0C0C0"/>
                                      </p:to>
                                    </p:animClr>
                                  </p:subTnLst>
                                </p:cTn>
                              </p:par>
                              <p:par>
                                <p:cTn id="43" presetID="1" presetClass="entr" presetSubtype="0" fill="hold" nodeType="with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0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7"/>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68"/>
                                        </p:tgtEl>
                                        <p:attrNameLst>
                                          <p:attrName>style.visibility</p:attrName>
                                        </p:attrNameLst>
                                      </p:cBhvr>
                                      <p:to>
                                        <p:strVal val="visible"/>
                                      </p:to>
                                    </p:set>
                                  </p:childTnLst>
                                  <p:subTnLst>
                                    <p:animClr clrSpc="rgb" dir="cw">
                                      <p:cBhvr override="childStyle">
                                        <p:cTn dur="1" fill="hold" display="0" masterRel="nextClick" afterEffect="1"/>
                                        <p:tgtEl>
                                          <p:spTgt spid="68"/>
                                        </p:tgtEl>
                                        <p:attrNameLst>
                                          <p:attrName>ppt_c</p:attrName>
                                        </p:attrNameLst>
                                      </p:cBhvr>
                                      <p:to>
                                        <a:srgbClr val="C0C0C0"/>
                                      </p:to>
                                    </p:animClr>
                                  </p:subTnLst>
                                </p:cTn>
                              </p:par>
                              <p:par>
                                <p:cTn id="51" presetID="1" presetClass="entr" presetSubtype="0" fill="hold" grpId="1" nodeType="withEffect">
                                  <p:stCondLst>
                                    <p:cond delay="0"/>
                                  </p:stCondLst>
                                  <p:childTnLst>
                                    <p:set>
                                      <p:cBhvr>
                                        <p:cTn id="52" dur="1" fill="hold">
                                          <p:stCondLst>
                                            <p:cond delay="0"/>
                                          </p:stCondLst>
                                        </p:cTn>
                                        <p:tgtEl>
                                          <p:spTgt spid="67"/>
                                        </p:tgtEl>
                                        <p:attrNameLst>
                                          <p:attrName>style.visibility</p:attrName>
                                        </p:attrNameLst>
                                      </p:cBhvr>
                                      <p:to>
                                        <p:strVal val="visible"/>
                                      </p:to>
                                    </p:set>
                                  </p:childTnLst>
                                  <p:subTnLst>
                                    <p:animClr clrSpc="rgb" dir="cw">
                                      <p:cBhvr override="childStyle">
                                        <p:cTn dur="1" fill="hold" display="0" masterRel="nextClick" afterEffect="1"/>
                                        <p:tgtEl>
                                          <p:spTgt spid="67"/>
                                        </p:tgtEl>
                                        <p:attrNameLst>
                                          <p:attrName>ppt_c</p:attrName>
                                        </p:attrNameLst>
                                      </p:cBhvr>
                                      <p:to>
                                        <a:srgbClr val="C0C0C0"/>
                                      </p:to>
                                    </p:animClr>
                                  </p:subTnLst>
                                </p:cTn>
                              </p:par>
                              <p:par>
                                <p:cTn id="53" presetID="1" presetClass="entr" presetSubtype="0" fill="hold" grpId="1" nodeType="withEffect">
                                  <p:stCondLst>
                                    <p:cond delay="0"/>
                                  </p:stCondLst>
                                  <p:childTnLst>
                                    <p:set>
                                      <p:cBhvr>
                                        <p:cTn id="54" dur="1" fill="hold">
                                          <p:stCondLst>
                                            <p:cond delay="0"/>
                                          </p:stCondLst>
                                        </p:cTn>
                                        <p:tgtEl>
                                          <p:spTgt spid="105"/>
                                        </p:tgtEl>
                                        <p:attrNameLst>
                                          <p:attrName>style.visibility</p:attrName>
                                        </p:attrNameLst>
                                      </p:cBhvr>
                                      <p:to>
                                        <p:strVal val="visible"/>
                                      </p:to>
                                    </p:set>
                                  </p:childTnLst>
                                  <p:subTnLst>
                                    <p:animClr clrSpc="rgb" dir="cw">
                                      <p:cBhvr override="childStyle">
                                        <p:cTn dur="1" fill="hold" display="0" masterRel="nextClick" afterEffect="1"/>
                                        <p:tgtEl>
                                          <p:spTgt spid="105"/>
                                        </p:tgtEl>
                                        <p:attrNameLst>
                                          <p:attrName>ppt_c</p:attrName>
                                        </p:attrNameLst>
                                      </p:cBhvr>
                                      <p:to>
                                        <a:srgbClr val="C0C0C0"/>
                                      </p:to>
                                    </p:animClr>
                                  </p:subTnLst>
                                </p:cTn>
                              </p:par>
                              <p:par>
                                <p:cTn id="55" presetID="1" presetClass="entr" presetSubtype="0" fill="hold" grpId="1" nodeType="withEffect">
                                  <p:stCondLst>
                                    <p:cond delay="0"/>
                                  </p:stCondLst>
                                  <p:childTnLst>
                                    <p:set>
                                      <p:cBhvr>
                                        <p:cTn id="56" dur="1" fill="hold">
                                          <p:stCondLst>
                                            <p:cond delay="0"/>
                                          </p:stCondLst>
                                        </p:cTn>
                                        <p:tgtEl>
                                          <p:spTgt spid="106"/>
                                        </p:tgtEl>
                                        <p:attrNameLst>
                                          <p:attrName>style.visibility</p:attrName>
                                        </p:attrNameLst>
                                      </p:cBhvr>
                                      <p:to>
                                        <p:strVal val="visible"/>
                                      </p:to>
                                    </p:set>
                                  </p:childTnLst>
                                  <p:subTnLst>
                                    <p:animClr clrSpc="rgb" dir="cw">
                                      <p:cBhvr override="childStyle">
                                        <p:cTn dur="1" fill="hold" display="0" masterRel="nextClick" afterEffect="1"/>
                                        <p:tgtEl>
                                          <p:spTgt spid="106"/>
                                        </p:tgtEl>
                                        <p:attrNameLst>
                                          <p:attrName>ppt_c</p:attrName>
                                        </p:attrNameLst>
                                      </p:cBhvr>
                                      <p:to>
                                        <a:srgbClr val="C0C0C0"/>
                                      </p:to>
                                    </p:animClr>
                                  </p:subTnLst>
                                </p:cTn>
                              </p:par>
                            </p:childTnLst>
                          </p:cTn>
                        </p:par>
                      </p:childTnLst>
                    </p:cTn>
                  </p:par>
                  <p:par>
                    <p:cTn id="57" fill="hold">
                      <p:stCondLst>
                        <p:cond delay="indefinite"/>
                      </p:stCondLst>
                      <p:childTnLst>
                        <p:par>
                          <p:cTn id="58" fill="hold">
                            <p:stCondLst>
                              <p:cond delay="0"/>
                            </p:stCondLst>
                            <p:childTnLst>
                              <p:par>
                                <p:cTn id="59" presetID="0" presetClass="path" presetSubtype="0" accel="50000" decel="50000" fill="hold" nodeType="clickEffect">
                                  <p:stCondLst>
                                    <p:cond delay="0"/>
                                  </p:stCondLst>
                                  <p:childTnLst>
                                    <p:animMotion origin="layout" path="M -3.33333E-6 -3.33333E-6 C 0.07917 -0.09953 0.1592 -0.19861 0.16337 -0.23287 C 0.16754 -0.26666 0.04775 -0.21018 0.02361 -0.20463 " pathEditMode="fixed" rAng="0" ptsTypes="aaA">
                                      <p:cBhvr>
                                        <p:cTn id="60" dur="1000" fill="hold"/>
                                        <p:tgtEl>
                                          <p:spTgt spid="38"/>
                                        </p:tgtEl>
                                        <p:attrNameLst>
                                          <p:attrName>ppt_x</p:attrName>
                                          <p:attrName>ppt_y</p:attrName>
                                        </p:attrNameLst>
                                      </p:cBhvr>
                                      <p:rCtr x="8400" y="-13300"/>
                                    </p:animMotion>
                                  </p:childTnLst>
                                </p:cTn>
                              </p:par>
                            </p:childTnLst>
                          </p:cTn>
                        </p:par>
                        <p:par>
                          <p:cTn id="61" fill="hold">
                            <p:stCondLst>
                              <p:cond delay="1000"/>
                            </p:stCondLst>
                            <p:childTnLst>
                              <p:par>
                                <p:cTn id="62" presetID="1" presetClass="entr" presetSubtype="0" fill="hold" grpId="1" nodeType="afterEffect">
                                  <p:stCondLst>
                                    <p:cond delay="0"/>
                                  </p:stCondLst>
                                  <p:childTnLst>
                                    <p:set>
                                      <p:cBhvr>
                                        <p:cTn id="63" dur="1" fill="hold">
                                          <p:stCondLst>
                                            <p:cond delay="0"/>
                                          </p:stCondLst>
                                        </p:cTn>
                                        <p:tgtEl>
                                          <p:spTgt spid="95"/>
                                        </p:tgtEl>
                                        <p:attrNameLst>
                                          <p:attrName>style.visibility</p:attrName>
                                        </p:attrNameLst>
                                      </p:cBhvr>
                                      <p:to>
                                        <p:strVal val="visible"/>
                                      </p:to>
                                    </p:set>
                                  </p:childTnLst>
                                  <p:subTnLst>
                                    <p:animClr clrSpc="rgb" dir="cw">
                                      <p:cBhvr override="childStyle">
                                        <p:cTn dur="1" fill="hold" display="0" masterRel="nextClick" afterEffect="1"/>
                                        <p:tgtEl>
                                          <p:spTgt spid="95"/>
                                        </p:tgtEl>
                                        <p:attrNameLst>
                                          <p:attrName>ppt_c</p:attrName>
                                        </p:attrNameLst>
                                      </p:cBhvr>
                                      <p:to>
                                        <a:srgbClr val="C0C0C0"/>
                                      </p:to>
                                    </p:animClr>
                                  </p:subTnLst>
                                </p:cTn>
                              </p:par>
                              <p:par>
                                <p:cTn id="64" presetID="10" presetClass="entr" presetSubtype="0" fill="hold" nodeType="with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fade">
                                      <p:cBhvr>
                                        <p:cTn id="66" dur="500"/>
                                        <p:tgtEl>
                                          <p:spTgt spid="8"/>
                                        </p:tgtEl>
                                      </p:cBhvr>
                                    </p:animEffect>
                                  </p:childTnLst>
                                </p:cTn>
                              </p:par>
                              <p:par>
                                <p:cTn id="67" presetID="1" presetClass="entr" presetSubtype="0"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8"/>
                                        </p:tgtEl>
                                        <p:attrNameLst>
                                          <p:attrName>style.visibility</p:attrName>
                                        </p:attrNameLst>
                                      </p:cBhvr>
                                      <p:to>
                                        <p:strVal val="visible"/>
                                      </p:to>
                                    </p:set>
                                  </p:childTnLst>
                                  <p:subTnLst>
                                    <p:set>
                                      <p:cBhvr override="childStyle">
                                        <p:cTn dur="1" fill="hold" display="0" masterRel="sameClick" afterEffect="1">
                                          <p:stCondLst>
                                            <p:cond evt="end" delay="0">
                                              <p:tn val="73"/>
                                            </p:cond>
                                          </p:stCondLst>
                                        </p:cTn>
                                        <p:tgtEl>
                                          <p:spTgt spid="38"/>
                                        </p:tgtEl>
                                        <p:attrNameLst>
                                          <p:attrName>style.visibility</p:attrName>
                                        </p:attrNameLst>
                                      </p:cBhvr>
                                      <p:to>
                                        <p:strVal val="hidden"/>
                                      </p:to>
                                    </p:set>
                                  </p:sub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37"/>
                                        </p:tgtEl>
                                        <p:attrNameLst>
                                          <p:attrName>style.visibility</p:attrName>
                                        </p:attrNameLst>
                                      </p:cBhvr>
                                      <p:to>
                                        <p:strVal val="visible"/>
                                      </p:to>
                                    </p:set>
                                    <p:animEffect transition="in" filter="fade">
                                      <p:cBhvr>
                                        <p:cTn id="7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4" grpId="0"/>
      <p:bldP spid="57" grpId="0" animBg="1"/>
      <p:bldP spid="53" grpId="0" animBg="1"/>
      <p:bldP spid="61" grpId="0" animBg="1"/>
      <p:bldP spid="66" grpId="0" animBg="1"/>
      <p:bldP spid="67" grpId="0" animBg="1"/>
      <p:bldP spid="67" grpId="1" animBg="1"/>
      <p:bldP spid="68" grpId="0" animBg="1"/>
      <p:bldP spid="68" grpId="1" animBg="1"/>
      <p:bldP spid="95" grpId="0" animBg="1"/>
      <p:bldP spid="95" grpId="1" animBg="1"/>
      <p:bldP spid="97" grpId="0"/>
      <p:bldP spid="98" grpId="0"/>
      <p:bldP spid="103" grpId="0"/>
      <p:bldP spid="105" grpId="0"/>
      <p:bldP spid="105" grpId="1"/>
      <p:bldP spid="106" grpId="0"/>
      <p:bldP spid="106" grpId="1"/>
      <p:bldP spid="46" grpId="0" animBg="1"/>
      <p:bldP spid="3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686800" cy="808038"/>
          </a:xfrm>
        </p:spPr>
        <p:txBody>
          <a:bodyPr/>
          <a:lstStyle/>
          <a:p>
            <a:pPr algn="l"/>
            <a:r>
              <a:rPr lang="en-US" dirty="0" smtClean="0"/>
              <a:t>Contributions</a:t>
            </a:r>
            <a:endParaRPr lang="en-US" dirty="0"/>
          </a:p>
        </p:txBody>
      </p:sp>
      <p:sp>
        <p:nvSpPr>
          <p:cNvPr id="3" name="Content Placeholder 2"/>
          <p:cNvSpPr>
            <a:spLocks noGrp="1"/>
          </p:cNvSpPr>
          <p:nvPr>
            <p:ph idx="4294967295"/>
          </p:nvPr>
        </p:nvSpPr>
        <p:spPr>
          <a:xfrm>
            <a:off x="152400" y="1295400"/>
            <a:ext cx="8686800" cy="4648200"/>
          </a:xfrm>
        </p:spPr>
        <p:txBody>
          <a:bodyPr/>
          <a:lstStyle/>
          <a:p>
            <a:r>
              <a:rPr lang="en-US" sz="2400" dirty="0" smtClean="0"/>
              <a:t>Exploit synergy between symptoms and SW-duplication</a:t>
            </a:r>
          </a:p>
          <a:p>
            <a:endParaRPr lang="en-US" sz="2400" dirty="0" smtClean="0"/>
          </a:p>
          <a:p>
            <a:r>
              <a:rPr lang="en-US" sz="2400" dirty="0" smtClean="0"/>
              <a:t>A software solution to generate intelligent code to detect soft errors</a:t>
            </a:r>
          </a:p>
          <a:p>
            <a:pPr lvl="1"/>
            <a:r>
              <a:rPr lang="en-US" sz="2200" dirty="0" smtClean="0"/>
              <a:t>No user annotations are required</a:t>
            </a:r>
          </a:p>
          <a:p>
            <a:pPr lvl="1"/>
            <a:endParaRPr lang="en-US" sz="2200" dirty="0" smtClean="0"/>
          </a:p>
          <a:p>
            <a:r>
              <a:rPr lang="en-US" sz="2400" dirty="0" smtClean="0"/>
              <a:t>Profile based intelligence in the analysis</a:t>
            </a:r>
          </a:p>
          <a:p>
            <a:pPr lvl="1"/>
            <a:r>
              <a:rPr lang="en-US" sz="2200" dirty="0" smtClean="0"/>
              <a:t>Memory profiling and Edge profiling</a:t>
            </a:r>
          </a:p>
          <a:p>
            <a:pPr lvl="2"/>
            <a:r>
              <a:rPr lang="en-US" dirty="0" smtClean="0"/>
              <a:t>Some instructions are more important than others</a:t>
            </a:r>
          </a:p>
          <a:p>
            <a:pPr lvl="1"/>
            <a:r>
              <a:rPr lang="en-US" sz="2200" dirty="0" smtClean="0"/>
              <a:t>Value profiling for generating more software symptoms</a:t>
            </a:r>
          </a:p>
          <a:p>
            <a:pPr lvl="2"/>
            <a:r>
              <a:rPr lang="en-US" dirty="0" smtClean="0"/>
              <a:t>Exploit statistical invariance</a:t>
            </a:r>
          </a:p>
        </p:txBody>
      </p:sp>
      <p:sp>
        <p:nvSpPr>
          <p:cNvPr id="6" name="Slide Number Placeholder 5"/>
          <p:cNvSpPr>
            <a:spLocks noGrp="1"/>
          </p:cNvSpPr>
          <p:nvPr>
            <p:ph type="sldNum" sz="quarter" idx="4"/>
          </p:nvPr>
        </p:nvSpPr>
        <p:spPr/>
        <p:txBody>
          <a:bodyPr/>
          <a:lstStyle/>
          <a:p>
            <a:fld id="{C95A27B6-DE0C-407F-A6C6-4B1A5613B8A0}" type="slidenum">
              <a:rPr lang="en-US" smtClean="0"/>
              <a:pPr/>
              <a:t>6</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B6F15528-21DE-4FAA-801E-634DDDAF4B2B}" type="slidenum">
              <a:rPr lang="en-US" smtClean="0"/>
              <a:pPr/>
              <a:t>7</a:t>
            </a:fld>
            <a:endParaRPr lang="en-US"/>
          </a:p>
        </p:txBody>
      </p:sp>
      <p:sp>
        <p:nvSpPr>
          <p:cNvPr id="2" name="Title 1"/>
          <p:cNvSpPr>
            <a:spLocks noGrp="1"/>
          </p:cNvSpPr>
          <p:nvPr>
            <p:ph type="title" idx="4294967295"/>
          </p:nvPr>
        </p:nvSpPr>
        <p:spPr>
          <a:xfrm>
            <a:off x="0" y="179388"/>
            <a:ext cx="7772400" cy="882650"/>
          </a:xfrm>
        </p:spPr>
        <p:txBody>
          <a:bodyPr/>
          <a:lstStyle/>
          <a:p>
            <a:pPr algn="l"/>
            <a:r>
              <a:rPr lang="en-US" dirty="0" smtClean="0"/>
              <a:t>Outline</a:t>
            </a:r>
            <a:endParaRPr lang="en-US" dirty="0"/>
          </a:p>
        </p:txBody>
      </p:sp>
      <p:sp>
        <p:nvSpPr>
          <p:cNvPr id="3" name="Content Placeholder 2"/>
          <p:cNvSpPr>
            <a:spLocks noGrp="1"/>
          </p:cNvSpPr>
          <p:nvPr>
            <p:ph idx="4294967295"/>
          </p:nvPr>
        </p:nvSpPr>
        <p:spPr>
          <a:xfrm>
            <a:off x="381000" y="1904999"/>
            <a:ext cx="7772400" cy="3962401"/>
          </a:xfrm>
        </p:spPr>
        <p:txBody>
          <a:bodyPr/>
          <a:lstStyle/>
          <a:p>
            <a:r>
              <a:rPr lang="en-US" dirty="0" smtClean="0">
                <a:solidFill>
                  <a:schemeClr val="bg2"/>
                </a:solidFill>
              </a:rPr>
              <a:t>Background</a:t>
            </a:r>
          </a:p>
          <a:p>
            <a:r>
              <a:rPr lang="en-US" dirty="0" smtClean="0"/>
              <a:t>System level overview</a:t>
            </a:r>
          </a:p>
          <a:p>
            <a:r>
              <a:rPr lang="en-US" dirty="0" smtClean="0"/>
              <a:t>Intelligent duplication</a:t>
            </a:r>
          </a:p>
          <a:p>
            <a:r>
              <a:rPr lang="en-US" dirty="0" smtClean="0"/>
              <a:t>Profiling techniques</a:t>
            </a:r>
          </a:p>
          <a:p>
            <a:r>
              <a:rPr lang="en-US" dirty="0" smtClean="0"/>
              <a:t>Experimental evaluation</a:t>
            </a:r>
          </a:p>
          <a:p>
            <a:r>
              <a:rPr lang="en-US" dirty="0" smtClean="0"/>
              <a:t>Conclusions</a:t>
            </a:r>
          </a:p>
          <a:p>
            <a:endParaRPr lang="en-US" dirty="0"/>
          </a:p>
        </p:txBody>
      </p:sp>
    </p:spTree>
    <p:extLst>
      <p:ext uri="{BB962C8B-B14F-4D97-AF65-F5344CB8AC3E}">
        <p14:creationId xmlns:p14="http://schemas.microsoft.com/office/powerpoint/2010/main" val="197314037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686800" cy="808038"/>
          </a:xfrm>
        </p:spPr>
        <p:txBody>
          <a:bodyPr/>
          <a:lstStyle/>
          <a:p>
            <a:pPr algn="l"/>
            <a:r>
              <a:rPr lang="en-US" dirty="0" smtClean="0"/>
              <a:t>System Overview</a:t>
            </a:r>
            <a:endParaRPr lang="en-US" dirty="0"/>
          </a:p>
        </p:txBody>
      </p:sp>
      <p:grpSp>
        <p:nvGrpSpPr>
          <p:cNvPr id="11" name="Group 10"/>
          <p:cNvGrpSpPr/>
          <p:nvPr/>
        </p:nvGrpSpPr>
        <p:grpSpPr>
          <a:xfrm>
            <a:off x="990600" y="2743200"/>
            <a:ext cx="2971800" cy="1066800"/>
            <a:chOff x="838200" y="1905000"/>
            <a:chExt cx="2971800" cy="1066800"/>
          </a:xfrm>
        </p:grpSpPr>
        <p:sp>
          <p:nvSpPr>
            <p:cNvPr id="6" name="Rounded Rectangle 5"/>
            <p:cNvSpPr/>
            <p:nvPr/>
          </p:nvSpPr>
          <p:spPr bwMode="auto">
            <a:xfrm>
              <a:off x="838200" y="1905000"/>
              <a:ext cx="2971800" cy="1066800"/>
            </a:xfrm>
            <a:prstGeom prst="roundRect">
              <a:avLst/>
            </a:prstGeom>
            <a:solidFill>
              <a:schemeClr val="tx2">
                <a:lumMod val="40000"/>
                <a:lumOff val="60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TextBox 7"/>
            <p:cNvSpPr txBox="1"/>
            <p:nvPr/>
          </p:nvSpPr>
          <p:spPr>
            <a:xfrm>
              <a:off x="1066800" y="2209800"/>
              <a:ext cx="2743200" cy="400110"/>
            </a:xfrm>
            <a:prstGeom prst="rect">
              <a:avLst/>
            </a:prstGeom>
            <a:noFill/>
          </p:spPr>
          <p:txBody>
            <a:bodyPr wrap="square" rtlCol="0">
              <a:spAutoFit/>
            </a:bodyPr>
            <a:lstStyle/>
            <a:p>
              <a:r>
                <a:rPr lang="en-US" sz="2000" dirty="0" smtClean="0"/>
                <a:t>Intelligent Duplication</a:t>
              </a:r>
              <a:endParaRPr lang="en-US" sz="2000" dirty="0"/>
            </a:p>
          </p:txBody>
        </p:sp>
      </p:grpSp>
      <p:sp>
        <p:nvSpPr>
          <p:cNvPr id="9" name="TextBox 8"/>
          <p:cNvSpPr txBox="1"/>
          <p:nvPr/>
        </p:nvSpPr>
        <p:spPr>
          <a:xfrm>
            <a:off x="4038600" y="1143000"/>
            <a:ext cx="5105400" cy="1323439"/>
          </a:xfrm>
          <a:prstGeom prst="rect">
            <a:avLst/>
          </a:prstGeom>
          <a:noFill/>
        </p:spPr>
        <p:txBody>
          <a:bodyPr wrap="square" rtlCol="0">
            <a:spAutoFit/>
          </a:bodyPr>
          <a:lstStyle/>
          <a:p>
            <a:pPr>
              <a:buFont typeface="Wingdings" pitchFamily="2" charset="2"/>
              <a:buChar char="q"/>
            </a:pPr>
            <a:r>
              <a:rPr lang="en-US" sz="2000" dirty="0" smtClean="0"/>
              <a:t> Instrument and get profile data for</a:t>
            </a:r>
          </a:p>
          <a:p>
            <a:pPr lvl="1">
              <a:buFont typeface="Wingdings" pitchFamily="2" charset="2"/>
              <a:buChar char="q"/>
            </a:pPr>
            <a:r>
              <a:rPr lang="en-US" sz="2000" dirty="0" smtClean="0"/>
              <a:t> edge-profiling</a:t>
            </a:r>
          </a:p>
          <a:p>
            <a:pPr lvl="1">
              <a:buFont typeface="Wingdings" pitchFamily="2" charset="2"/>
              <a:buChar char="q"/>
            </a:pPr>
            <a:r>
              <a:rPr lang="en-US" sz="2000" dirty="0" smtClean="0"/>
              <a:t> memory profiling for alias analysis</a:t>
            </a:r>
          </a:p>
          <a:p>
            <a:pPr lvl="1">
              <a:buFont typeface="Wingdings" pitchFamily="2" charset="2"/>
              <a:buChar char="q"/>
            </a:pPr>
            <a:r>
              <a:rPr lang="en-US" sz="2000" dirty="0" smtClean="0"/>
              <a:t> value profiling</a:t>
            </a:r>
          </a:p>
        </p:txBody>
      </p:sp>
      <p:grpSp>
        <p:nvGrpSpPr>
          <p:cNvPr id="12" name="Group 11"/>
          <p:cNvGrpSpPr/>
          <p:nvPr/>
        </p:nvGrpSpPr>
        <p:grpSpPr>
          <a:xfrm>
            <a:off x="990600" y="1219200"/>
            <a:ext cx="2971800" cy="1066800"/>
            <a:chOff x="838200" y="1905000"/>
            <a:chExt cx="2971800" cy="1066800"/>
          </a:xfrm>
        </p:grpSpPr>
        <p:sp>
          <p:nvSpPr>
            <p:cNvPr id="13" name="Rounded Rectangle 12"/>
            <p:cNvSpPr/>
            <p:nvPr/>
          </p:nvSpPr>
          <p:spPr bwMode="auto">
            <a:xfrm>
              <a:off x="838200" y="1905000"/>
              <a:ext cx="2971800" cy="1066800"/>
            </a:xfrm>
            <a:prstGeom prst="roundRect">
              <a:avLst/>
            </a:prstGeom>
            <a:solidFill>
              <a:schemeClr val="tx2">
                <a:lumMod val="40000"/>
                <a:lumOff val="60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 name="TextBox 13"/>
            <p:cNvSpPr txBox="1"/>
            <p:nvPr/>
          </p:nvSpPr>
          <p:spPr>
            <a:xfrm>
              <a:off x="1752600" y="2209800"/>
              <a:ext cx="1600200" cy="400110"/>
            </a:xfrm>
            <a:prstGeom prst="rect">
              <a:avLst/>
            </a:prstGeom>
            <a:noFill/>
          </p:spPr>
          <p:txBody>
            <a:bodyPr wrap="square" rtlCol="0">
              <a:spAutoFit/>
            </a:bodyPr>
            <a:lstStyle/>
            <a:p>
              <a:r>
                <a:rPr lang="en-US" sz="2000" dirty="0" smtClean="0"/>
                <a:t>Profiling</a:t>
              </a:r>
              <a:endParaRPr lang="en-US" sz="2000" dirty="0"/>
            </a:p>
          </p:txBody>
        </p:sp>
      </p:grpSp>
      <p:sp>
        <p:nvSpPr>
          <p:cNvPr id="15" name="TextBox 14"/>
          <p:cNvSpPr txBox="1"/>
          <p:nvPr/>
        </p:nvSpPr>
        <p:spPr>
          <a:xfrm>
            <a:off x="4038600" y="2819400"/>
            <a:ext cx="4953000" cy="1015663"/>
          </a:xfrm>
          <a:prstGeom prst="rect">
            <a:avLst/>
          </a:prstGeom>
          <a:noFill/>
        </p:spPr>
        <p:txBody>
          <a:bodyPr wrap="square" rtlCol="0">
            <a:spAutoFit/>
          </a:bodyPr>
          <a:lstStyle/>
          <a:p>
            <a:pPr>
              <a:buFont typeface="Wingdings" pitchFamily="2" charset="2"/>
              <a:buChar char="q"/>
            </a:pPr>
            <a:r>
              <a:rPr lang="en-US" dirty="0" smtClean="0"/>
              <a:t> </a:t>
            </a:r>
            <a:r>
              <a:rPr lang="en-US" sz="2000" dirty="0" smtClean="0"/>
              <a:t>Analyze program structure</a:t>
            </a:r>
          </a:p>
          <a:p>
            <a:pPr>
              <a:buFont typeface="Wingdings" pitchFamily="2" charset="2"/>
              <a:buChar char="q"/>
            </a:pPr>
            <a:r>
              <a:rPr lang="en-US" sz="2000" dirty="0" smtClean="0"/>
              <a:t> Load profile data and  perform selective duplication</a:t>
            </a:r>
            <a:endParaRPr lang="en-US" sz="2000" dirty="0"/>
          </a:p>
        </p:txBody>
      </p:sp>
      <p:grpSp>
        <p:nvGrpSpPr>
          <p:cNvPr id="23" name="Group 22"/>
          <p:cNvGrpSpPr/>
          <p:nvPr/>
        </p:nvGrpSpPr>
        <p:grpSpPr>
          <a:xfrm>
            <a:off x="152400" y="4343400"/>
            <a:ext cx="8839200" cy="1628239"/>
            <a:chOff x="152400" y="6477002"/>
            <a:chExt cx="8839200" cy="1628239"/>
          </a:xfrm>
        </p:grpSpPr>
        <p:grpSp>
          <p:nvGrpSpPr>
            <p:cNvPr id="16" name="Group 15"/>
            <p:cNvGrpSpPr/>
            <p:nvPr/>
          </p:nvGrpSpPr>
          <p:grpSpPr>
            <a:xfrm>
              <a:off x="990600" y="6858001"/>
              <a:ext cx="2971800" cy="1066800"/>
              <a:chOff x="838200" y="4038601"/>
              <a:chExt cx="2971800" cy="1066800"/>
            </a:xfrm>
          </p:grpSpPr>
          <p:sp>
            <p:nvSpPr>
              <p:cNvPr id="17" name="Rounded Rectangle 16"/>
              <p:cNvSpPr/>
              <p:nvPr/>
            </p:nvSpPr>
            <p:spPr bwMode="auto">
              <a:xfrm>
                <a:off x="838200" y="4038601"/>
                <a:ext cx="2971800" cy="1066800"/>
              </a:xfrm>
              <a:prstGeom prst="roundRect">
                <a:avLst/>
              </a:prstGeom>
              <a:solidFill>
                <a:schemeClr val="tx2">
                  <a:lumMod val="40000"/>
                  <a:lumOff val="60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8" name="TextBox 17"/>
              <p:cNvSpPr txBox="1"/>
              <p:nvPr/>
            </p:nvSpPr>
            <p:spPr>
              <a:xfrm>
                <a:off x="1219200" y="4191001"/>
                <a:ext cx="2438400" cy="400110"/>
              </a:xfrm>
              <a:prstGeom prst="rect">
                <a:avLst/>
              </a:prstGeom>
              <a:noFill/>
            </p:spPr>
            <p:txBody>
              <a:bodyPr wrap="square" rtlCol="0">
                <a:spAutoFit/>
              </a:bodyPr>
              <a:lstStyle/>
              <a:p>
                <a:r>
                  <a:rPr lang="en-US" sz="2000" dirty="0" smtClean="0"/>
                  <a:t>Operating System</a:t>
                </a:r>
                <a:endParaRPr lang="en-US" sz="2000" dirty="0"/>
              </a:p>
            </p:txBody>
          </p:sp>
        </p:grpSp>
        <p:sp>
          <p:nvSpPr>
            <p:cNvPr id="19" name="TextBox 18"/>
            <p:cNvSpPr txBox="1"/>
            <p:nvPr/>
          </p:nvSpPr>
          <p:spPr>
            <a:xfrm>
              <a:off x="1371600" y="7448491"/>
              <a:ext cx="2438400" cy="400110"/>
            </a:xfrm>
            <a:prstGeom prst="rect">
              <a:avLst/>
            </a:prstGeom>
            <a:noFill/>
          </p:spPr>
          <p:txBody>
            <a:bodyPr wrap="square" rtlCol="0">
              <a:spAutoFit/>
            </a:bodyPr>
            <a:lstStyle/>
            <a:p>
              <a:r>
                <a:rPr lang="en-US" sz="2000" dirty="0" smtClean="0"/>
                <a:t>Physical Hardware</a:t>
              </a:r>
              <a:endParaRPr lang="en-US" sz="2000" dirty="0"/>
            </a:p>
          </p:txBody>
        </p:sp>
        <p:sp>
          <p:nvSpPr>
            <p:cNvPr id="20" name="TextBox 19"/>
            <p:cNvSpPr txBox="1"/>
            <p:nvPr/>
          </p:nvSpPr>
          <p:spPr>
            <a:xfrm>
              <a:off x="4038600" y="6781802"/>
              <a:ext cx="4953000" cy="1323439"/>
            </a:xfrm>
            <a:prstGeom prst="rect">
              <a:avLst/>
            </a:prstGeom>
            <a:noFill/>
          </p:spPr>
          <p:txBody>
            <a:bodyPr wrap="square" rtlCol="0">
              <a:spAutoFit/>
            </a:bodyPr>
            <a:lstStyle/>
            <a:p>
              <a:pPr>
                <a:buFont typeface="Wingdings" pitchFamily="2" charset="2"/>
                <a:buChar char="q"/>
              </a:pPr>
              <a:r>
                <a:rPr lang="en-US" sz="2000" dirty="0" smtClean="0"/>
                <a:t> Trigger Lightweight recovery based on</a:t>
              </a:r>
            </a:p>
            <a:p>
              <a:pPr lvl="1">
                <a:buFont typeface="Wingdings" pitchFamily="2" charset="2"/>
                <a:buChar char="q"/>
              </a:pPr>
              <a:r>
                <a:rPr lang="en-US" sz="2000" dirty="0" smtClean="0"/>
                <a:t> selective symptoms (hardware exceptions)</a:t>
              </a:r>
            </a:p>
            <a:p>
              <a:pPr lvl="1">
                <a:buFont typeface="Wingdings" pitchFamily="2" charset="2"/>
                <a:buChar char="q"/>
              </a:pPr>
              <a:r>
                <a:rPr lang="en-US" sz="2000" dirty="0" smtClean="0"/>
                <a:t> comparison fail in duplicated code</a:t>
              </a:r>
            </a:p>
          </p:txBody>
        </p:sp>
        <p:sp>
          <p:nvSpPr>
            <p:cNvPr id="21" name="Left Brace 20"/>
            <p:cNvSpPr/>
            <p:nvPr/>
          </p:nvSpPr>
          <p:spPr bwMode="auto">
            <a:xfrm>
              <a:off x="609600" y="6781801"/>
              <a:ext cx="609600" cy="1295400"/>
            </a:xfrm>
            <a:prstGeom prst="leftBrace">
              <a:avLst>
                <a:gd name="adj1" fmla="val 833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2" name="TextBox 21"/>
            <p:cNvSpPr txBox="1"/>
            <p:nvPr/>
          </p:nvSpPr>
          <p:spPr>
            <a:xfrm rot="16200000">
              <a:off x="-378767" y="7008169"/>
              <a:ext cx="1524000" cy="461665"/>
            </a:xfrm>
            <a:prstGeom prst="rect">
              <a:avLst/>
            </a:prstGeom>
            <a:noFill/>
          </p:spPr>
          <p:txBody>
            <a:bodyPr wrap="square" rtlCol="0">
              <a:spAutoFit/>
            </a:bodyPr>
            <a:lstStyle/>
            <a:p>
              <a:r>
                <a:rPr lang="en-US" sz="2400" dirty="0" smtClean="0"/>
                <a:t>Runtime </a:t>
              </a:r>
              <a:endParaRPr lang="en-US" sz="2400" dirty="0"/>
            </a:p>
          </p:txBody>
        </p:sp>
      </p:grpSp>
      <p:sp>
        <p:nvSpPr>
          <p:cNvPr id="24" name="Left Brace 23"/>
          <p:cNvSpPr/>
          <p:nvPr/>
        </p:nvSpPr>
        <p:spPr bwMode="auto">
          <a:xfrm>
            <a:off x="533400" y="1143000"/>
            <a:ext cx="609600" cy="2743200"/>
          </a:xfrm>
          <a:prstGeom prst="leftBrace">
            <a:avLst>
              <a:gd name="adj1" fmla="val 833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5" name="TextBox 24"/>
          <p:cNvSpPr txBox="1"/>
          <p:nvPr/>
        </p:nvSpPr>
        <p:spPr>
          <a:xfrm rot="16200000">
            <a:off x="-573731" y="2169468"/>
            <a:ext cx="1905000" cy="461665"/>
          </a:xfrm>
          <a:prstGeom prst="rect">
            <a:avLst/>
          </a:prstGeom>
          <a:noFill/>
        </p:spPr>
        <p:txBody>
          <a:bodyPr wrap="square" rtlCol="0">
            <a:spAutoFit/>
          </a:bodyPr>
          <a:lstStyle/>
          <a:p>
            <a:r>
              <a:rPr lang="en-US" sz="2400" dirty="0" smtClean="0"/>
              <a:t>Compilation</a:t>
            </a:r>
            <a:endParaRPr lang="en-US" sz="2400" dirty="0"/>
          </a:p>
        </p:txBody>
      </p:sp>
      <p:sp>
        <p:nvSpPr>
          <p:cNvPr id="28" name="Down Arrow 27"/>
          <p:cNvSpPr/>
          <p:nvPr/>
        </p:nvSpPr>
        <p:spPr bwMode="auto">
          <a:xfrm>
            <a:off x="2133600" y="2286000"/>
            <a:ext cx="381000" cy="457200"/>
          </a:xfrm>
          <a:prstGeom prst="downArrow">
            <a:avLst/>
          </a:prstGeom>
          <a:solidFill>
            <a:schemeClr val="accent1">
              <a:lumMod val="20000"/>
              <a:lumOff val="80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 name="Slide Number Placeholder 4"/>
          <p:cNvSpPr>
            <a:spLocks noGrp="1"/>
          </p:cNvSpPr>
          <p:nvPr>
            <p:ph type="sldNum" sz="quarter" idx="4"/>
          </p:nvPr>
        </p:nvSpPr>
        <p:spPr/>
        <p:txBody>
          <a:bodyPr/>
          <a:lstStyle/>
          <a:p>
            <a:fld id="{C95A27B6-DE0C-407F-A6C6-4B1A5613B8A0}" type="slidenum">
              <a:rPr lang="en-US" smtClean="0"/>
              <a:pPr/>
              <a:t>8</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P spid="24" grpId="0" animBg="1"/>
      <p:bldP spid="25" grpId="0"/>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686800" cy="808038"/>
          </a:xfrm>
        </p:spPr>
        <p:txBody>
          <a:bodyPr/>
          <a:lstStyle/>
          <a:p>
            <a:pPr algn="l"/>
            <a:r>
              <a:rPr lang="en-US" dirty="0" smtClean="0"/>
              <a:t>Compilation</a:t>
            </a:r>
            <a:endParaRPr lang="en-US" dirty="0"/>
          </a:p>
        </p:txBody>
      </p:sp>
      <p:sp>
        <p:nvSpPr>
          <p:cNvPr id="3" name="Content Placeholder 2"/>
          <p:cNvSpPr>
            <a:spLocks noGrp="1"/>
          </p:cNvSpPr>
          <p:nvPr>
            <p:ph idx="4294967295"/>
          </p:nvPr>
        </p:nvSpPr>
        <p:spPr>
          <a:xfrm>
            <a:off x="152400" y="4572000"/>
            <a:ext cx="8686800" cy="1524000"/>
          </a:xfrm>
        </p:spPr>
        <p:txBody>
          <a:bodyPr/>
          <a:lstStyle/>
          <a:p>
            <a:r>
              <a:rPr lang="en-US" sz="2400" dirty="0" smtClean="0"/>
              <a:t>Code analysis and intelligent duplication</a:t>
            </a:r>
          </a:p>
          <a:p>
            <a:pPr lvl="1"/>
            <a:r>
              <a:rPr lang="en-US" sz="2000" dirty="0" smtClean="0"/>
              <a:t>can be used with code written in various languages</a:t>
            </a:r>
          </a:p>
          <a:p>
            <a:pPr lvl="1"/>
            <a:r>
              <a:rPr lang="en-US" sz="2000" dirty="0" smtClean="0"/>
              <a:t>Is independent of target machine</a:t>
            </a:r>
          </a:p>
          <a:p>
            <a:r>
              <a:rPr lang="en-US" sz="2400" dirty="0" smtClean="0"/>
              <a:t>For our Low-cost solution, we target an ARM backend</a:t>
            </a:r>
          </a:p>
          <a:p>
            <a:endParaRPr lang="en-US" dirty="0"/>
          </a:p>
        </p:txBody>
      </p:sp>
      <p:grpSp>
        <p:nvGrpSpPr>
          <p:cNvPr id="14" name="Group 13"/>
          <p:cNvGrpSpPr/>
          <p:nvPr/>
        </p:nvGrpSpPr>
        <p:grpSpPr>
          <a:xfrm>
            <a:off x="723900" y="1219200"/>
            <a:ext cx="1790700" cy="2514600"/>
            <a:chOff x="1257300" y="1079500"/>
            <a:chExt cx="1790700" cy="2514600"/>
          </a:xfrm>
        </p:grpSpPr>
        <p:sp>
          <p:nvSpPr>
            <p:cNvPr id="5" name="Rounded Rectangle 4"/>
            <p:cNvSpPr/>
            <p:nvPr/>
          </p:nvSpPr>
          <p:spPr bwMode="auto">
            <a:xfrm>
              <a:off x="1371600" y="1079500"/>
              <a:ext cx="1524000" cy="2514600"/>
            </a:xfrm>
            <a:prstGeom prst="round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TextBox 5"/>
            <p:cNvSpPr txBox="1"/>
            <p:nvPr/>
          </p:nvSpPr>
          <p:spPr>
            <a:xfrm>
              <a:off x="1257300" y="1765300"/>
              <a:ext cx="1790700" cy="923330"/>
            </a:xfrm>
            <a:prstGeom prst="rect">
              <a:avLst/>
            </a:prstGeom>
            <a:noFill/>
          </p:spPr>
          <p:txBody>
            <a:bodyPr wrap="square" rtlCol="0">
              <a:spAutoFit/>
            </a:bodyPr>
            <a:lstStyle/>
            <a:p>
              <a:pPr algn="ctr"/>
              <a:r>
                <a:rPr lang="en-US" dirty="0" smtClean="0"/>
                <a:t>intermediate representation (IR)</a:t>
              </a:r>
              <a:endParaRPr lang="en-US" dirty="0"/>
            </a:p>
          </p:txBody>
        </p:sp>
      </p:grpSp>
      <p:cxnSp>
        <p:nvCxnSpPr>
          <p:cNvPr id="8" name="Straight Arrow Connector 7"/>
          <p:cNvCxnSpPr>
            <a:stCxn id="5" idx="3"/>
            <a:endCxn id="52" idx="1"/>
          </p:cNvCxnSpPr>
          <p:nvPr/>
        </p:nvCxnSpPr>
        <p:spPr bwMode="auto">
          <a:xfrm>
            <a:off x="2362200" y="2476500"/>
            <a:ext cx="304800" cy="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15" name="Group 14"/>
          <p:cNvGrpSpPr/>
          <p:nvPr/>
        </p:nvGrpSpPr>
        <p:grpSpPr>
          <a:xfrm>
            <a:off x="4343400" y="1295400"/>
            <a:ext cx="1676400" cy="2438400"/>
            <a:chOff x="1371600" y="1447800"/>
            <a:chExt cx="2286000" cy="2262188"/>
          </a:xfrm>
        </p:grpSpPr>
        <p:sp>
          <p:nvSpPr>
            <p:cNvPr id="16" name="Rounded Rectangle 15"/>
            <p:cNvSpPr/>
            <p:nvPr/>
          </p:nvSpPr>
          <p:spPr bwMode="auto">
            <a:xfrm>
              <a:off x="1371600" y="1447800"/>
              <a:ext cx="2286000" cy="2262188"/>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7" name="TextBox 16"/>
            <p:cNvSpPr txBox="1"/>
            <p:nvPr/>
          </p:nvSpPr>
          <p:spPr>
            <a:xfrm>
              <a:off x="1447800" y="1876247"/>
              <a:ext cx="2133600" cy="1370568"/>
            </a:xfrm>
            <a:prstGeom prst="rect">
              <a:avLst/>
            </a:prstGeom>
            <a:noFill/>
          </p:spPr>
          <p:txBody>
            <a:bodyPr wrap="square" rtlCol="0">
              <a:spAutoFit/>
            </a:bodyPr>
            <a:lstStyle/>
            <a:p>
              <a:pPr algn="ctr"/>
              <a:r>
                <a:rPr lang="en-US" dirty="0" smtClean="0"/>
                <a:t>Code analysis and intelligent duplication (IR to IR)</a:t>
              </a:r>
              <a:endParaRPr lang="en-US" dirty="0"/>
            </a:p>
          </p:txBody>
        </p:sp>
      </p:grpSp>
      <p:grpSp>
        <p:nvGrpSpPr>
          <p:cNvPr id="18" name="Group 17"/>
          <p:cNvGrpSpPr/>
          <p:nvPr/>
        </p:nvGrpSpPr>
        <p:grpSpPr>
          <a:xfrm>
            <a:off x="6324600" y="1943100"/>
            <a:ext cx="1496786" cy="1143000"/>
            <a:chOff x="1371600" y="1447800"/>
            <a:chExt cx="1905000" cy="1447800"/>
          </a:xfrm>
        </p:grpSpPr>
        <p:sp>
          <p:nvSpPr>
            <p:cNvPr id="19" name="Rounded Rectangle 18"/>
            <p:cNvSpPr/>
            <p:nvPr/>
          </p:nvSpPr>
          <p:spPr bwMode="auto">
            <a:xfrm>
              <a:off x="1371600" y="1447800"/>
              <a:ext cx="1905000" cy="1447800"/>
            </a:xfrm>
            <a:prstGeom prst="round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0" name="TextBox 19"/>
            <p:cNvSpPr txBox="1"/>
            <p:nvPr/>
          </p:nvSpPr>
          <p:spPr>
            <a:xfrm>
              <a:off x="1551420" y="1690834"/>
              <a:ext cx="1648690" cy="818686"/>
            </a:xfrm>
            <a:prstGeom prst="rect">
              <a:avLst/>
            </a:prstGeom>
            <a:noFill/>
          </p:spPr>
          <p:txBody>
            <a:bodyPr wrap="square" rtlCol="0">
              <a:spAutoFit/>
            </a:bodyPr>
            <a:lstStyle/>
            <a:p>
              <a:pPr algn="ctr"/>
              <a:r>
                <a:rPr lang="en-US" dirty="0" smtClean="0"/>
                <a:t>Code generation</a:t>
              </a:r>
              <a:endParaRPr lang="en-US" dirty="0"/>
            </a:p>
          </p:txBody>
        </p:sp>
      </p:grpSp>
      <p:grpSp>
        <p:nvGrpSpPr>
          <p:cNvPr id="23" name="Group 22"/>
          <p:cNvGrpSpPr/>
          <p:nvPr/>
        </p:nvGrpSpPr>
        <p:grpSpPr>
          <a:xfrm>
            <a:off x="152400" y="1143000"/>
            <a:ext cx="457200" cy="2743201"/>
            <a:chOff x="304800" y="1371599"/>
            <a:chExt cx="514350" cy="3581401"/>
          </a:xfrm>
        </p:grpSpPr>
        <p:sp>
          <p:nvSpPr>
            <p:cNvPr id="21" name="Rounded Rectangle 20"/>
            <p:cNvSpPr/>
            <p:nvPr/>
          </p:nvSpPr>
          <p:spPr bwMode="auto">
            <a:xfrm>
              <a:off x="304800" y="1371600"/>
              <a:ext cx="514350" cy="3581400"/>
            </a:xfrm>
            <a:prstGeom prst="round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2" name="TextBox 21"/>
            <p:cNvSpPr txBox="1"/>
            <p:nvPr/>
          </p:nvSpPr>
          <p:spPr>
            <a:xfrm rot="16200000">
              <a:off x="-1278150" y="2954549"/>
              <a:ext cx="3581399" cy="415499"/>
            </a:xfrm>
            <a:prstGeom prst="rect">
              <a:avLst/>
            </a:prstGeom>
            <a:noFill/>
          </p:spPr>
          <p:txBody>
            <a:bodyPr wrap="square" rtlCol="0">
              <a:spAutoFit/>
            </a:bodyPr>
            <a:lstStyle/>
            <a:p>
              <a:r>
                <a:rPr lang="en-US" dirty="0" smtClean="0"/>
                <a:t>Application source code</a:t>
              </a:r>
              <a:endParaRPr lang="en-US" dirty="0"/>
            </a:p>
          </p:txBody>
        </p:sp>
      </p:grpSp>
      <p:grpSp>
        <p:nvGrpSpPr>
          <p:cNvPr id="24" name="Group 23"/>
          <p:cNvGrpSpPr/>
          <p:nvPr/>
        </p:nvGrpSpPr>
        <p:grpSpPr>
          <a:xfrm>
            <a:off x="8153400" y="1009650"/>
            <a:ext cx="457200" cy="2917760"/>
            <a:chOff x="304800" y="1178975"/>
            <a:chExt cx="514351" cy="5713946"/>
          </a:xfrm>
        </p:grpSpPr>
        <p:sp>
          <p:nvSpPr>
            <p:cNvPr id="25" name="Rounded Rectangle 24"/>
            <p:cNvSpPr/>
            <p:nvPr/>
          </p:nvSpPr>
          <p:spPr bwMode="auto">
            <a:xfrm>
              <a:off x="304800" y="1371597"/>
              <a:ext cx="514351" cy="5521324"/>
            </a:xfrm>
            <a:prstGeom prst="round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6" name="TextBox 25"/>
            <p:cNvSpPr txBox="1"/>
            <p:nvPr/>
          </p:nvSpPr>
          <p:spPr>
            <a:xfrm rot="16200000">
              <a:off x="-1767957" y="3281038"/>
              <a:ext cx="4619626" cy="415499"/>
            </a:xfrm>
            <a:prstGeom prst="rect">
              <a:avLst/>
            </a:prstGeom>
            <a:noFill/>
          </p:spPr>
          <p:txBody>
            <a:bodyPr wrap="square" rtlCol="0">
              <a:spAutoFit/>
            </a:bodyPr>
            <a:lstStyle/>
            <a:p>
              <a:r>
                <a:rPr lang="en-US" dirty="0" smtClean="0"/>
                <a:t>Application binary</a:t>
              </a:r>
              <a:endParaRPr lang="en-US" dirty="0"/>
            </a:p>
          </p:txBody>
        </p:sp>
      </p:grpSp>
      <p:cxnSp>
        <p:nvCxnSpPr>
          <p:cNvPr id="28" name="Straight Arrow Connector 27"/>
          <p:cNvCxnSpPr>
            <a:stCxn id="21" idx="3"/>
          </p:cNvCxnSpPr>
          <p:nvPr/>
        </p:nvCxnSpPr>
        <p:spPr bwMode="auto">
          <a:xfrm flipV="1">
            <a:off x="609600" y="2514600"/>
            <a:ext cx="228600" cy="1"/>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34" name="Straight Arrow Connector 33"/>
          <p:cNvCxnSpPr>
            <a:stCxn id="16" idx="3"/>
            <a:endCxn id="19" idx="1"/>
          </p:cNvCxnSpPr>
          <p:nvPr/>
        </p:nvCxnSpPr>
        <p:spPr bwMode="auto">
          <a:xfrm>
            <a:off x="6019800" y="2514600"/>
            <a:ext cx="3048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36" name="Straight Arrow Connector 35"/>
          <p:cNvCxnSpPr>
            <a:stCxn id="19" idx="3"/>
            <a:endCxn id="25" idx="1"/>
          </p:cNvCxnSpPr>
          <p:nvPr/>
        </p:nvCxnSpPr>
        <p:spPr bwMode="auto">
          <a:xfrm>
            <a:off x="7821386" y="2514600"/>
            <a:ext cx="332014" cy="311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nvGrpSpPr>
          <p:cNvPr id="51" name="Group 50"/>
          <p:cNvGrpSpPr/>
          <p:nvPr/>
        </p:nvGrpSpPr>
        <p:grpSpPr>
          <a:xfrm>
            <a:off x="2590800" y="1219200"/>
            <a:ext cx="1524000" cy="2514600"/>
            <a:chOff x="1219200" y="1079500"/>
            <a:chExt cx="1524000" cy="2514600"/>
          </a:xfrm>
        </p:grpSpPr>
        <p:sp>
          <p:nvSpPr>
            <p:cNvPr id="52" name="Rounded Rectangle 51"/>
            <p:cNvSpPr/>
            <p:nvPr/>
          </p:nvSpPr>
          <p:spPr bwMode="auto">
            <a:xfrm>
              <a:off x="1295400" y="1079500"/>
              <a:ext cx="1371600" cy="2514600"/>
            </a:xfrm>
            <a:prstGeom prst="round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3" name="TextBox 52"/>
            <p:cNvSpPr txBox="1"/>
            <p:nvPr/>
          </p:nvSpPr>
          <p:spPr>
            <a:xfrm>
              <a:off x="1219200" y="1707971"/>
              <a:ext cx="1524000" cy="923330"/>
            </a:xfrm>
            <a:prstGeom prst="rect">
              <a:avLst/>
            </a:prstGeom>
            <a:noFill/>
          </p:spPr>
          <p:txBody>
            <a:bodyPr wrap="square" rtlCol="0">
              <a:spAutoFit/>
            </a:bodyPr>
            <a:lstStyle/>
            <a:p>
              <a:pPr algn="ctr"/>
              <a:r>
                <a:rPr lang="en-US" dirty="0" smtClean="0"/>
                <a:t>analyses and optimizations</a:t>
              </a:r>
              <a:endParaRPr lang="en-US" dirty="0"/>
            </a:p>
          </p:txBody>
        </p:sp>
      </p:grpSp>
      <p:cxnSp>
        <p:nvCxnSpPr>
          <p:cNvPr id="64" name="Straight Arrow Connector 63"/>
          <p:cNvCxnSpPr/>
          <p:nvPr/>
        </p:nvCxnSpPr>
        <p:spPr bwMode="auto">
          <a:xfrm>
            <a:off x="4038600" y="2514600"/>
            <a:ext cx="304800" cy="1"/>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70" name="TextBox 69"/>
          <p:cNvSpPr txBox="1"/>
          <p:nvPr/>
        </p:nvSpPr>
        <p:spPr>
          <a:xfrm>
            <a:off x="2514600" y="4191000"/>
            <a:ext cx="1600200" cy="369332"/>
          </a:xfrm>
          <a:prstGeom prst="rect">
            <a:avLst/>
          </a:prstGeom>
          <a:solidFill>
            <a:srgbClr val="92D050"/>
          </a:solidFill>
          <a:ln>
            <a:solidFill>
              <a:schemeClr val="tx1"/>
            </a:solidFill>
          </a:ln>
        </p:spPr>
        <p:txBody>
          <a:bodyPr wrap="square" rtlCol="0">
            <a:spAutoFit/>
          </a:bodyPr>
          <a:lstStyle/>
          <a:p>
            <a:r>
              <a:rPr lang="en-US" dirty="0" smtClean="0"/>
              <a:t>Classification </a:t>
            </a:r>
            <a:endParaRPr lang="en-US" dirty="0"/>
          </a:p>
        </p:txBody>
      </p:sp>
      <p:sp>
        <p:nvSpPr>
          <p:cNvPr id="71" name="TextBox 70"/>
          <p:cNvSpPr txBox="1"/>
          <p:nvPr/>
        </p:nvSpPr>
        <p:spPr>
          <a:xfrm>
            <a:off x="4292600" y="4191000"/>
            <a:ext cx="1143000" cy="369332"/>
          </a:xfrm>
          <a:prstGeom prst="rect">
            <a:avLst/>
          </a:prstGeom>
          <a:solidFill>
            <a:srgbClr val="92D050"/>
          </a:solidFill>
          <a:ln>
            <a:solidFill>
              <a:schemeClr val="tx1"/>
            </a:solidFill>
          </a:ln>
        </p:spPr>
        <p:txBody>
          <a:bodyPr wrap="square" rtlCol="0">
            <a:spAutoFit/>
          </a:bodyPr>
          <a:lstStyle/>
          <a:p>
            <a:r>
              <a:rPr lang="en-US" dirty="0" smtClean="0"/>
              <a:t>Analysis</a:t>
            </a:r>
            <a:endParaRPr lang="en-US" dirty="0"/>
          </a:p>
        </p:txBody>
      </p:sp>
      <p:sp>
        <p:nvSpPr>
          <p:cNvPr id="72" name="TextBox 71"/>
          <p:cNvSpPr txBox="1"/>
          <p:nvPr/>
        </p:nvSpPr>
        <p:spPr>
          <a:xfrm>
            <a:off x="5624286" y="4191000"/>
            <a:ext cx="1676400" cy="369332"/>
          </a:xfrm>
          <a:prstGeom prst="rect">
            <a:avLst/>
          </a:prstGeom>
          <a:solidFill>
            <a:srgbClr val="92D050"/>
          </a:solidFill>
          <a:ln>
            <a:solidFill>
              <a:schemeClr val="tx1"/>
            </a:solidFill>
          </a:ln>
        </p:spPr>
        <p:txBody>
          <a:bodyPr wrap="square" rtlCol="0">
            <a:spAutoFit/>
          </a:bodyPr>
          <a:lstStyle/>
          <a:p>
            <a:r>
              <a:rPr lang="en-US" dirty="0" smtClean="0"/>
              <a:t>Duplication</a:t>
            </a:r>
            <a:endParaRPr lang="en-US" dirty="0"/>
          </a:p>
        </p:txBody>
      </p:sp>
      <p:cxnSp>
        <p:nvCxnSpPr>
          <p:cNvPr id="74" name="Straight Connector 73"/>
          <p:cNvCxnSpPr/>
          <p:nvPr/>
        </p:nvCxnSpPr>
        <p:spPr bwMode="auto">
          <a:xfrm flipH="1">
            <a:off x="2514600" y="3657600"/>
            <a:ext cx="188468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p:nvPr/>
        </p:nvCxnSpPr>
        <p:spPr bwMode="auto">
          <a:xfrm>
            <a:off x="6019800" y="3581400"/>
            <a:ext cx="1295400" cy="609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 name="Straight Arrow Connector 34"/>
          <p:cNvCxnSpPr>
            <a:stCxn id="70" idx="3"/>
            <a:endCxn id="71" idx="1"/>
          </p:cNvCxnSpPr>
          <p:nvPr/>
        </p:nvCxnSpPr>
        <p:spPr bwMode="auto">
          <a:xfrm>
            <a:off x="4114800" y="4375666"/>
            <a:ext cx="1778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38" name="Straight Arrow Connector 37"/>
          <p:cNvCxnSpPr>
            <a:stCxn id="71" idx="3"/>
            <a:endCxn id="72" idx="1"/>
          </p:cNvCxnSpPr>
          <p:nvPr/>
        </p:nvCxnSpPr>
        <p:spPr bwMode="auto">
          <a:xfrm>
            <a:off x="5435600" y="4375666"/>
            <a:ext cx="188686"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9" name="Slide Number Placeholder 8"/>
          <p:cNvSpPr>
            <a:spLocks noGrp="1"/>
          </p:cNvSpPr>
          <p:nvPr>
            <p:ph type="sldNum" sz="quarter" idx="4"/>
          </p:nvPr>
        </p:nvSpPr>
        <p:spPr/>
        <p:txBody>
          <a:bodyPr/>
          <a:lstStyle/>
          <a:p>
            <a:fld id="{C95A27B6-DE0C-407F-A6C6-4B1A5613B8A0}" type="slidenum">
              <a:rPr lang="en-US" smtClean="0"/>
              <a:pPr/>
              <a:t>9</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0"/>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nodeType="afterEffect">
                                  <p:stCondLst>
                                    <p:cond delay="0"/>
                                  </p:stCondLst>
                                  <p:childTnLst>
                                    <p:set>
                                      <p:cBhvr>
                                        <p:cTn id="37" dur="1" fill="hold">
                                          <p:stCondLst>
                                            <p:cond delay="0"/>
                                          </p:stCondLst>
                                        </p:cTn>
                                        <p:tgtEl>
                                          <p:spTgt spid="35"/>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71"/>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38"/>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72"/>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74"/>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76"/>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36"/>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24"/>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3">
                                            <p:txEl>
                                              <p:pRg st="0" end="0"/>
                                            </p:txEl>
                                          </p:spTgt>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3">
                                            <p:txEl>
                                              <p:pRg st="1" end="1"/>
                                            </p:txEl>
                                          </p:spTgt>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0" grpId="0" animBg="1"/>
      <p:bldP spid="71" grpId="0" animBg="1"/>
      <p:bldP spid="7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87.1"/>
</p:tagLst>
</file>

<file path=ppt/tags/tag2.xml><?xml version="1.0" encoding="utf-8"?>
<p:tagLst xmlns:a="http://schemas.openxmlformats.org/drawingml/2006/main" xmlns:r="http://schemas.openxmlformats.org/officeDocument/2006/relationships" xmlns:p="http://schemas.openxmlformats.org/presentationml/2006/main">
  <p:tag name="TIMING" val="|87.1"/>
</p:tagLst>
</file>

<file path=ppt/tags/tag3.xml><?xml version="1.0" encoding="utf-8"?>
<p:tagLst xmlns:a="http://schemas.openxmlformats.org/drawingml/2006/main" xmlns:r="http://schemas.openxmlformats.org/officeDocument/2006/relationships" xmlns:p="http://schemas.openxmlformats.org/presentationml/2006/main">
  <p:tag name="TIMING" val="|87.1"/>
</p:tagLst>
</file>

<file path=ppt/theme/theme1.xml><?xml version="1.0" encoding="utf-8"?>
<a:theme xmlns:a="http://schemas.openxmlformats.org/drawingml/2006/main" name="1_shuguang_ppt">
  <a:themeElements>
    <a:clrScheme name="1_shuguang_pp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shuguang_pp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99CCFF"/>
        </a:solidFill>
        <a:ln w="38100" cap="flat" cmpd="sng" algn="ctr">
          <a:solidFill>
            <a:schemeClr val="tx1"/>
          </a:solidFill>
          <a:prstDash val="solid"/>
          <a:round/>
          <a:headEnd type="none" w="med" len="med"/>
          <a:tailEnd type="none" w="med" len="med"/>
        </a:ln>
        <a:effec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99CCFF"/>
        </a:solidFill>
        <a:ln w="381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shuguang_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shuguang_pp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shuguang_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shuguang_pp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shuguang_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shuguang_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shuguang_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TS006087452</Template>
  <TotalTime>12261</TotalTime>
  <Words>1738</Words>
  <Application>Microsoft Office PowerPoint</Application>
  <PresentationFormat>On-screen Show (4:3)</PresentationFormat>
  <Paragraphs>465</Paragraphs>
  <Slides>26</Slides>
  <Notes>12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1_shuguang_ppt</vt:lpstr>
      <vt:lpstr>Efficient Soft Error Protection for Commodity Embedded Microprocessors using Profile Information</vt:lpstr>
      <vt:lpstr>Soft Errors</vt:lpstr>
      <vt:lpstr>Soft error rate (SER)</vt:lpstr>
      <vt:lpstr>Traditional Architectural Solutions</vt:lpstr>
      <vt:lpstr>Proposed Solution</vt:lpstr>
      <vt:lpstr>Contributions</vt:lpstr>
      <vt:lpstr>Outline</vt:lpstr>
      <vt:lpstr>System Overview</vt:lpstr>
      <vt:lpstr>Compilation</vt:lpstr>
      <vt:lpstr>Baseline Classification and Analysis</vt:lpstr>
      <vt:lpstr>Instruction Duplication</vt:lpstr>
      <vt:lpstr>Baseline Coverage and Overhead</vt:lpstr>
      <vt:lpstr>Profile Based Duplication</vt:lpstr>
      <vt:lpstr>Refined Duplication Process</vt:lpstr>
      <vt:lpstr>Memory Profiling: Silent Stores</vt:lpstr>
      <vt:lpstr>Exploiting Silent Stores</vt:lpstr>
      <vt:lpstr>Edge Profiling: Recursive Duplication Break</vt:lpstr>
      <vt:lpstr>Value Profiling</vt:lpstr>
      <vt:lpstr>Creating Software Symptoms</vt:lpstr>
      <vt:lpstr>Software Symptom Generation</vt:lpstr>
      <vt:lpstr>Evaluation Methodology</vt:lpstr>
      <vt:lpstr>Fault Injection Outcome Classification</vt:lpstr>
      <vt:lpstr>Performance Overhead</vt:lpstr>
      <vt:lpstr>Fault Coverage</vt:lpstr>
      <vt:lpstr>Conclusions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dkhudia</dc:creator>
  <cp:lastModifiedBy>daya.khudia@gmail.com</cp:lastModifiedBy>
  <cp:revision>831</cp:revision>
  <cp:lastPrinted>2012-03-26T14:58:02Z</cp:lastPrinted>
  <dcterms:created xsi:type="dcterms:W3CDTF">2006-08-16T00:00:00Z</dcterms:created>
  <dcterms:modified xsi:type="dcterms:W3CDTF">2013-01-06T06:16:52Z</dcterms:modified>
</cp:coreProperties>
</file>