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embeddings/oleObject2.bin" ContentType="application/vnd.openxmlformats-officedocument.oleObject"/>
  <Override PartName="/ppt/notesSlides/notesSlide15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5.xml" ContentType="application/vnd.openxmlformats-officedocument.presentationml.tags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tags/tag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r:id="rId1"/>
  </p:sldMasterIdLst>
  <p:notesMasterIdLst>
    <p:notesMasterId r:id="rId27"/>
  </p:notesMasterIdLst>
  <p:handoutMasterIdLst>
    <p:handoutMasterId r:id="rId28"/>
  </p:handoutMasterIdLst>
  <p:sldIdLst>
    <p:sldId id="256" r:id="rId2"/>
    <p:sldId id="406" r:id="rId3"/>
    <p:sldId id="404" r:id="rId4"/>
    <p:sldId id="415" r:id="rId5"/>
    <p:sldId id="416" r:id="rId6"/>
    <p:sldId id="414" r:id="rId7"/>
    <p:sldId id="403" r:id="rId8"/>
    <p:sldId id="417" r:id="rId9"/>
    <p:sldId id="418" r:id="rId10"/>
    <p:sldId id="387" r:id="rId11"/>
    <p:sldId id="379" r:id="rId12"/>
    <p:sldId id="352" r:id="rId13"/>
    <p:sldId id="354" r:id="rId14"/>
    <p:sldId id="339" r:id="rId15"/>
    <p:sldId id="340" r:id="rId16"/>
    <p:sldId id="365" r:id="rId17"/>
    <p:sldId id="344" r:id="rId18"/>
    <p:sldId id="346" r:id="rId19"/>
    <p:sldId id="349" r:id="rId20"/>
    <p:sldId id="409" r:id="rId21"/>
    <p:sldId id="426" r:id="rId22"/>
    <p:sldId id="430" r:id="rId23"/>
    <p:sldId id="431" r:id="rId24"/>
    <p:sldId id="407" r:id="rId25"/>
    <p:sldId id="42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D8EEC0"/>
    <a:srgbClr val="AFEA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717" autoAdjust="0"/>
    <p:restoredTop sz="88633" autoAdjust="0"/>
  </p:normalViewPr>
  <p:slideViewPr>
    <p:cSldViewPr snapToGrid="0">
      <p:cViewPr varScale="1">
        <p:scale>
          <a:sx n="91" d="100"/>
          <a:sy n="91" d="100"/>
        </p:scale>
        <p:origin x="-7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3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272"/>
    </p:cViewPr>
  </p:sorterViewPr>
  <p:notesViewPr>
    <p:cSldViewPr snapToGrid="0">
      <p:cViewPr varScale="1">
        <p:scale>
          <a:sx n="79" d="100"/>
          <a:sy n="79" d="100"/>
        </p:scale>
        <p:origin x="-245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HD:Users:Ankit:Downloads:pact11pepsc:fig: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ocuments\CCCP\isca11pepsc\fig\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.host\Shared%20Folders\vmwareshared\cccp\papers\pact11pepsc\fig\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ocuments\CCCP\isca11pepsc\DDP_acrossPage_perPC_stud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anesh\Documents\CCCP\isca11pepsc\data_alpha_with_graphs_acrossPag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HD:Users:Ankit:Downloads:pact11pepsc:fig: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percentStacked"/>
        <c:ser>
          <c:idx val="0"/>
          <c:order val="0"/>
          <c:tx>
            <c:strRef>
              <c:f>'gpu stats'!$AU$23</c:f>
              <c:strCache>
                <c:ptCount val="1"/>
                <c:pt idx="0">
                  <c:v>Running</c:v>
                </c:pt>
              </c:strCache>
            </c:strRef>
          </c:tx>
          <c:cat>
            <c:strRef>
              <c:f>'gpu stats'!$AT$24:$AT$33</c:f>
              <c:strCache>
                <c:ptCount val="10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</c:strCache>
            </c:strRef>
          </c:cat>
          <c:val>
            <c:numRef>
              <c:f>'gpu stats'!$AU$24:$AU$33</c:f>
              <c:numCache>
                <c:formatCode>0.0%</c:formatCode>
                <c:ptCount val="10"/>
                <c:pt idx="0">
                  <c:v>0.633707</c:v>
                </c:pt>
                <c:pt idx="1">
                  <c:v>0.649809916666667</c:v>
                </c:pt>
                <c:pt idx="2">
                  <c:v>0.451578833333333</c:v>
                </c:pt>
                <c:pt idx="3">
                  <c:v>0.395621</c:v>
                </c:pt>
                <c:pt idx="4">
                  <c:v>0.4598365</c:v>
                </c:pt>
                <c:pt idx="5">
                  <c:v>0.102958125</c:v>
                </c:pt>
                <c:pt idx="6">
                  <c:v>0.577613083333333</c:v>
                </c:pt>
                <c:pt idx="7">
                  <c:v>0.0466140833333333</c:v>
                </c:pt>
                <c:pt idx="8">
                  <c:v>0.568409833333333</c:v>
                </c:pt>
                <c:pt idx="9">
                  <c:v>0.63135675</c:v>
                </c:pt>
              </c:numCache>
            </c:numRef>
          </c:val>
        </c:ser>
        <c:ser>
          <c:idx val="1"/>
          <c:order val="1"/>
          <c:tx>
            <c:strRef>
              <c:f>'gpu stats'!$AV$23</c:f>
              <c:strCache>
                <c:ptCount val="1"/>
                <c:pt idx="0">
                  <c:v>Datapath stall</c:v>
                </c:pt>
              </c:strCache>
            </c:strRef>
          </c:tx>
          <c:cat>
            <c:strRef>
              <c:f>'gpu stats'!$AT$24:$AT$33</c:f>
              <c:strCache>
                <c:ptCount val="10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</c:strCache>
            </c:strRef>
          </c:cat>
          <c:val>
            <c:numRef>
              <c:f>'gpu stats'!$AV$24:$AV$33</c:f>
              <c:numCache>
                <c:formatCode>0.0%</c:formatCode>
                <c:ptCount val="10"/>
                <c:pt idx="0">
                  <c:v>0.0117878360024206</c:v>
                </c:pt>
                <c:pt idx="1">
                  <c:v>0.160391858271397</c:v>
                </c:pt>
                <c:pt idx="2">
                  <c:v>0.164887458838304</c:v>
                </c:pt>
                <c:pt idx="3">
                  <c:v>0.208452027500186</c:v>
                </c:pt>
                <c:pt idx="4">
                  <c:v>0.0924658685750582</c:v>
                </c:pt>
                <c:pt idx="5">
                  <c:v>1.5176621094794E-5</c:v>
                </c:pt>
                <c:pt idx="6">
                  <c:v>0.245057652245463</c:v>
                </c:pt>
                <c:pt idx="7">
                  <c:v>0.0157256924865589</c:v>
                </c:pt>
                <c:pt idx="8">
                  <c:v>6.1841167110447E-5</c:v>
                </c:pt>
                <c:pt idx="9">
                  <c:v>0.0643557831472211</c:v>
                </c:pt>
              </c:numCache>
            </c:numRef>
          </c:val>
        </c:ser>
        <c:ser>
          <c:idx val="2"/>
          <c:order val="2"/>
          <c:tx>
            <c:strRef>
              <c:f>'gpu stats'!$AW$23</c:f>
              <c:strCache>
                <c:ptCount val="1"/>
                <c:pt idx="0">
                  <c:v>Control Div</c:v>
                </c:pt>
              </c:strCache>
            </c:strRef>
          </c:tx>
          <c:cat>
            <c:strRef>
              <c:f>'gpu stats'!$AT$24:$AT$33</c:f>
              <c:strCache>
                <c:ptCount val="10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</c:strCache>
            </c:strRef>
          </c:cat>
          <c:val>
            <c:numRef>
              <c:f>'gpu stats'!$AW$24:$AW$33</c:f>
              <c:numCache>
                <c:formatCode>0.0%</c:formatCode>
                <c:ptCount val="10"/>
                <c:pt idx="0">
                  <c:v>0.326551811252783</c:v>
                </c:pt>
                <c:pt idx="1">
                  <c:v>0.0</c:v>
                </c:pt>
                <c:pt idx="2">
                  <c:v>0.119220887896227</c:v>
                </c:pt>
                <c:pt idx="3">
                  <c:v>0.0</c:v>
                </c:pt>
                <c:pt idx="4">
                  <c:v>0.441266197269368</c:v>
                </c:pt>
                <c:pt idx="5">
                  <c:v>0.573149345098802</c:v>
                </c:pt>
                <c:pt idx="6">
                  <c:v>0.0715149912649795</c:v>
                </c:pt>
                <c:pt idx="7">
                  <c:v>0.197911704367268</c:v>
                </c:pt>
                <c:pt idx="8">
                  <c:v>0.0</c:v>
                </c:pt>
                <c:pt idx="9">
                  <c:v>0.162349694417274</c:v>
                </c:pt>
              </c:numCache>
            </c:numRef>
          </c:val>
        </c:ser>
        <c:ser>
          <c:idx val="3"/>
          <c:order val="3"/>
          <c:tx>
            <c:strRef>
              <c:f>'gpu stats'!$AX$23</c:f>
              <c:strCache>
                <c:ptCount val="1"/>
                <c:pt idx="0">
                  <c:v>Mem Stall</c:v>
                </c:pt>
              </c:strCache>
            </c:strRef>
          </c:tx>
          <c:cat>
            <c:strRef>
              <c:f>'gpu stats'!$AT$24:$AT$33</c:f>
              <c:strCache>
                <c:ptCount val="10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</c:strCache>
            </c:strRef>
          </c:cat>
          <c:val>
            <c:numRef>
              <c:f>'gpu stats'!$AX$24:$AX$33</c:f>
              <c:numCache>
                <c:formatCode>0.0%</c:formatCode>
                <c:ptCount val="10"/>
                <c:pt idx="0">
                  <c:v>0.0279533527447963</c:v>
                </c:pt>
                <c:pt idx="1">
                  <c:v>0.189798225061936</c:v>
                </c:pt>
                <c:pt idx="2">
                  <c:v>0.264312819932135</c:v>
                </c:pt>
                <c:pt idx="3">
                  <c:v>0.395926972499814</c:v>
                </c:pt>
                <c:pt idx="4">
                  <c:v>0.00643143415557335</c:v>
                </c:pt>
                <c:pt idx="5">
                  <c:v>0.323791150072285</c:v>
                </c:pt>
                <c:pt idx="6">
                  <c:v>0.105684162010826</c:v>
                </c:pt>
                <c:pt idx="7">
                  <c:v>0.739702900143338</c:v>
                </c:pt>
                <c:pt idx="8">
                  <c:v>0.431450941365311</c:v>
                </c:pt>
                <c:pt idx="9">
                  <c:v>0.141937772435505</c:v>
                </c:pt>
              </c:numCache>
            </c:numRef>
          </c:val>
        </c:ser>
        <c:overlap val="100"/>
        <c:axId val="476691336"/>
        <c:axId val="477285512"/>
      </c:barChart>
      <c:catAx>
        <c:axId val="476691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77285512"/>
        <c:crosses val="autoZero"/>
        <c:auto val="1"/>
        <c:lblAlgn val="ctr"/>
        <c:lblOffset val="100"/>
      </c:catAx>
      <c:valAx>
        <c:axId val="477285512"/>
        <c:scaling>
          <c:orientation val="minMax"/>
        </c:scaling>
        <c:axPos val="l"/>
        <c:majorGridlines/>
        <c:numFmt formatCode="0%" sourceLinked="1"/>
        <c:tickLblPos val="nextTo"/>
        <c:crossAx val="4766913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view3D>
      <c:rotX val="10"/>
      <c:rotY val="60"/>
      <c:perspective val="0"/>
    </c:view3D>
    <c:plotArea>
      <c:layout>
        <c:manualLayout>
          <c:layoutTarget val="inner"/>
          <c:xMode val="edge"/>
          <c:yMode val="edge"/>
          <c:x val="0.198444356289508"/>
          <c:y val="0.022409201235442"/>
          <c:w val="0.800044662687111"/>
          <c:h val="0.796298574829998"/>
        </c:manualLayout>
      </c:layout>
      <c:bar3DChart>
        <c:barDir val="col"/>
        <c:grouping val="standard"/>
        <c:ser>
          <c:idx val="0"/>
          <c:order val="0"/>
          <c:tx>
            <c:strRef>
              <c:f>'2-D SIMD'!$B$37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cat>
            <c:numRef>
              <c:f>'2-D SIMD'!$A$38:$A$42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'2-D SIMD'!$B$38:$B$42</c:f>
              <c:numCache>
                <c:formatCode>0.0</c:formatCode>
                <c:ptCount val="5"/>
                <c:pt idx="0">
                  <c:v>1.0</c:v>
                </c:pt>
                <c:pt idx="1">
                  <c:v>1.545183846900197</c:v>
                </c:pt>
                <c:pt idx="2">
                  <c:v>1.815506940163291</c:v>
                </c:pt>
                <c:pt idx="3">
                  <c:v>2.186564353049721</c:v>
                </c:pt>
                <c:pt idx="4">
                  <c:v>2.516643654209759</c:v>
                </c:pt>
              </c:numCache>
            </c:numRef>
          </c:val>
        </c:ser>
        <c:ser>
          <c:idx val="1"/>
          <c:order val="1"/>
          <c:tx>
            <c:strRef>
              <c:f>'2-D SIMD'!$C$37</c:f>
              <c:strCache>
                <c:ptCount val="1"/>
                <c:pt idx="0">
                  <c:v>16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numRef>
              <c:f>'2-D SIMD'!$A$38:$A$42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'2-D SIMD'!$C$38:$C$42</c:f>
              <c:numCache>
                <c:formatCode>0.0</c:formatCode>
                <c:ptCount val="5"/>
                <c:pt idx="0">
                  <c:v>1.172252837905351</c:v>
                </c:pt>
                <c:pt idx="1">
                  <c:v>1.81134614961425</c:v>
                </c:pt>
                <c:pt idx="2">
                  <c:v>2.128233162843262</c:v>
                </c:pt>
                <c:pt idx="3">
                  <c:v>2.563206268125201</c:v>
                </c:pt>
                <c:pt idx="4">
                  <c:v>2.950142665643876</c:v>
                </c:pt>
              </c:numCache>
            </c:numRef>
          </c:val>
        </c:ser>
        <c:ser>
          <c:idx val="2"/>
          <c:order val="2"/>
          <c:tx>
            <c:strRef>
              <c:f>'2-D SIMD'!$D$37</c:f>
              <c:strCache>
                <c:ptCount val="1"/>
                <c:pt idx="0">
                  <c:v>32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numRef>
              <c:f>'2-D SIMD'!$A$38:$A$42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'2-D SIMD'!$D$38:$D$42</c:f>
              <c:numCache>
                <c:formatCode>0.0</c:formatCode>
                <c:ptCount val="5"/>
                <c:pt idx="0">
                  <c:v>1.34082627809978</c:v>
                </c:pt>
                <c:pt idx="1">
                  <c:v>2.071823106419098</c:v>
                </c:pt>
                <c:pt idx="2">
                  <c:v>2.434279413443456</c:v>
                </c:pt>
                <c:pt idx="3">
                  <c:v>2.931802943325318</c:v>
                </c:pt>
                <c:pt idx="4">
                  <c:v>3.37438194417756</c:v>
                </c:pt>
              </c:numCache>
            </c:numRef>
          </c:val>
        </c:ser>
        <c:ser>
          <c:idx val="3"/>
          <c:order val="3"/>
          <c:tx>
            <c:strRef>
              <c:f>'2-D SIMD'!$E$37</c:f>
              <c:strCache>
                <c:ptCount val="1"/>
                <c:pt idx="0">
                  <c:v>64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cat>
            <c:numRef>
              <c:f>'2-D SIMD'!$A$38:$A$42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</c:numCache>
            </c:numRef>
          </c:cat>
          <c:val>
            <c:numRef>
              <c:f>'2-D SIMD'!$E$38:$E$42</c:f>
              <c:numCache>
                <c:formatCode>0.0</c:formatCode>
                <c:ptCount val="5"/>
                <c:pt idx="0">
                  <c:v>1.046750344054974</c:v>
                </c:pt>
                <c:pt idx="1">
                  <c:v>1.617421723370969</c:v>
                </c:pt>
                <c:pt idx="2">
                  <c:v>1.900382514250125</c:v>
                </c:pt>
                <c:pt idx="3">
                  <c:v>2.28878698885314</c:v>
                </c:pt>
                <c:pt idx="4">
                  <c:v>2.634297610907865</c:v>
                </c:pt>
              </c:numCache>
            </c:numRef>
          </c:val>
        </c:ser>
        <c:shape val="box"/>
        <c:axId val="493092232"/>
        <c:axId val="493095496"/>
        <c:axId val="492940088"/>
      </c:bar3DChart>
      <c:catAx>
        <c:axId val="493092232"/>
        <c:scaling>
          <c:orientation val="maxMin"/>
        </c:scaling>
        <c:axPos val="b"/>
        <c:numFmt formatCode="General" sourceLinked="1"/>
        <c:tickLblPos val="nextTo"/>
        <c:crossAx val="493095496"/>
        <c:crosses val="autoZero"/>
        <c:auto val="1"/>
        <c:lblAlgn val="ctr"/>
        <c:lblOffset val="100"/>
      </c:catAx>
      <c:valAx>
        <c:axId val="493095496"/>
        <c:scaling>
          <c:orientation val="minMax"/>
          <c:min val="1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Normalized</a:t>
                </a:r>
              </a:p>
              <a:p>
                <a:pPr>
                  <a:defRPr/>
                </a:pPr>
                <a:r>
                  <a:rPr lang="en-US" dirty="0" err="1" smtClean="0"/>
                  <a:t>Perf</a:t>
                </a:r>
                <a:r>
                  <a:rPr lang="en-US" dirty="0" smtClean="0"/>
                  <a:t>/Power </a:t>
                </a:r>
                <a:r>
                  <a:rPr lang="en-US" dirty="0"/>
                  <a:t>Efficiency</a:t>
                </a:r>
              </a:p>
            </c:rich>
          </c:tx>
          <c:layout>
            <c:manualLayout>
              <c:xMode val="edge"/>
              <c:yMode val="edge"/>
              <c:x val="0.0173148548492772"/>
              <c:y val="0.103497153778037"/>
            </c:manualLayout>
          </c:layout>
        </c:title>
        <c:numFmt formatCode="0.0" sourceLinked="1"/>
        <c:tickLblPos val="high"/>
        <c:crossAx val="493092232"/>
        <c:crosses val="max"/>
        <c:crossBetween val="between"/>
      </c:valAx>
      <c:serAx>
        <c:axId val="492940088"/>
        <c:scaling>
          <c:orientation val="minMax"/>
        </c:scaling>
        <c:axPos val="b"/>
        <c:tickLblPos val="nextTo"/>
        <c:crossAx val="49309549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16842407412352"/>
          <c:y val="0.0274328247976958"/>
          <c:w val="0.855626685535767"/>
          <c:h val="0.715390328245516"/>
        </c:manualLayout>
      </c:layout>
      <c:barChart>
        <c:barDir val="col"/>
        <c:grouping val="stacked"/>
        <c:ser>
          <c:idx val="0"/>
          <c:order val="0"/>
          <c:tx>
            <c:strRef>
              <c:f>'chain FPU'!$V$17</c:f>
              <c:strCache>
                <c:ptCount val="1"/>
                <c:pt idx="0">
                  <c:v>Single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</c:spPr>
          <c:cat>
            <c:strRef>
              <c:f>'chain FPU'!$U$18:$U$60</c:f>
              <c:strCache>
                <c:ptCount val="42"/>
                <c:pt idx="1">
                  <c:v>binOpt</c:v>
                </c:pt>
                <c:pt idx="5">
                  <c:v>black</c:v>
                </c:pt>
                <c:pt idx="9">
                  <c:v>fft</c:v>
                </c:pt>
                <c:pt idx="13">
                  <c:v>fwt</c:v>
                </c:pt>
                <c:pt idx="17">
                  <c:v>lps</c:v>
                </c:pt>
                <c:pt idx="21">
                  <c:v>lu</c:v>
                </c:pt>
                <c:pt idx="25">
                  <c:v>mc</c:v>
                </c:pt>
                <c:pt idx="29">
                  <c:v>nw</c:v>
                </c:pt>
                <c:pt idx="33">
                  <c:v>sde</c:v>
                </c:pt>
                <c:pt idx="37">
                  <c:v>srad</c:v>
                </c:pt>
                <c:pt idx="41">
                  <c:v>mean</c:v>
                </c:pt>
              </c:strCache>
            </c:strRef>
          </c:cat>
          <c:val>
            <c:numRef>
              <c:f>'chain FPU'!$V$18:$V$60</c:f>
              <c:numCache>
                <c:formatCode>0%</c:formatCode>
                <c:ptCount val="43"/>
                <c:pt idx="0">
                  <c:v>0.111111111111111</c:v>
                </c:pt>
                <c:pt idx="1">
                  <c:v>0.111111111111111</c:v>
                </c:pt>
                <c:pt idx="2">
                  <c:v>0.111111111111111</c:v>
                </c:pt>
                <c:pt idx="4">
                  <c:v>0.117117117117117</c:v>
                </c:pt>
                <c:pt idx="5">
                  <c:v>0.144144144144145</c:v>
                </c:pt>
                <c:pt idx="6">
                  <c:v>0.162162162162163</c:v>
                </c:pt>
                <c:pt idx="8">
                  <c:v>0.0833333333333333</c:v>
                </c:pt>
                <c:pt idx="9">
                  <c:v>0.0833333333333333</c:v>
                </c:pt>
                <c:pt idx="10">
                  <c:v>0.0833333333333333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6">
                  <c:v>0.111111111111111</c:v>
                </c:pt>
                <c:pt idx="17">
                  <c:v>0.166666666666667</c:v>
                </c:pt>
                <c:pt idx="18">
                  <c:v>0.222222222222222</c:v>
                </c:pt>
                <c:pt idx="20">
                  <c:v>0.111111111111111</c:v>
                </c:pt>
                <c:pt idx="21">
                  <c:v>0.111111111111111</c:v>
                </c:pt>
                <c:pt idx="22">
                  <c:v>0.111111111111111</c:v>
                </c:pt>
                <c:pt idx="24">
                  <c:v>0.123456790123457</c:v>
                </c:pt>
                <c:pt idx="25">
                  <c:v>0.148148148148149</c:v>
                </c:pt>
                <c:pt idx="26">
                  <c:v>0.160493827160495</c:v>
                </c:pt>
                <c:pt idx="28">
                  <c:v>0.142857142857144</c:v>
                </c:pt>
                <c:pt idx="29">
                  <c:v>0.142857142857144</c:v>
                </c:pt>
                <c:pt idx="30">
                  <c:v>0.142857142857144</c:v>
                </c:pt>
                <c:pt idx="32">
                  <c:v>0.10077519379845</c:v>
                </c:pt>
                <c:pt idx="33">
                  <c:v>0.139534883720931</c:v>
                </c:pt>
                <c:pt idx="34">
                  <c:v>0.139534883720931</c:v>
                </c:pt>
                <c:pt idx="36">
                  <c:v>0.111111111111111</c:v>
                </c:pt>
                <c:pt idx="37">
                  <c:v>0.157407407407409</c:v>
                </c:pt>
                <c:pt idx="38">
                  <c:v>0.157407407407409</c:v>
                </c:pt>
                <c:pt idx="40">
                  <c:v>0.0938915105581772</c:v>
                </c:pt>
                <c:pt idx="41">
                  <c:v>0.10921635921636</c:v>
                </c:pt>
                <c:pt idx="42">
                  <c:v>0.121490538157205</c:v>
                </c:pt>
              </c:numCache>
            </c:numRef>
          </c:val>
        </c:ser>
        <c:ser>
          <c:idx val="1"/>
          <c:order val="1"/>
          <c:tx>
            <c:strRef>
              <c:f>'chain FPU'!$W$17</c:f>
              <c:strCache>
                <c:ptCount val="1"/>
                <c:pt idx="0">
                  <c:v>Dual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</c:spPr>
          <c:cat>
            <c:strRef>
              <c:f>'chain FPU'!$U$18:$U$60</c:f>
              <c:strCache>
                <c:ptCount val="42"/>
                <c:pt idx="1">
                  <c:v>binOpt</c:v>
                </c:pt>
                <c:pt idx="5">
                  <c:v>black</c:v>
                </c:pt>
                <c:pt idx="9">
                  <c:v>fft</c:v>
                </c:pt>
                <c:pt idx="13">
                  <c:v>fwt</c:v>
                </c:pt>
                <c:pt idx="17">
                  <c:v>lps</c:v>
                </c:pt>
                <c:pt idx="21">
                  <c:v>lu</c:v>
                </c:pt>
                <c:pt idx="25">
                  <c:v>mc</c:v>
                </c:pt>
                <c:pt idx="29">
                  <c:v>nw</c:v>
                </c:pt>
                <c:pt idx="33">
                  <c:v>sde</c:v>
                </c:pt>
                <c:pt idx="37">
                  <c:v>srad</c:v>
                </c:pt>
                <c:pt idx="41">
                  <c:v>mean</c:v>
                </c:pt>
              </c:strCache>
            </c:strRef>
          </c:cat>
          <c:val>
            <c:numRef>
              <c:f>'chain FPU'!$W$18:$W$60</c:f>
              <c:numCache>
                <c:formatCode>0%</c:formatCode>
                <c:ptCount val="43"/>
                <c:pt idx="1">
                  <c:v>0.0</c:v>
                </c:pt>
                <c:pt idx="2">
                  <c:v>0.0</c:v>
                </c:pt>
                <c:pt idx="5">
                  <c:v>0.0180180180180181</c:v>
                </c:pt>
                <c:pt idx="6">
                  <c:v>0.0</c:v>
                </c:pt>
                <c:pt idx="9">
                  <c:v>0.125</c:v>
                </c:pt>
                <c:pt idx="10">
                  <c:v>0.125</c:v>
                </c:pt>
                <c:pt idx="13">
                  <c:v>0.166666666666667</c:v>
                </c:pt>
                <c:pt idx="14">
                  <c:v>0.166666666666667</c:v>
                </c:pt>
                <c:pt idx="17">
                  <c:v>0.0</c:v>
                </c:pt>
                <c:pt idx="18">
                  <c:v>0.0</c:v>
                </c:pt>
                <c:pt idx="21">
                  <c:v>0.111111111111111</c:v>
                </c:pt>
                <c:pt idx="22">
                  <c:v>0.111111111111111</c:v>
                </c:pt>
                <c:pt idx="25">
                  <c:v>0.0123456790123457</c:v>
                </c:pt>
                <c:pt idx="26">
                  <c:v>0.0246913580246914</c:v>
                </c:pt>
                <c:pt idx="29">
                  <c:v>0.0476190476190476</c:v>
                </c:pt>
                <c:pt idx="30">
                  <c:v>0.0476190476190476</c:v>
                </c:pt>
                <c:pt idx="33">
                  <c:v>0.0542635658914729</c:v>
                </c:pt>
                <c:pt idx="34">
                  <c:v>0.0542635658914729</c:v>
                </c:pt>
                <c:pt idx="37">
                  <c:v>0.0462962962962965</c:v>
                </c:pt>
                <c:pt idx="38">
                  <c:v>0.0462962962962965</c:v>
                </c:pt>
                <c:pt idx="41">
                  <c:v>0.0618773535440202</c:v>
                </c:pt>
                <c:pt idx="42">
                  <c:v>0.0610670194003527</c:v>
                </c:pt>
              </c:numCache>
            </c:numRef>
          </c:val>
        </c:ser>
        <c:gapWidth val="0"/>
        <c:overlap val="100"/>
        <c:axId val="493039240"/>
        <c:axId val="493154360"/>
      </c:barChart>
      <c:catAx>
        <c:axId val="493039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3154360"/>
        <c:crosses val="autoZero"/>
        <c:auto val="1"/>
        <c:lblAlgn val="ctr"/>
        <c:lblOffset val="100"/>
      </c:catAx>
      <c:valAx>
        <c:axId val="4931543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% Speedup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3039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7667192211432"/>
          <c:y val="0.822209821428571"/>
          <c:w val="0.555998716384832"/>
          <c:h val="0.17779017857142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+mn-lt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0971388888888889"/>
          <c:y val="0.0383806269499331"/>
          <c:w val="0.902861111111111"/>
          <c:h val="0.73521325459318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33399"/>
            </a:solidFill>
          </c:spPr>
          <c:cat>
            <c:strRef>
              <c:f>noL2L1pref_nWA_DDP_512B_pepsc!$I$9:$I$18</c:f>
              <c:strCache>
                <c:ptCount val="10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</c:strCache>
            </c:strRef>
          </c:cat>
          <c:val>
            <c:numRef>
              <c:f>noL2L1pref_nWA_DDP_512B_pepsc!$K$9:$K$18</c:f>
              <c:numCache>
                <c:formatCode>General</c:formatCode>
                <c:ptCount val="10"/>
                <c:pt idx="0">
                  <c:v>3.0</c:v>
                </c:pt>
                <c:pt idx="1">
                  <c:v>1.0</c:v>
                </c:pt>
                <c:pt idx="2">
                  <c:v>5.25121879740237</c:v>
                </c:pt>
                <c:pt idx="3">
                  <c:v>5.749974683544348</c:v>
                </c:pt>
                <c:pt idx="4">
                  <c:v>3.236421750529433</c:v>
                </c:pt>
                <c:pt idx="5">
                  <c:v>5.998707534958975</c:v>
                </c:pt>
                <c:pt idx="6">
                  <c:v>3.001852684050877</c:v>
                </c:pt>
                <c:pt idx="7">
                  <c:v>3.5</c:v>
                </c:pt>
                <c:pt idx="8">
                  <c:v>3.0</c:v>
                </c:pt>
                <c:pt idx="9">
                  <c:v>2.540185431021582</c:v>
                </c:pt>
              </c:numCache>
            </c:numRef>
          </c:val>
        </c:ser>
        <c:axId val="508698296"/>
        <c:axId val="508701544"/>
      </c:barChart>
      <c:catAx>
        <c:axId val="50869829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/>
            </a:pPr>
            <a:endParaRPr lang="en-US"/>
          </a:p>
        </c:txPr>
        <c:crossAx val="508701544"/>
        <c:crosses val="autoZero"/>
        <c:auto val="1"/>
        <c:lblAlgn val="ctr"/>
        <c:lblOffset val="100"/>
      </c:catAx>
      <c:valAx>
        <c:axId val="508701544"/>
        <c:scaling>
          <c:orientation val="minMax"/>
          <c:min val="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8698296"/>
        <c:crosses val="autoZero"/>
        <c:crossBetween val="between"/>
        <c:majorUnit val="1.0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plotArea>
      <c:layout>
        <c:manualLayout>
          <c:layoutTarget val="inner"/>
          <c:xMode val="edge"/>
          <c:yMode val="edge"/>
          <c:x val="0.119511490276384"/>
          <c:y val="0.0383806269499331"/>
          <c:w val="0.866188034292511"/>
          <c:h val="0.695929270239117"/>
        </c:manualLayout>
      </c:layout>
      <c:barChart>
        <c:barDir val="col"/>
        <c:grouping val="clustered"/>
        <c:ser>
          <c:idx val="0"/>
          <c:order val="0"/>
          <c:tx>
            <c:strRef>
              <c:f>'ddp study'!$B$33</c:f>
              <c:strCache>
                <c:ptCount val="1"/>
                <c:pt idx="0">
                  <c:v>Degree-1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'ddp study'!$A$34:$A$44</c:f>
              <c:strCache>
                <c:ptCount val="11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  <c:pt idx="10">
                  <c:v>mean</c:v>
                </c:pt>
              </c:strCache>
            </c:strRef>
          </c:cat>
          <c:val>
            <c:numRef>
              <c:f>'ddp study'!$B$34:$B$44</c:f>
              <c:numCache>
                <c:formatCode>0.0</c:formatCode>
                <c:ptCount val="11"/>
                <c:pt idx="0">
                  <c:v>1.703623814795228</c:v>
                </c:pt>
                <c:pt idx="1">
                  <c:v>1.610512736305814</c:v>
                </c:pt>
                <c:pt idx="2">
                  <c:v>1.821153044757018</c:v>
                </c:pt>
                <c:pt idx="3">
                  <c:v>2.132958125748972</c:v>
                </c:pt>
                <c:pt idx="4">
                  <c:v>2.103143318002761</c:v>
                </c:pt>
                <c:pt idx="5">
                  <c:v>2.035903107493978</c:v>
                </c:pt>
                <c:pt idx="6">
                  <c:v>3.742861903616295</c:v>
                </c:pt>
                <c:pt idx="7">
                  <c:v>1.000010194521853</c:v>
                </c:pt>
                <c:pt idx="8">
                  <c:v>1.37097700539848</c:v>
                </c:pt>
                <c:pt idx="9">
                  <c:v>5.94329238464242</c:v>
                </c:pt>
                <c:pt idx="10">
                  <c:v>2.34644356352823</c:v>
                </c:pt>
              </c:numCache>
            </c:numRef>
          </c:val>
        </c:ser>
        <c:ser>
          <c:idx val="1"/>
          <c:order val="1"/>
          <c:tx>
            <c:strRef>
              <c:f>'ddp study'!$C$33</c:f>
              <c:strCache>
                <c:ptCount val="1"/>
                <c:pt idx="0">
                  <c:v>DDP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'ddp study'!$A$34:$A$44</c:f>
              <c:strCache>
                <c:ptCount val="11"/>
                <c:pt idx="0">
                  <c:v>binOpt</c:v>
                </c:pt>
                <c:pt idx="1">
                  <c:v>black</c:v>
                </c:pt>
                <c:pt idx="2">
                  <c:v>fft</c:v>
                </c:pt>
                <c:pt idx="3">
                  <c:v>fwt</c:v>
                </c:pt>
                <c:pt idx="4">
                  <c:v>lps</c:v>
                </c:pt>
                <c:pt idx="5">
                  <c:v>lu</c:v>
                </c:pt>
                <c:pt idx="6">
                  <c:v>mc</c:v>
                </c:pt>
                <c:pt idx="7">
                  <c:v>nw</c:v>
                </c:pt>
                <c:pt idx="8">
                  <c:v>sde</c:v>
                </c:pt>
                <c:pt idx="9">
                  <c:v>srad</c:v>
                </c:pt>
                <c:pt idx="10">
                  <c:v>mean</c:v>
                </c:pt>
              </c:strCache>
            </c:strRef>
          </c:cat>
          <c:val>
            <c:numRef>
              <c:f>'ddp study'!$C$34:$C$44</c:f>
              <c:numCache>
                <c:formatCode>0.0</c:formatCode>
                <c:ptCount val="11"/>
                <c:pt idx="0">
                  <c:v>3.521848042739737</c:v>
                </c:pt>
                <c:pt idx="1">
                  <c:v>1.610778130498234</c:v>
                </c:pt>
                <c:pt idx="2">
                  <c:v>2.375360007585971</c:v>
                </c:pt>
                <c:pt idx="3">
                  <c:v>3.603061344202245</c:v>
                </c:pt>
                <c:pt idx="4">
                  <c:v>4.212535057156492</c:v>
                </c:pt>
                <c:pt idx="5">
                  <c:v>2.036450666463453</c:v>
                </c:pt>
                <c:pt idx="6">
                  <c:v>4.48834502411535</c:v>
                </c:pt>
                <c:pt idx="7">
                  <c:v>6.426866727582103</c:v>
                </c:pt>
                <c:pt idx="8">
                  <c:v>1.370992158795218</c:v>
                </c:pt>
                <c:pt idx="9">
                  <c:v>4.458645705152052</c:v>
                </c:pt>
                <c:pt idx="10">
                  <c:v>3.410488286429078</c:v>
                </c:pt>
              </c:numCache>
            </c:numRef>
          </c:val>
        </c:ser>
        <c:axId val="509149048"/>
        <c:axId val="509140120"/>
      </c:barChart>
      <c:catAx>
        <c:axId val="5091490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509140120"/>
        <c:crosses val="autoZero"/>
        <c:auto val="1"/>
        <c:lblAlgn val="ctr"/>
        <c:lblOffset val="100"/>
        <c:tickLblSkip val="1"/>
      </c:catAx>
      <c:valAx>
        <c:axId val="509140120"/>
        <c:scaling>
          <c:orientation val="minMax"/>
          <c:min val="1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no-prefetch</a:t>
                </a:r>
              </a:p>
            </c:rich>
          </c:tx>
          <c:layout/>
        </c:title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09149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0"/>
          <c:y val="0.902364353791214"/>
          <c:w val="1.0"/>
          <c:h val="0.0976356462087848"/>
        </c:manualLayout>
      </c:layout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'gpu stats'!$AN$40</c:f>
              <c:strCache>
                <c:ptCount val="1"/>
                <c:pt idx="0">
                  <c:v>Running</c:v>
                </c:pt>
              </c:strCache>
            </c:strRef>
          </c:tx>
          <c:cat>
            <c:strRef>
              <c:f>'gpu stats'!$AM$41:$AM$69</c:f>
              <c:strCache>
                <c:ptCount val="28"/>
                <c:pt idx="0">
                  <c:v>binOpt</c:v>
                </c:pt>
                <c:pt idx="3">
                  <c:v>black</c:v>
                </c:pt>
                <c:pt idx="6">
                  <c:v>fft</c:v>
                </c:pt>
                <c:pt idx="9">
                  <c:v>fwt</c:v>
                </c:pt>
                <c:pt idx="12">
                  <c:v>lps</c:v>
                </c:pt>
                <c:pt idx="15">
                  <c:v>lu</c:v>
                </c:pt>
                <c:pt idx="18">
                  <c:v>mc</c:v>
                </c:pt>
                <c:pt idx="21">
                  <c:v>nw</c:v>
                </c:pt>
                <c:pt idx="24">
                  <c:v>sde</c:v>
                </c:pt>
                <c:pt idx="27">
                  <c:v>srad</c:v>
                </c:pt>
              </c:strCache>
            </c:strRef>
          </c:cat>
          <c:val>
            <c:numRef>
              <c:f>'gpu stats'!$AN$41:$AN$69</c:f>
              <c:numCache>
                <c:formatCode>0.00%</c:formatCode>
                <c:ptCount val="29"/>
                <c:pt idx="0" formatCode="0.0%">
                  <c:v>0.633707</c:v>
                </c:pt>
                <c:pt idx="1">
                  <c:v>0.66</c:v>
                </c:pt>
                <c:pt idx="3" formatCode="0.0%">
                  <c:v>0.649809916666667</c:v>
                </c:pt>
                <c:pt idx="4">
                  <c:v>0.79</c:v>
                </c:pt>
                <c:pt idx="6" formatCode="0.0%">
                  <c:v>0.451578833333333</c:v>
                </c:pt>
                <c:pt idx="7">
                  <c:v>0.67</c:v>
                </c:pt>
                <c:pt idx="9" formatCode="General">
                  <c:v>0.395621</c:v>
                </c:pt>
                <c:pt idx="10">
                  <c:v>0.74</c:v>
                </c:pt>
                <c:pt idx="12">
                  <c:v>0.4598365</c:v>
                </c:pt>
                <c:pt idx="13">
                  <c:v>0.67</c:v>
                </c:pt>
                <c:pt idx="15" formatCode="0.0%">
                  <c:v>0.102958125</c:v>
                </c:pt>
                <c:pt idx="16">
                  <c:v>0.54</c:v>
                </c:pt>
                <c:pt idx="18" formatCode="0.0%">
                  <c:v>0.577613083333333</c:v>
                </c:pt>
                <c:pt idx="19">
                  <c:v>0.73</c:v>
                </c:pt>
                <c:pt idx="21" formatCode="General">
                  <c:v>0.0466140833333333</c:v>
                </c:pt>
                <c:pt idx="22">
                  <c:v>0.73</c:v>
                </c:pt>
                <c:pt idx="24" formatCode="0.0%">
                  <c:v>0.568409833333333</c:v>
                </c:pt>
                <c:pt idx="25">
                  <c:v>0.95</c:v>
                </c:pt>
                <c:pt idx="27" formatCode="0.0%">
                  <c:v>0.63135675</c:v>
                </c:pt>
                <c:pt idx="28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'gpu stats'!$AO$40</c:f>
              <c:strCache>
                <c:ptCount val="1"/>
                <c:pt idx="0">
                  <c:v>Datapath stall</c:v>
                </c:pt>
              </c:strCache>
            </c:strRef>
          </c:tx>
          <c:cat>
            <c:strRef>
              <c:f>'gpu stats'!$AM$41:$AM$69</c:f>
              <c:strCache>
                <c:ptCount val="28"/>
                <c:pt idx="0">
                  <c:v>binOpt</c:v>
                </c:pt>
                <c:pt idx="3">
                  <c:v>black</c:v>
                </c:pt>
                <c:pt idx="6">
                  <c:v>fft</c:v>
                </c:pt>
                <c:pt idx="9">
                  <c:v>fwt</c:v>
                </c:pt>
                <c:pt idx="12">
                  <c:v>lps</c:v>
                </c:pt>
                <c:pt idx="15">
                  <c:v>lu</c:v>
                </c:pt>
                <c:pt idx="18">
                  <c:v>mc</c:v>
                </c:pt>
                <c:pt idx="21">
                  <c:v>nw</c:v>
                </c:pt>
                <c:pt idx="24">
                  <c:v>sde</c:v>
                </c:pt>
                <c:pt idx="27">
                  <c:v>srad</c:v>
                </c:pt>
              </c:strCache>
            </c:strRef>
          </c:cat>
          <c:val>
            <c:numRef>
              <c:f>'gpu stats'!$AO$41:$AO$69</c:f>
              <c:numCache>
                <c:formatCode>0.00%</c:formatCode>
                <c:ptCount val="29"/>
                <c:pt idx="0" formatCode="0.0%">
                  <c:v>0.0117878360024206</c:v>
                </c:pt>
                <c:pt idx="1">
                  <c:v>0.01</c:v>
                </c:pt>
                <c:pt idx="3" formatCode="0.0%">
                  <c:v>0.160391858271397</c:v>
                </c:pt>
                <c:pt idx="4">
                  <c:v>0.13</c:v>
                </c:pt>
                <c:pt idx="6" formatCode="0.0%">
                  <c:v>0.164887458838304</c:v>
                </c:pt>
                <c:pt idx="7">
                  <c:v>0.13</c:v>
                </c:pt>
                <c:pt idx="9" formatCode="General">
                  <c:v>0.208452027500186</c:v>
                </c:pt>
                <c:pt idx="10">
                  <c:v>0.17</c:v>
                </c:pt>
                <c:pt idx="12">
                  <c:v>0.0924658685750582</c:v>
                </c:pt>
                <c:pt idx="13">
                  <c:v>0.07</c:v>
                </c:pt>
                <c:pt idx="15" formatCode="0.0%">
                  <c:v>1.5176621094794E-5</c:v>
                </c:pt>
                <c:pt idx="16">
                  <c:v>0.0</c:v>
                </c:pt>
                <c:pt idx="18" formatCode="0.0%">
                  <c:v>0.245057652245463</c:v>
                </c:pt>
                <c:pt idx="19">
                  <c:v>0.2</c:v>
                </c:pt>
                <c:pt idx="21" formatCode="General">
                  <c:v>0.0157256924865589</c:v>
                </c:pt>
                <c:pt idx="22">
                  <c:v>0.01</c:v>
                </c:pt>
                <c:pt idx="24" formatCode="0.0%">
                  <c:v>6.1841167110447E-5</c:v>
                </c:pt>
                <c:pt idx="25">
                  <c:v>0.0</c:v>
                </c:pt>
                <c:pt idx="27" formatCode="0.0%">
                  <c:v>0.0643557831472211</c:v>
                </c:pt>
                <c:pt idx="28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'gpu stats'!$AP$40</c:f>
              <c:strCache>
                <c:ptCount val="1"/>
                <c:pt idx="0">
                  <c:v>Control Div</c:v>
                </c:pt>
              </c:strCache>
            </c:strRef>
          </c:tx>
          <c:cat>
            <c:strRef>
              <c:f>'gpu stats'!$AM$41:$AM$69</c:f>
              <c:strCache>
                <c:ptCount val="28"/>
                <c:pt idx="0">
                  <c:v>binOpt</c:v>
                </c:pt>
                <c:pt idx="3">
                  <c:v>black</c:v>
                </c:pt>
                <c:pt idx="6">
                  <c:v>fft</c:v>
                </c:pt>
                <c:pt idx="9">
                  <c:v>fwt</c:v>
                </c:pt>
                <c:pt idx="12">
                  <c:v>lps</c:v>
                </c:pt>
                <c:pt idx="15">
                  <c:v>lu</c:v>
                </c:pt>
                <c:pt idx="18">
                  <c:v>mc</c:v>
                </c:pt>
                <c:pt idx="21">
                  <c:v>nw</c:v>
                </c:pt>
                <c:pt idx="24">
                  <c:v>sde</c:v>
                </c:pt>
                <c:pt idx="27">
                  <c:v>srad</c:v>
                </c:pt>
              </c:strCache>
            </c:strRef>
          </c:cat>
          <c:val>
            <c:numRef>
              <c:f>'gpu stats'!$AP$41:$AP$69</c:f>
              <c:numCache>
                <c:formatCode>0.00%</c:formatCode>
                <c:ptCount val="29"/>
                <c:pt idx="0" formatCode="0.0%">
                  <c:v>0.326551811252783</c:v>
                </c:pt>
                <c:pt idx="1">
                  <c:v>0.33</c:v>
                </c:pt>
                <c:pt idx="3" formatCode="0.0%">
                  <c:v>0.0</c:v>
                </c:pt>
                <c:pt idx="4">
                  <c:v>0.0</c:v>
                </c:pt>
                <c:pt idx="6" formatCode="0.0%">
                  <c:v>0.119220887896227</c:v>
                </c:pt>
                <c:pt idx="7">
                  <c:v>0.12</c:v>
                </c:pt>
                <c:pt idx="9" formatCode="General">
                  <c:v>0.0</c:v>
                </c:pt>
                <c:pt idx="10">
                  <c:v>0.0</c:v>
                </c:pt>
                <c:pt idx="12">
                  <c:v>0.441266197269368</c:v>
                </c:pt>
                <c:pt idx="13">
                  <c:v>0.27</c:v>
                </c:pt>
                <c:pt idx="15" formatCode="0.0%">
                  <c:v>0.573149345098802</c:v>
                </c:pt>
                <c:pt idx="16">
                  <c:v>0.4</c:v>
                </c:pt>
                <c:pt idx="18" formatCode="0.0%">
                  <c:v>0.0715149912649795</c:v>
                </c:pt>
                <c:pt idx="19">
                  <c:v>0.06</c:v>
                </c:pt>
                <c:pt idx="21" formatCode="General">
                  <c:v>0.197911704367268</c:v>
                </c:pt>
                <c:pt idx="22">
                  <c:v>0.2</c:v>
                </c:pt>
                <c:pt idx="24" formatCode="0.0%">
                  <c:v>0.0</c:v>
                </c:pt>
                <c:pt idx="25">
                  <c:v>0.0</c:v>
                </c:pt>
                <c:pt idx="27" formatCode="0.0%">
                  <c:v>0.162349694417274</c:v>
                </c:pt>
                <c:pt idx="28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'gpu stats'!$AQ$40</c:f>
              <c:strCache>
                <c:ptCount val="1"/>
                <c:pt idx="0">
                  <c:v>Mem Stall</c:v>
                </c:pt>
              </c:strCache>
            </c:strRef>
          </c:tx>
          <c:cat>
            <c:strRef>
              <c:f>'gpu stats'!$AM$41:$AM$69</c:f>
              <c:strCache>
                <c:ptCount val="28"/>
                <c:pt idx="0">
                  <c:v>binOpt</c:v>
                </c:pt>
                <c:pt idx="3">
                  <c:v>black</c:v>
                </c:pt>
                <c:pt idx="6">
                  <c:v>fft</c:v>
                </c:pt>
                <c:pt idx="9">
                  <c:v>fwt</c:v>
                </c:pt>
                <c:pt idx="12">
                  <c:v>lps</c:v>
                </c:pt>
                <c:pt idx="15">
                  <c:v>lu</c:v>
                </c:pt>
                <c:pt idx="18">
                  <c:v>mc</c:v>
                </c:pt>
                <c:pt idx="21">
                  <c:v>nw</c:v>
                </c:pt>
                <c:pt idx="24">
                  <c:v>sde</c:v>
                </c:pt>
                <c:pt idx="27">
                  <c:v>srad</c:v>
                </c:pt>
              </c:strCache>
            </c:strRef>
          </c:cat>
          <c:val>
            <c:numRef>
              <c:f>'gpu stats'!$AQ$41:$AQ$69</c:f>
              <c:numCache>
                <c:formatCode>0.00%</c:formatCode>
                <c:ptCount val="29"/>
                <c:pt idx="0" formatCode="0.0%">
                  <c:v>0.0279533527447963</c:v>
                </c:pt>
                <c:pt idx="1">
                  <c:v>0.0</c:v>
                </c:pt>
                <c:pt idx="3" formatCode="0.0%">
                  <c:v>0.189798225061936</c:v>
                </c:pt>
                <c:pt idx="4">
                  <c:v>0.08</c:v>
                </c:pt>
                <c:pt idx="6" formatCode="0.0%">
                  <c:v>0.264312819932135</c:v>
                </c:pt>
                <c:pt idx="7">
                  <c:v>0.08</c:v>
                </c:pt>
                <c:pt idx="9" formatCode="General">
                  <c:v>0.395926972499814</c:v>
                </c:pt>
                <c:pt idx="10">
                  <c:v>0.09</c:v>
                </c:pt>
                <c:pt idx="12">
                  <c:v>0.00643143415557335</c:v>
                </c:pt>
                <c:pt idx="13">
                  <c:v>0.0</c:v>
                </c:pt>
                <c:pt idx="15" formatCode="0.0%">
                  <c:v>0.323791150072285</c:v>
                </c:pt>
                <c:pt idx="16">
                  <c:v>0.06</c:v>
                </c:pt>
                <c:pt idx="18" formatCode="0.0%">
                  <c:v>0.105684162010826</c:v>
                </c:pt>
                <c:pt idx="19">
                  <c:v>0.01</c:v>
                </c:pt>
                <c:pt idx="21" formatCode="General">
                  <c:v>0.739702900143338</c:v>
                </c:pt>
                <c:pt idx="22">
                  <c:v>0.07</c:v>
                </c:pt>
                <c:pt idx="24" formatCode="0.0%">
                  <c:v>0.431450941365311</c:v>
                </c:pt>
                <c:pt idx="25">
                  <c:v>0.05</c:v>
                </c:pt>
                <c:pt idx="27" formatCode="0.0%">
                  <c:v>0.141937772435505</c:v>
                </c:pt>
                <c:pt idx="28">
                  <c:v>0.02</c:v>
                </c:pt>
              </c:numCache>
            </c:numRef>
          </c:val>
        </c:ser>
        <c:gapWidth val="30"/>
        <c:overlap val="100"/>
        <c:axId val="480955400"/>
        <c:axId val="480958632"/>
      </c:barChart>
      <c:catAx>
        <c:axId val="480955400"/>
        <c:scaling>
          <c:orientation val="minMax"/>
        </c:scaling>
        <c:axPos val="b"/>
        <c:tickLblPos val="nextTo"/>
        <c:txPr>
          <a:bodyPr rot="0" vert="horz" anchor="b" anchorCtr="0"/>
          <a:lstStyle/>
          <a:p>
            <a:pPr>
              <a:defRPr sz="1400" kern="1000" spc="0"/>
            </a:pPr>
            <a:endParaRPr lang="en-US"/>
          </a:p>
        </c:txPr>
        <c:crossAx val="480958632"/>
        <c:crosses val="autoZero"/>
        <c:lblAlgn val="ctr"/>
        <c:lblOffset val="100"/>
      </c:catAx>
      <c:valAx>
        <c:axId val="480958632"/>
        <c:scaling>
          <c:orientation val="minMax"/>
          <c:max val="1.0"/>
        </c:scaling>
        <c:axPos val="l"/>
        <c:majorGridlines/>
        <c:numFmt formatCode="0.0%" sourceLinked="1"/>
        <c:tickLblPos val="nextTo"/>
        <c:crossAx val="4809554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0.10744</cdr:x>
      <cdr:y>0.74909</cdr:y>
    </cdr:from>
    <cdr:to>
      <cdr:x>1</cdr:x>
      <cdr:y>0.84021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8725" y="2409550"/>
          <a:ext cx="6685430" cy="293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err="1" smtClean="0"/>
            <a:t>binopt</a:t>
          </a:r>
          <a:r>
            <a:rPr lang="en-US" sz="1600" dirty="0" smtClean="0"/>
            <a:t>  black     </a:t>
          </a:r>
          <a:r>
            <a:rPr lang="en-US" sz="1600" dirty="0" err="1" smtClean="0"/>
            <a:t>fft</a:t>
          </a:r>
          <a:r>
            <a:rPr lang="en-US" sz="1600" dirty="0" smtClean="0"/>
            <a:t>         </a:t>
          </a:r>
          <a:r>
            <a:rPr lang="en-US" sz="1600" dirty="0" err="1" smtClean="0"/>
            <a:t>fwt</a:t>
          </a:r>
          <a:r>
            <a:rPr lang="en-US" sz="1600" dirty="0" smtClean="0"/>
            <a:t>      </a:t>
          </a:r>
          <a:r>
            <a:rPr lang="en-US" sz="1600" dirty="0" err="1" smtClean="0"/>
            <a:t>lps</a:t>
          </a:r>
          <a:r>
            <a:rPr lang="en-US" sz="1600" dirty="0" smtClean="0"/>
            <a:t>         </a:t>
          </a:r>
          <a:r>
            <a:rPr lang="en-US" sz="1600" dirty="0" err="1" smtClean="0"/>
            <a:t>lu</a:t>
          </a:r>
          <a:r>
            <a:rPr lang="en-US" sz="1600" dirty="0" smtClean="0"/>
            <a:t>         mc       </a:t>
          </a:r>
          <a:r>
            <a:rPr lang="en-US" sz="1600" dirty="0" err="1" smtClean="0"/>
            <a:t>nw</a:t>
          </a:r>
          <a:r>
            <a:rPr lang="en-US" sz="1600" dirty="0" smtClean="0"/>
            <a:t>       </a:t>
          </a:r>
          <a:r>
            <a:rPr lang="en-US" sz="1600" dirty="0" err="1" smtClean="0"/>
            <a:t>sde</a:t>
          </a:r>
          <a:r>
            <a:rPr lang="en-US" sz="1600" dirty="0" smtClean="0"/>
            <a:t>       </a:t>
          </a:r>
          <a:r>
            <a:rPr lang="en-US" sz="1600" dirty="0" err="1" smtClean="0"/>
            <a:t>srad</a:t>
          </a:r>
          <a:r>
            <a:rPr lang="en-US" sz="1600" dirty="0" smtClean="0"/>
            <a:t>   mean  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D4E13-2A25-4F2D-8865-F924B05B963B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D6AC-26A3-405A-9B6C-9DB00D685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4236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AFE51-68C7-4377-B946-CE8DF86AE21F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BCFB7-CF33-497E-A510-28B707C6F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221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“Degree” is how many iterations it</a:t>
            </a:r>
            <a:r>
              <a:rPr lang="en-US" baseline="0" dirty="0" smtClean="0"/>
              <a:t> takes for a load to be ready; how many iterations ahead you need to issue a </a:t>
            </a:r>
            <a:r>
              <a:rPr lang="en-US" baseline="0" dirty="0" err="1" smtClean="0"/>
              <a:t>prefetch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dotted lines show </a:t>
            </a:r>
            <a:r>
              <a:rPr lang="en-US" dirty="0" err="1" smtClean="0"/>
              <a:t>perf</a:t>
            </a:r>
            <a:r>
              <a:rPr lang="en-US" dirty="0" smtClean="0"/>
              <a:t>/watt.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</a:t>
            </a:r>
            <a:r>
              <a:rPr lang="en-US" baseline="0" dirty="0" smtClean="0"/>
              <a:t> to back operations feeding into each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CFB7-CF33-497E-A510-28B707C6FD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D9D8-3545-4D51-BB4D-A496BFC0761A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3160-1725-4BAD-8F69-A028591BDF5C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133C-A419-4959-BC59-50D80716B90A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8924-C6C2-4761-A730-3F3CA551282F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CA67-2516-40A7-9119-52F9FCD6DB14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3361-23C4-40DC-869D-2886F29302DE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0AD7-B527-462D-91B1-052EE73EA463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F095-F240-4AA1-A7CD-56084B9ABADB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A42E-DDAB-470A-8ADB-7FD7BE792996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FA40-4D56-4577-B1ED-E188F553C0FC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30AD-99CF-4574-9F2F-5FC76A2A16E7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EF60-CCCF-4460-B719-21FE31BE7B31}" type="datetime1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98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97776" y="6356350"/>
            <a:ext cx="43890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0BAB316D-1982-40E6-9A3A-DF221939D34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28600" y="234950"/>
            <a:ext cx="8686800" cy="6546850"/>
            <a:chOff x="228600" y="234950"/>
            <a:chExt cx="8686800" cy="6546850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30188" y="6416675"/>
              <a:ext cx="29622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088466" y="6388100"/>
              <a:ext cx="14157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>
                  <a:solidFill>
                    <a:srgbClr val="0F0958"/>
                  </a:solidFill>
                  <a:latin typeface="Gill Sans" charset="0"/>
                  <a:ea typeface="ＭＳ Ｐゴシック" pitchFamily="34" charset="-128"/>
                  <a:cs typeface="+mn-cs"/>
                </a:rPr>
                <a:t>University of Michigan</a:t>
              </a:r>
            </a:p>
            <a:p>
              <a:pPr algn="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dirty="0" smtClean="0">
                  <a:solidFill>
                    <a:srgbClr val="0F0958"/>
                  </a:solidFill>
                  <a:latin typeface="Gill Sans" charset="0"/>
                  <a:ea typeface="ＭＳ Ｐゴシック" pitchFamily="34" charset="-128"/>
                  <a:cs typeface="+mn-cs"/>
                </a:rPr>
                <a:t>EECS</a:t>
              </a:r>
              <a:endParaRPr lang="en-US" sz="900" b="1" dirty="0">
                <a:solidFill>
                  <a:srgbClr val="0F0958"/>
                </a:solidFill>
                <a:latin typeface="Gill Sans" charset="0"/>
                <a:ea typeface="ＭＳ Ｐゴシック" pitchFamily="34" charset="-128"/>
                <a:cs typeface="+mn-cs"/>
              </a:endParaRPr>
            </a:p>
          </p:txBody>
        </p:sp>
        <p:pic>
          <p:nvPicPr>
            <p:cNvPr id="10" name="Picture 9" descr="CSeal"/>
            <p:cNvPicPr>
              <a:picLocks noChangeAspect="1" noChangeArrowheads="1"/>
            </p:cNvPicPr>
            <p:nvPr/>
          </p:nvPicPr>
          <p:blipFill>
            <a:blip r:embed="rId14" cstate="print">
              <a:lum bright="-26000"/>
            </a:blip>
            <a:srcRect/>
            <a:stretch>
              <a:fillRect/>
            </a:stretch>
          </p:blipFill>
          <p:spPr bwMode="auto">
            <a:xfrm>
              <a:off x="8504238" y="6373813"/>
              <a:ext cx="411162" cy="407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28600" y="234950"/>
              <a:ext cx="8686800" cy="6084888"/>
            </a:xfrm>
            <a:prstGeom prst="rect">
              <a:avLst/>
            </a:prstGeom>
            <a:noFill/>
            <a:ln w="15875">
              <a:solidFill>
                <a:srgbClr val="10093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1" Type="http://schemas.openxmlformats.org/officeDocument/2006/relationships/vmlDrawing" Target="../drawings/vmlDrawing1.vml"/><Relationship Id="rId2" Type="http://schemas.openxmlformats.org/officeDocument/2006/relationships/tags" Target="../tags/tag1.xml"/><Relationship Id="rId3" Type="http://schemas.openxmlformats.org/officeDocument/2006/relationships/slideLayout" Target="../slideLayouts/slideLayout2.xml"/><Relationship Id="rId5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775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PEPSC : A Power Efficient Computer for Scientific Computing.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3688299"/>
            <a:ext cx="8119872" cy="248194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Ganesh Dasika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  </a:t>
            </a:r>
            <a:r>
              <a:rPr lang="en-US" sz="2400" i="1" u="sng" dirty="0" err="1" smtClean="0"/>
              <a:t>Ankit</a:t>
            </a:r>
            <a:r>
              <a:rPr lang="en-US" sz="2400" i="1" u="sng" dirty="0" smtClean="0"/>
              <a:t> Sethia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Trevor Mudge</a:t>
            </a:r>
            <a:r>
              <a:rPr lang="en-US" sz="2400" baseline="30000" dirty="0"/>
              <a:t>2</a:t>
            </a:r>
            <a:r>
              <a:rPr lang="en-US" sz="2400" dirty="0" smtClean="0"/>
              <a:t>   Scott Mahlke</a:t>
            </a:r>
            <a:r>
              <a:rPr lang="en-US" sz="2400" baseline="30000" dirty="0" smtClean="0"/>
              <a:t>2</a:t>
            </a:r>
          </a:p>
          <a:p>
            <a:endParaRPr lang="en-US" sz="2400" baseline="30000" dirty="0" smtClean="0"/>
          </a:p>
          <a:p>
            <a:r>
              <a:rPr lang="en-US" sz="1800" dirty="0" smtClean="0"/>
              <a:t>1 – ARM R&amp;D, Austin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2 – ACAL, University of Michigan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4"/>
          <p:cNvGrpSpPr/>
          <p:nvPr/>
        </p:nvGrpSpPr>
        <p:grpSpPr>
          <a:xfrm>
            <a:off x="4758019" y="1443055"/>
            <a:ext cx="4066419" cy="4811980"/>
            <a:chOff x="1138519" y="242905"/>
            <a:chExt cx="4066419" cy="4811980"/>
          </a:xfrm>
        </p:grpSpPr>
        <p:grpSp>
          <p:nvGrpSpPr>
            <p:cNvPr id="3" name="Group 105"/>
            <p:cNvGrpSpPr>
              <a:grpSpLocks/>
            </p:cNvGrpSpPr>
            <p:nvPr/>
          </p:nvGrpSpPr>
          <p:grpSpPr bwMode="auto">
            <a:xfrm rot="5400000">
              <a:off x="3878206" y="465452"/>
              <a:ext cx="685801" cy="1235187"/>
              <a:chOff x="3962400" y="4800600"/>
              <a:chExt cx="685801" cy="685800"/>
            </a:xfrm>
            <a:noFill/>
          </p:grpSpPr>
          <p:sp>
            <p:nvSpPr>
              <p:cNvPr id="15" name="Round Same Side Corner Rectangle 14"/>
              <p:cNvSpPr/>
              <p:nvPr/>
            </p:nvSpPr>
            <p:spPr bwMode="auto">
              <a:xfrm rot="16200000">
                <a:off x="3736182" y="5026818"/>
                <a:ext cx="685800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Preprocessor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ound Same Side Corner Rectangle 15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Arithmetic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ound Same Side Corner Rectangle 16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Postprocessor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05"/>
            <p:cNvGrpSpPr>
              <a:grpSpLocks/>
            </p:cNvGrpSpPr>
            <p:nvPr/>
          </p:nvGrpSpPr>
          <p:grpSpPr bwMode="auto">
            <a:xfrm rot="5400000">
              <a:off x="2491496" y="2370910"/>
              <a:ext cx="452438" cy="1235187"/>
              <a:chOff x="4195763" y="4800600"/>
              <a:chExt cx="452438" cy="685800"/>
            </a:xfrm>
            <a:noFill/>
          </p:grpSpPr>
          <p:sp>
            <p:nvSpPr>
              <p:cNvPr id="52" name="Round Same Side Corner Rectangle 51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Arithmetic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 Same Side Corner Rectangle 52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Postprocessor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Group 58"/>
            <p:cNvGrpSpPr/>
            <p:nvPr/>
          </p:nvGrpSpPr>
          <p:grpSpPr>
            <a:xfrm>
              <a:off x="1405800" y="1637867"/>
              <a:ext cx="2286274" cy="2505076"/>
              <a:chOff x="1443899" y="2878010"/>
              <a:chExt cx="2067518" cy="2505076"/>
            </a:xfrm>
          </p:grpSpPr>
          <p:sp>
            <p:nvSpPr>
              <p:cNvPr id="55" name="Round Same Side Corner Rectangle 54"/>
              <p:cNvSpPr/>
              <p:nvPr/>
            </p:nvSpPr>
            <p:spPr bwMode="auto">
              <a:xfrm>
                <a:off x="1443900" y="4697285"/>
                <a:ext cx="645241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Pre-Proc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Round Same Side Corner Rectangle 55"/>
              <p:cNvSpPr/>
              <p:nvPr/>
            </p:nvSpPr>
            <p:spPr bwMode="auto">
              <a:xfrm>
                <a:off x="1443899" y="4930647"/>
                <a:ext cx="1117001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Arithmetic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ound Same Side Corner Rectangle 56"/>
              <p:cNvSpPr/>
              <p:nvPr/>
            </p:nvSpPr>
            <p:spPr bwMode="auto">
              <a:xfrm>
                <a:off x="1443900" y="5165599"/>
                <a:ext cx="1117001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Postprocessor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ound Same Side Corner Rectangle 68"/>
              <p:cNvSpPr/>
              <p:nvPr/>
            </p:nvSpPr>
            <p:spPr bwMode="auto">
              <a:xfrm>
                <a:off x="2072694" y="3759072"/>
                <a:ext cx="645241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Pre-Proc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Round Same Side Corner Rectangle 69"/>
              <p:cNvSpPr/>
              <p:nvPr/>
            </p:nvSpPr>
            <p:spPr bwMode="auto">
              <a:xfrm>
                <a:off x="2866175" y="2878010"/>
                <a:ext cx="645242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Pre-Proc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8" name="Round Same Side Corner Rectangle 57"/>
            <p:cNvSpPr/>
            <p:nvPr/>
          </p:nvSpPr>
          <p:spPr bwMode="auto">
            <a:xfrm>
              <a:off x="2316076" y="483739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F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Normalizer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186499" y="1979977"/>
              <a:ext cx="286756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>
              <a:off x="1389856" y="1523175"/>
              <a:ext cx="195237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2668735" y="1086364"/>
              <a:ext cx="105874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3792905" y="637403"/>
              <a:ext cx="18082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373664" y="791438"/>
              <a:ext cx="282450" cy="6093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F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P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U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rot="5400000">
              <a:off x="4326305" y="637403"/>
              <a:ext cx="18082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5400000">
              <a:off x="3759848" y="1656892"/>
              <a:ext cx="43906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>
              <a:off x="2873195" y="2540320"/>
              <a:ext cx="43433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5400000">
              <a:off x="2134172" y="3469759"/>
              <a:ext cx="43283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2891245" y="4015462"/>
              <a:ext cx="79303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2511993" y="3895446"/>
              <a:ext cx="104830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>
              <a:off x="2388083" y="4349240"/>
              <a:ext cx="135028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2263513" y="3918268"/>
              <a:ext cx="97376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1952231" y="4230527"/>
              <a:ext cx="12144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2012156" y="4281976"/>
              <a:ext cx="44767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3464723" y="2626520"/>
              <a:ext cx="19859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3272558" y="2959182"/>
              <a:ext cx="81772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3278984" y="3623163"/>
              <a:ext cx="118109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0800000">
              <a:off x="3024189" y="3376306"/>
              <a:ext cx="6667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rapezoid 133"/>
            <p:cNvSpPr/>
            <p:nvPr/>
          </p:nvSpPr>
          <p:spPr>
            <a:xfrm rot="10800000">
              <a:off x="2329554" y="446465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2796434" y="474600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619376" y="4428502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MUX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319266" y="4311027"/>
              <a:ext cx="9044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Arial" pitchFamily="34" charset="0"/>
                  <a:cs typeface="Arial" pitchFamily="34" charset="0"/>
                </a:rPr>
                <a:t>Subgraph</a:t>
              </a: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200" b="1" dirty="0" smtClean="0">
                  <a:latin typeface="Arial" pitchFamily="34" charset="0"/>
                  <a:cs typeface="Arial" pitchFamily="34" charset="0"/>
                </a:rPr>
                <a:t>depth?</a:t>
              </a:r>
              <a:endParaRPr lang="en-US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 flipV="1">
              <a:off x="2222554" y="4580902"/>
              <a:ext cx="238072" cy="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2921480" y="2678909"/>
              <a:ext cx="454818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10800000">
              <a:off x="3437735" y="4951583"/>
              <a:ext cx="176291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70"/>
            <p:cNvGrpSpPr/>
            <p:nvPr/>
          </p:nvGrpSpPr>
          <p:grpSpPr>
            <a:xfrm>
              <a:off x="2733584" y="1665774"/>
              <a:ext cx="1487887" cy="657817"/>
              <a:chOff x="2771683" y="2852542"/>
              <a:chExt cx="1487887" cy="657817"/>
            </a:xfrm>
          </p:grpSpPr>
          <p:grpSp>
            <p:nvGrpSpPr>
              <p:cNvPr id="8" name="Group 105"/>
              <p:cNvGrpSpPr>
                <a:grpSpLocks/>
              </p:cNvGrpSpPr>
              <p:nvPr/>
            </p:nvGrpSpPr>
            <p:grpSpPr bwMode="auto">
              <a:xfrm rot="5400000">
                <a:off x="3415758" y="2666546"/>
                <a:ext cx="452438" cy="1235187"/>
                <a:chOff x="4195763" y="4800600"/>
                <a:chExt cx="452438" cy="685800"/>
              </a:xfrm>
              <a:noFill/>
            </p:grpSpPr>
            <p:sp>
              <p:nvSpPr>
                <p:cNvPr id="48" name="Round Same Side Corner Rectangle 47"/>
                <p:cNvSpPr/>
                <p:nvPr/>
              </p:nvSpPr>
              <p:spPr bwMode="auto">
                <a:xfrm rot="16200000">
                  <a:off x="3970338" y="5026025"/>
                  <a:ext cx="685800" cy="234950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80C7F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Arithmetic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" name="Round Same Side Corner Rectangle 48"/>
                <p:cNvSpPr/>
                <p:nvPr/>
              </p:nvSpPr>
              <p:spPr bwMode="auto">
                <a:xfrm rot="16200000">
                  <a:off x="4196558" y="5034756"/>
                  <a:ext cx="685800" cy="217487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05FF7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Postprocessor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70" name="TextBox 169"/>
              <p:cNvSpPr txBox="1"/>
              <p:nvPr/>
            </p:nvSpPr>
            <p:spPr>
              <a:xfrm>
                <a:off x="2771683" y="2852542"/>
                <a:ext cx="282450" cy="6093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F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P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U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1864904" y="2563629"/>
              <a:ext cx="282449" cy="6093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F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P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U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179104" y="3494539"/>
              <a:ext cx="282450" cy="60939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F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P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U</a:t>
              </a:r>
            </a:p>
            <a:p>
              <a:pPr algn="ctr">
                <a:lnSpc>
                  <a:spcPct val="80000"/>
                </a:lnSpc>
              </a:pPr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5400000">
              <a:off x="2903727" y="-1522303"/>
              <a:ext cx="295272" cy="3825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0" name="Straight Arrow Connector 159"/>
            <p:cNvCxnSpPr/>
            <p:nvPr/>
          </p:nvCxnSpPr>
          <p:spPr>
            <a:xfrm rot="10800000" flipV="1">
              <a:off x="4961261" y="394681"/>
              <a:ext cx="24367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SIMD using FPU Chaining</a:t>
            </a:r>
            <a:endParaRPr lang="en-US" dirty="0"/>
          </a:p>
        </p:txBody>
      </p:sp>
      <p:sp>
        <p:nvSpPr>
          <p:cNvPr id="86" name="Content Placeholder 2"/>
          <p:cNvSpPr>
            <a:spLocks noGrp="1"/>
          </p:cNvSpPr>
          <p:nvPr>
            <p:ph idx="1"/>
          </p:nvPr>
        </p:nvSpPr>
        <p:spPr>
          <a:xfrm>
            <a:off x="266700" y="1409700"/>
            <a:ext cx="44577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performance</a:t>
            </a:r>
          </a:p>
          <a:p>
            <a:pPr lvl="1"/>
            <a:r>
              <a:rPr lang="en-US" dirty="0" smtClean="0"/>
              <a:t>Fewer cycles/operation</a:t>
            </a:r>
          </a:p>
          <a:p>
            <a:pPr lvl="1"/>
            <a:r>
              <a:rPr lang="en-US" dirty="0" smtClean="0"/>
              <a:t>Fewer instructions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Reduced power</a:t>
            </a:r>
          </a:p>
          <a:p>
            <a:pPr lvl="1"/>
            <a:r>
              <a:rPr lang="en-US" dirty="0" smtClean="0"/>
              <a:t>Fewer intermediate values</a:t>
            </a:r>
          </a:p>
          <a:p>
            <a:pPr lvl="1">
              <a:buNone/>
            </a:pPr>
            <a:r>
              <a:rPr lang="en-US" dirty="0" smtClean="0"/>
              <a:t>		=&gt; Fewer RF R/W</a:t>
            </a:r>
          </a:p>
          <a:p>
            <a:r>
              <a:rPr lang="en-US" dirty="0" smtClean="0"/>
              <a:t>Trade-offs:</a:t>
            </a:r>
          </a:p>
          <a:p>
            <a:pPr lvl="1"/>
            <a:r>
              <a:rPr lang="en-US" dirty="0" smtClean="0"/>
              <a:t>Increased # RF ports</a:t>
            </a:r>
          </a:p>
          <a:p>
            <a:pPr lvl="1"/>
            <a:r>
              <a:rPr lang="en-US" dirty="0" smtClean="0"/>
              <a:t>Increased area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9" name="Group 84"/>
          <p:cNvGrpSpPr/>
          <p:nvPr/>
        </p:nvGrpSpPr>
        <p:grpSpPr>
          <a:xfrm>
            <a:off x="647700" y="2626777"/>
            <a:ext cx="2708059" cy="1624003"/>
            <a:chOff x="647700" y="2626777"/>
            <a:chExt cx="2708059" cy="1624003"/>
          </a:xfrm>
        </p:grpSpPr>
        <p:grpSp>
          <p:nvGrpSpPr>
            <p:cNvPr id="10" name="Group 69"/>
            <p:cNvGrpSpPr/>
            <p:nvPr/>
          </p:nvGrpSpPr>
          <p:grpSpPr>
            <a:xfrm>
              <a:off x="991536" y="3156804"/>
              <a:ext cx="1235187" cy="1093976"/>
              <a:chOff x="4675769" y="2739552"/>
              <a:chExt cx="1235187" cy="1093976"/>
            </a:xfrm>
          </p:grpSpPr>
          <p:grpSp>
            <p:nvGrpSpPr>
              <p:cNvPr id="11" name="Group 105"/>
              <p:cNvGrpSpPr>
                <a:grpSpLocks/>
              </p:cNvGrpSpPr>
              <p:nvPr/>
            </p:nvGrpSpPr>
            <p:grpSpPr bwMode="auto">
              <a:xfrm rot="5400000">
                <a:off x="4950462" y="2657220"/>
                <a:ext cx="685801" cy="1235187"/>
                <a:chOff x="3962400" y="4800600"/>
                <a:chExt cx="685801" cy="685800"/>
              </a:xfrm>
              <a:noFill/>
            </p:grpSpPr>
            <p:sp>
              <p:nvSpPr>
                <p:cNvPr id="75" name="Round Same Side Corner Rectangle 74"/>
                <p:cNvSpPr/>
                <p:nvPr/>
              </p:nvSpPr>
              <p:spPr bwMode="auto">
                <a:xfrm rot="16200000">
                  <a:off x="3736182" y="5026818"/>
                  <a:ext cx="685800" cy="233363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FFB68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Preprocessor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6" name="Round Same Side Corner Rectangle 75"/>
                <p:cNvSpPr/>
                <p:nvPr/>
              </p:nvSpPr>
              <p:spPr bwMode="auto">
                <a:xfrm rot="16200000">
                  <a:off x="3970338" y="5026025"/>
                  <a:ext cx="685800" cy="234950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80C7F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Arithmetic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7" name="Round Same Side Corner Rectangle 76"/>
                <p:cNvSpPr/>
                <p:nvPr/>
              </p:nvSpPr>
              <p:spPr bwMode="auto">
                <a:xfrm rot="16200000">
                  <a:off x="4196558" y="5034756"/>
                  <a:ext cx="685800" cy="217487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05FF7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Postprocessor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2" name="Round Same Side Corner Rectangle 71"/>
              <p:cNvSpPr/>
              <p:nvPr/>
            </p:nvSpPr>
            <p:spPr bwMode="auto">
              <a:xfrm>
                <a:off x="4676304" y="3616041"/>
                <a:ext cx="1234652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F7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Normalizer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3" name="Straight Arrow Connector 72"/>
              <p:cNvCxnSpPr/>
              <p:nvPr/>
            </p:nvCxnSpPr>
            <p:spPr>
              <a:xfrm rot="5400000">
                <a:off x="4865161" y="2829171"/>
                <a:ext cx="180826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rot="5400000">
                <a:off x="5398561" y="2829171"/>
                <a:ext cx="180826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/>
          </p:nvCxnSpPr>
          <p:spPr>
            <a:xfrm rot="5400000">
              <a:off x="36585" y="3514684"/>
              <a:ext cx="124111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0800000">
              <a:off x="648207" y="4124945"/>
              <a:ext cx="34604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ounded Rectangle 3"/>
            <p:cNvSpPr/>
            <p:nvPr/>
          </p:nvSpPr>
          <p:spPr>
            <a:xfrm rot="5400000">
              <a:off x="1346704" y="2230219"/>
              <a:ext cx="529421" cy="132253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2" name="Straight Arrow Connector 81"/>
            <p:cNvCxnSpPr>
              <a:endCxn id="81" idx="2"/>
            </p:cNvCxnSpPr>
            <p:nvPr/>
          </p:nvCxnSpPr>
          <p:spPr>
            <a:xfrm>
              <a:off x="647700" y="2891025"/>
              <a:ext cx="302446" cy="4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 bwMode="auto">
            <a:xfrm>
              <a:off x="2716567" y="3755256"/>
              <a:ext cx="639192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0" name="Group 109"/>
          <p:cNvGrpSpPr/>
          <p:nvPr/>
        </p:nvGrpSpPr>
        <p:grpSpPr>
          <a:xfrm>
            <a:off x="2895600" y="2575073"/>
            <a:ext cx="3420140" cy="3566647"/>
            <a:chOff x="2895600" y="2575073"/>
            <a:chExt cx="3420140" cy="3566647"/>
          </a:xfrm>
        </p:grpSpPr>
        <p:cxnSp>
          <p:nvCxnSpPr>
            <p:cNvPr id="95" name="Straight Arrow Connector 94"/>
            <p:cNvCxnSpPr/>
            <p:nvPr/>
          </p:nvCxnSpPr>
          <p:spPr bwMode="auto">
            <a:xfrm rot="16200000" flipH="1">
              <a:off x="4300870" y="3716078"/>
              <a:ext cx="1137685" cy="27644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>
              <a:off x="5124893" y="3179135"/>
              <a:ext cx="531628" cy="3721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 bwMode="auto">
            <a:xfrm>
              <a:off x="5146158" y="2902688"/>
              <a:ext cx="1169582" cy="7442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3132839" y="2575073"/>
              <a:ext cx="22047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 intermediate,</a:t>
              </a:r>
            </a:p>
            <a:p>
              <a:r>
                <a:rPr lang="en-US" dirty="0" smtClean="0"/>
                <a:t>non-standard values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895600" y="5341620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Normalize at end</a:t>
              </a:r>
              <a:endParaRPr lang="en-US" dirty="0"/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4389120" y="5692140"/>
              <a:ext cx="1470660" cy="44958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83" name="TextBox 82"/>
          <p:cNvSpPr txBox="1"/>
          <p:nvPr/>
        </p:nvSpPr>
        <p:spPr>
          <a:xfrm>
            <a:off x="495300" y="1895475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1-Deep FPU</a:t>
            </a:r>
          </a:p>
          <a:p>
            <a:pPr algn="ctr"/>
            <a:r>
              <a:rPr lang="en-US" b="1" dirty="0" smtClean="0"/>
              <a:t>(3 cycle latency)</a:t>
            </a:r>
            <a:endParaRPr lang="en-US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3141983" y="1885950"/>
            <a:ext cx="1651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4-Deep FPU</a:t>
            </a:r>
          </a:p>
          <a:p>
            <a:pPr algn="ctr"/>
            <a:r>
              <a:rPr lang="en-US" b="1" dirty="0" smtClean="0"/>
              <a:t>(9 cycle latency)</a:t>
            </a:r>
            <a:endParaRPr lang="en-US" b="1" dirty="0"/>
          </a:p>
        </p:txBody>
      </p:sp>
      <p:cxnSp>
        <p:nvCxnSpPr>
          <p:cNvPr id="117" name="Straight Arrow Connector 116"/>
          <p:cNvCxnSpPr/>
          <p:nvPr/>
        </p:nvCxnSpPr>
        <p:spPr bwMode="auto">
          <a:xfrm>
            <a:off x="7598569" y="2843213"/>
            <a:ext cx="47625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2" name="Straight Arrow Connector 121"/>
          <p:cNvCxnSpPr/>
          <p:nvPr/>
        </p:nvCxnSpPr>
        <p:spPr bwMode="auto">
          <a:xfrm>
            <a:off x="6722269" y="3751263"/>
            <a:ext cx="588169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5966619" y="4633913"/>
            <a:ext cx="40560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5587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  <p:bldP spid="83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SIMD Width Efficiency Trade-offs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944979"/>
            <a:ext cx="8229600" cy="11811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Efficiency improves as chain-length and SIMD width increases.</a:t>
            </a:r>
          </a:p>
          <a:p>
            <a:r>
              <a:rPr lang="en-US" dirty="0" smtClean="0"/>
              <a:t>Control flow divergence limits this efficiency.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962526" y="1070811"/>
          <a:ext cx="6569242" cy="374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996697">
            <a:off x="2382248" y="4211056"/>
            <a:ext cx="1289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Chain Length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 rot="21304185">
            <a:off x="5504886" y="4483773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SIMD Width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Dual FPU Chains</a:t>
            </a:r>
            <a:endParaRPr lang="en-US" dirty="0"/>
          </a:p>
        </p:txBody>
      </p:sp>
      <p:sp>
        <p:nvSpPr>
          <p:cNvPr id="86" name="Content Placeholder 2"/>
          <p:cNvSpPr>
            <a:spLocks noGrp="1"/>
          </p:cNvSpPr>
          <p:nvPr>
            <p:ph idx="1"/>
          </p:nvPr>
        </p:nvSpPr>
        <p:spPr>
          <a:xfrm>
            <a:off x="266700" y="1409700"/>
            <a:ext cx="387096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Targets </a:t>
            </a:r>
            <a:r>
              <a:rPr lang="en-US" dirty="0" err="1" smtClean="0"/>
              <a:t>datapath</a:t>
            </a:r>
            <a:r>
              <a:rPr lang="en-US" dirty="0" smtClean="0"/>
              <a:t> stalls</a:t>
            </a:r>
          </a:p>
          <a:p>
            <a:r>
              <a:rPr lang="en-US" dirty="0" smtClean="0"/>
              <a:t>Exploit ILP among chains</a:t>
            </a:r>
          </a:p>
          <a:p>
            <a:r>
              <a:rPr lang="en-US" dirty="0" smtClean="0"/>
              <a:t>Requires:</a:t>
            </a:r>
          </a:p>
          <a:p>
            <a:pPr lvl="1"/>
            <a:r>
              <a:rPr lang="en-US" dirty="0" smtClean="0"/>
              <a:t>Extra RF-W port</a:t>
            </a:r>
          </a:p>
          <a:p>
            <a:pPr lvl="1"/>
            <a:r>
              <a:rPr lang="en-US" dirty="0" smtClean="0"/>
              <a:t>Extra RF-R port</a:t>
            </a:r>
          </a:p>
          <a:p>
            <a:pPr lvl="1"/>
            <a:r>
              <a:rPr lang="en-US" dirty="0" smtClean="0"/>
              <a:t>Extra </a:t>
            </a:r>
            <a:r>
              <a:rPr lang="en-US" dirty="0" err="1" smtClean="0"/>
              <a:t>normalizer</a:t>
            </a:r>
            <a:r>
              <a:rPr lang="en-US" dirty="0" smtClean="0"/>
              <a:t> stage</a:t>
            </a:r>
          </a:p>
          <a:p>
            <a:endParaRPr lang="en-US" dirty="0" smtClean="0"/>
          </a:p>
        </p:txBody>
      </p:sp>
      <p:grpSp>
        <p:nvGrpSpPr>
          <p:cNvPr id="249" name="Group 248"/>
          <p:cNvGrpSpPr/>
          <p:nvPr/>
        </p:nvGrpSpPr>
        <p:grpSpPr>
          <a:xfrm>
            <a:off x="4345497" y="1237315"/>
            <a:ext cx="4478941" cy="5017720"/>
            <a:chOff x="4345497" y="1237315"/>
            <a:chExt cx="4478941" cy="5017720"/>
          </a:xfrm>
        </p:grpSpPr>
        <p:grpSp>
          <p:nvGrpSpPr>
            <p:cNvPr id="3" name="Group 105"/>
            <p:cNvGrpSpPr>
              <a:grpSpLocks/>
            </p:cNvGrpSpPr>
            <p:nvPr/>
          </p:nvGrpSpPr>
          <p:grpSpPr bwMode="auto">
            <a:xfrm rot="5400000">
              <a:off x="7497706" y="1467482"/>
              <a:ext cx="685801" cy="1235187"/>
              <a:chOff x="3962400" y="4800600"/>
              <a:chExt cx="685801" cy="685800"/>
            </a:xfrm>
            <a:noFill/>
          </p:grpSpPr>
          <p:sp>
            <p:nvSpPr>
              <p:cNvPr id="15" name="Round Same Side Corner Rectangle 14"/>
              <p:cNvSpPr/>
              <p:nvPr/>
            </p:nvSpPr>
            <p:spPr bwMode="auto">
              <a:xfrm rot="16200000">
                <a:off x="3736182" y="5026818"/>
                <a:ext cx="685800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ound Same Side Corner Rectangle 15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Round Same Side Corner Rectangle 16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105"/>
            <p:cNvGrpSpPr>
              <a:grpSpLocks/>
            </p:cNvGrpSpPr>
            <p:nvPr/>
          </p:nvGrpSpPr>
          <p:grpSpPr bwMode="auto">
            <a:xfrm rot="5400000">
              <a:off x="6110996" y="3571060"/>
              <a:ext cx="452438" cy="1235187"/>
              <a:chOff x="4195763" y="4800600"/>
              <a:chExt cx="452438" cy="685800"/>
            </a:xfrm>
            <a:noFill/>
          </p:grpSpPr>
          <p:sp>
            <p:nvSpPr>
              <p:cNvPr id="52" name="Round Same Side Corner Rectangle 51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 Same Side Corner Rectangle 52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5" name="Round Same Side Corner Rectangle 54"/>
            <p:cNvSpPr/>
            <p:nvPr/>
          </p:nvSpPr>
          <p:spPr bwMode="auto">
            <a:xfrm>
              <a:off x="5025301" y="4657292"/>
              <a:ext cx="713512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ound Same Side Corner Rectangle 55"/>
            <p:cNvSpPr/>
            <p:nvPr/>
          </p:nvSpPr>
          <p:spPr bwMode="auto">
            <a:xfrm>
              <a:off x="5025300" y="4890654"/>
              <a:ext cx="1235187" cy="234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80C7F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Arith</a:t>
              </a: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ound Same Side Corner Rectangle 56"/>
            <p:cNvSpPr/>
            <p:nvPr/>
          </p:nvSpPr>
          <p:spPr bwMode="auto">
            <a:xfrm>
              <a:off x="5025301" y="5125606"/>
              <a:ext cx="1235187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5FF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Post.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ound Same Side Corner Rectangle 68"/>
            <p:cNvSpPr/>
            <p:nvPr/>
          </p:nvSpPr>
          <p:spPr bwMode="auto">
            <a:xfrm>
              <a:off x="5718176" y="3719079"/>
              <a:ext cx="1237458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ound Same Side Corner Rectangle 69"/>
            <p:cNvSpPr/>
            <p:nvPr/>
          </p:nvSpPr>
          <p:spPr bwMode="auto">
            <a:xfrm>
              <a:off x="6605204" y="2540837"/>
              <a:ext cx="713513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ound Same Side Corner Rectangle 57"/>
            <p:cNvSpPr/>
            <p:nvPr/>
          </p:nvSpPr>
          <p:spPr bwMode="auto">
            <a:xfrm>
              <a:off x="730717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F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Normalizer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rot="5400000">
              <a:off x="3694430" y="3068558"/>
              <a:ext cx="309070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>
              <a:off x="4900913" y="2610280"/>
              <a:ext cx="21708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6338923" y="2018292"/>
              <a:ext cx="96214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5400000">
              <a:off x="7394743" y="1635315"/>
              <a:ext cx="21932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5400000">
              <a:off x="7935763" y="1627695"/>
              <a:ext cx="20408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5400000">
              <a:off x="7449358" y="2607328"/>
              <a:ext cx="30222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rot="5400000">
              <a:off x="6588021" y="3659586"/>
              <a:ext cx="11351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5400000">
              <a:off x="5741887" y="4659710"/>
              <a:ext cx="45481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rot="5400000">
              <a:off x="6668661" y="4101624"/>
              <a:ext cx="3085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6824715" y="4473734"/>
              <a:ext cx="235616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>
              <a:off x="7366763" y="5541097"/>
              <a:ext cx="21416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7209132" y="5135484"/>
              <a:ext cx="101742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5400000">
              <a:off x="5587329" y="5405554"/>
              <a:ext cx="9025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5628481" y="5438474"/>
              <a:ext cx="185499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rapezoid 133"/>
            <p:cNvSpPr/>
            <p:nvPr/>
          </p:nvSpPr>
          <p:spPr>
            <a:xfrm rot="10800000">
              <a:off x="732065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778753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6420487" y="3758566"/>
              <a:ext cx="47891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endCxn id="58" idx="0"/>
            </p:cNvCxnSpPr>
            <p:nvPr/>
          </p:nvCxnSpPr>
          <p:spPr>
            <a:xfrm rot="10800000">
              <a:off x="8424177" y="6146293"/>
              <a:ext cx="395976" cy="54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05"/>
            <p:cNvGrpSpPr>
              <a:grpSpLocks/>
            </p:cNvGrpSpPr>
            <p:nvPr/>
          </p:nvGrpSpPr>
          <p:grpSpPr bwMode="auto">
            <a:xfrm rot="5400000">
              <a:off x="6997159" y="2382748"/>
              <a:ext cx="452438" cy="1235187"/>
              <a:chOff x="4195763" y="4800600"/>
              <a:chExt cx="452438" cy="685800"/>
            </a:xfrm>
            <a:noFill/>
          </p:grpSpPr>
          <p:sp>
            <p:nvSpPr>
              <p:cNvPr id="48" name="Round Same Side Corner Rectangle 47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Round Same Side Corner Rectangle 48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" name="Rounded Rectangle 3"/>
            <p:cNvSpPr/>
            <p:nvPr/>
          </p:nvSpPr>
          <p:spPr>
            <a:xfrm rot="5400000">
              <a:off x="6523227" y="-527893"/>
              <a:ext cx="295272" cy="3825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0" name="Straight Arrow Connector 159"/>
            <p:cNvCxnSpPr/>
            <p:nvPr/>
          </p:nvCxnSpPr>
          <p:spPr>
            <a:xfrm rot="10800000" flipV="1">
              <a:off x="8580761" y="1358611"/>
              <a:ext cx="24367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7598569" y="2561273"/>
              <a:ext cx="61198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V="1">
              <a:off x="6874669" y="3302795"/>
              <a:ext cx="1126331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5966619" y="4633913"/>
              <a:ext cx="176133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29" name="Trapezoid 128"/>
            <p:cNvSpPr/>
            <p:nvPr/>
          </p:nvSpPr>
          <p:spPr>
            <a:xfrm rot="10800000">
              <a:off x="6093834" y="341499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 rot="5400000">
              <a:off x="6776541" y="3315495"/>
              <a:ext cx="19367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rot="5400000">
              <a:off x="5448603" y="2464229"/>
              <a:ext cx="187715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Round Same Side Corner Rectangle 160"/>
            <p:cNvSpPr/>
            <p:nvPr/>
          </p:nvSpPr>
          <p:spPr bwMode="auto">
            <a:xfrm>
              <a:off x="545932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F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Normalizer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Trapezoid 161"/>
            <p:cNvSpPr/>
            <p:nvPr/>
          </p:nvSpPr>
          <p:spPr>
            <a:xfrm rot="10800000">
              <a:off x="547280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 rot="5400000">
              <a:off x="593968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Arrow Connector 163"/>
            <p:cNvCxnSpPr/>
            <p:nvPr/>
          </p:nvCxnSpPr>
          <p:spPr>
            <a:xfrm rot="5400000">
              <a:off x="5724514" y="5543478"/>
              <a:ext cx="20940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 rot="5400000">
              <a:off x="6044699" y="5584745"/>
              <a:ext cx="1204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 rot="5400000">
              <a:off x="5961676" y="5081192"/>
              <a:ext cx="89138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6092824" y="5517056"/>
              <a:ext cx="3222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1967417" y="3767032"/>
              <a:ext cx="478653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endCxn id="161" idx="2"/>
            </p:cNvCxnSpPr>
            <p:nvPr/>
          </p:nvCxnSpPr>
          <p:spPr>
            <a:xfrm>
              <a:off x="4357688" y="6146006"/>
              <a:ext cx="1101638" cy="2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rot="10800000" flipH="1" flipV="1">
              <a:off x="4345497" y="1368399"/>
              <a:ext cx="39509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0" name="Group 349"/>
          <p:cNvGrpSpPr/>
          <p:nvPr/>
        </p:nvGrpSpPr>
        <p:grpSpPr>
          <a:xfrm>
            <a:off x="4758019" y="1443055"/>
            <a:ext cx="4066419" cy="4811980"/>
            <a:chOff x="4758019" y="1443055"/>
            <a:chExt cx="4066419" cy="4811980"/>
          </a:xfrm>
        </p:grpSpPr>
        <p:grpSp>
          <p:nvGrpSpPr>
            <p:cNvPr id="351" name="Group 94"/>
            <p:cNvGrpSpPr/>
            <p:nvPr/>
          </p:nvGrpSpPr>
          <p:grpSpPr>
            <a:xfrm>
              <a:off x="4758019" y="1443055"/>
              <a:ext cx="4066419" cy="4811980"/>
              <a:chOff x="1138519" y="242905"/>
              <a:chExt cx="4066419" cy="4811980"/>
            </a:xfrm>
          </p:grpSpPr>
          <p:grpSp>
            <p:nvGrpSpPr>
              <p:cNvPr id="355" name="Group 105"/>
              <p:cNvGrpSpPr>
                <a:grpSpLocks/>
              </p:cNvGrpSpPr>
              <p:nvPr/>
            </p:nvGrpSpPr>
            <p:grpSpPr bwMode="auto">
              <a:xfrm rot="5400000">
                <a:off x="3878206" y="465452"/>
                <a:ext cx="685801" cy="1235187"/>
                <a:chOff x="3962400" y="4800600"/>
                <a:chExt cx="685801" cy="685800"/>
              </a:xfrm>
              <a:noFill/>
            </p:grpSpPr>
            <p:sp>
              <p:nvSpPr>
                <p:cNvPr id="401" name="Round Same Side Corner Rectangle 400"/>
                <p:cNvSpPr/>
                <p:nvPr/>
              </p:nvSpPr>
              <p:spPr bwMode="auto">
                <a:xfrm rot="16200000">
                  <a:off x="3736182" y="5026818"/>
                  <a:ext cx="685800" cy="233363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FFB68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Preprocessor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2" name="Round Same Side Corner Rectangle 401"/>
                <p:cNvSpPr/>
                <p:nvPr/>
              </p:nvSpPr>
              <p:spPr bwMode="auto">
                <a:xfrm rot="16200000">
                  <a:off x="3970338" y="5026025"/>
                  <a:ext cx="685800" cy="234950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80C7F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Arithmetic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3" name="Round Same Side Corner Rectangle 402"/>
                <p:cNvSpPr/>
                <p:nvPr/>
              </p:nvSpPr>
              <p:spPr bwMode="auto">
                <a:xfrm rot="16200000">
                  <a:off x="4196558" y="5034756"/>
                  <a:ext cx="685800" cy="217487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05FF7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Postprocessor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6" name="Group 105"/>
              <p:cNvGrpSpPr>
                <a:grpSpLocks/>
              </p:cNvGrpSpPr>
              <p:nvPr/>
            </p:nvGrpSpPr>
            <p:grpSpPr bwMode="auto">
              <a:xfrm rot="5400000">
                <a:off x="2491496" y="2370910"/>
                <a:ext cx="452438" cy="1235187"/>
                <a:chOff x="4195763" y="4800600"/>
                <a:chExt cx="452438" cy="685800"/>
              </a:xfrm>
              <a:noFill/>
            </p:grpSpPr>
            <p:sp>
              <p:nvSpPr>
                <p:cNvPr id="399" name="Round Same Side Corner Rectangle 398"/>
                <p:cNvSpPr/>
                <p:nvPr/>
              </p:nvSpPr>
              <p:spPr bwMode="auto">
                <a:xfrm rot="16200000">
                  <a:off x="3970338" y="5026025"/>
                  <a:ext cx="685800" cy="234950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80C7F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Arithmetic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0" name="Round Same Side Corner Rectangle 399"/>
                <p:cNvSpPr/>
                <p:nvPr/>
              </p:nvSpPr>
              <p:spPr bwMode="auto">
                <a:xfrm rot="16200000">
                  <a:off x="4196558" y="5034756"/>
                  <a:ext cx="685800" cy="217487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05FF7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Postprocessor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7" name="Group 58"/>
              <p:cNvGrpSpPr/>
              <p:nvPr/>
            </p:nvGrpSpPr>
            <p:grpSpPr>
              <a:xfrm>
                <a:off x="1405799" y="1637867"/>
                <a:ext cx="2286273" cy="2505076"/>
                <a:chOff x="1443899" y="2878010"/>
                <a:chExt cx="2067518" cy="2505076"/>
              </a:xfrm>
            </p:grpSpPr>
            <p:sp>
              <p:nvSpPr>
                <p:cNvPr id="394" name="Round Same Side Corner Rectangle 393"/>
                <p:cNvSpPr/>
                <p:nvPr/>
              </p:nvSpPr>
              <p:spPr bwMode="auto">
                <a:xfrm>
                  <a:off x="1443900" y="4697285"/>
                  <a:ext cx="645241" cy="233363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FFB68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Pre-Proc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5" name="Round Same Side Corner Rectangle 394"/>
                <p:cNvSpPr/>
                <p:nvPr/>
              </p:nvSpPr>
              <p:spPr bwMode="auto">
                <a:xfrm>
                  <a:off x="1443899" y="4930647"/>
                  <a:ext cx="1117001" cy="234950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80C7F8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Arithmetic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6" name="Round Same Side Corner Rectangle 395"/>
                <p:cNvSpPr/>
                <p:nvPr/>
              </p:nvSpPr>
              <p:spPr bwMode="auto">
                <a:xfrm>
                  <a:off x="1443900" y="5165599"/>
                  <a:ext cx="1117001" cy="217487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05FF76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Postprocessor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" name="Round Same Side Corner Rectangle 396"/>
                <p:cNvSpPr/>
                <p:nvPr/>
              </p:nvSpPr>
              <p:spPr bwMode="auto">
                <a:xfrm>
                  <a:off x="2072694" y="3759072"/>
                  <a:ext cx="645241" cy="233363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FFB68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Pre-Proc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" name="Round Same Side Corner Rectangle 397"/>
                <p:cNvSpPr/>
                <p:nvPr/>
              </p:nvSpPr>
              <p:spPr bwMode="auto">
                <a:xfrm>
                  <a:off x="2866175" y="2878010"/>
                  <a:ext cx="645242" cy="233363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rgbClr val="FFB68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2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Pre-Proc</a:t>
                  </a:r>
                  <a:endParaRPr lang="en-US" sz="12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58" name="Round Same Side Corner Rectangle 357"/>
              <p:cNvSpPr/>
              <p:nvPr/>
            </p:nvSpPr>
            <p:spPr bwMode="auto">
              <a:xfrm>
                <a:off x="2316076" y="4837398"/>
                <a:ext cx="1117001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FF7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Normalizer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59" name="Straight Arrow Connector 358"/>
              <p:cNvCxnSpPr/>
              <p:nvPr/>
            </p:nvCxnSpPr>
            <p:spPr>
              <a:xfrm rot="5400000">
                <a:off x="186499" y="1979977"/>
                <a:ext cx="2867565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Arrow Connector 359"/>
              <p:cNvCxnSpPr/>
              <p:nvPr/>
            </p:nvCxnSpPr>
            <p:spPr>
              <a:xfrm rot="5400000">
                <a:off x="1389856" y="1523175"/>
                <a:ext cx="195237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Arrow Connector 360"/>
              <p:cNvCxnSpPr/>
              <p:nvPr/>
            </p:nvCxnSpPr>
            <p:spPr>
              <a:xfrm rot="5400000">
                <a:off x="2668735" y="1086364"/>
                <a:ext cx="1058749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Arrow Connector 361"/>
              <p:cNvCxnSpPr/>
              <p:nvPr/>
            </p:nvCxnSpPr>
            <p:spPr>
              <a:xfrm rot="5400000">
                <a:off x="3792905" y="637403"/>
                <a:ext cx="180826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3" name="TextBox 362"/>
              <p:cNvSpPr txBox="1"/>
              <p:nvPr/>
            </p:nvSpPr>
            <p:spPr>
              <a:xfrm>
                <a:off x="3373664" y="791438"/>
                <a:ext cx="282450" cy="6093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F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P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U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64" name="Straight Arrow Connector 363"/>
              <p:cNvCxnSpPr/>
              <p:nvPr/>
            </p:nvCxnSpPr>
            <p:spPr>
              <a:xfrm rot="5400000">
                <a:off x="4326305" y="637403"/>
                <a:ext cx="180826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Arrow Connector 364"/>
              <p:cNvCxnSpPr/>
              <p:nvPr/>
            </p:nvCxnSpPr>
            <p:spPr>
              <a:xfrm rot="5400000">
                <a:off x="3759848" y="1656892"/>
                <a:ext cx="439065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Arrow Connector 365"/>
              <p:cNvCxnSpPr/>
              <p:nvPr/>
            </p:nvCxnSpPr>
            <p:spPr>
              <a:xfrm rot="5400000">
                <a:off x="2873195" y="2540320"/>
                <a:ext cx="434335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Arrow Connector 366"/>
              <p:cNvCxnSpPr/>
              <p:nvPr/>
            </p:nvCxnSpPr>
            <p:spPr>
              <a:xfrm rot="5400000">
                <a:off x="2134172" y="3469759"/>
                <a:ext cx="432831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Arrow Connector 367"/>
              <p:cNvCxnSpPr/>
              <p:nvPr/>
            </p:nvCxnSpPr>
            <p:spPr>
              <a:xfrm rot="5400000">
                <a:off x="2891245" y="4015462"/>
                <a:ext cx="793036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/>
              <p:nvPr/>
            </p:nvCxnSpPr>
            <p:spPr>
              <a:xfrm rot="5400000">
                <a:off x="2511993" y="3895446"/>
                <a:ext cx="1048308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Arrow Connector 369"/>
              <p:cNvCxnSpPr/>
              <p:nvPr/>
            </p:nvCxnSpPr>
            <p:spPr>
              <a:xfrm rot="5400000">
                <a:off x="2388083" y="4349240"/>
                <a:ext cx="135028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Arrow Connector 370"/>
              <p:cNvCxnSpPr/>
              <p:nvPr/>
            </p:nvCxnSpPr>
            <p:spPr>
              <a:xfrm rot="5400000">
                <a:off x="2263513" y="3918268"/>
                <a:ext cx="973769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 rot="5400000">
                <a:off x="1952231" y="4230527"/>
                <a:ext cx="12144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>
                <a:off x="2012156" y="4281976"/>
                <a:ext cx="44767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3464723" y="2626520"/>
                <a:ext cx="198596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3272558" y="2959182"/>
                <a:ext cx="8177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0800000">
                <a:off x="3278984" y="3623163"/>
                <a:ext cx="118109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10800000">
                <a:off x="3024189" y="3376306"/>
                <a:ext cx="66675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8" name="Trapezoid 377"/>
              <p:cNvSpPr/>
              <p:nvPr/>
            </p:nvSpPr>
            <p:spPr>
              <a:xfrm rot="10800000">
                <a:off x="2329554" y="4464650"/>
                <a:ext cx="1074420" cy="182880"/>
              </a:xfrm>
              <a:prstGeom prst="trapezoid">
                <a:avLst>
                  <a:gd name="adj" fmla="val 130469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9" name="Straight Arrow Connector 378"/>
              <p:cNvCxnSpPr/>
              <p:nvPr/>
            </p:nvCxnSpPr>
            <p:spPr>
              <a:xfrm rot="5400000">
                <a:off x="2796434" y="4746004"/>
                <a:ext cx="146052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TextBox 379"/>
              <p:cNvSpPr txBox="1"/>
              <p:nvPr/>
            </p:nvSpPr>
            <p:spPr>
              <a:xfrm>
                <a:off x="2619376" y="4428502"/>
                <a:ext cx="48442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MUX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1319266" y="4311027"/>
                <a:ext cx="9044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 err="1" smtClean="0">
                    <a:latin typeface="Arial" pitchFamily="34" charset="0"/>
                    <a:cs typeface="Arial" pitchFamily="34" charset="0"/>
                  </a:rPr>
                  <a:t>Subgraph</a:t>
                </a:r>
                <a:endParaRPr lang="en-US" sz="12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depth?</a:t>
                </a:r>
                <a:endParaRPr lang="en-US" sz="12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2" name="Straight Arrow Connector 381"/>
              <p:cNvCxnSpPr/>
              <p:nvPr/>
            </p:nvCxnSpPr>
            <p:spPr>
              <a:xfrm flipV="1">
                <a:off x="2222554" y="4580902"/>
                <a:ext cx="238072" cy="7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5400000">
                <a:off x="2921480" y="2678909"/>
                <a:ext cx="454818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>
                <a:off x="3437735" y="4951583"/>
                <a:ext cx="176291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85" name="Group 70"/>
              <p:cNvGrpSpPr/>
              <p:nvPr/>
            </p:nvGrpSpPr>
            <p:grpSpPr>
              <a:xfrm>
                <a:off x="2733584" y="1665774"/>
                <a:ext cx="1487887" cy="657817"/>
                <a:chOff x="2771683" y="2852542"/>
                <a:chExt cx="1487887" cy="657817"/>
              </a:xfrm>
            </p:grpSpPr>
            <p:grpSp>
              <p:nvGrpSpPr>
                <p:cNvPr id="390" name="Group 105"/>
                <p:cNvGrpSpPr>
                  <a:grpSpLocks/>
                </p:cNvGrpSpPr>
                <p:nvPr/>
              </p:nvGrpSpPr>
              <p:grpSpPr bwMode="auto">
                <a:xfrm rot="5400000">
                  <a:off x="3415758" y="2666546"/>
                  <a:ext cx="452438" cy="1235187"/>
                  <a:chOff x="4195763" y="4800600"/>
                  <a:chExt cx="452438" cy="685800"/>
                </a:xfrm>
                <a:noFill/>
              </p:grpSpPr>
              <p:sp>
                <p:nvSpPr>
                  <p:cNvPr id="392" name="Round Same Side Corner Rectangle 391"/>
                  <p:cNvSpPr/>
                  <p:nvPr/>
                </p:nvSpPr>
                <p:spPr bwMode="auto">
                  <a:xfrm rot="16200000">
                    <a:off x="3970338" y="5026025"/>
                    <a:ext cx="685800" cy="234950"/>
                  </a:xfrm>
                  <a:prstGeom prst="round2SameRect">
                    <a:avLst>
                      <a:gd name="adj1" fmla="val 0"/>
                      <a:gd name="adj2" fmla="val 0"/>
                    </a:avLst>
                  </a:prstGeom>
                  <a:solidFill>
                    <a:srgbClr val="80C7F8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2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Arithmetic</a:t>
                    </a:r>
                    <a:endParaRPr lang="en-US" sz="12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3" name="Round Same Side Corner Rectangle 392"/>
                  <p:cNvSpPr/>
                  <p:nvPr/>
                </p:nvSpPr>
                <p:spPr bwMode="auto">
                  <a:xfrm rot="16200000">
                    <a:off x="4196558" y="5034756"/>
                    <a:ext cx="685800" cy="217487"/>
                  </a:xfrm>
                  <a:prstGeom prst="round2SameRect">
                    <a:avLst>
                      <a:gd name="adj1" fmla="val 0"/>
                      <a:gd name="adj2" fmla="val 0"/>
                    </a:avLst>
                  </a:prstGeom>
                  <a:solidFill>
                    <a:srgbClr val="05FF76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US" sz="12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Postprocessor</a:t>
                    </a:r>
                    <a:endParaRPr lang="en-US" sz="12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91" name="TextBox 390"/>
                <p:cNvSpPr txBox="1"/>
                <p:nvPr/>
              </p:nvSpPr>
              <p:spPr>
                <a:xfrm>
                  <a:off x="2771683" y="2852542"/>
                  <a:ext cx="282450" cy="609398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1050" b="1" dirty="0" smtClean="0">
                      <a:latin typeface="Arial" pitchFamily="34" charset="0"/>
                      <a:cs typeface="Arial" pitchFamily="34" charset="0"/>
                    </a:rPr>
                    <a:t>F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050" b="1" dirty="0" smtClean="0">
                      <a:latin typeface="Arial" pitchFamily="34" charset="0"/>
                      <a:cs typeface="Arial" pitchFamily="34" charset="0"/>
                    </a:rPr>
                    <a:t>P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050" b="1" dirty="0" smtClean="0">
                      <a:latin typeface="Arial" pitchFamily="34" charset="0"/>
                      <a:cs typeface="Arial" pitchFamily="34" charset="0"/>
                    </a:rPr>
                    <a:t>U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1050" b="1" dirty="0" smtClean="0"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en-US" sz="105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86" name="TextBox 385"/>
              <p:cNvSpPr txBox="1"/>
              <p:nvPr/>
            </p:nvSpPr>
            <p:spPr>
              <a:xfrm>
                <a:off x="1864904" y="2563629"/>
                <a:ext cx="282449" cy="6093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F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P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U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7" name="TextBox 386"/>
              <p:cNvSpPr txBox="1"/>
              <p:nvPr/>
            </p:nvSpPr>
            <p:spPr>
              <a:xfrm>
                <a:off x="1179104" y="3494539"/>
                <a:ext cx="282450" cy="609398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F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P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U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1050" b="1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105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8" name="Rounded Rectangle 387"/>
              <p:cNvSpPr/>
              <p:nvPr/>
            </p:nvSpPr>
            <p:spPr>
              <a:xfrm rot="5400000">
                <a:off x="2903727" y="-1522303"/>
                <a:ext cx="295272" cy="3825688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4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Register File</a:t>
                </a:r>
                <a:endParaRPr lang="en-US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89" name="Straight Arrow Connector 388"/>
              <p:cNvCxnSpPr/>
              <p:nvPr/>
            </p:nvCxnSpPr>
            <p:spPr>
              <a:xfrm rot="10800000" flipV="1">
                <a:off x="4961261" y="394681"/>
                <a:ext cx="243677" cy="147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2" name="Straight Arrow Connector 351"/>
            <p:cNvCxnSpPr/>
            <p:nvPr/>
          </p:nvCxnSpPr>
          <p:spPr bwMode="auto">
            <a:xfrm>
              <a:off x="7598569" y="2843213"/>
              <a:ext cx="47625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3" name="Straight Arrow Connector 352"/>
            <p:cNvCxnSpPr/>
            <p:nvPr/>
          </p:nvCxnSpPr>
          <p:spPr bwMode="auto">
            <a:xfrm>
              <a:off x="6722269" y="3751263"/>
              <a:ext cx="588169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4" name="Straight Arrow Connector 353"/>
            <p:cNvCxnSpPr/>
            <p:nvPr/>
          </p:nvCxnSpPr>
          <p:spPr bwMode="auto">
            <a:xfrm>
              <a:off x="5966619" y="4633913"/>
              <a:ext cx="405606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08" name="Group 407"/>
          <p:cNvGrpSpPr/>
          <p:nvPr/>
        </p:nvGrpSpPr>
        <p:grpSpPr>
          <a:xfrm>
            <a:off x="4107180" y="1181100"/>
            <a:ext cx="3063240" cy="5227320"/>
            <a:chOff x="4107180" y="1181100"/>
            <a:chExt cx="3063240" cy="5227320"/>
          </a:xfrm>
        </p:grpSpPr>
        <p:sp>
          <p:nvSpPr>
            <p:cNvPr id="404" name="Rounded Rectangle 403"/>
            <p:cNvSpPr/>
            <p:nvPr/>
          </p:nvSpPr>
          <p:spPr bwMode="auto">
            <a:xfrm>
              <a:off x="4107180" y="1181100"/>
              <a:ext cx="975360" cy="75438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Rounded Rectangle 404"/>
            <p:cNvSpPr/>
            <p:nvPr/>
          </p:nvSpPr>
          <p:spPr bwMode="auto">
            <a:xfrm>
              <a:off x="6050280" y="3276600"/>
              <a:ext cx="1120140" cy="41910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Rounded Rectangle 405"/>
            <p:cNvSpPr/>
            <p:nvPr/>
          </p:nvSpPr>
          <p:spPr bwMode="auto">
            <a:xfrm>
              <a:off x="5356860" y="5509260"/>
              <a:ext cx="1303020" cy="89916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Rounded Rectangle 406"/>
            <p:cNvSpPr/>
            <p:nvPr/>
          </p:nvSpPr>
          <p:spPr bwMode="auto">
            <a:xfrm>
              <a:off x="6050280" y="1424940"/>
              <a:ext cx="617220" cy="579120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Dual-FPU Speedup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97737" y="1498341"/>
          <a:ext cx="7490200" cy="321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28054" y="127653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2-deep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99189" y="1282104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4-deep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3285" y="1268147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5-deep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6200000" flipH="1">
            <a:off x="4010540" y="2001323"/>
            <a:ext cx="710072" cy="46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4644189" y="1708482"/>
            <a:ext cx="409074" cy="3007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6200000" flipH="1">
            <a:off x="3230503" y="1919096"/>
            <a:ext cx="1242151" cy="64193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97187" y="4823060"/>
            <a:ext cx="7580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exploiting ILP among chains, on an average 18% speedup could be found.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65529" y="4508031"/>
            <a:ext cx="2902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FPU Chains             FPU chain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92922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GPUs</a:t>
            </a:r>
            <a:r>
              <a:rPr lang="en-US" dirty="0" smtClean="0"/>
              <a:t> use massive multithreading to hide memory stalls:</a:t>
            </a:r>
          </a:p>
          <a:p>
            <a:pPr lvl="1"/>
            <a:r>
              <a:rPr lang="en-US" dirty="0" smtClean="0"/>
              <a:t>Inefficient in terms of static power.</a:t>
            </a:r>
          </a:p>
          <a:p>
            <a:pPr lvl="1"/>
            <a:r>
              <a:rPr lang="en-US" dirty="0" smtClean="0"/>
              <a:t>Already several </a:t>
            </a:r>
            <a:r>
              <a:rPr lang="en-US" dirty="0" err="1" smtClean="0"/>
              <a:t>MBs</a:t>
            </a:r>
            <a:r>
              <a:rPr lang="en-US" dirty="0" smtClean="0"/>
              <a:t> of register file on </a:t>
            </a:r>
            <a:r>
              <a:rPr lang="en-US" dirty="0" err="1" smtClean="0"/>
              <a:t>GPUs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Caches +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pPr lvl="1"/>
            <a:r>
              <a:rPr lang="en-US" dirty="0" smtClean="0"/>
              <a:t>Reduce # of thread contexts</a:t>
            </a:r>
          </a:p>
          <a:p>
            <a:pPr lvl="1"/>
            <a:r>
              <a:rPr lang="en-US" dirty="0" smtClean="0"/>
              <a:t>Works across different memory latencies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Average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42121"/>
            <a:ext cx="7857460" cy="13840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Significant variation between benchmarks</a:t>
            </a:r>
          </a:p>
          <a:p>
            <a:r>
              <a:rPr lang="en-US" dirty="0" smtClean="0"/>
              <a:t>Single-stride is insufficient</a:t>
            </a:r>
          </a:p>
          <a:p>
            <a:r>
              <a:rPr lang="en-US" dirty="0" smtClean="0"/>
              <a:t>Significant variation in degree between different loops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1239252" y="1476152"/>
          <a:ext cx="6184231" cy="3212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37790" y="2431796"/>
            <a:ext cx="3202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Weighted Average Degree.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Dynamic Degree </a:t>
            </a:r>
            <a:r>
              <a:rPr lang="en-US" dirty="0" err="1" smtClean="0"/>
              <a:t>Prefetcher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25082" y="1479550"/>
          <a:ext cx="3409951" cy="782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1990"/>
                <a:gridCol w="681990"/>
                <a:gridCol w="584563"/>
                <a:gridCol w="852488"/>
                <a:gridCol w="608920"/>
              </a:tblGrid>
              <a:tr h="18388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Load PC</a:t>
                      </a: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Address</a:t>
                      </a:r>
                      <a:endParaRPr lang="en-US" sz="1200" b="1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Stride</a:t>
                      </a:r>
                      <a:endParaRPr lang="en-US" sz="1200" b="1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smtClean="0"/>
                        <a:t>Confidence</a:t>
                      </a:r>
                      <a:endParaRPr lang="en-US" sz="1200" b="1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Degree</a:t>
                      </a:r>
                    </a:p>
                  </a:txBody>
                  <a:tcPr marL="0" marR="0" marT="0" marB="0">
                    <a:noFill/>
                  </a:tcPr>
                </a:tc>
              </a:tr>
              <a:tr h="1838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0x253ad</a:t>
                      </a:r>
                      <a:endParaRPr lang="en-US" sz="12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0xfcface</a:t>
                      </a:r>
                      <a:endParaRPr lang="en-US" sz="12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0" marR="0" marT="0" marB="0">
                    <a:noFill/>
                  </a:tcPr>
                </a:tc>
              </a:tr>
              <a:tr h="200605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</a:tr>
              <a:tr h="200605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30307" y="3505199"/>
          <a:ext cx="1685925" cy="91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185"/>
                <a:gridCol w="337185"/>
                <a:gridCol w="337185"/>
                <a:gridCol w="337185"/>
                <a:gridCol w="337185"/>
              </a:tblGrid>
              <a:tr h="9112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720804" y="1780888"/>
            <a:ext cx="510147" cy="132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2398910" y="2747146"/>
            <a:ext cx="1703344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6"/>
            <a:endCxn id="11" idx="2"/>
          </p:cNvCxnSpPr>
          <p:nvPr/>
        </p:nvCxnSpPr>
        <p:spPr>
          <a:xfrm>
            <a:off x="3442552" y="3757575"/>
            <a:ext cx="382611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169891" y="2751576"/>
            <a:ext cx="1693154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3633858" y="3024238"/>
            <a:ext cx="382611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124375" y="3534386"/>
            <a:ext cx="1019631" cy="6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3633858" y="4044535"/>
            <a:ext cx="247337" cy="11046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2334047" y="4203622"/>
            <a:ext cx="956527" cy="6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801332" y="4683548"/>
            <a:ext cx="2426736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6" idx="3"/>
          </p:cNvCxnSpPr>
          <p:nvPr/>
        </p:nvCxnSpPr>
        <p:spPr>
          <a:xfrm rot="5400000" flipH="1" flipV="1">
            <a:off x="3606642" y="4407666"/>
            <a:ext cx="301767" cy="24733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07773" y="3725691"/>
            <a:ext cx="382611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62847" y="3598154"/>
            <a:ext cx="127537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4"/>
          </p:cNvCxnSpPr>
          <p:nvPr/>
        </p:nvCxnSpPr>
        <p:spPr>
          <a:xfrm rot="5400000" flipH="1" flipV="1">
            <a:off x="4654153" y="3343081"/>
            <a:ext cx="637684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07773" y="4235839"/>
            <a:ext cx="1785516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0"/>
          </p:cNvCxnSpPr>
          <p:nvPr/>
        </p:nvCxnSpPr>
        <p:spPr>
          <a:xfrm rot="16200000" flipV="1">
            <a:off x="4553350" y="2285751"/>
            <a:ext cx="838496" cy="79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909226" y="3661923"/>
            <a:ext cx="1084063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3059942" y="2705396"/>
            <a:ext cx="2104358" cy="1721748"/>
            <a:chOff x="3059942" y="2705396"/>
            <a:chExt cx="2104358" cy="1721748"/>
          </a:xfrm>
        </p:grpSpPr>
        <p:sp>
          <p:nvSpPr>
            <p:cNvPr id="10" name="Oval 9"/>
            <p:cNvSpPr/>
            <p:nvPr/>
          </p:nvSpPr>
          <p:spPr>
            <a:xfrm>
              <a:off x="3059942" y="3598154"/>
              <a:ext cx="382611" cy="3188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Arial Narrow" pitchFamily="34" charset="0"/>
                </a:rPr>
                <a:t>-</a:t>
              </a:r>
              <a:endParaRPr lang="en-US" sz="2400" dirty="0" smtClean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825163" y="3598154"/>
              <a:ext cx="382611" cy="3188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Narrow" pitchFamily="34" charset="0"/>
                </a:rPr>
                <a:t>=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3825163" y="4108302"/>
              <a:ext cx="382611" cy="3188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781689" y="2705396"/>
              <a:ext cx="382611" cy="3188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23" name="Flowchart: Delay 22"/>
            <p:cNvSpPr/>
            <p:nvPr/>
          </p:nvSpPr>
          <p:spPr>
            <a:xfrm>
              <a:off x="4590384" y="3534386"/>
              <a:ext cx="318842" cy="255074"/>
            </a:xfrm>
            <a:prstGeom prst="flowChartDelay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 Narrow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271542" y="3088007"/>
              <a:ext cx="382611" cy="31884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Arial Narrow" pitchFamily="34" charset="0"/>
                </a:rPr>
                <a:t>&gt;</a:t>
              </a:r>
              <a:endParaRPr lang="en-US" sz="2400" dirty="0" smtClean="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  <p:cxnSp>
        <p:nvCxnSpPr>
          <p:cNvPr id="30" name="Straight Arrow Connector 29"/>
          <p:cNvCxnSpPr>
            <a:endCxn id="29" idx="0"/>
          </p:cNvCxnSpPr>
          <p:nvPr/>
        </p:nvCxnSpPr>
        <p:spPr>
          <a:xfrm rot="16200000" flipH="1">
            <a:off x="3856724" y="2481883"/>
            <a:ext cx="1211582" cy="66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9" idx="4"/>
          </p:cNvCxnSpPr>
          <p:nvPr/>
        </p:nvCxnSpPr>
        <p:spPr>
          <a:xfrm rot="5400000" flipH="1" flipV="1">
            <a:off x="4367195" y="3502502"/>
            <a:ext cx="191305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10063" y="3725692"/>
            <a:ext cx="749878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74425" y="1487714"/>
            <a:ext cx="892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PC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80678" y="3470617"/>
            <a:ext cx="140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Miss address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439669" y="3024238"/>
            <a:ext cx="1147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Prefetch</a:t>
            </a:r>
            <a:r>
              <a:rPr lang="en-US" sz="1400" dirty="0" smtClean="0"/>
              <a:t> Queue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186673" y="1199817"/>
            <a:ext cx="1402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Prefetch</a:t>
            </a:r>
            <a:r>
              <a:rPr lang="en-US" sz="1400" dirty="0" smtClean="0"/>
              <a:t> Table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91982" y="3988190"/>
            <a:ext cx="1661339" cy="307777"/>
          </a:xfrm>
          <a:prstGeom prst="rect">
            <a:avLst/>
          </a:prstGeom>
          <a:noFill/>
          <a:ln>
            <a:noFill/>
            <a:tailEnd type="triangle"/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Prefetch</a:t>
            </a:r>
            <a:r>
              <a:rPr lang="en-US" sz="1400" dirty="0" smtClean="0"/>
              <a:t> Address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14000" y="3390706"/>
            <a:ext cx="14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Prefetch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Enable</a:t>
            </a:r>
          </a:p>
        </p:txBody>
      </p:sp>
      <p:sp>
        <p:nvSpPr>
          <p:cNvPr id="40" name="Oval 39"/>
          <p:cNvSpPr/>
          <p:nvPr/>
        </p:nvSpPr>
        <p:spPr>
          <a:xfrm>
            <a:off x="6375900" y="4809755"/>
            <a:ext cx="255074" cy="19130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6694742" y="5001060"/>
            <a:ext cx="255074" cy="19130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077353" y="5192365"/>
            <a:ext cx="255074" cy="19130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396195" y="5383671"/>
            <a:ext cx="255074" cy="191305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6121491" y="4490912"/>
            <a:ext cx="126872" cy="66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0" idx="0"/>
          </p:cNvCxnSpPr>
          <p:nvPr/>
        </p:nvCxnSpPr>
        <p:spPr>
          <a:xfrm rot="5400000">
            <a:off x="6312132" y="4618449"/>
            <a:ext cx="382611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41" idx="0"/>
          </p:cNvCxnSpPr>
          <p:nvPr/>
        </p:nvCxnSpPr>
        <p:spPr>
          <a:xfrm rot="5400000">
            <a:off x="6535321" y="4714102"/>
            <a:ext cx="573916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2" idx="0"/>
          </p:cNvCxnSpPr>
          <p:nvPr/>
        </p:nvCxnSpPr>
        <p:spPr>
          <a:xfrm rot="5400000">
            <a:off x="6822279" y="4809755"/>
            <a:ext cx="765221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0"/>
          </p:cNvCxnSpPr>
          <p:nvPr/>
        </p:nvCxnSpPr>
        <p:spPr>
          <a:xfrm rot="5400000">
            <a:off x="7045469" y="4905407"/>
            <a:ext cx="956527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4845458" y="5064828"/>
            <a:ext cx="765221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228068" y="4682218"/>
            <a:ext cx="828990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228068" y="4873523"/>
            <a:ext cx="1147832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228068" y="5064828"/>
            <a:ext cx="1466674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28068" y="5256134"/>
            <a:ext cx="1849285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228068" y="5447439"/>
            <a:ext cx="2168127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5801984" y="1968750"/>
            <a:ext cx="510147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5571830" y="2718198"/>
            <a:ext cx="1480347" cy="158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5715982" y="1852067"/>
            <a:ext cx="787456" cy="530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6727291" y="6152342"/>
            <a:ext cx="191305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6822279" y="6248659"/>
            <a:ext cx="1147832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5764677" y="4050569"/>
            <a:ext cx="4400424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>
            <a:off x="6886048" y="1850738"/>
            <a:ext cx="1084063" cy="1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6312132" y="2351361"/>
            <a:ext cx="892758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6830017" y="1966962"/>
            <a:ext cx="374887" cy="37488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6822279" y="1560471"/>
            <a:ext cx="255074" cy="1913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16200000">
            <a:off x="7051241" y="2239696"/>
            <a:ext cx="1643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Enable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7013585" y="1369166"/>
            <a:ext cx="255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cxnSp>
        <p:nvCxnSpPr>
          <p:cNvPr id="67" name="Straight Arrow Connector 66"/>
          <p:cNvCxnSpPr>
            <a:stCxn id="68" idx="3"/>
            <a:endCxn id="29" idx="1"/>
          </p:cNvCxnSpPr>
          <p:nvPr/>
        </p:nvCxnSpPr>
        <p:spPr>
          <a:xfrm>
            <a:off x="4207773" y="2859285"/>
            <a:ext cx="119801" cy="27541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016468" y="2705396"/>
            <a:ext cx="191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cxnSp>
        <p:nvCxnSpPr>
          <p:cNvPr id="69" name="Straight Connector 68"/>
          <p:cNvCxnSpPr/>
          <p:nvPr/>
        </p:nvCxnSpPr>
        <p:spPr>
          <a:xfrm rot="5400000" flipH="1" flipV="1">
            <a:off x="5728137" y="5203109"/>
            <a:ext cx="91424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6235238" y="5269924"/>
            <a:ext cx="53772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6455661" y="5559648"/>
            <a:ext cx="73456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7129188" y="5460039"/>
            <a:ext cx="15273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7478197" y="5621176"/>
            <a:ext cx="92399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6184595" y="5660431"/>
            <a:ext cx="510147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6503437" y="5532894"/>
            <a:ext cx="255074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6886048" y="5532894"/>
            <a:ext cx="318842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6949816" y="5660431"/>
            <a:ext cx="573916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6631640" y="5721178"/>
            <a:ext cx="127537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6886713" y="5721178"/>
            <a:ext cx="127537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 flipH="1" flipV="1">
            <a:off x="6695408" y="5721178"/>
            <a:ext cx="382611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Stored Data 81"/>
          <p:cNvSpPr/>
          <p:nvPr/>
        </p:nvSpPr>
        <p:spPr>
          <a:xfrm rot="16200000">
            <a:off x="6672387" y="5706626"/>
            <a:ext cx="318842" cy="382611"/>
          </a:xfrm>
          <a:prstGeom prst="flowChartOnlineStorag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 Narrow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 flipH="1" flipV="1">
            <a:off x="6631640" y="5657410"/>
            <a:ext cx="255074" cy="13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6503437" y="1723201"/>
            <a:ext cx="382611" cy="318842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 Narrow" pitchFamily="34" charset="0"/>
              </a:rPr>
              <a:t>+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64300" y="3024238"/>
            <a:ext cx="191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cxnSp>
        <p:nvCxnSpPr>
          <p:cNvPr id="86" name="Straight Arrow Connector 85"/>
          <p:cNvCxnSpPr>
            <a:endCxn id="21" idx="5"/>
          </p:cNvCxnSpPr>
          <p:nvPr/>
        </p:nvCxnSpPr>
        <p:spPr>
          <a:xfrm rot="10800000">
            <a:off x="5108269" y="2977545"/>
            <a:ext cx="119800" cy="11046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21" idx="2"/>
          </p:cNvCxnSpPr>
          <p:nvPr/>
        </p:nvCxnSpPr>
        <p:spPr>
          <a:xfrm flipV="1">
            <a:off x="4462847" y="2864817"/>
            <a:ext cx="318842" cy="3055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293752" y="2495550"/>
            <a:ext cx="5069805" cy="3219447"/>
            <a:chOff x="883320" y="2495550"/>
            <a:chExt cx="5069805" cy="3219447"/>
          </a:xfrm>
        </p:grpSpPr>
        <p:sp>
          <p:nvSpPr>
            <p:cNvPr id="93" name="TextBox 92"/>
            <p:cNvSpPr txBox="1"/>
            <p:nvPr/>
          </p:nvSpPr>
          <p:spPr>
            <a:xfrm>
              <a:off x="883320" y="4699334"/>
              <a:ext cx="261789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On every subsequent</a:t>
              </a:r>
            </a:p>
            <a:p>
              <a:r>
                <a:rPr lang="en-US" sz="2000" b="1" dirty="0" smtClean="0"/>
                <a:t>miss, re-check stride</a:t>
              </a:r>
            </a:p>
            <a:p>
              <a:r>
                <a:rPr lang="en-US" sz="2000" b="1" dirty="0" smtClean="0"/>
                <a:t>and improve confidence</a:t>
              </a:r>
              <a:endParaRPr lang="en-US" sz="2000" b="1" dirty="0"/>
            </a:p>
          </p:txBody>
        </p:sp>
        <p:sp>
          <p:nvSpPr>
            <p:cNvPr id="101" name="Rounded Rectangle 100"/>
            <p:cNvSpPr/>
            <p:nvPr/>
          </p:nvSpPr>
          <p:spPr bwMode="auto">
            <a:xfrm>
              <a:off x="3228975" y="2495550"/>
              <a:ext cx="2724150" cy="2400300"/>
            </a:xfrm>
            <a:prstGeom prst="roundRect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Arrow Connector 101"/>
            <p:cNvCxnSpPr/>
            <p:nvPr/>
          </p:nvCxnSpPr>
          <p:spPr bwMode="auto">
            <a:xfrm flipV="1">
              <a:off x="2609850" y="4210050"/>
              <a:ext cx="533400" cy="46672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291245" y="1257300"/>
            <a:ext cx="4910387" cy="2672980"/>
            <a:chOff x="880813" y="1257300"/>
            <a:chExt cx="4910387" cy="2672980"/>
          </a:xfrm>
        </p:grpSpPr>
        <p:sp>
          <p:nvSpPr>
            <p:cNvPr id="94" name="TextBox 93"/>
            <p:cNvSpPr txBox="1"/>
            <p:nvPr/>
          </p:nvSpPr>
          <p:spPr>
            <a:xfrm>
              <a:off x="880813" y="2606841"/>
              <a:ext cx="188647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Create entry in PF table</a:t>
              </a:r>
            </a:p>
            <a:p>
              <a:r>
                <a:rPr lang="en-US" sz="2000" b="1" dirty="0" smtClean="0"/>
                <a:t>based on last two requests</a:t>
              </a:r>
              <a:endParaRPr lang="en-US" sz="2000" b="1" dirty="0"/>
            </a:p>
          </p:txBody>
        </p:sp>
        <p:cxnSp>
          <p:nvCxnSpPr>
            <p:cNvPr id="99" name="Straight Arrow Connector 98"/>
            <p:cNvCxnSpPr/>
            <p:nvPr/>
          </p:nvCxnSpPr>
          <p:spPr bwMode="auto">
            <a:xfrm flipV="1">
              <a:off x="1714500" y="2105025"/>
              <a:ext cx="857253" cy="56197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4" name="Rounded Rectangle 103"/>
            <p:cNvSpPr/>
            <p:nvPr/>
          </p:nvSpPr>
          <p:spPr bwMode="auto">
            <a:xfrm>
              <a:off x="2752725" y="1257300"/>
              <a:ext cx="3038475" cy="1190625"/>
            </a:xfrm>
            <a:prstGeom prst="roundRect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274952" y="1247775"/>
            <a:ext cx="5946105" cy="5257800"/>
            <a:chOff x="2864520" y="1247775"/>
            <a:chExt cx="5946105" cy="5257800"/>
          </a:xfrm>
        </p:grpSpPr>
        <p:sp>
          <p:nvSpPr>
            <p:cNvPr id="96" name="TextBox 95"/>
            <p:cNvSpPr txBox="1"/>
            <p:nvPr/>
          </p:nvSpPr>
          <p:spPr>
            <a:xfrm>
              <a:off x="2864520" y="5196139"/>
              <a:ext cx="2905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sz="2000" b="1" dirty="0" smtClean="0"/>
                <a:t>Increase degree if miss</a:t>
              </a:r>
            </a:p>
            <a:p>
              <a:pPr lvl="0">
                <a:defRPr/>
              </a:pPr>
              <a:r>
                <a:rPr lang="en-US" sz="2000" b="1" dirty="0" smtClean="0"/>
                <a:t>in the cache is already queued in the PFQ</a:t>
              </a:r>
              <a:endParaRPr lang="en-US" sz="2000" b="1" dirty="0"/>
            </a:p>
          </p:txBody>
        </p:sp>
        <p:sp>
          <p:nvSpPr>
            <p:cNvPr id="105" name="Rounded Rectangle 104"/>
            <p:cNvSpPr/>
            <p:nvPr/>
          </p:nvSpPr>
          <p:spPr bwMode="auto">
            <a:xfrm>
              <a:off x="5562600" y="1247775"/>
              <a:ext cx="3248025" cy="5257800"/>
            </a:xfrm>
            <a:prstGeom prst="roundRect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Arrow Connector 105"/>
            <p:cNvCxnSpPr/>
            <p:nvPr/>
          </p:nvCxnSpPr>
          <p:spPr bwMode="auto">
            <a:xfrm>
              <a:off x="5269852" y="5859379"/>
              <a:ext cx="879288" cy="2306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98" name="Slide Number Placeholder 9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6075556" y="4559976"/>
            <a:ext cx="230900" cy="20202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18527"/>
            <a:ext cx="8229600" cy="140711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~2.5X speedup from Degree-1</a:t>
            </a:r>
          </a:p>
          <a:p>
            <a:r>
              <a:rPr lang="en-US" dirty="0" smtClean="0"/>
              <a:t>~3.5X from DDP</a:t>
            </a:r>
          </a:p>
          <a:p>
            <a:r>
              <a:rPr lang="en-US" dirty="0" smtClean="0"/>
              <a:t>80% reduction in D-cache wait latency.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493240" y="1317970"/>
          <a:ext cx="6082019" cy="297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4345497" y="1237315"/>
            <a:ext cx="4478941" cy="5017720"/>
            <a:chOff x="4345497" y="1237315"/>
            <a:chExt cx="4478941" cy="5017720"/>
          </a:xfrm>
        </p:grpSpPr>
        <p:grpSp>
          <p:nvGrpSpPr>
            <p:cNvPr id="69" name="Group 105"/>
            <p:cNvGrpSpPr>
              <a:grpSpLocks/>
            </p:cNvGrpSpPr>
            <p:nvPr/>
          </p:nvGrpSpPr>
          <p:grpSpPr bwMode="auto">
            <a:xfrm rot="5400000">
              <a:off x="7497706" y="1467482"/>
              <a:ext cx="685801" cy="1235187"/>
              <a:chOff x="3962400" y="4800600"/>
              <a:chExt cx="685801" cy="685800"/>
            </a:xfrm>
            <a:noFill/>
          </p:grpSpPr>
          <p:sp>
            <p:nvSpPr>
              <p:cNvPr id="118" name="Round Same Side Corner Rectangle 117"/>
              <p:cNvSpPr/>
              <p:nvPr/>
            </p:nvSpPr>
            <p:spPr bwMode="auto">
              <a:xfrm rot="16200000">
                <a:off x="3736182" y="5026818"/>
                <a:ext cx="685800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FFB68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ound Same Side Corner Rectangle 118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ound Same Side Corner Rectangle 119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0" name="Group 105"/>
            <p:cNvGrpSpPr>
              <a:grpSpLocks/>
            </p:cNvGrpSpPr>
            <p:nvPr/>
          </p:nvGrpSpPr>
          <p:grpSpPr bwMode="auto">
            <a:xfrm rot="5400000">
              <a:off x="6110996" y="3571060"/>
              <a:ext cx="452438" cy="1235187"/>
              <a:chOff x="4195763" y="4800600"/>
              <a:chExt cx="452438" cy="685800"/>
            </a:xfrm>
            <a:noFill/>
          </p:grpSpPr>
          <p:sp>
            <p:nvSpPr>
              <p:cNvPr id="116" name="Round Same Side Corner Rectangle 115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ound Same Side Corner Rectangle 116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Round Same Side Corner Rectangle 70"/>
            <p:cNvSpPr/>
            <p:nvPr/>
          </p:nvSpPr>
          <p:spPr bwMode="auto">
            <a:xfrm>
              <a:off x="5025301" y="4657292"/>
              <a:ext cx="713512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ound Same Side Corner Rectangle 71"/>
            <p:cNvSpPr/>
            <p:nvPr/>
          </p:nvSpPr>
          <p:spPr bwMode="auto">
            <a:xfrm>
              <a:off x="5025300" y="4890654"/>
              <a:ext cx="1235187" cy="234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80C7F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Arith</a:t>
              </a: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ound Same Side Corner Rectangle 72"/>
            <p:cNvSpPr/>
            <p:nvPr/>
          </p:nvSpPr>
          <p:spPr bwMode="auto">
            <a:xfrm>
              <a:off x="5025301" y="5125606"/>
              <a:ext cx="1235187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5FF7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Post.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ound Same Side Corner Rectangle 73"/>
            <p:cNvSpPr/>
            <p:nvPr/>
          </p:nvSpPr>
          <p:spPr bwMode="auto">
            <a:xfrm>
              <a:off x="5718176" y="3719079"/>
              <a:ext cx="1237458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ound Same Side Corner Rectangle 74"/>
            <p:cNvSpPr/>
            <p:nvPr/>
          </p:nvSpPr>
          <p:spPr bwMode="auto">
            <a:xfrm>
              <a:off x="6605204" y="2540837"/>
              <a:ext cx="713513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B68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Pre.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ound Same Side Corner Rectangle 75"/>
            <p:cNvSpPr/>
            <p:nvPr/>
          </p:nvSpPr>
          <p:spPr bwMode="auto">
            <a:xfrm>
              <a:off x="730717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F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Normalizer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rot="5400000">
              <a:off x="3694430" y="3068558"/>
              <a:ext cx="309070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>
              <a:off x="4900913" y="2610280"/>
              <a:ext cx="21708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>
              <a:off x="6338923" y="2018292"/>
              <a:ext cx="96214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>
              <a:off x="7394743" y="1635315"/>
              <a:ext cx="21932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>
              <a:off x="7935763" y="1627695"/>
              <a:ext cx="20408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7449358" y="2607328"/>
              <a:ext cx="30222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>
              <a:off x="6588021" y="3659586"/>
              <a:ext cx="11351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5741887" y="4659710"/>
              <a:ext cx="45481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rot="5400000">
              <a:off x="6668661" y="4101624"/>
              <a:ext cx="3085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rot="5400000">
              <a:off x="6824715" y="4473734"/>
              <a:ext cx="235616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rot="5400000">
              <a:off x="7366763" y="5541097"/>
              <a:ext cx="21416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5400000">
              <a:off x="7209132" y="5135484"/>
              <a:ext cx="101742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587329" y="5405554"/>
              <a:ext cx="9025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628481" y="5438474"/>
              <a:ext cx="185499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rapezoid 90"/>
            <p:cNvSpPr/>
            <p:nvPr/>
          </p:nvSpPr>
          <p:spPr>
            <a:xfrm rot="10800000">
              <a:off x="732065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rot="5400000">
              <a:off x="778753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6420487" y="3758566"/>
              <a:ext cx="47891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76" idx="0"/>
            </p:cNvCxnSpPr>
            <p:nvPr/>
          </p:nvCxnSpPr>
          <p:spPr>
            <a:xfrm rot="10800000">
              <a:off x="8424177" y="6146293"/>
              <a:ext cx="395976" cy="54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105"/>
            <p:cNvGrpSpPr>
              <a:grpSpLocks/>
            </p:cNvGrpSpPr>
            <p:nvPr/>
          </p:nvGrpSpPr>
          <p:grpSpPr bwMode="auto">
            <a:xfrm rot="5400000">
              <a:off x="6997159" y="2382748"/>
              <a:ext cx="452438" cy="1235187"/>
              <a:chOff x="4195763" y="4800600"/>
              <a:chExt cx="452438" cy="685800"/>
            </a:xfrm>
            <a:noFill/>
          </p:grpSpPr>
          <p:sp>
            <p:nvSpPr>
              <p:cNvPr id="114" name="Round Same Side Corner Rectangle 113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80C7F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Arith</a:t>
                </a: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ound Same Side Corner Rectangle 114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solidFill>
                <a:srgbClr val="05FF7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Post.</a:t>
                </a: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6" name="Rounded Rectangle 3"/>
            <p:cNvSpPr/>
            <p:nvPr/>
          </p:nvSpPr>
          <p:spPr>
            <a:xfrm rot="5400000">
              <a:off x="6523227" y="-527893"/>
              <a:ext cx="295272" cy="3825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rot="10800000" flipV="1">
              <a:off x="8580761" y="1358611"/>
              <a:ext cx="24367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7598569" y="2561273"/>
              <a:ext cx="61198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V="1">
              <a:off x="6874669" y="3302795"/>
              <a:ext cx="1126331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5966619" y="4633913"/>
              <a:ext cx="176133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01" name="Trapezoid 100"/>
            <p:cNvSpPr/>
            <p:nvPr/>
          </p:nvSpPr>
          <p:spPr>
            <a:xfrm rot="10800000">
              <a:off x="6093834" y="341499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 rot="5400000">
              <a:off x="6776541" y="3315495"/>
              <a:ext cx="19367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rot="5400000">
              <a:off x="5448603" y="2464229"/>
              <a:ext cx="187715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ound Same Side Corner Rectangle 103"/>
            <p:cNvSpPr/>
            <p:nvPr/>
          </p:nvSpPr>
          <p:spPr bwMode="auto">
            <a:xfrm>
              <a:off x="545932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FFFF7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Normalizer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Trapezoid 104"/>
            <p:cNvSpPr/>
            <p:nvPr/>
          </p:nvSpPr>
          <p:spPr>
            <a:xfrm rot="10800000">
              <a:off x="547280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rot="5400000">
              <a:off x="593968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5400000">
              <a:off x="5724514" y="5543478"/>
              <a:ext cx="20940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rot="5400000">
              <a:off x="6044699" y="5584745"/>
              <a:ext cx="1204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rot="5400000">
              <a:off x="5961676" y="5081192"/>
              <a:ext cx="89138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092824" y="5517056"/>
              <a:ext cx="3222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1967417" y="3767032"/>
              <a:ext cx="478653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104" idx="2"/>
            </p:cNvCxnSpPr>
            <p:nvPr/>
          </p:nvCxnSpPr>
          <p:spPr>
            <a:xfrm>
              <a:off x="4357688" y="6146006"/>
              <a:ext cx="1101638" cy="2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10800000" flipH="1" flipV="1">
              <a:off x="4345497" y="1368399"/>
              <a:ext cx="39509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Divergence-Folding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5190"/>
            <a:ext cx="3886200" cy="1878594"/>
          </a:xfrm>
        </p:spPr>
        <p:txBody>
          <a:bodyPr tIns="0" bIns="0">
            <a:normAutofit fontScale="62500" lnSpcReduction="20000"/>
          </a:bodyPr>
          <a:lstStyle/>
          <a:p>
            <a:r>
              <a:rPr lang="en-US" dirty="0" smtClean="0"/>
              <a:t>Reduce control-flow overhead.</a:t>
            </a:r>
          </a:p>
          <a:p>
            <a:r>
              <a:rPr lang="en-US" dirty="0" smtClean="0"/>
              <a:t>Use dual-FPU chaining to execute opposite sides of branches concurrently.</a:t>
            </a:r>
          </a:p>
          <a:p>
            <a:r>
              <a:rPr lang="en-US" dirty="0" smtClean="0"/>
              <a:t>Support simultaneous dual path execution.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122" name="Group 121"/>
          <p:cNvGrpSpPr/>
          <p:nvPr/>
        </p:nvGrpSpPr>
        <p:grpSpPr>
          <a:xfrm>
            <a:off x="4345497" y="1237315"/>
            <a:ext cx="4478941" cy="5087285"/>
            <a:chOff x="4345497" y="1237315"/>
            <a:chExt cx="4478941" cy="5087285"/>
          </a:xfrm>
        </p:grpSpPr>
        <p:grpSp>
          <p:nvGrpSpPr>
            <p:cNvPr id="67" name="Group 66"/>
            <p:cNvGrpSpPr/>
            <p:nvPr/>
          </p:nvGrpSpPr>
          <p:grpSpPr>
            <a:xfrm>
              <a:off x="4962525" y="1581150"/>
              <a:ext cx="2152650" cy="4724400"/>
              <a:chOff x="4962525" y="1581150"/>
              <a:chExt cx="2152650" cy="4724400"/>
            </a:xfrm>
            <a:solidFill>
              <a:srgbClr val="AFEAFF"/>
            </a:solidFill>
          </p:grpSpPr>
          <p:sp>
            <p:nvSpPr>
              <p:cNvPr id="65" name="Rounded Rectangle 64"/>
              <p:cNvSpPr/>
              <p:nvPr/>
            </p:nvSpPr>
            <p:spPr bwMode="auto">
              <a:xfrm>
                <a:off x="4962525" y="1581150"/>
                <a:ext cx="1495425" cy="2743200"/>
              </a:xfrm>
              <a:prstGeom prst="roundRect">
                <a:avLst/>
              </a:prstGeom>
              <a:grpFill/>
              <a:ln w="12700">
                <a:noFill/>
                <a:round/>
                <a:headEnd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ounded Rectangle 65"/>
              <p:cNvSpPr/>
              <p:nvPr/>
            </p:nvSpPr>
            <p:spPr bwMode="auto">
              <a:xfrm>
                <a:off x="4962525" y="3638550"/>
                <a:ext cx="2152650" cy="2667000"/>
              </a:xfrm>
              <a:prstGeom prst="roundRect">
                <a:avLst/>
              </a:prstGeom>
              <a:grpFill/>
              <a:ln w="12700">
                <a:noFill/>
                <a:round/>
                <a:headEnd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477000" y="1574800"/>
              <a:ext cx="2247900" cy="4749800"/>
              <a:chOff x="6477000" y="1574800"/>
              <a:chExt cx="2247900" cy="4749800"/>
            </a:xfrm>
          </p:grpSpPr>
          <p:sp>
            <p:nvSpPr>
              <p:cNvPr id="63" name="Rounded Rectangle 62"/>
              <p:cNvSpPr/>
              <p:nvPr/>
            </p:nvSpPr>
            <p:spPr bwMode="auto">
              <a:xfrm>
                <a:off x="7248524" y="2609850"/>
                <a:ext cx="1476375" cy="3705225"/>
              </a:xfrm>
              <a:prstGeom prst="roundRect">
                <a:avLst/>
              </a:prstGeom>
              <a:solidFill>
                <a:srgbClr val="D8EEC0"/>
              </a:solidFill>
              <a:ln w="12700">
                <a:noFill/>
                <a:round/>
                <a:headEnd/>
                <a:tailEnd type="triangl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6477000" y="1574800"/>
                <a:ext cx="2247900" cy="4749800"/>
                <a:chOff x="6477000" y="1574800"/>
                <a:chExt cx="2247900" cy="4749800"/>
              </a:xfrm>
              <a:solidFill>
                <a:srgbClr val="D8EEC0"/>
              </a:solidFill>
            </p:grpSpPr>
            <p:sp>
              <p:nvSpPr>
                <p:cNvPr id="60" name="Rounded Rectangle 59"/>
                <p:cNvSpPr/>
                <p:nvPr/>
              </p:nvSpPr>
              <p:spPr bwMode="auto">
                <a:xfrm>
                  <a:off x="6477000" y="1574800"/>
                  <a:ext cx="2247900" cy="1752600"/>
                </a:xfrm>
                <a:prstGeom prst="roundRect">
                  <a:avLst/>
                </a:prstGeom>
                <a:grpFill/>
                <a:ln w="12700">
                  <a:noFill/>
                  <a:round/>
                  <a:headEnd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ounded Rectangle 60"/>
                <p:cNvSpPr/>
                <p:nvPr/>
              </p:nvSpPr>
              <p:spPr bwMode="auto">
                <a:xfrm>
                  <a:off x="7248524" y="5181600"/>
                  <a:ext cx="1476375" cy="1143000"/>
                </a:xfrm>
                <a:prstGeom prst="roundRect">
                  <a:avLst/>
                </a:prstGeom>
                <a:grpFill/>
                <a:ln w="12700">
                  <a:noFill/>
                  <a:round/>
                  <a:headEnd/>
                  <a:tailEnd type="triangle" w="med" len="med"/>
                </a:ln>
                <a:effectLst/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105"/>
            <p:cNvGrpSpPr>
              <a:grpSpLocks/>
            </p:cNvGrpSpPr>
            <p:nvPr/>
          </p:nvGrpSpPr>
          <p:grpSpPr bwMode="auto">
            <a:xfrm rot="5400000">
              <a:off x="7497706" y="1467482"/>
              <a:ext cx="685801" cy="1235187"/>
              <a:chOff x="3962400" y="4800600"/>
              <a:chExt cx="685801" cy="685800"/>
            </a:xfrm>
            <a:solidFill>
              <a:srgbClr val="92D050"/>
            </a:solidFill>
          </p:grpSpPr>
          <p:sp>
            <p:nvSpPr>
              <p:cNvPr id="56" name="Round Same Side Corner Rectangle 55"/>
              <p:cNvSpPr/>
              <p:nvPr/>
            </p:nvSpPr>
            <p:spPr bwMode="auto">
              <a:xfrm rot="16200000">
                <a:off x="3736182" y="5026818"/>
                <a:ext cx="685800" cy="233363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Round Same Side Corner Rectangle 56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Round Same Side Corner Rectangle 57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105"/>
            <p:cNvGrpSpPr>
              <a:grpSpLocks/>
            </p:cNvGrpSpPr>
            <p:nvPr/>
          </p:nvGrpSpPr>
          <p:grpSpPr bwMode="auto">
            <a:xfrm rot="5400000">
              <a:off x="6110996" y="3571060"/>
              <a:ext cx="452438" cy="1235187"/>
              <a:chOff x="4195763" y="4800600"/>
              <a:chExt cx="452438" cy="685800"/>
            </a:xfrm>
            <a:solidFill>
              <a:srgbClr val="00B0F0"/>
            </a:solidFill>
          </p:grpSpPr>
          <p:sp>
            <p:nvSpPr>
              <p:cNvPr id="54" name="Round Same Side Corner Rectangle 53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Round Same Side Corner Rectangle 54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Round Same Side Corner Rectangle 8"/>
            <p:cNvSpPr/>
            <p:nvPr/>
          </p:nvSpPr>
          <p:spPr bwMode="auto">
            <a:xfrm>
              <a:off x="5025301" y="4657292"/>
              <a:ext cx="713512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 bwMode="auto">
            <a:xfrm>
              <a:off x="5025300" y="4890654"/>
              <a:ext cx="1235187" cy="234950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 Same Side Corner Rectangle 10"/>
            <p:cNvSpPr/>
            <p:nvPr/>
          </p:nvSpPr>
          <p:spPr bwMode="auto">
            <a:xfrm>
              <a:off x="5025301" y="5125606"/>
              <a:ext cx="1235187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ound Same Side Corner Rectangle 11"/>
            <p:cNvSpPr/>
            <p:nvPr/>
          </p:nvSpPr>
          <p:spPr bwMode="auto">
            <a:xfrm>
              <a:off x="5719763" y="3730192"/>
              <a:ext cx="1235868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ound Same Side Corner Rectangle 12"/>
            <p:cNvSpPr/>
            <p:nvPr/>
          </p:nvSpPr>
          <p:spPr bwMode="auto">
            <a:xfrm>
              <a:off x="6605204" y="2540837"/>
              <a:ext cx="713513" cy="233363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ound Same Side Corner Rectangle 13"/>
            <p:cNvSpPr/>
            <p:nvPr/>
          </p:nvSpPr>
          <p:spPr bwMode="auto">
            <a:xfrm>
              <a:off x="730717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>
              <a:off x="3694430" y="3068558"/>
              <a:ext cx="309070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4900913" y="2610280"/>
              <a:ext cx="217084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338923" y="2018292"/>
              <a:ext cx="96214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7394743" y="1635315"/>
              <a:ext cx="21932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7935763" y="1627695"/>
              <a:ext cx="20408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7449358" y="2607328"/>
              <a:ext cx="30222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6588021" y="3659586"/>
              <a:ext cx="11351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5741887" y="4659710"/>
              <a:ext cx="45481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6668661" y="4101624"/>
              <a:ext cx="308514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6824715" y="4473734"/>
              <a:ext cx="2356168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7366763" y="5541097"/>
              <a:ext cx="21416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7209132" y="5135484"/>
              <a:ext cx="101742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5587329" y="5405554"/>
              <a:ext cx="9025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28481" y="5438474"/>
              <a:ext cx="185499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rapezoid 28"/>
            <p:cNvSpPr/>
            <p:nvPr/>
          </p:nvSpPr>
          <p:spPr>
            <a:xfrm rot="10800000">
              <a:off x="732065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5400000">
              <a:off x="778753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420487" y="3758566"/>
              <a:ext cx="478917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14" idx="0"/>
            </p:cNvCxnSpPr>
            <p:nvPr/>
          </p:nvCxnSpPr>
          <p:spPr>
            <a:xfrm rot="10800000">
              <a:off x="8424177" y="6146293"/>
              <a:ext cx="395976" cy="54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105"/>
            <p:cNvGrpSpPr>
              <a:grpSpLocks/>
            </p:cNvGrpSpPr>
            <p:nvPr/>
          </p:nvGrpSpPr>
          <p:grpSpPr bwMode="auto">
            <a:xfrm rot="5400000">
              <a:off x="6997159" y="2382748"/>
              <a:ext cx="452438" cy="1235187"/>
              <a:chOff x="4195763" y="4800600"/>
              <a:chExt cx="452438" cy="685800"/>
            </a:xfrm>
            <a:solidFill>
              <a:srgbClr val="92D050"/>
            </a:solidFill>
          </p:grpSpPr>
          <p:sp>
            <p:nvSpPr>
              <p:cNvPr id="52" name="Round Same Side Corner Rectangle 51"/>
              <p:cNvSpPr/>
              <p:nvPr/>
            </p:nvSpPr>
            <p:spPr bwMode="auto">
              <a:xfrm rot="16200000">
                <a:off x="3970338" y="5026025"/>
                <a:ext cx="685800" cy="234950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Round Same Side Corner Rectangle 52"/>
              <p:cNvSpPr/>
              <p:nvPr/>
            </p:nvSpPr>
            <p:spPr bwMode="auto">
              <a:xfrm rot="16200000">
                <a:off x="4196558" y="5034756"/>
                <a:ext cx="685800" cy="217487"/>
              </a:xfrm>
              <a:prstGeom prst="round2SameRect">
                <a:avLst>
                  <a:gd name="adj1" fmla="val 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Rounded Rectangle 3"/>
            <p:cNvSpPr/>
            <p:nvPr/>
          </p:nvSpPr>
          <p:spPr>
            <a:xfrm rot="5400000">
              <a:off x="6523227" y="-527893"/>
              <a:ext cx="295272" cy="382568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 flipV="1">
              <a:off x="8580761" y="1358611"/>
              <a:ext cx="24367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7598569" y="2561273"/>
              <a:ext cx="61198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6874669" y="3302795"/>
              <a:ext cx="1126331" cy="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5966619" y="4633913"/>
              <a:ext cx="176133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9" name="Trapezoid 38"/>
            <p:cNvSpPr/>
            <p:nvPr/>
          </p:nvSpPr>
          <p:spPr>
            <a:xfrm rot="10800000">
              <a:off x="6093834" y="341499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6776541" y="3315495"/>
              <a:ext cx="19367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5448603" y="2464229"/>
              <a:ext cx="187715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ound Same Side Corner Rectangle 41"/>
            <p:cNvSpPr/>
            <p:nvPr/>
          </p:nvSpPr>
          <p:spPr bwMode="auto">
            <a:xfrm>
              <a:off x="5459326" y="6037548"/>
              <a:ext cx="1117001" cy="217487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rapezoid 42"/>
            <p:cNvSpPr/>
            <p:nvPr/>
          </p:nvSpPr>
          <p:spPr>
            <a:xfrm rot="10800000">
              <a:off x="5472804" y="5664800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5400000">
              <a:off x="5939684" y="5946154"/>
              <a:ext cx="1460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5724514" y="5543478"/>
              <a:ext cx="20940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6044699" y="5584745"/>
              <a:ext cx="1204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5961676" y="5081192"/>
              <a:ext cx="891383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092824" y="5517056"/>
              <a:ext cx="32226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967417" y="3767032"/>
              <a:ext cx="478653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endCxn id="42" idx="2"/>
            </p:cNvCxnSpPr>
            <p:nvPr/>
          </p:nvCxnSpPr>
          <p:spPr>
            <a:xfrm>
              <a:off x="4357688" y="6146006"/>
              <a:ext cx="1101638" cy="28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0800000" flipH="1" flipV="1">
              <a:off x="4345497" y="1368399"/>
              <a:ext cx="395097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/>
          <p:cNvGrpSpPr/>
          <p:nvPr/>
        </p:nvGrpSpPr>
        <p:grpSpPr>
          <a:xfrm>
            <a:off x="5140325" y="1828800"/>
            <a:ext cx="3225800" cy="3444875"/>
            <a:chOff x="5140325" y="1828800"/>
            <a:chExt cx="3225800" cy="3444875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35650" y="3810000"/>
              <a:ext cx="1016000" cy="5016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b + c</a:t>
              </a:r>
              <a:endParaRPr lang="en-US" b="1" dirty="0"/>
            </a:p>
          </p:txBody>
        </p:sp>
        <p:sp>
          <p:nvSpPr>
            <p:cNvPr id="125" name="Rounded Rectangle 124"/>
            <p:cNvSpPr/>
            <p:nvPr/>
          </p:nvSpPr>
          <p:spPr bwMode="auto">
            <a:xfrm>
              <a:off x="5140325" y="4772025"/>
              <a:ext cx="1016000" cy="5016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 d</a:t>
              </a:r>
              <a:endParaRPr lang="en-US" b="1" dirty="0"/>
            </a:p>
          </p:txBody>
        </p:sp>
        <p:sp>
          <p:nvSpPr>
            <p:cNvPr id="126" name="Rounded Rectangle 125"/>
            <p:cNvSpPr/>
            <p:nvPr/>
          </p:nvSpPr>
          <p:spPr bwMode="auto">
            <a:xfrm>
              <a:off x="7350125" y="1828800"/>
              <a:ext cx="1016000" cy="5016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e + f</a:t>
              </a:r>
              <a:endParaRPr lang="en-US" b="1" dirty="0"/>
            </a:p>
          </p:txBody>
        </p:sp>
        <p:sp>
          <p:nvSpPr>
            <p:cNvPr id="127" name="Rounded Rectangle 126"/>
            <p:cNvSpPr/>
            <p:nvPr/>
          </p:nvSpPr>
          <p:spPr bwMode="auto">
            <a:xfrm>
              <a:off x="6721475" y="2657475"/>
              <a:ext cx="1016000" cy="50165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+ g</a:t>
              </a:r>
              <a:endParaRPr lang="en-US" b="1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505200" y="3095625"/>
            <a:ext cx="4203533" cy="1997606"/>
            <a:chOff x="3505200" y="3095625"/>
            <a:chExt cx="4203533" cy="1997606"/>
          </a:xfrm>
        </p:grpSpPr>
        <p:sp>
          <p:nvSpPr>
            <p:cNvPr id="129" name="TextBox 128"/>
            <p:cNvSpPr txBox="1"/>
            <p:nvPr/>
          </p:nvSpPr>
          <p:spPr>
            <a:xfrm>
              <a:off x="3505200" y="3095625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“then”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82164" y="4723899"/>
              <a:ext cx="6623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“else”</a:t>
              </a:r>
              <a:endParaRPr lang="en-US" dirty="0"/>
            </a:p>
          </p:txBody>
        </p:sp>
        <p:cxnSp>
          <p:nvCxnSpPr>
            <p:cNvPr id="131" name="Straight Arrow Connector 130"/>
            <p:cNvCxnSpPr>
              <a:stCxn id="129" idx="3"/>
            </p:cNvCxnSpPr>
            <p:nvPr/>
          </p:nvCxnSpPr>
          <p:spPr>
            <a:xfrm>
              <a:off x="4190003" y="3280291"/>
              <a:ext cx="924922" cy="1582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flipV="1">
              <a:off x="4283242" y="4193507"/>
              <a:ext cx="3425491" cy="751472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TextBox 134"/>
          <p:cNvSpPr txBox="1"/>
          <p:nvPr/>
        </p:nvSpPr>
        <p:spPr>
          <a:xfrm>
            <a:off x="714375" y="3206723"/>
            <a:ext cx="243656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(cond2)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a = b + c + d;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a = e + f + g;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809625" y="4372758"/>
            <a:ext cx="2715487" cy="98488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Vt1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Vb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[0xFF00]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Vt1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[0xFF00]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Vt2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[0x00FF]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Vt2 + Vg [0x00FF]</a:t>
            </a:r>
            <a:endParaRPr lang="en-US" sz="1600" b="1" dirty="0" smtClean="0"/>
          </a:p>
        </p:txBody>
      </p:sp>
      <p:cxnSp>
        <p:nvCxnSpPr>
          <p:cNvPr id="139" name="Curved Connector 138"/>
          <p:cNvCxnSpPr>
            <a:endCxn id="136" idx="3"/>
          </p:cNvCxnSpPr>
          <p:nvPr/>
        </p:nvCxnSpPr>
        <p:spPr bwMode="auto">
          <a:xfrm>
            <a:off x="3150939" y="3712676"/>
            <a:ext cx="374173" cy="1152525"/>
          </a:xfrm>
          <a:prstGeom prst="curvedConnector3">
            <a:avLst>
              <a:gd name="adj1" fmla="val 244698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2" name="Slide Number Placeholder 1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Serializing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2683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Several instances of inner loops aggregating single value</a:t>
            </a:r>
          </a:p>
          <a:p>
            <a:r>
              <a:rPr lang="en-US" dirty="0" smtClean="0"/>
              <a:t>FP adder tree could help mitigate this</a:t>
            </a:r>
          </a:p>
          <a:p>
            <a:pPr lvl="1"/>
            <a:r>
              <a:rPr lang="en-US" dirty="0" smtClean="0"/>
              <a:t>log(SIMD width) depth</a:t>
            </a:r>
          </a:p>
          <a:p>
            <a:pPr lvl="1"/>
            <a:r>
              <a:rPr lang="en-US" dirty="0" smtClean="0"/>
              <a:t>Minimal area overhead with FPU chaining</a:t>
            </a:r>
          </a:p>
          <a:p>
            <a:pPr lvl="1"/>
            <a:r>
              <a:rPr lang="en-US" dirty="0" smtClean="0"/>
              <a:t>Potential for 5-6X speedup of aggregation</a:t>
            </a:r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896853" y="2704512"/>
            <a:ext cx="469232" cy="469232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896853" y="3525270"/>
            <a:ext cx="469232" cy="469232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896853" y="4355461"/>
            <a:ext cx="469232" cy="469232"/>
          </a:xfrm>
          <a:prstGeom prst="roundRect">
            <a:avLst/>
          </a:prstGeom>
          <a:solidFill>
            <a:schemeClr val="accent3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5763126" y="2704512"/>
            <a:ext cx="469232" cy="469232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5763126" y="3525270"/>
            <a:ext cx="469232" cy="469232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763126" y="4355461"/>
            <a:ext cx="469232" cy="469232"/>
          </a:xfrm>
          <a:prstGeom prst="roundRect">
            <a:avLst/>
          </a:prstGeom>
          <a:solidFill>
            <a:schemeClr val="accent3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6593305" y="2704512"/>
            <a:ext cx="469232" cy="469232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 bwMode="auto">
          <a:xfrm>
            <a:off x="6593305" y="3525270"/>
            <a:ext cx="469232" cy="469232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 bwMode="auto">
          <a:xfrm>
            <a:off x="6593305" y="4355461"/>
            <a:ext cx="469232" cy="469232"/>
          </a:xfrm>
          <a:prstGeom prst="roundRect">
            <a:avLst/>
          </a:prstGeom>
          <a:solidFill>
            <a:schemeClr val="accent3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 bwMode="auto">
          <a:xfrm>
            <a:off x="7471611" y="2704512"/>
            <a:ext cx="469232" cy="469232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 bwMode="auto">
          <a:xfrm>
            <a:off x="7471611" y="3525270"/>
            <a:ext cx="469232" cy="469232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 bwMode="auto">
          <a:xfrm>
            <a:off x="7471611" y="4355461"/>
            <a:ext cx="469232" cy="469232"/>
          </a:xfrm>
          <a:prstGeom prst="roundRect">
            <a:avLst/>
          </a:prstGeom>
          <a:solidFill>
            <a:schemeClr val="accent3"/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4965041" y="5002487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>
            <a:off x="4861529" y="4175869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5400000">
            <a:off x="4861529" y="3349252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7" name="Group 55"/>
          <p:cNvGrpSpPr/>
          <p:nvPr/>
        </p:nvGrpSpPr>
        <p:grpSpPr>
          <a:xfrm>
            <a:off x="5207295" y="4002308"/>
            <a:ext cx="793058" cy="355900"/>
            <a:chOff x="5447397" y="4138893"/>
            <a:chExt cx="793058" cy="355900"/>
          </a:xfrm>
        </p:grpSpPr>
        <p:cxnSp>
          <p:nvCxnSpPr>
            <p:cNvPr id="57" name="Straight Connector 56"/>
            <p:cNvCxnSpPr/>
            <p:nvPr/>
          </p:nvCxnSpPr>
          <p:spPr bwMode="auto">
            <a:xfrm>
              <a:off x="5447397" y="4268641"/>
              <a:ext cx="79305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 rot="5400000">
              <a:off x="5342409" y="4379549"/>
              <a:ext cx="228901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6159921" y="4204870"/>
              <a:ext cx="132398" cy="44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62" name="Straight Connector 61"/>
          <p:cNvCxnSpPr/>
          <p:nvPr/>
        </p:nvCxnSpPr>
        <p:spPr bwMode="auto">
          <a:xfrm>
            <a:off x="5204460" y="3238144"/>
            <a:ext cx="77964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5063961" y="3378069"/>
            <a:ext cx="286753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5939231" y="3203928"/>
            <a:ext cx="76764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8" name="Group 91"/>
          <p:cNvGrpSpPr/>
          <p:nvPr/>
        </p:nvGrpSpPr>
        <p:grpSpPr>
          <a:xfrm>
            <a:off x="5907968" y="3185163"/>
            <a:ext cx="933933" cy="336284"/>
            <a:chOff x="6136568" y="2499363"/>
            <a:chExt cx="933933" cy="336284"/>
          </a:xfrm>
        </p:grpSpPr>
        <p:cxnSp>
          <p:nvCxnSpPr>
            <p:cNvPr id="72" name="Straight Connector 71"/>
            <p:cNvCxnSpPr/>
            <p:nvPr/>
          </p:nvCxnSpPr>
          <p:spPr bwMode="auto">
            <a:xfrm>
              <a:off x="6136568" y="2602589"/>
              <a:ext cx="933933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rot="5400000">
              <a:off x="6026833" y="2716806"/>
              <a:ext cx="235890" cy="17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7009168" y="2552343"/>
              <a:ext cx="105959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2" name="Group 92"/>
          <p:cNvGrpSpPr/>
          <p:nvPr/>
        </p:nvGrpSpPr>
        <p:grpSpPr>
          <a:xfrm>
            <a:off x="6062944" y="3185163"/>
            <a:ext cx="1665024" cy="337077"/>
            <a:chOff x="6291544" y="2499363"/>
            <a:chExt cx="1665024" cy="337077"/>
          </a:xfrm>
        </p:grpSpPr>
        <p:cxnSp>
          <p:nvCxnSpPr>
            <p:cNvPr id="82" name="Straight Connector 81"/>
            <p:cNvCxnSpPr/>
            <p:nvPr/>
          </p:nvCxnSpPr>
          <p:spPr bwMode="auto">
            <a:xfrm>
              <a:off x="6291544" y="2674717"/>
              <a:ext cx="166502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 bwMode="auto">
            <a:xfrm rot="5400000">
              <a:off x="6224194" y="2755938"/>
              <a:ext cx="159417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7854244" y="2589086"/>
              <a:ext cx="179445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cxnSp>
        <p:nvCxnSpPr>
          <p:cNvPr id="94" name="Straight Arrow Connector 93"/>
          <p:cNvCxnSpPr/>
          <p:nvPr/>
        </p:nvCxnSpPr>
        <p:spPr bwMode="auto">
          <a:xfrm rot="5400000">
            <a:off x="4873561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5400000">
            <a:off x="5054035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739835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5400000">
            <a:off x="5920309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6570014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5400000">
            <a:off x="6750488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 rot="5400000">
            <a:off x="7448319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 rot="5400000">
            <a:off x="7628793" y="2531105"/>
            <a:ext cx="344349" cy="534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029575" y="2743200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FPU0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029575" y="357187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FPU1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29575" y="4410075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FPU2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800600" y="200025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Lane0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657850" y="200025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Lane1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05575" y="200025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Lane2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362825" y="2000250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Lane3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Efficiency of</a:t>
            </a:r>
            <a:br>
              <a:rPr lang="en-US" dirty="0" smtClean="0"/>
            </a:br>
            <a:r>
              <a:rPr lang="en-US" dirty="0" smtClean="0"/>
              <a:t>High-Performance Compute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1257" y="1439510"/>
          <a:ext cx="8791104" cy="4569403"/>
        </p:xfrm>
        <a:graphic>
          <a:graphicData uri="http://schemas.openxmlformats.org/presentationml/2006/ole">
            <p:oleObj spid="_x0000_s1042" name="Visio" r:id="rId5" imgW="4305300" imgH="2641600" progId="">
              <p:embed/>
            </p:oleObj>
          </a:graphicData>
        </a:graphic>
      </p:graphicFrame>
      <p:grpSp>
        <p:nvGrpSpPr>
          <p:cNvPr id="3" name="Group 13"/>
          <p:cNvGrpSpPr/>
          <p:nvPr/>
        </p:nvGrpSpPr>
        <p:grpSpPr>
          <a:xfrm>
            <a:off x="3978671" y="4351534"/>
            <a:ext cx="931665" cy="369925"/>
            <a:chOff x="3295090" y="5922880"/>
            <a:chExt cx="931665" cy="369925"/>
          </a:xfrm>
        </p:grpSpPr>
        <p:sp>
          <p:nvSpPr>
            <p:cNvPr id="12" name="Flowchart: Connector 11"/>
            <p:cNvSpPr/>
            <p:nvPr/>
          </p:nvSpPr>
          <p:spPr bwMode="auto">
            <a:xfrm>
              <a:off x="3774491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95090" y="5985028"/>
              <a:ext cx="9316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Pentium M</a:t>
              </a:r>
              <a:endParaRPr lang="en-US" sz="1400" b="1" dirty="0"/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5129809" y="3784845"/>
            <a:ext cx="643125" cy="336587"/>
            <a:chOff x="3752290" y="5922880"/>
            <a:chExt cx="643125" cy="336587"/>
          </a:xfrm>
        </p:grpSpPr>
        <p:sp>
          <p:nvSpPr>
            <p:cNvPr id="16" name="Flowchart: Connector 15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52290" y="5951690"/>
              <a:ext cx="6431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2</a:t>
              </a:r>
              <a:endParaRPr lang="en-US" sz="1400" b="1" dirty="0"/>
            </a:p>
          </p:txBody>
        </p:sp>
      </p:grpSp>
      <p:grpSp>
        <p:nvGrpSpPr>
          <p:cNvPr id="6" name="Group 19"/>
          <p:cNvGrpSpPr/>
          <p:nvPr/>
        </p:nvGrpSpPr>
        <p:grpSpPr>
          <a:xfrm>
            <a:off x="1029384" y="4328557"/>
            <a:ext cx="651140" cy="568283"/>
            <a:chOff x="5047711" y="2927595"/>
            <a:chExt cx="651140" cy="568283"/>
          </a:xfrm>
        </p:grpSpPr>
        <p:sp>
          <p:nvSpPr>
            <p:cNvPr id="18" name="Flowchart: Connector 17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47711" y="2972658"/>
              <a:ext cx="6511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Cortex</a:t>
              </a:r>
            </a:p>
            <a:p>
              <a:pPr algn="ctr"/>
              <a:r>
                <a:rPr lang="en-US" sz="1400" b="1" dirty="0" smtClean="0"/>
                <a:t>A8</a:t>
              </a:r>
              <a:endParaRPr lang="en-US" sz="1400" b="1" dirty="0"/>
            </a:p>
          </p:txBody>
        </p:sp>
      </p:grpSp>
      <p:grpSp>
        <p:nvGrpSpPr>
          <p:cNvPr id="10" name="Group 20"/>
          <p:cNvGrpSpPr/>
          <p:nvPr/>
        </p:nvGrpSpPr>
        <p:grpSpPr>
          <a:xfrm>
            <a:off x="7079644" y="3154027"/>
            <a:ext cx="734913" cy="307777"/>
            <a:chOff x="3798304" y="5854124"/>
            <a:chExt cx="734913" cy="307777"/>
          </a:xfrm>
        </p:grpSpPr>
        <p:sp>
          <p:nvSpPr>
            <p:cNvPr id="22" name="Flowchart: Connector 21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48414" y="5854124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Core i7</a:t>
              </a:r>
              <a:endParaRPr lang="en-US" sz="1400" b="1" dirty="0"/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5947372" y="2514845"/>
            <a:ext cx="772969" cy="325474"/>
            <a:chOff x="3244290" y="5922880"/>
            <a:chExt cx="772969" cy="325474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3798304" y="592288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44290" y="594057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280</a:t>
              </a:r>
              <a:endParaRPr lang="en-US" sz="1400" b="1" dirty="0"/>
            </a:p>
          </p:txBody>
        </p:sp>
      </p:grpSp>
      <p:grpSp>
        <p:nvGrpSpPr>
          <p:cNvPr id="14" name="Group 26"/>
          <p:cNvGrpSpPr/>
          <p:nvPr/>
        </p:nvGrpSpPr>
        <p:grpSpPr>
          <a:xfrm>
            <a:off x="6791922" y="2189642"/>
            <a:ext cx="772969" cy="307777"/>
            <a:chOff x="2698190" y="5731027"/>
            <a:chExt cx="772969" cy="307777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2706104" y="5776830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98190" y="5731027"/>
              <a:ext cx="7729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295</a:t>
              </a:r>
              <a:endParaRPr lang="en-US" sz="1400" dirty="0"/>
            </a:p>
          </p:txBody>
        </p:sp>
      </p:grpSp>
      <p:grpSp>
        <p:nvGrpSpPr>
          <p:cNvPr id="15" name="Group 29"/>
          <p:cNvGrpSpPr/>
          <p:nvPr/>
        </p:nvGrpSpPr>
        <p:grpSpPr>
          <a:xfrm>
            <a:off x="7783474" y="1929692"/>
            <a:ext cx="609462" cy="338174"/>
            <a:chOff x="2417202" y="5710155"/>
            <a:chExt cx="609462" cy="338174"/>
          </a:xfrm>
        </p:grpSpPr>
        <p:sp>
          <p:nvSpPr>
            <p:cNvPr id="31" name="Flowchart: Connector 30"/>
            <p:cNvSpPr/>
            <p:nvPr/>
          </p:nvSpPr>
          <p:spPr bwMode="auto">
            <a:xfrm>
              <a:off x="2448932" y="571015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7202" y="5740552"/>
              <a:ext cx="609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S1070</a:t>
              </a:r>
              <a:endParaRPr lang="en-US" sz="1400" dirty="0"/>
            </a:p>
          </p:txBody>
        </p:sp>
      </p:grpSp>
      <p:grpSp>
        <p:nvGrpSpPr>
          <p:cNvPr id="46" name="Group 19"/>
          <p:cNvGrpSpPr/>
          <p:nvPr/>
        </p:nvGrpSpPr>
        <p:grpSpPr>
          <a:xfrm>
            <a:off x="5039322" y="2670655"/>
            <a:ext cx="768159" cy="336839"/>
            <a:chOff x="5039322" y="2670655"/>
            <a:chExt cx="768159" cy="336839"/>
          </a:xfrm>
        </p:grpSpPr>
        <p:sp>
          <p:nvSpPr>
            <p:cNvPr id="47" name="Flowchart: Connector 46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39322" y="2670655"/>
              <a:ext cx="7681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IBM Cell</a:t>
              </a:r>
              <a:endParaRPr lang="en-US" sz="1400" b="1" dirty="0"/>
            </a:p>
          </p:txBody>
        </p:sp>
      </p:grpSp>
      <p:grpSp>
        <p:nvGrpSpPr>
          <p:cNvPr id="52" name="Group 19"/>
          <p:cNvGrpSpPr/>
          <p:nvPr/>
        </p:nvGrpSpPr>
        <p:grpSpPr>
          <a:xfrm>
            <a:off x="6842955" y="1915646"/>
            <a:ext cx="888385" cy="336839"/>
            <a:chOff x="5039322" y="2670655"/>
            <a:chExt cx="888385" cy="336839"/>
          </a:xfrm>
        </p:grpSpPr>
        <p:sp>
          <p:nvSpPr>
            <p:cNvPr id="53" name="Flowchart: Connector 52"/>
            <p:cNvSpPr/>
            <p:nvPr/>
          </p:nvSpPr>
          <p:spPr bwMode="auto">
            <a:xfrm>
              <a:off x="5071048" y="2927595"/>
              <a:ext cx="79899" cy="79899"/>
            </a:xfrm>
            <a:prstGeom prst="flowChartConnector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39322" y="2670655"/>
              <a:ext cx="8883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AMD 6850</a:t>
              </a:r>
              <a:endParaRPr lang="en-US" sz="1400" b="1" dirty="0"/>
            </a:p>
          </p:txBody>
        </p: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30553" y="2817629"/>
            <a:ext cx="15650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Target Efficiency</a:t>
            </a:r>
            <a:endParaRPr lang="en-US" sz="1600" b="1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3232880" y="2702841"/>
            <a:ext cx="344583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254332" y="3222062"/>
            <a:ext cx="298506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256444" y="2512854"/>
            <a:ext cx="5296562" cy="14860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To reach 1 </a:t>
            </a:r>
            <a:r>
              <a:rPr lang="en-US" sz="2400" dirty="0" err="1" smtClean="0">
                <a:solidFill>
                  <a:schemeClr val="tx1"/>
                </a:solidFill>
              </a:rPr>
              <a:t>Petaflop</a:t>
            </a:r>
            <a:r>
              <a:rPr lang="en-US" sz="2400" dirty="0" smtClean="0">
                <a:solidFill>
                  <a:schemeClr val="tx1"/>
                </a:solidFill>
              </a:rPr>
              <a:t> 200 </a:t>
            </a:r>
            <a:r>
              <a:rPr lang="en-US" sz="2400" dirty="0" err="1" smtClean="0">
                <a:solidFill>
                  <a:schemeClr val="tx1"/>
                </a:solidFill>
              </a:rPr>
              <a:t>KiloWatts</a:t>
            </a:r>
            <a:r>
              <a:rPr lang="en-US" sz="2400" dirty="0" smtClean="0">
                <a:solidFill>
                  <a:schemeClr val="tx1"/>
                </a:solidFill>
              </a:rPr>
              <a:t> will be required.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0491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Trimaran</a:t>
            </a:r>
            <a:r>
              <a:rPr lang="en-US" dirty="0" smtClean="0"/>
              <a:t> compiler used to find chains of dependent instructions.</a:t>
            </a:r>
          </a:p>
          <a:p>
            <a:r>
              <a:rPr lang="en-US" dirty="0"/>
              <a:t>M</a:t>
            </a:r>
            <a:r>
              <a:rPr lang="en-US" dirty="0" smtClean="0"/>
              <a:t>ajor components synthesized using Design Compiler. Power measured using Prime Time.</a:t>
            </a:r>
          </a:p>
          <a:p>
            <a:r>
              <a:rPr lang="en-US" dirty="0" smtClean="0"/>
              <a:t>For memory system simulation, we used M5.</a:t>
            </a:r>
          </a:p>
          <a:p>
            <a:pPr lvl="1"/>
            <a:r>
              <a:rPr lang="en-US" sz="2400" dirty="0" smtClean="0"/>
              <a:t>L1 : 512B per SIMD Lane, 1 cycle latency.</a:t>
            </a:r>
          </a:p>
          <a:p>
            <a:pPr lvl="1"/>
            <a:r>
              <a:rPr lang="en-US" sz="2400" dirty="0" smtClean="0"/>
              <a:t>L2 : 4kB per SIMD Lane, 10 cycle latency.</a:t>
            </a:r>
          </a:p>
          <a:p>
            <a:pPr lvl="1"/>
            <a:r>
              <a:rPr lang="en-US" sz="2400" dirty="0" smtClean="0"/>
              <a:t>Memory : 200 cycle latency.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69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PEPSC Architecture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3488198" cy="34390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750MHz @ 45nm</a:t>
            </a:r>
          </a:p>
          <a:p>
            <a:r>
              <a:rPr lang="en-US" sz="2800" dirty="0" smtClean="0"/>
              <a:t>32-way SIMD</a:t>
            </a:r>
          </a:p>
          <a:p>
            <a:r>
              <a:rPr lang="en-US" sz="2800" dirty="0" smtClean="0"/>
              <a:t>120 GFLOPs</a:t>
            </a:r>
          </a:p>
          <a:p>
            <a:r>
              <a:rPr lang="en-US" sz="2800" dirty="0" smtClean="0"/>
              <a:t>~2.1 W/core</a:t>
            </a:r>
          </a:p>
          <a:p>
            <a:r>
              <a:rPr lang="en-US" sz="2800" dirty="0" smtClean="0"/>
              <a:t>1 TFLOP</a:t>
            </a:r>
          </a:p>
          <a:p>
            <a:pPr>
              <a:buNone/>
            </a:pPr>
            <a:r>
              <a:rPr lang="en-US" sz="2800" dirty="0" smtClean="0"/>
              <a:t>	@ 9 cores, 19 W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4421" y="1780908"/>
            <a:ext cx="4788387" cy="26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1" y="5282399"/>
            <a:ext cx="8318664" cy="843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Power-Efficient Processor for Scientific Computing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Utilization Improvement on GPU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432373" y="1842292"/>
          <a:ext cx="8444772" cy="3156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987680" y="2292415"/>
            <a:ext cx="2877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GPU Utilization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926428" y="1894339"/>
            <a:ext cx="10047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%Improvement in utilization.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7800834" y="1842294"/>
            <a:ext cx="293055" cy="12560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69903" y="1646897"/>
            <a:ext cx="488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924683" y="1631813"/>
            <a:ext cx="64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93417" y="1630688"/>
            <a:ext cx="62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47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3277211" y="1658602"/>
            <a:ext cx="560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945945" y="1643520"/>
            <a:ext cx="64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41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30949" y="1656353"/>
            <a:ext cx="67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370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283413" y="1655229"/>
            <a:ext cx="64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49451" y="1640148"/>
            <a:ext cx="80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1340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04675" y="1666937"/>
            <a:ext cx="64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33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633732" y="1637899"/>
            <a:ext cx="64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</a:t>
            </a:r>
            <a:r>
              <a:rPr lang="en-US" sz="1400" dirty="0" smtClean="0"/>
              <a:t>%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95434" y="5191915"/>
            <a:ext cx="7745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On an average 2x increase in utilization for </a:t>
            </a:r>
            <a:r>
              <a:rPr lang="en-US" sz="2400" dirty="0" err="1" smtClean="0"/>
              <a:t>GPUs</a:t>
            </a:r>
            <a:r>
              <a:rPr lang="en-US" sz="2400" dirty="0" smtClean="0"/>
              <a:t> with our techniques.</a:t>
            </a:r>
            <a:endParaRPr lang="en-US" sz="24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65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261938" y="1439863"/>
          <a:ext cx="8789987" cy="4568825"/>
        </p:xfrm>
        <a:graphic>
          <a:graphicData uri="http://schemas.openxmlformats.org/presentationml/2006/ole">
            <p:oleObj spid="_x0000_s65538" name="Visio" r:id="rId3" imgW="4305300" imgH="2641600" progId="">
              <p:embed/>
            </p:oleObj>
          </a:graphicData>
        </a:graphic>
      </p:graphicFrame>
      <p:grpSp>
        <p:nvGrpSpPr>
          <p:cNvPr id="3" name="Group 36"/>
          <p:cNvGrpSpPr/>
          <p:nvPr/>
        </p:nvGrpSpPr>
        <p:grpSpPr>
          <a:xfrm>
            <a:off x="6543414" y="2129871"/>
            <a:ext cx="1916319" cy="463021"/>
            <a:chOff x="6543414" y="2129871"/>
            <a:chExt cx="1916319" cy="463021"/>
          </a:xfrm>
        </p:grpSpPr>
        <p:sp>
          <p:nvSpPr>
            <p:cNvPr id="7" name="Flowchart: Connector 6"/>
            <p:cNvSpPr/>
            <p:nvPr/>
          </p:nvSpPr>
          <p:spPr bwMode="auto">
            <a:xfrm>
              <a:off x="6543414" y="2516698"/>
              <a:ext cx="163624" cy="76194"/>
            </a:xfrm>
            <a:prstGeom prst="flowChartConnector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10059" y="2129871"/>
              <a:ext cx="1149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GTX 280 peak</a:t>
              </a:r>
              <a:endParaRPr lang="en-US" sz="1400" b="1" dirty="0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rot="10800000" flipV="1">
              <a:off x="6751320" y="2301240"/>
              <a:ext cx="495300" cy="19812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7"/>
          <p:cNvGrpSpPr/>
          <p:nvPr/>
        </p:nvGrpSpPr>
        <p:grpSpPr>
          <a:xfrm>
            <a:off x="6543414" y="2447371"/>
            <a:ext cx="2189459" cy="523220"/>
            <a:chOff x="6543414" y="2447371"/>
            <a:chExt cx="2189459" cy="523220"/>
          </a:xfrm>
        </p:grpSpPr>
        <p:sp>
          <p:nvSpPr>
            <p:cNvPr id="10" name="Flowchart: Connector 9"/>
            <p:cNvSpPr/>
            <p:nvPr/>
          </p:nvSpPr>
          <p:spPr bwMode="auto">
            <a:xfrm>
              <a:off x="6543414" y="2662748"/>
              <a:ext cx="163624" cy="76194"/>
            </a:xfrm>
            <a:prstGeom prst="flowChartConnector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81459" y="2447371"/>
              <a:ext cx="16514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GTX 280 realized</a:t>
              </a:r>
            </a:p>
            <a:p>
              <a:pPr algn="ctr"/>
              <a:r>
                <a:rPr lang="en-US" sz="1400" b="1" dirty="0" smtClean="0"/>
                <a:t>(with enhancements)</a:t>
              </a:r>
              <a:endParaRPr lang="en-US" sz="1400" b="1" dirty="0"/>
            </a:p>
          </p:txBody>
        </p:sp>
        <p:cxnSp>
          <p:nvCxnSpPr>
            <p:cNvPr id="23" name="Straight Arrow Connector 22"/>
            <p:cNvCxnSpPr>
              <a:stCxn id="12" idx="1"/>
            </p:cNvCxnSpPr>
            <p:nvPr/>
          </p:nvCxnSpPr>
          <p:spPr bwMode="auto">
            <a:xfrm rot="10800000" flipV="1">
              <a:off x="6766561" y="2708980"/>
              <a:ext cx="314899" cy="373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oup 38"/>
          <p:cNvGrpSpPr/>
          <p:nvPr/>
        </p:nvGrpSpPr>
        <p:grpSpPr>
          <a:xfrm>
            <a:off x="6543414" y="2821498"/>
            <a:ext cx="2304074" cy="657093"/>
            <a:chOff x="6543414" y="2821498"/>
            <a:chExt cx="2304074" cy="657093"/>
          </a:xfrm>
        </p:grpSpPr>
        <p:sp>
          <p:nvSpPr>
            <p:cNvPr id="11" name="Flowchart: Connector 10"/>
            <p:cNvSpPr/>
            <p:nvPr/>
          </p:nvSpPr>
          <p:spPr bwMode="auto">
            <a:xfrm>
              <a:off x="6543414" y="2821498"/>
              <a:ext cx="163624" cy="76194"/>
            </a:xfrm>
            <a:prstGeom prst="flowChartConnector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66845" y="2955371"/>
              <a:ext cx="18806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GTX 280 realized</a:t>
              </a:r>
            </a:p>
            <a:p>
              <a:pPr algn="ctr"/>
              <a:r>
                <a:rPr lang="en-US" sz="1400" b="1" dirty="0" smtClean="0"/>
                <a:t>(without enhancements)</a:t>
              </a:r>
              <a:endParaRPr lang="en-US" sz="1400" b="1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rot="10800000">
              <a:off x="6774182" y="2880360"/>
              <a:ext cx="350518" cy="2286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oup 34"/>
          <p:cNvGrpSpPr/>
          <p:nvPr/>
        </p:nvGrpSpPr>
        <p:grpSpPr>
          <a:xfrm>
            <a:off x="1697094" y="2813131"/>
            <a:ext cx="1534765" cy="480801"/>
            <a:chOff x="1697094" y="2813131"/>
            <a:chExt cx="1534765" cy="480801"/>
          </a:xfrm>
        </p:grpSpPr>
        <p:sp>
          <p:nvSpPr>
            <p:cNvPr id="14" name="Flowchart: Connector 13"/>
            <p:cNvSpPr/>
            <p:nvPr/>
          </p:nvSpPr>
          <p:spPr bwMode="auto">
            <a:xfrm>
              <a:off x="1697094" y="3217738"/>
              <a:ext cx="163624" cy="76194"/>
            </a:xfrm>
            <a:prstGeom prst="flowChartConnector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73556" y="2813131"/>
              <a:ext cx="1058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PEPSC peak</a:t>
              </a:r>
              <a:endParaRPr lang="en-US" sz="1400" b="1" dirty="0"/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10800000" flipV="1">
              <a:off x="1905002" y="3055620"/>
              <a:ext cx="297178" cy="13716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" name="Group 35"/>
          <p:cNvGrpSpPr/>
          <p:nvPr/>
        </p:nvGrpSpPr>
        <p:grpSpPr>
          <a:xfrm>
            <a:off x="1697094" y="3348548"/>
            <a:ext cx="1642168" cy="328620"/>
            <a:chOff x="1697094" y="3348548"/>
            <a:chExt cx="1642168" cy="328620"/>
          </a:xfrm>
        </p:grpSpPr>
        <p:sp>
          <p:nvSpPr>
            <p:cNvPr id="15" name="Flowchart: Connector 14"/>
            <p:cNvSpPr/>
            <p:nvPr/>
          </p:nvSpPr>
          <p:spPr bwMode="auto">
            <a:xfrm>
              <a:off x="1697094" y="3348548"/>
              <a:ext cx="163624" cy="76194"/>
            </a:xfrm>
            <a:prstGeom prst="flowChartConnector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6157" y="3369391"/>
              <a:ext cx="12731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PEPSC realized</a:t>
              </a:r>
              <a:endParaRPr lang="en-US" sz="1400" b="1" dirty="0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rot="10800000">
              <a:off x="1920240" y="3368040"/>
              <a:ext cx="182880" cy="9144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GPUs</a:t>
            </a:r>
            <a:r>
              <a:rPr lang="en-US" dirty="0" smtClean="0"/>
              <a:t>  generally energy-inefficient for scientific computing.</a:t>
            </a:r>
          </a:p>
          <a:p>
            <a:r>
              <a:rPr lang="en-US" dirty="0" smtClean="0"/>
              <a:t>PEPSC addresses various reasons of inefficiencies by GPUs.</a:t>
            </a:r>
          </a:p>
          <a:p>
            <a:pPr lvl="1"/>
            <a:r>
              <a:rPr lang="en-US" dirty="0" smtClean="0"/>
              <a:t>Chained FPU </a:t>
            </a:r>
            <a:r>
              <a:rPr lang="en-US" dirty="0" err="1" smtClean="0"/>
              <a:t>datapath</a:t>
            </a:r>
            <a:r>
              <a:rPr lang="en-US" dirty="0" smtClean="0"/>
              <a:t> design.</a:t>
            </a:r>
          </a:p>
          <a:p>
            <a:pPr lvl="1"/>
            <a:r>
              <a:rPr lang="en-US" dirty="0" smtClean="0"/>
              <a:t>Dynamic </a:t>
            </a:r>
            <a:r>
              <a:rPr lang="en-US" dirty="0" err="1" smtClean="0"/>
              <a:t>Prefetching</a:t>
            </a:r>
            <a:r>
              <a:rPr lang="en-US" dirty="0" smtClean="0"/>
              <a:t> reduces memory stalls.</a:t>
            </a:r>
          </a:p>
          <a:p>
            <a:pPr lvl="1"/>
            <a:r>
              <a:rPr lang="en-US" dirty="0" smtClean="0"/>
              <a:t>Hardware for handling control divergence.</a:t>
            </a:r>
          </a:p>
          <a:p>
            <a:r>
              <a:rPr lang="en-US" dirty="0" smtClean="0"/>
              <a:t>PEPSC provides a 10x efficiency over modern </a:t>
            </a:r>
            <a:r>
              <a:rPr lang="en-US" dirty="0" err="1" smtClean="0"/>
              <a:t>GPUs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97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34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PEPSC : A Power Efficient Computer for Scientific Computing.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Questions?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General-Purpose</a:t>
            </a:r>
            <a:br>
              <a:rPr lang="en-US" dirty="0" smtClean="0"/>
            </a:br>
            <a:r>
              <a:rPr lang="en-US" dirty="0" smtClean="0"/>
              <a:t>Scientific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5923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Currently, best performance is by GPGPUs</a:t>
            </a:r>
          </a:p>
          <a:p>
            <a:pPr lvl="1"/>
            <a:r>
              <a:rPr lang="en-US" dirty="0" smtClean="0"/>
              <a:t>Generalized </a:t>
            </a:r>
            <a:r>
              <a:rPr lang="en-US" dirty="0" err="1" smtClean="0"/>
              <a:t>shader</a:t>
            </a:r>
            <a:r>
              <a:rPr lang="en-US" dirty="0" smtClean="0"/>
              <a:t> pipelines</a:t>
            </a:r>
          </a:p>
          <a:p>
            <a:pPr lvl="1"/>
            <a:r>
              <a:rPr lang="en-US" dirty="0" smtClean="0"/>
              <a:t>Graphics 1</a:t>
            </a:r>
            <a:r>
              <a:rPr lang="en-US" baseline="30000" dirty="0" smtClean="0"/>
              <a:t>st</a:t>
            </a:r>
            <a:r>
              <a:rPr lang="en-US" dirty="0" smtClean="0"/>
              <a:t> priority, generality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Power inefficient graphics-specific hardware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improve efficiency by building a processor ground-up?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block_diagram_gf100_thum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098" y="2293140"/>
            <a:ext cx="2314924" cy="188897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96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63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mean scientific computing to be:</a:t>
            </a:r>
          </a:p>
          <a:p>
            <a:pPr lvl="1"/>
            <a:r>
              <a:rPr lang="en-US" dirty="0" smtClean="0"/>
              <a:t>Dense matrix.</a:t>
            </a:r>
          </a:p>
          <a:p>
            <a:pPr lvl="1"/>
            <a:r>
              <a:rPr lang="en-US" dirty="0" smtClean="0"/>
              <a:t>Large datasets.</a:t>
            </a:r>
          </a:p>
          <a:p>
            <a:pPr lvl="1"/>
            <a:r>
              <a:rPr lang="en-US" dirty="0" smtClean="0"/>
              <a:t>Floating point computation intensive.</a:t>
            </a:r>
          </a:p>
          <a:p>
            <a:r>
              <a:rPr lang="en-US" dirty="0" smtClean="0"/>
              <a:t>We specifically look at:</a:t>
            </a:r>
          </a:p>
          <a:p>
            <a:pPr lvl="1"/>
            <a:r>
              <a:rPr lang="en-US" dirty="0" smtClean="0"/>
              <a:t>Communications, signal processing.</a:t>
            </a:r>
          </a:p>
          <a:p>
            <a:pPr lvl="1"/>
            <a:r>
              <a:rPr lang="en-US" dirty="0" smtClean="0"/>
              <a:t>Mathematics.</a:t>
            </a:r>
          </a:p>
          <a:p>
            <a:pPr lvl="1"/>
            <a:r>
              <a:rPr lang="en-US" dirty="0" smtClean="0"/>
              <a:t>Financial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rock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8534" y="2151044"/>
            <a:ext cx="2126226" cy="1099121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0147" y="3512356"/>
            <a:ext cx="1617838" cy="97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tick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84005" y="4627215"/>
            <a:ext cx="1928850" cy="116542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0191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5" name="Chart 374"/>
          <p:cNvGraphicFramePr/>
          <p:nvPr/>
        </p:nvGraphicFramePr>
        <p:xfrm>
          <a:off x="450303" y="1432057"/>
          <a:ext cx="8386307" cy="3437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Inefficiency Sources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788568"/>
            <a:ext cx="8229600" cy="13375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single common source, so no panacea.</a:t>
            </a:r>
          </a:p>
          <a:p>
            <a:r>
              <a:rPr lang="en-US" dirty="0" err="1" smtClean="0"/>
              <a:t>GPUs</a:t>
            </a:r>
            <a:r>
              <a:rPr lang="en-US" dirty="0" smtClean="0"/>
              <a:t> unutilized even with thousands of threads.</a:t>
            </a:r>
          </a:p>
          <a:p>
            <a:r>
              <a:rPr lang="en-US" dirty="0" smtClean="0"/>
              <a:t>Need a multi-faceted approach to mitigate inefficiency.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7207" y="1210449"/>
            <a:ext cx="110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%GPU unutilized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55614" y="1265473"/>
            <a:ext cx="6605483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   37%    35%     55%    60%     54%     90%     42%     95%     43%    37%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987680" y="2110974"/>
            <a:ext cx="2877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GPU </a:t>
            </a:r>
            <a:r>
              <a:rPr lang="en-US" sz="1600" dirty="0" err="1" smtClean="0"/>
              <a:t>Utiliztion</a:t>
            </a:r>
            <a:endParaRPr lang="en-US" sz="1600" dirty="0"/>
          </a:p>
        </p:txBody>
      </p:sp>
      <p:cxnSp>
        <p:nvCxnSpPr>
          <p:cNvPr id="366" name="Straight Arrow Connector 365"/>
          <p:cNvCxnSpPr/>
          <p:nvPr/>
        </p:nvCxnSpPr>
        <p:spPr>
          <a:xfrm rot="10800000">
            <a:off x="7471936" y="1391527"/>
            <a:ext cx="405357" cy="1351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5453" y="4758108"/>
            <a:ext cx="85136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 </a:t>
            </a:r>
            <a:r>
              <a:rPr lang="en-US" sz="2400" dirty="0" err="1" smtClean="0"/>
              <a:t>Prefetching</a:t>
            </a:r>
            <a:r>
              <a:rPr lang="en-US" sz="2400" dirty="0" smtClean="0"/>
              <a:t> rather than threading for energy efficiency.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9" y="4388967"/>
            <a:ext cx="8318664" cy="5377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Wide SIMD architecture as a baseline.</a:t>
            </a:r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7280" y="1249627"/>
            <a:ext cx="5447081" cy="298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 bwMode="auto">
          <a:xfrm>
            <a:off x="2013232" y="2269674"/>
            <a:ext cx="964105" cy="75130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275965" y="1229408"/>
            <a:ext cx="385410" cy="2213781"/>
          </a:xfrm>
          <a:prstGeom prst="roundRect">
            <a:avLst>
              <a:gd name="adj" fmla="val 28900"/>
            </a:avLst>
          </a:prstGeom>
          <a:noFill/>
          <a:ln w="3175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5752883" y="1229407"/>
            <a:ext cx="1732563" cy="2225738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2604" y="5122115"/>
            <a:ext cx="8428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 Novel </a:t>
            </a:r>
            <a:r>
              <a:rPr lang="en-US" sz="2400" dirty="0" err="1" smtClean="0"/>
              <a:t>datapath</a:t>
            </a:r>
            <a:r>
              <a:rPr lang="en-US" sz="2400" dirty="0" smtClean="0"/>
              <a:t> to eliminate </a:t>
            </a:r>
            <a:r>
              <a:rPr lang="en-US" sz="2400" dirty="0" err="1" smtClean="0"/>
              <a:t>datapath</a:t>
            </a:r>
            <a:r>
              <a:rPr lang="en-US" sz="2400" dirty="0" smtClean="0"/>
              <a:t> and  divergence stalls efficiently.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2" animBg="1"/>
      <p:bldP spid="6" grpId="2" animBg="1"/>
      <p:bldP spid="7" grpId="2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Data-path stalls.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Memory stalls.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Control stalls.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Experiments and Results.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Conclusion.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86555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8"/>
          <p:cNvGrpSpPr/>
          <p:nvPr/>
        </p:nvGrpSpPr>
        <p:grpSpPr>
          <a:xfrm>
            <a:off x="6788047" y="1846558"/>
            <a:ext cx="1926454" cy="3481527"/>
            <a:chOff x="5699464" y="1846558"/>
            <a:chExt cx="1926454" cy="3481527"/>
          </a:xfrm>
          <a:solidFill>
            <a:schemeClr val="accent1"/>
          </a:solidFill>
        </p:grpSpPr>
        <p:sp>
          <p:nvSpPr>
            <p:cNvPr id="4" name="Oval 3"/>
            <p:cNvSpPr/>
            <p:nvPr/>
          </p:nvSpPr>
          <p:spPr bwMode="auto">
            <a:xfrm>
              <a:off x="6329779" y="2423605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693763" y="2956265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587231" y="3604334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933461" y="4305671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4" idx="4"/>
              <a:endCxn id="5" idx="1"/>
            </p:cNvCxnSpPr>
            <p:nvPr/>
          </p:nvCxnSpPr>
          <p:spPr bwMode="auto">
            <a:xfrm rot="16200000" flipH="1">
              <a:off x="6525087" y="2787589"/>
              <a:ext cx="214402" cy="232157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5" idx="4"/>
              <a:endCxn id="6" idx="7"/>
            </p:cNvCxnSpPr>
            <p:nvPr/>
          </p:nvCxnSpPr>
          <p:spPr bwMode="auto">
            <a:xfrm rot="16200000" flipH="1">
              <a:off x="6727936" y="3481384"/>
              <a:ext cx="329811" cy="25295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4"/>
              <a:endCxn id="7" idx="1"/>
            </p:cNvCxnSpPr>
            <p:nvPr/>
          </p:nvCxnSpPr>
          <p:spPr bwMode="auto">
            <a:xfrm rot="16200000" flipH="1">
              <a:off x="6689324" y="4061533"/>
              <a:ext cx="383079" cy="214403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4" name="Oval 23"/>
            <p:cNvSpPr/>
            <p:nvPr/>
          </p:nvSpPr>
          <p:spPr bwMode="auto">
            <a:xfrm>
              <a:off x="6818051" y="1917579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699464" y="1846558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253056" y="3577702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3" name="Straight Arrow Connector 32"/>
            <p:cNvCxnSpPr>
              <a:stCxn id="31" idx="4"/>
              <a:endCxn id="7" idx="7"/>
            </p:cNvCxnSpPr>
            <p:nvPr/>
          </p:nvCxnSpPr>
          <p:spPr bwMode="auto">
            <a:xfrm rot="5400000">
              <a:off x="7140748" y="4061535"/>
              <a:ext cx="409711" cy="187768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24" idx="4"/>
              <a:endCxn id="4" idx="0"/>
            </p:cNvCxnSpPr>
            <p:nvPr/>
          </p:nvCxnSpPr>
          <p:spPr bwMode="auto">
            <a:xfrm rot="5400000">
              <a:off x="6693764" y="2112887"/>
              <a:ext cx="133164" cy="48827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>
              <a:stCxn id="30" idx="4"/>
              <a:endCxn id="4" idx="1"/>
            </p:cNvCxnSpPr>
            <p:nvPr/>
          </p:nvCxnSpPr>
          <p:spPr bwMode="auto">
            <a:xfrm rot="16200000" flipH="1">
              <a:off x="6005745" y="2099570"/>
              <a:ext cx="258789" cy="498488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30" idx="4"/>
              <a:endCxn id="6" idx="1"/>
            </p:cNvCxnSpPr>
            <p:nvPr/>
          </p:nvCxnSpPr>
          <p:spPr bwMode="auto">
            <a:xfrm rot="16200000" flipH="1">
              <a:off x="5544106" y="2561209"/>
              <a:ext cx="1439518" cy="755940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stCxn id="24" idx="4"/>
              <a:endCxn id="5" idx="7"/>
            </p:cNvCxnSpPr>
            <p:nvPr/>
          </p:nvCxnSpPr>
          <p:spPr bwMode="auto">
            <a:xfrm rot="16200000" flipH="1">
              <a:off x="6648037" y="2646885"/>
              <a:ext cx="720428" cy="7539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3" name="Oval 82"/>
            <p:cNvSpPr/>
            <p:nvPr/>
          </p:nvSpPr>
          <p:spPr bwMode="auto">
            <a:xfrm>
              <a:off x="6934941" y="4955223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cxnSp>
          <p:nvCxnSpPr>
            <p:cNvPr id="85" name="Straight Arrow Connector 84"/>
            <p:cNvCxnSpPr>
              <a:stCxn id="7" idx="4"/>
              <a:endCxn id="83" idx="0"/>
            </p:cNvCxnSpPr>
            <p:nvPr/>
          </p:nvCxnSpPr>
          <p:spPr bwMode="auto">
            <a:xfrm rot="16200000" flipH="1">
              <a:off x="6982287" y="4816138"/>
              <a:ext cx="276690" cy="1480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516"/>
            <a:ext cx="8229600" cy="824302"/>
          </a:xfrm>
        </p:spPr>
        <p:txBody>
          <a:bodyPr lIns="0" rIns="0">
            <a:normAutofit/>
          </a:bodyPr>
          <a:lstStyle/>
          <a:p>
            <a:r>
              <a:rPr lang="en-US" dirty="0" smtClean="0"/>
              <a:t>Traditional SIMD 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92962" y="2707689"/>
            <a:ext cx="5637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]*B[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]-B[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]-A[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]+x;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7" name="Curved Connector 86"/>
          <p:cNvCxnSpPr/>
          <p:nvPr/>
        </p:nvCxnSpPr>
        <p:spPr bwMode="auto">
          <a:xfrm>
            <a:off x="5837031" y="2945174"/>
            <a:ext cx="1175512" cy="67549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43" name="Group 242"/>
          <p:cNvGrpSpPr/>
          <p:nvPr/>
        </p:nvGrpSpPr>
        <p:grpSpPr>
          <a:xfrm>
            <a:off x="854232" y="1919479"/>
            <a:ext cx="4338046" cy="396352"/>
            <a:chOff x="854232" y="1919479"/>
            <a:chExt cx="4338046" cy="396352"/>
          </a:xfrm>
        </p:grpSpPr>
        <p:sp>
          <p:nvSpPr>
            <p:cNvPr id="173" name="TextBox 172"/>
            <p:cNvSpPr txBox="1"/>
            <p:nvPr/>
          </p:nvSpPr>
          <p:spPr>
            <a:xfrm>
              <a:off x="854232" y="1946499"/>
              <a:ext cx="797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Lane 0</a:t>
              </a:r>
              <a:endParaRPr lang="en-US" dirty="0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2021737" y="1932989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Lane 1</a:t>
              </a:r>
              <a:endParaRPr lang="en-US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245726" y="1932989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Lane 2</a:t>
              </a:r>
              <a:endParaRPr lang="en-US" dirty="0"/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425721" y="1919479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Lane 3</a:t>
              </a:r>
              <a:endParaRPr lang="en-US" dirty="0"/>
            </a:p>
          </p:txBody>
        </p:sp>
      </p:grp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20" name="Group 219"/>
          <p:cNvGrpSpPr/>
          <p:nvPr/>
        </p:nvGrpSpPr>
        <p:grpSpPr>
          <a:xfrm>
            <a:off x="1102466" y="2413885"/>
            <a:ext cx="6692530" cy="687382"/>
            <a:chOff x="1102466" y="2413885"/>
            <a:chExt cx="6692530" cy="687382"/>
          </a:xfrm>
        </p:grpSpPr>
        <p:sp>
          <p:nvSpPr>
            <p:cNvPr id="192" name="Oval 191"/>
            <p:cNvSpPr/>
            <p:nvPr/>
          </p:nvSpPr>
          <p:spPr bwMode="auto">
            <a:xfrm>
              <a:off x="7422134" y="241388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97" name="Oval 196"/>
            <p:cNvSpPr/>
            <p:nvPr/>
          </p:nvSpPr>
          <p:spPr bwMode="auto">
            <a:xfrm>
              <a:off x="1102466" y="272840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2295262" y="270517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3461034" y="269545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4640318" y="267222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648564" y="2408565"/>
            <a:ext cx="4891213" cy="2292905"/>
            <a:chOff x="648564" y="2408565"/>
            <a:chExt cx="4891213" cy="2292905"/>
          </a:xfrm>
        </p:grpSpPr>
        <p:sp>
          <p:nvSpPr>
            <p:cNvPr id="185" name="Rounded Rectangle 184"/>
            <p:cNvSpPr/>
            <p:nvPr/>
          </p:nvSpPr>
          <p:spPr>
            <a:xfrm>
              <a:off x="729634" y="2431795"/>
              <a:ext cx="1162000" cy="959208"/>
            </a:xfrm>
            <a:prstGeom prst="roundRect">
              <a:avLst/>
            </a:prstGeom>
            <a:solidFill>
              <a:schemeClr val="bg2">
                <a:alpha val="14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1895434" y="2435585"/>
              <a:ext cx="1162000" cy="959208"/>
            </a:xfrm>
            <a:prstGeom prst="roundRect">
              <a:avLst/>
            </a:prstGeom>
            <a:solidFill>
              <a:schemeClr val="bg2">
                <a:alpha val="14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3057441" y="2408565"/>
              <a:ext cx="1162000" cy="959208"/>
            </a:xfrm>
            <a:prstGeom prst="roundRect">
              <a:avLst/>
            </a:prstGeom>
            <a:solidFill>
              <a:schemeClr val="bg2">
                <a:alpha val="14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4223241" y="2412355"/>
              <a:ext cx="1162000" cy="959208"/>
            </a:xfrm>
            <a:prstGeom prst="roundRect">
              <a:avLst/>
            </a:prstGeom>
            <a:solidFill>
              <a:schemeClr val="bg2">
                <a:alpha val="14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ounded Rectangle 200"/>
            <p:cNvSpPr/>
            <p:nvPr/>
          </p:nvSpPr>
          <p:spPr>
            <a:xfrm>
              <a:off x="648564" y="3971931"/>
              <a:ext cx="4891213" cy="72953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Register File</a:t>
              </a:r>
              <a:endParaRPr lang="en-US" sz="2400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256581" y="3054807"/>
            <a:ext cx="4074606" cy="930638"/>
            <a:chOff x="1256581" y="3054807"/>
            <a:chExt cx="4074606" cy="930638"/>
          </a:xfrm>
        </p:grpSpPr>
        <p:grpSp>
          <p:nvGrpSpPr>
            <p:cNvPr id="209" name="Group 208"/>
            <p:cNvGrpSpPr/>
            <p:nvPr/>
          </p:nvGrpSpPr>
          <p:grpSpPr>
            <a:xfrm>
              <a:off x="1256581" y="3101267"/>
              <a:ext cx="526954" cy="884178"/>
              <a:chOff x="1256581" y="3101267"/>
              <a:chExt cx="526954" cy="884178"/>
            </a:xfrm>
          </p:grpSpPr>
          <p:cxnSp>
            <p:nvCxnSpPr>
              <p:cNvPr id="203" name="Straight Arrow Connector 202"/>
              <p:cNvCxnSpPr>
                <a:stCxn id="197" idx="4"/>
              </p:cNvCxnSpPr>
              <p:nvPr/>
            </p:nvCxnSpPr>
            <p:spPr>
              <a:xfrm rot="5400000">
                <a:off x="844162" y="3540710"/>
                <a:ext cx="884178" cy="52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8" name="TextBox 207"/>
              <p:cNvSpPr txBox="1"/>
              <p:nvPr/>
            </p:nvSpPr>
            <p:spPr>
              <a:xfrm>
                <a:off x="1256581" y="3431533"/>
                <a:ext cx="526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WB</a:t>
                </a:r>
                <a:endParaRPr lang="en-US" dirty="0"/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>
              <a:off x="2449377" y="3091547"/>
              <a:ext cx="526954" cy="884178"/>
              <a:chOff x="1256581" y="3101267"/>
              <a:chExt cx="526954" cy="884178"/>
            </a:xfrm>
          </p:grpSpPr>
          <p:cxnSp>
            <p:nvCxnSpPr>
              <p:cNvPr id="211" name="Straight Arrow Connector 210"/>
              <p:cNvCxnSpPr/>
              <p:nvPr/>
            </p:nvCxnSpPr>
            <p:spPr>
              <a:xfrm rot="5400000">
                <a:off x="844162" y="3540710"/>
                <a:ext cx="884178" cy="52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2" name="TextBox 211"/>
              <p:cNvSpPr txBox="1"/>
              <p:nvPr/>
            </p:nvSpPr>
            <p:spPr>
              <a:xfrm>
                <a:off x="1256581" y="3431533"/>
                <a:ext cx="526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WB</a:t>
                </a:r>
                <a:endParaRPr lang="en-US" dirty="0"/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3615177" y="3081827"/>
              <a:ext cx="526954" cy="884178"/>
              <a:chOff x="1256581" y="3101267"/>
              <a:chExt cx="526954" cy="884178"/>
            </a:xfrm>
          </p:grpSpPr>
          <p:cxnSp>
            <p:nvCxnSpPr>
              <p:cNvPr id="214" name="Straight Arrow Connector 213"/>
              <p:cNvCxnSpPr/>
              <p:nvPr/>
            </p:nvCxnSpPr>
            <p:spPr>
              <a:xfrm rot="5400000">
                <a:off x="844162" y="3540710"/>
                <a:ext cx="884178" cy="52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TextBox 214"/>
              <p:cNvSpPr txBox="1"/>
              <p:nvPr/>
            </p:nvSpPr>
            <p:spPr>
              <a:xfrm>
                <a:off x="1256581" y="3431533"/>
                <a:ext cx="526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WB</a:t>
                </a:r>
                <a:endParaRPr lang="en-US" dirty="0"/>
              </a:p>
            </p:txBody>
          </p:sp>
        </p:grpSp>
        <p:grpSp>
          <p:nvGrpSpPr>
            <p:cNvPr id="216" name="Group 215"/>
            <p:cNvGrpSpPr/>
            <p:nvPr/>
          </p:nvGrpSpPr>
          <p:grpSpPr>
            <a:xfrm>
              <a:off x="4804233" y="3054807"/>
              <a:ext cx="526954" cy="884178"/>
              <a:chOff x="1256581" y="3101267"/>
              <a:chExt cx="526954" cy="884178"/>
            </a:xfrm>
          </p:grpSpPr>
          <p:cxnSp>
            <p:nvCxnSpPr>
              <p:cNvPr id="217" name="Straight Arrow Connector 216"/>
              <p:cNvCxnSpPr/>
              <p:nvPr/>
            </p:nvCxnSpPr>
            <p:spPr>
              <a:xfrm rot="5400000">
                <a:off x="844162" y="3540710"/>
                <a:ext cx="884178" cy="5292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8" name="TextBox 217"/>
              <p:cNvSpPr txBox="1"/>
              <p:nvPr/>
            </p:nvSpPr>
            <p:spPr>
              <a:xfrm>
                <a:off x="1256581" y="3431533"/>
                <a:ext cx="5269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WB</a:t>
                </a:r>
                <a:endParaRPr lang="en-US" dirty="0"/>
              </a:p>
            </p:txBody>
          </p:sp>
        </p:grpSp>
      </p:grpSp>
      <p:grpSp>
        <p:nvGrpSpPr>
          <p:cNvPr id="227" name="Group 226"/>
          <p:cNvGrpSpPr/>
          <p:nvPr/>
        </p:nvGrpSpPr>
        <p:grpSpPr>
          <a:xfrm>
            <a:off x="1101630" y="2674207"/>
            <a:ext cx="7057350" cy="658711"/>
            <a:chOff x="1101630" y="2674207"/>
            <a:chExt cx="7057350" cy="658711"/>
          </a:xfrm>
        </p:grpSpPr>
        <p:sp>
          <p:nvSpPr>
            <p:cNvPr id="222" name="Oval 221"/>
            <p:cNvSpPr/>
            <p:nvPr/>
          </p:nvSpPr>
          <p:spPr bwMode="auto">
            <a:xfrm>
              <a:off x="7786118" y="296005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23" name="Oval 222"/>
            <p:cNvSpPr/>
            <p:nvPr/>
          </p:nvSpPr>
          <p:spPr bwMode="auto">
            <a:xfrm>
              <a:off x="1101630" y="273417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2294426" y="269743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3456426" y="268392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4649232" y="2674207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105401" y="2664487"/>
            <a:ext cx="6947043" cy="1302989"/>
            <a:chOff x="1105401" y="2664487"/>
            <a:chExt cx="6947043" cy="1302989"/>
          </a:xfrm>
        </p:grpSpPr>
        <p:sp>
          <p:nvSpPr>
            <p:cNvPr id="228" name="Oval 227"/>
            <p:cNvSpPr/>
            <p:nvPr/>
          </p:nvSpPr>
          <p:spPr bwMode="auto">
            <a:xfrm>
              <a:off x="7679582" y="3594614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dirty="0"/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1105401" y="272445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39" name="Oval 238"/>
            <p:cNvSpPr/>
            <p:nvPr/>
          </p:nvSpPr>
          <p:spPr bwMode="auto">
            <a:xfrm>
              <a:off x="2298197" y="268771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40" name="Oval 239"/>
            <p:cNvSpPr/>
            <p:nvPr/>
          </p:nvSpPr>
          <p:spPr bwMode="auto">
            <a:xfrm>
              <a:off x="3460197" y="267420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4653003" y="2664487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098114" y="2672616"/>
            <a:ext cx="7300560" cy="1996197"/>
            <a:chOff x="1098114" y="2672616"/>
            <a:chExt cx="7300560" cy="1996197"/>
          </a:xfrm>
        </p:grpSpPr>
        <p:sp>
          <p:nvSpPr>
            <p:cNvPr id="229" name="Oval 228"/>
            <p:cNvSpPr/>
            <p:nvPr/>
          </p:nvSpPr>
          <p:spPr bwMode="auto">
            <a:xfrm>
              <a:off x="8025812" y="4295951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098114" y="2732584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2290910" y="269584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3456683" y="268612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4645707" y="267261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1422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SIMD using FPU Chaining</a:t>
            </a:r>
            <a:endParaRPr lang="en-US" dirty="0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B316D-1982-40E6-9A3A-DF221939D34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183782" y="5283062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Subgraph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depth?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508346" y="1632940"/>
            <a:ext cx="1891910" cy="4173072"/>
            <a:chOff x="787446" y="1568435"/>
            <a:chExt cx="2300390" cy="4237578"/>
          </a:xfrm>
        </p:grpSpPr>
        <p:sp>
          <p:nvSpPr>
            <p:cNvPr id="96" name="Round Same Side Corner Rectangle 95"/>
            <p:cNvSpPr/>
            <p:nvPr/>
          </p:nvSpPr>
          <p:spPr bwMode="auto">
            <a:xfrm>
              <a:off x="2202396" y="2447685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ALU0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 rot="5400000">
              <a:off x="1537092" y="861247"/>
              <a:ext cx="579651" cy="19940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8" name="Straight Arrow Connector 107"/>
            <p:cNvCxnSpPr>
              <a:endCxn id="96" idx="3"/>
            </p:cNvCxnSpPr>
            <p:nvPr/>
          </p:nvCxnSpPr>
          <p:spPr>
            <a:xfrm rot="5400000">
              <a:off x="2374318" y="229532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ound Same Side Corner Rectangle 110"/>
            <p:cNvSpPr/>
            <p:nvPr/>
          </p:nvSpPr>
          <p:spPr bwMode="auto">
            <a:xfrm>
              <a:off x="1733260" y="3208033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ALU1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ound Same Side Corner Rectangle 111"/>
            <p:cNvSpPr/>
            <p:nvPr/>
          </p:nvSpPr>
          <p:spPr bwMode="auto">
            <a:xfrm>
              <a:off x="1273866" y="3937572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ALU2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ound Same Side Corner Rectangle 112"/>
            <p:cNvSpPr/>
            <p:nvPr/>
          </p:nvSpPr>
          <p:spPr bwMode="auto">
            <a:xfrm>
              <a:off x="787446" y="4680621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ALU3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rot="5400000">
              <a:off x="-299606" y="3396555"/>
              <a:ext cx="2534420" cy="104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5400000">
              <a:off x="563839" y="3028646"/>
              <a:ext cx="1802996" cy="148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5400000">
              <a:off x="1421783" y="2670631"/>
              <a:ext cx="1073457" cy="13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rapezoid 132"/>
            <p:cNvSpPr/>
            <p:nvPr/>
          </p:nvSpPr>
          <p:spPr>
            <a:xfrm rot="10800000">
              <a:off x="1426426" y="5411901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 flipV="1">
              <a:off x="1292404" y="5528153"/>
              <a:ext cx="238072" cy="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rot="5400000">
              <a:off x="2134881" y="304216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rot="16200000" flipH="1">
              <a:off x="1673653" y="3792160"/>
              <a:ext cx="282420" cy="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rot="5400000">
              <a:off x="1169267" y="4530306"/>
              <a:ext cx="280908" cy="93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rot="5400000">
              <a:off x="1306340" y="4892540"/>
              <a:ext cx="97376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 rot="5400000">
              <a:off x="1304374" y="4593391"/>
              <a:ext cx="1580670" cy="135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 rot="5400000">
              <a:off x="1626800" y="4674082"/>
              <a:ext cx="1400088" cy="72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Elbow Connector 156"/>
            <p:cNvCxnSpPr/>
            <p:nvPr/>
          </p:nvCxnSpPr>
          <p:spPr>
            <a:xfrm>
              <a:off x="2273727" y="3030023"/>
              <a:ext cx="35130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lbow Connector 156"/>
            <p:cNvCxnSpPr/>
            <p:nvPr/>
          </p:nvCxnSpPr>
          <p:spPr>
            <a:xfrm>
              <a:off x="1804592" y="3817391"/>
              <a:ext cx="316735" cy="593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Elbow Connector 156"/>
            <p:cNvCxnSpPr/>
            <p:nvPr/>
          </p:nvCxnSpPr>
          <p:spPr>
            <a:xfrm rot="5400000">
              <a:off x="2132404" y="3504100"/>
              <a:ext cx="980197" cy="1260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Elbow Connector 156"/>
            <p:cNvCxnSpPr/>
            <p:nvPr/>
          </p:nvCxnSpPr>
          <p:spPr>
            <a:xfrm>
              <a:off x="2310490" y="3985442"/>
              <a:ext cx="299360" cy="235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56"/>
            <p:cNvCxnSpPr/>
            <p:nvPr/>
          </p:nvCxnSpPr>
          <p:spPr>
            <a:xfrm>
              <a:off x="1092247" y="5280259"/>
              <a:ext cx="501603" cy="29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Elbow Connector 156"/>
            <p:cNvCxnSpPr/>
            <p:nvPr/>
          </p:nvCxnSpPr>
          <p:spPr>
            <a:xfrm rot="16200000" flipH="1">
              <a:off x="1017971" y="5219437"/>
              <a:ext cx="150750" cy="219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/>
            <p:nvPr/>
          </p:nvCxnSpPr>
          <p:spPr>
            <a:xfrm rot="16200000" flipH="1">
              <a:off x="1536508" y="5334195"/>
              <a:ext cx="108066" cy="60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201"/>
            <p:cNvSpPr txBox="1"/>
            <p:nvPr/>
          </p:nvSpPr>
          <p:spPr>
            <a:xfrm>
              <a:off x="1711326" y="5368302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MUX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3" name="Straight Connector 202"/>
            <p:cNvCxnSpPr/>
            <p:nvPr/>
          </p:nvCxnSpPr>
          <p:spPr>
            <a:xfrm rot="5400000">
              <a:off x="1092625" y="3805413"/>
              <a:ext cx="3964110" cy="9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10800000" flipV="1">
              <a:off x="1925787" y="5778094"/>
              <a:ext cx="1144310" cy="13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/>
            <p:nvPr/>
          </p:nvCxnSpPr>
          <p:spPr>
            <a:xfrm rot="10800000" flipV="1">
              <a:off x="2844160" y="1817011"/>
              <a:ext cx="243676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/>
            <p:cNvCxnSpPr/>
            <p:nvPr/>
          </p:nvCxnSpPr>
          <p:spPr>
            <a:xfrm rot="16200000" flipH="1">
              <a:off x="1815111" y="5709292"/>
              <a:ext cx="188970" cy="4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5" name="Group 88"/>
          <p:cNvGrpSpPr/>
          <p:nvPr/>
        </p:nvGrpSpPr>
        <p:grpSpPr>
          <a:xfrm>
            <a:off x="2721044" y="1900598"/>
            <a:ext cx="1926454" cy="3481527"/>
            <a:chOff x="5699464" y="1846558"/>
            <a:chExt cx="1926454" cy="3481527"/>
          </a:xfrm>
          <a:solidFill>
            <a:schemeClr val="accent1"/>
          </a:solidFill>
        </p:grpSpPr>
        <p:sp>
          <p:nvSpPr>
            <p:cNvPr id="496" name="Oval 495"/>
            <p:cNvSpPr/>
            <p:nvPr/>
          </p:nvSpPr>
          <p:spPr bwMode="auto">
            <a:xfrm>
              <a:off x="6329779" y="2423605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497" name="Oval 496"/>
            <p:cNvSpPr/>
            <p:nvPr/>
          </p:nvSpPr>
          <p:spPr bwMode="auto">
            <a:xfrm>
              <a:off x="6693763" y="2956265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498" name="Oval 497"/>
            <p:cNvSpPr/>
            <p:nvPr/>
          </p:nvSpPr>
          <p:spPr bwMode="auto">
            <a:xfrm>
              <a:off x="6587231" y="3604334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dirty="0"/>
            </a:p>
          </p:txBody>
        </p:sp>
        <p:sp>
          <p:nvSpPr>
            <p:cNvPr id="499" name="Oval 498"/>
            <p:cNvSpPr/>
            <p:nvPr/>
          </p:nvSpPr>
          <p:spPr bwMode="auto">
            <a:xfrm>
              <a:off x="6933461" y="4305671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cxnSp>
          <p:nvCxnSpPr>
            <p:cNvPr id="500" name="Straight Arrow Connector 499"/>
            <p:cNvCxnSpPr>
              <a:stCxn id="496" idx="4"/>
              <a:endCxn id="497" idx="1"/>
            </p:cNvCxnSpPr>
            <p:nvPr/>
          </p:nvCxnSpPr>
          <p:spPr bwMode="auto">
            <a:xfrm rot="16200000" flipH="1">
              <a:off x="6525087" y="2787589"/>
              <a:ext cx="214402" cy="232157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1" name="Straight Arrow Connector 500"/>
            <p:cNvCxnSpPr>
              <a:stCxn id="497" idx="4"/>
              <a:endCxn id="498" idx="7"/>
            </p:cNvCxnSpPr>
            <p:nvPr/>
          </p:nvCxnSpPr>
          <p:spPr bwMode="auto">
            <a:xfrm rot="16200000" flipH="1">
              <a:off x="6727936" y="3481384"/>
              <a:ext cx="329811" cy="25295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2" name="Straight Arrow Connector 501"/>
            <p:cNvCxnSpPr>
              <a:stCxn id="498" idx="4"/>
              <a:endCxn id="499" idx="1"/>
            </p:cNvCxnSpPr>
            <p:nvPr/>
          </p:nvCxnSpPr>
          <p:spPr bwMode="auto">
            <a:xfrm rot="16200000" flipH="1">
              <a:off x="6689324" y="4061533"/>
              <a:ext cx="383079" cy="214403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03" name="Oval 502"/>
            <p:cNvSpPr/>
            <p:nvPr/>
          </p:nvSpPr>
          <p:spPr bwMode="auto">
            <a:xfrm>
              <a:off x="6818051" y="1917579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504" name="Oval 503"/>
            <p:cNvSpPr/>
            <p:nvPr/>
          </p:nvSpPr>
          <p:spPr bwMode="auto">
            <a:xfrm>
              <a:off x="5699464" y="1846558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505" name="Oval 504"/>
            <p:cNvSpPr/>
            <p:nvPr/>
          </p:nvSpPr>
          <p:spPr bwMode="auto">
            <a:xfrm>
              <a:off x="7253056" y="3577702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506" name="Straight Arrow Connector 505"/>
            <p:cNvCxnSpPr>
              <a:stCxn id="505" idx="4"/>
              <a:endCxn id="499" idx="7"/>
            </p:cNvCxnSpPr>
            <p:nvPr/>
          </p:nvCxnSpPr>
          <p:spPr bwMode="auto">
            <a:xfrm rot="5400000">
              <a:off x="7140748" y="4061535"/>
              <a:ext cx="409711" cy="187768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7" name="Straight Arrow Connector 506"/>
            <p:cNvCxnSpPr>
              <a:stCxn id="503" idx="4"/>
              <a:endCxn id="496" idx="0"/>
            </p:cNvCxnSpPr>
            <p:nvPr/>
          </p:nvCxnSpPr>
          <p:spPr bwMode="auto">
            <a:xfrm rot="5400000">
              <a:off x="6693764" y="2112887"/>
              <a:ext cx="133164" cy="488272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8" name="Straight Arrow Connector 507"/>
            <p:cNvCxnSpPr>
              <a:stCxn id="504" idx="4"/>
              <a:endCxn id="496" idx="1"/>
            </p:cNvCxnSpPr>
            <p:nvPr/>
          </p:nvCxnSpPr>
          <p:spPr bwMode="auto">
            <a:xfrm rot="16200000" flipH="1">
              <a:off x="6005745" y="2099570"/>
              <a:ext cx="258789" cy="498488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9" name="Straight Arrow Connector 508"/>
            <p:cNvCxnSpPr>
              <a:stCxn id="504" idx="4"/>
              <a:endCxn id="498" idx="1"/>
            </p:cNvCxnSpPr>
            <p:nvPr/>
          </p:nvCxnSpPr>
          <p:spPr bwMode="auto">
            <a:xfrm rot="16200000" flipH="1">
              <a:off x="5544106" y="2561209"/>
              <a:ext cx="1439518" cy="755940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0" name="Straight Arrow Connector 509"/>
            <p:cNvCxnSpPr>
              <a:stCxn id="503" idx="4"/>
              <a:endCxn id="497" idx="7"/>
            </p:cNvCxnSpPr>
            <p:nvPr/>
          </p:nvCxnSpPr>
          <p:spPr bwMode="auto">
            <a:xfrm rot="16200000" flipH="1">
              <a:off x="6648037" y="2646885"/>
              <a:ext cx="720428" cy="7539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1" name="Oval 510"/>
            <p:cNvSpPr/>
            <p:nvPr/>
          </p:nvSpPr>
          <p:spPr bwMode="auto">
            <a:xfrm>
              <a:off x="6934941" y="4955223"/>
              <a:ext cx="372862" cy="372862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cxnSp>
          <p:nvCxnSpPr>
            <p:cNvPr id="512" name="Straight Arrow Connector 511"/>
            <p:cNvCxnSpPr>
              <a:stCxn id="499" idx="4"/>
              <a:endCxn id="511" idx="0"/>
            </p:cNvCxnSpPr>
            <p:nvPr/>
          </p:nvCxnSpPr>
          <p:spPr bwMode="auto">
            <a:xfrm rot="16200000" flipH="1">
              <a:off x="6982287" y="4816138"/>
              <a:ext cx="276690" cy="1480"/>
            </a:xfrm>
            <a:prstGeom prst="straightConnector1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15" name="Group 514"/>
          <p:cNvGrpSpPr/>
          <p:nvPr/>
        </p:nvGrpSpPr>
        <p:grpSpPr>
          <a:xfrm>
            <a:off x="1751017" y="2481435"/>
            <a:ext cx="1976976" cy="430692"/>
            <a:chOff x="1751017" y="2481435"/>
            <a:chExt cx="1976976" cy="430692"/>
          </a:xfrm>
        </p:grpSpPr>
        <p:sp>
          <p:nvSpPr>
            <p:cNvPr id="513" name="Oval 512"/>
            <p:cNvSpPr/>
            <p:nvPr/>
          </p:nvSpPr>
          <p:spPr bwMode="auto">
            <a:xfrm>
              <a:off x="3355131" y="248143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  <p:sp>
          <p:nvSpPr>
            <p:cNvPr id="514" name="Oval 513"/>
            <p:cNvSpPr/>
            <p:nvPr/>
          </p:nvSpPr>
          <p:spPr bwMode="auto">
            <a:xfrm>
              <a:off x="1751017" y="253926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r>
                <a:rPr lang="en-US" sz="2800" dirty="0" smtClean="0"/>
                <a:t>*</a:t>
              </a:r>
              <a:endParaRPr lang="en-US" sz="2800" dirty="0"/>
            </a:p>
          </p:txBody>
        </p:sp>
      </p:grpSp>
      <p:grpSp>
        <p:nvGrpSpPr>
          <p:cNvPr id="518" name="Group 517"/>
          <p:cNvGrpSpPr/>
          <p:nvPr/>
        </p:nvGrpSpPr>
        <p:grpSpPr>
          <a:xfrm>
            <a:off x="1341067" y="3014096"/>
            <a:ext cx="2750910" cy="643061"/>
            <a:chOff x="1341067" y="3014096"/>
            <a:chExt cx="2750910" cy="643061"/>
          </a:xfrm>
        </p:grpSpPr>
        <p:sp>
          <p:nvSpPr>
            <p:cNvPr id="516" name="Oval 515"/>
            <p:cNvSpPr/>
            <p:nvPr/>
          </p:nvSpPr>
          <p:spPr bwMode="auto">
            <a:xfrm>
              <a:off x="3719115" y="3014096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517" name="Oval 516"/>
            <p:cNvSpPr/>
            <p:nvPr/>
          </p:nvSpPr>
          <p:spPr bwMode="auto">
            <a:xfrm>
              <a:off x="1341067" y="328429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grpSp>
        <p:nvGrpSpPr>
          <p:cNvPr id="522" name="Group 521"/>
          <p:cNvGrpSpPr/>
          <p:nvPr/>
        </p:nvGrpSpPr>
        <p:grpSpPr>
          <a:xfrm>
            <a:off x="966514" y="3652855"/>
            <a:ext cx="3021143" cy="724121"/>
            <a:chOff x="966514" y="3652855"/>
            <a:chExt cx="3021143" cy="724121"/>
          </a:xfrm>
        </p:grpSpPr>
        <p:sp>
          <p:nvSpPr>
            <p:cNvPr id="520" name="Oval 519"/>
            <p:cNvSpPr/>
            <p:nvPr/>
          </p:nvSpPr>
          <p:spPr bwMode="auto">
            <a:xfrm>
              <a:off x="3614795" y="3652855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  <p:sp>
          <p:nvSpPr>
            <p:cNvPr id="521" name="Oval 520"/>
            <p:cNvSpPr/>
            <p:nvPr/>
          </p:nvSpPr>
          <p:spPr bwMode="auto">
            <a:xfrm>
              <a:off x="966514" y="4004114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800" dirty="0" smtClean="0"/>
                <a:t>-</a:t>
              </a:r>
              <a:endParaRPr lang="en-US" sz="2800" dirty="0"/>
            </a:p>
          </p:txBody>
        </p:sp>
      </p:grpSp>
      <p:grpSp>
        <p:nvGrpSpPr>
          <p:cNvPr id="531" name="Group 530"/>
          <p:cNvGrpSpPr/>
          <p:nvPr/>
        </p:nvGrpSpPr>
        <p:grpSpPr>
          <a:xfrm>
            <a:off x="584673" y="4349991"/>
            <a:ext cx="3746999" cy="754931"/>
            <a:chOff x="584673" y="4349991"/>
            <a:chExt cx="3746999" cy="754931"/>
          </a:xfrm>
        </p:grpSpPr>
        <p:sp>
          <p:nvSpPr>
            <p:cNvPr id="529" name="Oval 528"/>
            <p:cNvSpPr/>
            <p:nvPr/>
          </p:nvSpPr>
          <p:spPr bwMode="auto">
            <a:xfrm>
              <a:off x="3958810" y="4349991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530" name="Oval 529"/>
            <p:cNvSpPr/>
            <p:nvPr/>
          </p:nvSpPr>
          <p:spPr bwMode="auto">
            <a:xfrm>
              <a:off x="584673" y="4732060"/>
              <a:ext cx="372862" cy="372862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 smtClean="0"/>
                <a:t>+</a:t>
              </a:r>
              <a:endParaRPr lang="en-US" dirty="0"/>
            </a:p>
          </p:txBody>
        </p:sp>
      </p:grpSp>
      <p:sp>
        <p:nvSpPr>
          <p:cNvPr id="532" name="Rounded Rectangle 531"/>
          <p:cNvSpPr/>
          <p:nvPr/>
        </p:nvSpPr>
        <p:spPr>
          <a:xfrm>
            <a:off x="4931748" y="3066764"/>
            <a:ext cx="3026607" cy="770069"/>
          </a:xfrm>
          <a:prstGeom prst="round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 intermediate values are written back to Register File.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33" name="Group 532"/>
          <p:cNvGrpSpPr/>
          <p:nvPr/>
        </p:nvGrpSpPr>
        <p:grpSpPr>
          <a:xfrm>
            <a:off x="2552375" y="1609711"/>
            <a:ext cx="1891910" cy="4173072"/>
            <a:chOff x="787446" y="1568435"/>
            <a:chExt cx="2300390" cy="4237578"/>
          </a:xfrm>
        </p:grpSpPr>
        <p:sp>
          <p:nvSpPr>
            <p:cNvPr id="534" name="Round Same Side Corner Rectangle 533"/>
            <p:cNvSpPr/>
            <p:nvPr/>
          </p:nvSpPr>
          <p:spPr bwMode="auto">
            <a:xfrm>
              <a:off x="2202396" y="2447685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ALU0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5" name="Rounded Rectangle 534"/>
            <p:cNvSpPr/>
            <p:nvPr/>
          </p:nvSpPr>
          <p:spPr>
            <a:xfrm rot="5400000">
              <a:off x="1537092" y="861247"/>
              <a:ext cx="579651" cy="19940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36" name="Straight Arrow Connector 535"/>
            <p:cNvCxnSpPr>
              <a:endCxn id="534" idx="3"/>
            </p:cNvCxnSpPr>
            <p:nvPr/>
          </p:nvCxnSpPr>
          <p:spPr>
            <a:xfrm rot="5400000">
              <a:off x="2374318" y="229532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7" name="Round Same Side Corner Rectangle 536"/>
            <p:cNvSpPr/>
            <p:nvPr/>
          </p:nvSpPr>
          <p:spPr bwMode="auto">
            <a:xfrm>
              <a:off x="1733260" y="3208033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ALU1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8" name="Round Same Side Corner Rectangle 537"/>
            <p:cNvSpPr/>
            <p:nvPr/>
          </p:nvSpPr>
          <p:spPr bwMode="auto">
            <a:xfrm>
              <a:off x="1273866" y="3937572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ALU2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9" name="Round Same Side Corner Rectangle 538"/>
            <p:cNvSpPr/>
            <p:nvPr/>
          </p:nvSpPr>
          <p:spPr bwMode="auto">
            <a:xfrm>
              <a:off x="787446" y="4680621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ALU3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0" name="Straight Arrow Connector 539"/>
            <p:cNvCxnSpPr/>
            <p:nvPr/>
          </p:nvCxnSpPr>
          <p:spPr>
            <a:xfrm rot="5400000">
              <a:off x="-299606" y="3396555"/>
              <a:ext cx="2534420" cy="104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1" name="Straight Arrow Connector 540"/>
            <p:cNvCxnSpPr/>
            <p:nvPr/>
          </p:nvCxnSpPr>
          <p:spPr>
            <a:xfrm rot="5400000">
              <a:off x="563839" y="3028646"/>
              <a:ext cx="1802996" cy="148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Arrow Connector 541"/>
            <p:cNvCxnSpPr/>
            <p:nvPr/>
          </p:nvCxnSpPr>
          <p:spPr>
            <a:xfrm rot="5400000">
              <a:off x="1421783" y="2670631"/>
              <a:ext cx="1073457" cy="13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3" name="Trapezoid 542"/>
            <p:cNvSpPr/>
            <p:nvPr/>
          </p:nvSpPr>
          <p:spPr>
            <a:xfrm rot="10800000">
              <a:off x="1426426" y="5411901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44" name="Straight Arrow Connector 543"/>
            <p:cNvCxnSpPr/>
            <p:nvPr/>
          </p:nvCxnSpPr>
          <p:spPr>
            <a:xfrm flipV="1">
              <a:off x="1292404" y="5528153"/>
              <a:ext cx="238072" cy="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Arrow Connector 544"/>
            <p:cNvCxnSpPr/>
            <p:nvPr/>
          </p:nvCxnSpPr>
          <p:spPr>
            <a:xfrm rot="5400000">
              <a:off x="2134881" y="304216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Arrow Connector 545"/>
            <p:cNvCxnSpPr/>
            <p:nvPr/>
          </p:nvCxnSpPr>
          <p:spPr>
            <a:xfrm rot="16200000" flipH="1">
              <a:off x="1673653" y="3792160"/>
              <a:ext cx="282420" cy="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Arrow Connector 546"/>
            <p:cNvCxnSpPr/>
            <p:nvPr/>
          </p:nvCxnSpPr>
          <p:spPr>
            <a:xfrm rot="5400000">
              <a:off x="1169267" y="4530306"/>
              <a:ext cx="280908" cy="93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Straight Arrow Connector 547"/>
            <p:cNvCxnSpPr/>
            <p:nvPr/>
          </p:nvCxnSpPr>
          <p:spPr>
            <a:xfrm rot="5400000">
              <a:off x="1306340" y="4892540"/>
              <a:ext cx="97376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9" name="Straight Arrow Connector 548"/>
            <p:cNvCxnSpPr/>
            <p:nvPr/>
          </p:nvCxnSpPr>
          <p:spPr>
            <a:xfrm rot="5400000">
              <a:off x="1304374" y="4593391"/>
              <a:ext cx="1580670" cy="135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Straight Arrow Connector 549"/>
            <p:cNvCxnSpPr/>
            <p:nvPr/>
          </p:nvCxnSpPr>
          <p:spPr>
            <a:xfrm rot="5400000">
              <a:off x="1626800" y="4674082"/>
              <a:ext cx="1400088" cy="72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Elbow Connector 156"/>
            <p:cNvCxnSpPr/>
            <p:nvPr/>
          </p:nvCxnSpPr>
          <p:spPr>
            <a:xfrm>
              <a:off x="2273727" y="3030023"/>
              <a:ext cx="35130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Elbow Connector 156"/>
            <p:cNvCxnSpPr/>
            <p:nvPr/>
          </p:nvCxnSpPr>
          <p:spPr>
            <a:xfrm>
              <a:off x="1804592" y="3817391"/>
              <a:ext cx="316735" cy="593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Elbow Connector 156"/>
            <p:cNvCxnSpPr/>
            <p:nvPr/>
          </p:nvCxnSpPr>
          <p:spPr>
            <a:xfrm rot="5400000">
              <a:off x="2132404" y="3504100"/>
              <a:ext cx="980197" cy="1260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Elbow Connector 156"/>
            <p:cNvCxnSpPr/>
            <p:nvPr/>
          </p:nvCxnSpPr>
          <p:spPr>
            <a:xfrm>
              <a:off x="2310490" y="3985442"/>
              <a:ext cx="299360" cy="235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Elbow Connector 156"/>
            <p:cNvCxnSpPr/>
            <p:nvPr/>
          </p:nvCxnSpPr>
          <p:spPr>
            <a:xfrm>
              <a:off x="1092247" y="5280259"/>
              <a:ext cx="501603" cy="29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6" name="Elbow Connector 156"/>
            <p:cNvCxnSpPr/>
            <p:nvPr/>
          </p:nvCxnSpPr>
          <p:spPr>
            <a:xfrm rot="16200000" flipH="1">
              <a:off x="1017971" y="5219437"/>
              <a:ext cx="150750" cy="219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7" name="Straight Arrow Connector 556"/>
            <p:cNvCxnSpPr/>
            <p:nvPr/>
          </p:nvCxnSpPr>
          <p:spPr>
            <a:xfrm rot="16200000" flipH="1">
              <a:off x="1536508" y="5334195"/>
              <a:ext cx="108066" cy="60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8" name="TextBox 557"/>
            <p:cNvSpPr txBox="1"/>
            <p:nvPr/>
          </p:nvSpPr>
          <p:spPr>
            <a:xfrm>
              <a:off x="1711326" y="5368302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MUX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9" name="Straight Connector 558"/>
            <p:cNvCxnSpPr/>
            <p:nvPr/>
          </p:nvCxnSpPr>
          <p:spPr>
            <a:xfrm rot="5400000">
              <a:off x="1092625" y="3805413"/>
              <a:ext cx="3964110" cy="9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/>
            <p:nvPr/>
          </p:nvCxnSpPr>
          <p:spPr>
            <a:xfrm rot="10800000" flipV="1">
              <a:off x="1925787" y="5778094"/>
              <a:ext cx="1144310" cy="13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Arrow Connector 560"/>
            <p:cNvCxnSpPr/>
            <p:nvPr/>
          </p:nvCxnSpPr>
          <p:spPr>
            <a:xfrm rot="10800000" flipV="1">
              <a:off x="2844160" y="1817011"/>
              <a:ext cx="243676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Straight Arrow Connector 561"/>
            <p:cNvCxnSpPr/>
            <p:nvPr/>
          </p:nvCxnSpPr>
          <p:spPr>
            <a:xfrm rot="16200000" flipH="1">
              <a:off x="1815111" y="5709292"/>
              <a:ext cx="188970" cy="4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3" name="Group 562"/>
          <p:cNvGrpSpPr/>
          <p:nvPr/>
        </p:nvGrpSpPr>
        <p:grpSpPr>
          <a:xfrm>
            <a:off x="4700726" y="1623221"/>
            <a:ext cx="1891910" cy="4173072"/>
            <a:chOff x="787446" y="1568435"/>
            <a:chExt cx="2300390" cy="4237578"/>
          </a:xfrm>
        </p:grpSpPr>
        <p:sp>
          <p:nvSpPr>
            <p:cNvPr id="564" name="Round Same Side Corner Rectangle 563"/>
            <p:cNvSpPr/>
            <p:nvPr/>
          </p:nvSpPr>
          <p:spPr bwMode="auto">
            <a:xfrm>
              <a:off x="2202396" y="2447685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ALU0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5" name="Rounded Rectangle 564"/>
            <p:cNvSpPr/>
            <p:nvPr/>
          </p:nvSpPr>
          <p:spPr>
            <a:xfrm rot="5400000">
              <a:off x="1537092" y="861247"/>
              <a:ext cx="579651" cy="19940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66" name="Straight Arrow Connector 565"/>
            <p:cNvCxnSpPr>
              <a:endCxn id="564" idx="3"/>
            </p:cNvCxnSpPr>
            <p:nvPr/>
          </p:nvCxnSpPr>
          <p:spPr>
            <a:xfrm rot="5400000">
              <a:off x="2374318" y="229532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7" name="Round Same Side Corner Rectangle 566"/>
            <p:cNvSpPr/>
            <p:nvPr/>
          </p:nvSpPr>
          <p:spPr bwMode="auto">
            <a:xfrm>
              <a:off x="1733260" y="3208033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ALU1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8" name="Round Same Side Corner Rectangle 567"/>
            <p:cNvSpPr/>
            <p:nvPr/>
          </p:nvSpPr>
          <p:spPr bwMode="auto">
            <a:xfrm>
              <a:off x="1273866" y="3937572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ALU2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9" name="Round Same Side Corner Rectangle 568"/>
            <p:cNvSpPr/>
            <p:nvPr/>
          </p:nvSpPr>
          <p:spPr bwMode="auto">
            <a:xfrm>
              <a:off x="787446" y="4680621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ALU3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0" name="Straight Arrow Connector 569"/>
            <p:cNvCxnSpPr/>
            <p:nvPr/>
          </p:nvCxnSpPr>
          <p:spPr>
            <a:xfrm rot="5400000">
              <a:off x="-299606" y="3396555"/>
              <a:ext cx="2534420" cy="104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Arrow Connector 570"/>
            <p:cNvCxnSpPr/>
            <p:nvPr/>
          </p:nvCxnSpPr>
          <p:spPr>
            <a:xfrm rot="5400000">
              <a:off x="563839" y="3028646"/>
              <a:ext cx="1802996" cy="148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Arrow Connector 571"/>
            <p:cNvCxnSpPr/>
            <p:nvPr/>
          </p:nvCxnSpPr>
          <p:spPr>
            <a:xfrm rot="5400000">
              <a:off x="1421783" y="2670631"/>
              <a:ext cx="1073457" cy="13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3" name="Trapezoid 572"/>
            <p:cNvSpPr/>
            <p:nvPr/>
          </p:nvSpPr>
          <p:spPr>
            <a:xfrm rot="10800000">
              <a:off x="1426426" y="5411901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574" name="Straight Arrow Connector 573"/>
            <p:cNvCxnSpPr/>
            <p:nvPr/>
          </p:nvCxnSpPr>
          <p:spPr>
            <a:xfrm flipV="1">
              <a:off x="1292404" y="5528153"/>
              <a:ext cx="238072" cy="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Arrow Connector 574"/>
            <p:cNvCxnSpPr/>
            <p:nvPr/>
          </p:nvCxnSpPr>
          <p:spPr>
            <a:xfrm rot="5400000">
              <a:off x="2134881" y="304216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Arrow Connector 575"/>
            <p:cNvCxnSpPr/>
            <p:nvPr/>
          </p:nvCxnSpPr>
          <p:spPr>
            <a:xfrm rot="16200000" flipH="1">
              <a:off x="1673653" y="3792160"/>
              <a:ext cx="282420" cy="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Arrow Connector 576"/>
            <p:cNvCxnSpPr/>
            <p:nvPr/>
          </p:nvCxnSpPr>
          <p:spPr>
            <a:xfrm rot="5400000">
              <a:off x="1169267" y="4530306"/>
              <a:ext cx="280908" cy="93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Arrow Connector 577"/>
            <p:cNvCxnSpPr/>
            <p:nvPr/>
          </p:nvCxnSpPr>
          <p:spPr>
            <a:xfrm rot="5400000">
              <a:off x="1306340" y="4892540"/>
              <a:ext cx="97376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Arrow Connector 578"/>
            <p:cNvCxnSpPr/>
            <p:nvPr/>
          </p:nvCxnSpPr>
          <p:spPr>
            <a:xfrm rot="5400000">
              <a:off x="1304374" y="4593391"/>
              <a:ext cx="1580670" cy="135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Arrow Connector 579"/>
            <p:cNvCxnSpPr/>
            <p:nvPr/>
          </p:nvCxnSpPr>
          <p:spPr>
            <a:xfrm rot="5400000">
              <a:off x="1626800" y="4674082"/>
              <a:ext cx="1400088" cy="72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Elbow Connector 156"/>
            <p:cNvCxnSpPr/>
            <p:nvPr/>
          </p:nvCxnSpPr>
          <p:spPr>
            <a:xfrm>
              <a:off x="2273727" y="3030023"/>
              <a:ext cx="35130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2" name="Elbow Connector 156"/>
            <p:cNvCxnSpPr/>
            <p:nvPr/>
          </p:nvCxnSpPr>
          <p:spPr>
            <a:xfrm>
              <a:off x="1804592" y="3817391"/>
              <a:ext cx="316735" cy="593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Elbow Connector 156"/>
            <p:cNvCxnSpPr/>
            <p:nvPr/>
          </p:nvCxnSpPr>
          <p:spPr>
            <a:xfrm rot="5400000">
              <a:off x="2132404" y="3504100"/>
              <a:ext cx="980197" cy="1260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Elbow Connector 156"/>
            <p:cNvCxnSpPr/>
            <p:nvPr/>
          </p:nvCxnSpPr>
          <p:spPr>
            <a:xfrm>
              <a:off x="2310490" y="3985442"/>
              <a:ext cx="299360" cy="235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Elbow Connector 156"/>
            <p:cNvCxnSpPr/>
            <p:nvPr/>
          </p:nvCxnSpPr>
          <p:spPr>
            <a:xfrm>
              <a:off x="1092247" y="5280259"/>
              <a:ext cx="501603" cy="29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Elbow Connector 156"/>
            <p:cNvCxnSpPr/>
            <p:nvPr/>
          </p:nvCxnSpPr>
          <p:spPr>
            <a:xfrm rot="16200000" flipH="1">
              <a:off x="1017971" y="5219437"/>
              <a:ext cx="150750" cy="219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Straight Arrow Connector 586"/>
            <p:cNvCxnSpPr/>
            <p:nvPr/>
          </p:nvCxnSpPr>
          <p:spPr>
            <a:xfrm rot="16200000" flipH="1">
              <a:off x="1536508" y="5334195"/>
              <a:ext cx="108066" cy="60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8" name="TextBox 587"/>
            <p:cNvSpPr txBox="1"/>
            <p:nvPr/>
          </p:nvSpPr>
          <p:spPr>
            <a:xfrm>
              <a:off x="1711326" y="5368302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MUX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9" name="Straight Connector 588"/>
            <p:cNvCxnSpPr/>
            <p:nvPr/>
          </p:nvCxnSpPr>
          <p:spPr>
            <a:xfrm rot="5400000">
              <a:off x="1092625" y="3805413"/>
              <a:ext cx="3964110" cy="9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0800000" flipV="1">
              <a:off x="1925787" y="5778094"/>
              <a:ext cx="1144310" cy="13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 rot="10800000" flipV="1">
              <a:off x="2844160" y="1817011"/>
              <a:ext cx="243676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Arrow Connector 591"/>
            <p:cNvCxnSpPr/>
            <p:nvPr/>
          </p:nvCxnSpPr>
          <p:spPr>
            <a:xfrm rot="16200000" flipH="1">
              <a:off x="1815111" y="5709292"/>
              <a:ext cx="188970" cy="4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3" name="Group 592"/>
          <p:cNvGrpSpPr/>
          <p:nvPr/>
        </p:nvGrpSpPr>
        <p:grpSpPr>
          <a:xfrm>
            <a:off x="6744755" y="1599992"/>
            <a:ext cx="1891910" cy="4173072"/>
            <a:chOff x="787446" y="1568435"/>
            <a:chExt cx="2300390" cy="4237578"/>
          </a:xfrm>
        </p:grpSpPr>
        <p:sp>
          <p:nvSpPr>
            <p:cNvPr id="594" name="Round Same Side Corner Rectangle 593"/>
            <p:cNvSpPr/>
            <p:nvPr/>
          </p:nvSpPr>
          <p:spPr bwMode="auto">
            <a:xfrm>
              <a:off x="2202396" y="2447685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ALU0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5" name="Rounded Rectangle 594"/>
            <p:cNvSpPr/>
            <p:nvPr/>
          </p:nvSpPr>
          <p:spPr>
            <a:xfrm rot="5400000">
              <a:off x="1537092" y="861247"/>
              <a:ext cx="579651" cy="1994027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Register File</a:t>
              </a:r>
              <a:endParaRPr lang="en-US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6" name="Straight Arrow Connector 595"/>
            <p:cNvCxnSpPr>
              <a:endCxn id="594" idx="3"/>
            </p:cNvCxnSpPr>
            <p:nvPr/>
          </p:nvCxnSpPr>
          <p:spPr>
            <a:xfrm rot="5400000">
              <a:off x="2374318" y="229532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7" name="Round Same Side Corner Rectangle 596"/>
            <p:cNvSpPr/>
            <p:nvPr/>
          </p:nvSpPr>
          <p:spPr bwMode="auto">
            <a:xfrm>
              <a:off x="1733260" y="3208033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ALU1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8" name="Round Same Side Corner Rectangle 597"/>
            <p:cNvSpPr/>
            <p:nvPr/>
          </p:nvSpPr>
          <p:spPr bwMode="auto">
            <a:xfrm>
              <a:off x="1273866" y="3937572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ALU2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9" name="Round Same Side Corner Rectangle 598"/>
            <p:cNvSpPr/>
            <p:nvPr/>
          </p:nvSpPr>
          <p:spPr bwMode="auto">
            <a:xfrm>
              <a:off x="787446" y="4680621"/>
              <a:ext cx="638323" cy="456959"/>
            </a:xfrm>
            <a:prstGeom prst="round2SameRect">
              <a:avLst>
                <a:gd name="adj1" fmla="val 0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ALU3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00" name="Straight Arrow Connector 599"/>
            <p:cNvCxnSpPr/>
            <p:nvPr/>
          </p:nvCxnSpPr>
          <p:spPr>
            <a:xfrm rot="5400000">
              <a:off x="-299606" y="3396555"/>
              <a:ext cx="2534420" cy="104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Arrow Connector 600"/>
            <p:cNvCxnSpPr/>
            <p:nvPr/>
          </p:nvCxnSpPr>
          <p:spPr>
            <a:xfrm rot="5400000">
              <a:off x="563839" y="3028646"/>
              <a:ext cx="1802996" cy="148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Straight Arrow Connector 601"/>
            <p:cNvCxnSpPr/>
            <p:nvPr/>
          </p:nvCxnSpPr>
          <p:spPr>
            <a:xfrm rot="5400000">
              <a:off x="1421783" y="2670631"/>
              <a:ext cx="1073457" cy="134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3" name="Trapezoid 602"/>
            <p:cNvSpPr/>
            <p:nvPr/>
          </p:nvSpPr>
          <p:spPr>
            <a:xfrm rot="10800000">
              <a:off x="1426426" y="5411901"/>
              <a:ext cx="1074420" cy="182880"/>
            </a:xfrm>
            <a:prstGeom prst="trapezoid">
              <a:avLst>
                <a:gd name="adj" fmla="val 130469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604" name="Straight Arrow Connector 603"/>
            <p:cNvCxnSpPr/>
            <p:nvPr/>
          </p:nvCxnSpPr>
          <p:spPr>
            <a:xfrm flipV="1">
              <a:off x="1292404" y="5528153"/>
              <a:ext cx="238072" cy="7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5" name="Straight Arrow Connector 604"/>
            <p:cNvCxnSpPr/>
            <p:nvPr/>
          </p:nvCxnSpPr>
          <p:spPr>
            <a:xfrm rot="5400000">
              <a:off x="2134881" y="3042166"/>
              <a:ext cx="299599" cy="5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6" name="Straight Arrow Connector 605"/>
            <p:cNvCxnSpPr/>
            <p:nvPr/>
          </p:nvCxnSpPr>
          <p:spPr>
            <a:xfrm rot="16200000" flipH="1">
              <a:off x="1673653" y="3792160"/>
              <a:ext cx="282420" cy="10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Straight Arrow Connector 606"/>
            <p:cNvCxnSpPr/>
            <p:nvPr/>
          </p:nvCxnSpPr>
          <p:spPr>
            <a:xfrm rot="5400000">
              <a:off x="1169267" y="4530306"/>
              <a:ext cx="280908" cy="93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Straight Arrow Connector 607"/>
            <p:cNvCxnSpPr/>
            <p:nvPr/>
          </p:nvCxnSpPr>
          <p:spPr>
            <a:xfrm rot="5400000">
              <a:off x="1306340" y="4892540"/>
              <a:ext cx="973769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Straight Arrow Connector 608"/>
            <p:cNvCxnSpPr/>
            <p:nvPr/>
          </p:nvCxnSpPr>
          <p:spPr>
            <a:xfrm rot="5400000">
              <a:off x="1304374" y="4593391"/>
              <a:ext cx="1580670" cy="135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Straight Arrow Connector 609"/>
            <p:cNvCxnSpPr/>
            <p:nvPr/>
          </p:nvCxnSpPr>
          <p:spPr>
            <a:xfrm rot="5400000">
              <a:off x="1626800" y="4674082"/>
              <a:ext cx="1400088" cy="727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Elbow Connector 156"/>
            <p:cNvCxnSpPr/>
            <p:nvPr/>
          </p:nvCxnSpPr>
          <p:spPr>
            <a:xfrm>
              <a:off x="2273727" y="3030023"/>
              <a:ext cx="351302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Elbow Connector 156"/>
            <p:cNvCxnSpPr/>
            <p:nvPr/>
          </p:nvCxnSpPr>
          <p:spPr>
            <a:xfrm>
              <a:off x="1804592" y="3817391"/>
              <a:ext cx="316735" cy="593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3" name="Elbow Connector 156"/>
            <p:cNvCxnSpPr/>
            <p:nvPr/>
          </p:nvCxnSpPr>
          <p:spPr>
            <a:xfrm rot="5400000">
              <a:off x="2132404" y="3504100"/>
              <a:ext cx="980197" cy="1260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4" name="Elbow Connector 156"/>
            <p:cNvCxnSpPr/>
            <p:nvPr/>
          </p:nvCxnSpPr>
          <p:spPr>
            <a:xfrm>
              <a:off x="2310490" y="3985442"/>
              <a:ext cx="299360" cy="235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5" name="Elbow Connector 156"/>
            <p:cNvCxnSpPr/>
            <p:nvPr/>
          </p:nvCxnSpPr>
          <p:spPr>
            <a:xfrm>
              <a:off x="1092247" y="5280259"/>
              <a:ext cx="501603" cy="294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Elbow Connector 156"/>
            <p:cNvCxnSpPr/>
            <p:nvPr/>
          </p:nvCxnSpPr>
          <p:spPr>
            <a:xfrm rot="16200000" flipH="1">
              <a:off x="1017971" y="5219437"/>
              <a:ext cx="150750" cy="219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Straight Arrow Connector 616"/>
            <p:cNvCxnSpPr/>
            <p:nvPr/>
          </p:nvCxnSpPr>
          <p:spPr>
            <a:xfrm rot="16200000" flipH="1">
              <a:off x="1536508" y="5334195"/>
              <a:ext cx="108066" cy="608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8" name="TextBox 617"/>
            <p:cNvSpPr txBox="1"/>
            <p:nvPr/>
          </p:nvSpPr>
          <p:spPr>
            <a:xfrm>
              <a:off x="1711326" y="5368302"/>
              <a:ext cx="48442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latin typeface="Arial" pitchFamily="34" charset="0"/>
                  <a:cs typeface="Arial" pitchFamily="34" charset="0"/>
                </a:rPr>
                <a:t>MUX</a:t>
              </a:r>
              <a:endParaRPr lang="en-US" sz="105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9" name="Straight Connector 618"/>
            <p:cNvCxnSpPr/>
            <p:nvPr/>
          </p:nvCxnSpPr>
          <p:spPr>
            <a:xfrm rot="5400000">
              <a:off x="1092625" y="3805413"/>
              <a:ext cx="3964110" cy="91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/>
            <p:nvPr/>
          </p:nvCxnSpPr>
          <p:spPr>
            <a:xfrm rot="10800000" flipV="1">
              <a:off x="1925787" y="5778094"/>
              <a:ext cx="1144310" cy="1395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Arrow Connector 620"/>
            <p:cNvCxnSpPr/>
            <p:nvPr/>
          </p:nvCxnSpPr>
          <p:spPr>
            <a:xfrm rot="10800000" flipV="1">
              <a:off x="2844160" y="1817011"/>
              <a:ext cx="243676" cy="1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Arrow Connector 621"/>
            <p:cNvCxnSpPr/>
            <p:nvPr/>
          </p:nvCxnSpPr>
          <p:spPr>
            <a:xfrm rot="16200000" flipH="1">
              <a:off x="1815111" y="5709292"/>
              <a:ext cx="188970" cy="447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5587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532" grpId="0" animBg="1"/>
      <p:bldP spid="53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7|10.2|8.5|6.5|6.3|6.8|7.9|23.9|35.7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2|8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6.5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6.5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6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8834</TotalTime>
  <Words>1301</Words>
  <Application>Microsoft Office PowerPoint</Application>
  <PresentationFormat>On-screen Show (4:3)</PresentationFormat>
  <Paragraphs>456</Paragraphs>
  <Slides>25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Visio</vt:lpstr>
      <vt:lpstr>PEPSC : A Power Efficient Computer for Scientific Computing.</vt:lpstr>
      <vt:lpstr>The Efficiency of High-Performance Compute</vt:lpstr>
      <vt:lpstr>General-Purpose Scientific Computing</vt:lpstr>
      <vt:lpstr>Important Domains</vt:lpstr>
      <vt:lpstr>Inefficiency Sources</vt:lpstr>
      <vt:lpstr>PEPSC</vt:lpstr>
      <vt:lpstr>Outline</vt:lpstr>
      <vt:lpstr>Traditional SIMD </vt:lpstr>
      <vt:lpstr>2D SIMD using FPU Chaining</vt:lpstr>
      <vt:lpstr>2D SIMD using FPU Chaining</vt:lpstr>
      <vt:lpstr>SIMD Width Efficiency Trade-offs</vt:lpstr>
      <vt:lpstr>Dual FPU Chains</vt:lpstr>
      <vt:lpstr>Dual-FPU Speedup</vt:lpstr>
      <vt:lpstr>Memory Stalls</vt:lpstr>
      <vt:lpstr>Weighted Average Degree</vt:lpstr>
      <vt:lpstr>Dynamic Degree Prefetcher</vt:lpstr>
      <vt:lpstr>DDP Results</vt:lpstr>
      <vt:lpstr>Divergence-Folding</vt:lpstr>
      <vt:lpstr>Other Serializing Constructs</vt:lpstr>
      <vt:lpstr>Evaluation Methodology</vt:lpstr>
      <vt:lpstr>PEPSC Architecture</vt:lpstr>
      <vt:lpstr>Utilization Improvement on GPU</vt:lpstr>
      <vt:lpstr>Comparisons</vt:lpstr>
      <vt:lpstr>Conclusion</vt:lpstr>
      <vt:lpstr>PEPSC : A Power Efficient Computer for Scientific Computing.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Power-Efficient Accelerators for High-Performance Appliccations</dc:title>
  <dc:creator>Ganesh</dc:creator>
  <cp:lastModifiedBy>Ankit Sethia</cp:lastModifiedBy>
  <cp:revision>893</cp:revision>
  <dcterms:created xsi:type="dcterms:W3CDTF">2011-10-17T14:42:00Z</dcterms:created>
  <dcterms:modified xsi:type="dcterms:W3CDTF">2011-10-17T14:43:48Z</dcterms:modified>
</cp:coreProperties>
</file>