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07" r:id="rId2"/>
    <p:sldId id="413" r:id="rId3"/>
    <p:sldId id="416" r:id="rId4"/>
    <p:sldId id="331" r:id="rId5"/>
    <p:sldId id="399" r:id="rId6"/>
    <p:sldId id="418" r:id="rId7"/>
    <p:sldId id="423" r:id="rId8"/>
    <p:sldId id="401" r:id="rId9"/>
    <p:sldId id="403" r:id="rId10"/>
    <p:sldId id="426" r:id="rId11"/>
    <p:sldId id="427" r:id="rId12"/>
    <p:sldId id="336" r:id="rId13"/>
    <p:sldId id="411" r:id="rId14"/>
    <p:sldId id="422" r:id="rId15"/>
    <p:sldId id="428" r:id="rId16"/>
    <p:sldId id="429" r:id="rId17"/>
    <p:sldId id="335" r:id="rId18"/>
    <p:sldId id="381" r:id="rId19"/>
    <p:sldId id="340" r:id="rId20"/>
    <p:sldId id="417" r:id="rId21"/>
    <p:sldId id="420" r:id="rId22"/>
    <p:sldId id="4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F3F"/>
    <a:srgbClr val="FF6600"/>
    <a:srgbClr val="7E0000"/>
    <a:srgbClr val="4E81BD"/>
    <a:srgbClr val="DCE6F2"/>
    <a:srgbClr val="4F81BD"/>
    <a:srgbClr val="AD5207"/>
    <a:srgbClr val="F79646"/>
    <a:srgbClr val="A8C2F6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1" autoAdjust="0"/>
    <p:restoredTop sz="89180" autoAdjust="0"/>
  </p:normalViewPr>
  <p:slideViewPr>
    <p:cSldViewPr snapToGrid="0">
      <p:cViewPr varScale="1">
        <p:scale>
          <a:sx n="67" d="100"/>
          <a:sy n="67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ngin-labs.m.storage.umich.edu\netforce\windat.v2\Desktop\DCB\07222013_asplos_color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ngin-labs.m.storage.umich.edu\netforce\windat.v2\Desktop\DCB\07222013_asplos_colo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tforce\Downloads\07222013_asplos_col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performance!$G$18</c:f>
              <c:strCache>
                <c:ptCount val="1"/>
                <c:pt idx="0">
                  <c:v>Heterogeneous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performance!$F$19:$F$30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g.mean</c:v>
                </c:pt>
              </c:strCache>
            </c:strRef>
          </c:cat>
          <c:val>
            <c:numRef>
              <c:f>performance!$G$19:$G$30</c:f>
              <c:numCache>
                <c:formatCode>#,##0.00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performance!$H$18</c:f>
              <c:strCache>
                <c:ptCount val="1"/>
                <c:pt idx="0">
                  <c:v>Reactive</c:v>
                </c:pt>
              </c:strCache>
            </c:strRef>
          </c:tx>
          <c:spPr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performance!$F$19:$F$30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g.mean</c:v>
                </c:pt>
              </c:strCache>
            </c:strRef>
          </c:cat>
          <c:val>
            <c:numRef>
              <c:f>performance!$H$19:$H$30</c:f>
              <c:numCache>
                <c:formatCode>General</c:formatCode>
                <c:ptCount val="12"/>
                <c:pt idx="0">
                  <c:v>0.76370980016256496</c:v>
                </c:pt>
                <c:pt idx="1">
                  <c:v>0.92283353508678823</c:v>
                </c:pt>
                <c:pt idx="2">
                  <c:v>0.73476647182152166</c:v>
                </c:pt>
                <c:pt idx="3">
                  <c:v>0.70329147645232915</c:v>
                </c:pt>
                <c:pt idx="4">
                  <c:v>0.76424900132868046</c:v>
                </c:pt>
                <c:pt idx="5">
                  <c:v>0.82015105189499093</c:v>
                </c:pt>
                <c:pt idx="6">
                  <c:v>0.89017019889523852</c:v>
                </c:pt>
                <c:pt idx="7">
                  <c:v>0.69311478971756457</c:v>
                </c:pt>
                <c:pt idx="8">
                  <c:v>0.9251669589387147</c:v>
                </c:pt>
                <c:pt idx="9">
                  <c:v>0.8610155441324957</c:v>
                </c:pt>
                <c:pt idx="10">
                  <c:v>0.94416105940569561</c:v>
                </c:pt>
                <c:pt idx="11">
                  <c:v>0.81539023211275763</c:v>
                </c:pt>
              </c:numCache>
            </c:numRef>
          </c:val>
        </c:ser>
        <c:ser>
          <c:idx val="2"/>
          <c:order val="2"/>
          <c:tx>
            <c:strRef>
              <c:f>performance!$I$18</c:f>
              <c:strCache>
                <c:ptCount val="1"/>
                <c:pt idx="0">
                  <c:v>DCB</c:v>
                </c:pt>
              </c:strCache>
            </c:strRef>
          </c:tx>
          <c:spPr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performance!$F$19:$F$30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g.mean</c:v>
                </c:pt>
              </c:strCache>
            </c:strRef>
          </c:cat>
          <c:val>
            <c:numRef>
              <c:f>performance!$I$19:$I$30</c:f>
              <c:numCache>
                <c:formatCode>0.00%</c:formatCode>
                <c:ptCount val="12"/>
                <c:pt idx="0">
                  <c:v>0.67969279433464747</c:v>
                </c:pt>
                <c:pt idx="1">
                  <c:v>0.90665540713798065</c:v>
                </c:pt>
                <c:pt idx="2">
                  <c:v>0.71787364005202869</c:v>
                </c:pt>
                <c:pt idx="3">
                  <c:v>0.67295463177385995</c:v>
                </c:pt>
                <c:pt idx="4">
                  <c:v>0.73101813673980465</c:v>
                </c:pt>
                <c:pt idx="5">
                  <c:v>0.72831909623405811</c:v>
                </c:pt>
                <c:pt idx="6">
                  <c:v>0.84324775345642111</c:v>
                </c:pt>
                <c:pt idx="7">
                  <c:v>0.69303635248162754</c:v>
                </c:pt>
                <c:pt idx="8">
                  <c:v>0.73909117470614993</c:v>
                </c:pt>
                <c:pt idx="9">
                  <c:v>0.71162547320353786</c:v>
                </c:pt>
                <c:pt idx="10">
                  <c:v>0.89855289913522396</c:v>
                </c:pt>
                <c:pt idx="11">
                  <c:v>0.75244823791513793</c:v>
                </c:pt>
              </c:numCache>
            </c:numRef>
          </c:val>
        </c:ser>
        <c:gapWidth val="72"/>
        <c:axId val="124715392"/>
        <c:axId val="124716928"/>
      </c:barChart>
      <c:catAx>
        <c:axId val="124715392"/>
        <c:scaling>
          <c:orientation val="minMax"/>
        </c:scaling>
        <c:axPos val="b"/>
        <c:numFmt formatCode="General" sourceLinked="0"/>
        <c:tickLblPos val="nextTo"/>
        <c:txPr>
          <a:bodyPr rot="-3000000" vert="horz"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4716928"/>
        <c:crosses val="autoZero"/>
        <c:auto val="1"/>
        <c:lblAlgn val="ctr"/>
        <c:lblOffset val="100"/>
      </c:catAx>
      <c:valAx>
        <c:axId val="124716928"/>
        <c:scaling>
          <c:orientation val="minMax"/>
          <c:max val="1"/>
          <c:min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Normalized</a:t>
                </a:r>
                <a:r>
                  <a:rPr lang="en-US" sz="1600" baseline="0">
                    <a:latin typeface="Arial" pitchFamily="34" charset="0"/>
                    <a:cs typeface="Arial" pitchFamily="34" charset="0"/>
                  </a:rPr>
                  <a:t> Execution Time</a:t>
                </a:r>
                <a:endParaRPr lang="en-US" sz="16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8.378194746933236E-3"/>
              <c:y val="0.16662859890605278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4715392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19776757072032686"/>
          <c:y val="1.9464715222531261E-2"/>
          <c:w val="0.6188388257023425"/>
          <c:h val="0.11355081363531401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'sync-result'!$H$37</c:f>
              <c:strCache>
                <c:ptCount val="1"/>
                <c:pt idx="0">
                  <c:v>Heterogeneous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'sync-result'!$G$38:$G$49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g.mean</c:v>
                </c:pt>
              </c:strCache>
            </c:strRef>
          </c:cat>
          <c:val>
            <c:numRef>
              <c:f>'sync-result'!$H$38:$H$49</c:f>
              <c:numCache>
                <c:formatCode>0.00%</c:formatCode>
                <c:ptCount val="12"/>
                <c:pt idx="0">
                  <c:v>0.36371340663560531</c:v>
                </c:pt>
                <c:pt idx="1">
                  <c:v>0.38995632730472379</c:v>
                </c:pt>
                <c:pt idx="2">
                  <c:v>0.30778498626736173</c:v>
                </c:pt>
                <c:pt idx="3">
                  <c:v>0.56804154445479005</c:v>
                </c:pt>
                <c:pt idx="4">
                  <c:v>0.6628673901276626</c:v>
                </c:pt>
                <c:pt idx="5">
                  <c:v>0.69615347404254491</c:v>
                </c:pt>
                <c:pt idx="6">
                  <c:v>0.31753233299133965</c:v>
                </c:pt>
                <c:pt idx="7">
                  <c:v>3.5525201448693193E-2</c:v>
                </c:pt>
                <c:pt idx="8">
                  <c:v>0.31110018821571533</c:v>
                </c:pt>
                <c:pt idx="9">
                  <c:v>0.33521246991426878</c:v>
                </c:pt>
                <c:pt idx="10">
                  <c:v>0.3123863756725952</c:v>
                </c:pt>
                <c:pt idx="11">
                  <c:v>0.32452783576618627</c:v>
                </c:pt>
              </c:numCache>
            </c:numRef>
          </c:val>
        </c:ser>
        <c:ser>
          <c:idx val="1"/>
          <c:order val="1"/>
          <c:tx>
            <c:strRef>
              <c:f>'sync-result'!$I$37</c:f>
              <c:strCache>
                <c:ptCount val="1"/>
                <c:pt idx="0">
                  <c:v>Reactive</c:v>
                </c:pt>
              </c:strCache>
            </c:strRef>
          </c:tx>
          <c:spPr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'sync-result'!$G$38:$G$49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g.mean</c:v>
                </c:pt>
              </c:strCache>
            </c:strRef>
          </c:cat>
          <c:val>
            <c:numRef>
              <c:f>'sync-result'!$I$38:$I$49</c:f>
              <c:numCache>
                <c:formatCode>0.00%</c:formatCode>
                <c:ptCount val="12"/>
                <c:pt idx="0">
                  <c:v>0.27801267164111576</c:v>
                </c:pt>
                <c:pt idx="1">
                  <c:v>0.33879227611036122</c:v>
                </c:pt>
                <c:pt idx="2">
                  <c:v>0.24480312567469636</c:v>
                </c:pt>
                <c:pt idx="3">
                  <c:v>0.54341931596261117</c:v>
                </c:pt>
                <c:pt idx="4">
                  <c:v>0.57737451508543125</c:v>
                </c:pt>
                <c:pt idx="5">
                  <c:v>0.67863868136608474</c:v>
                </c:pt>
                <c:pt idx="6">
                  <c:v>0.29917200541919131</c:v>
                </c:pt>
                <c:pt idx="7">
                  <c:v>5.1636747505411473E-2</c:v>
                </c:pt>
                <c:pt idx="8">
                  <c:v>0.289652998600606</c:v>
                </c:pt>
                <c:pt idx="9">
                  <c:v>0.2585549978811853</c:v>
                </c:pt>
                <c:pt idx="10">
                  <c:v>0.29611948522114434</c:v>
                </c:pt>
                <c:pt idx="11">
                  <c:v>0.2985897674476698</c:v>
                </c:pt>
              </c:numCache>
            </c:numRef>
          </c:val>
        </c:ser>
        <c:ser>
          <c:idx val="2"/>
          <c:order val="2"/>
          <c:tx>
            <c:strRef>
              <c:f>'sync-result'!$J$37</c:f>
              <c:strCache>
                <c:ptCount val="1"/>
                <c:pt idx="0">
                  <c:v>DCB</c:v>
                </c:pt>
              </c:strCache>
            </c:strRef>
          </c:tx>
          <c:spPr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'sync-result'!$G$38:$G$49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g.mean</c:v>
                </c:pt>
              </c:strCache>
            </c:strRef>
          </c:cat>
          <c:val>
            <c:numRef>
              <c:f>'sync-result'!$J$38:$J$49</c:f>
              <c:numCache>
                <c:formatCode>0.00%</c:formatCode>
                <c:ptCount val="12"/>
                <c:pt idx="0">
                  <c:v>0.1201967740667355</c:v>
                </c:pt>
                <c:pt idx="1">
                  <c:v>0.32923458264696448</c:v>
                </c:pt>
                <c:pt idx="2">
                  <c:v>0.12565433554342156</c:v>
                </c:pt>
                <c:pt idx="3">
                  <c:v>0.54782436998226758</c:v>
                </c:pt>
                <c:pt idx="4">
                  <c:v>0.5686830114442476</c:v>
                </c:pt>
                <c:pt idx="5">
                  <c:v>0.63470896351070294</c:v>
                </c:pt>
                <c:pt idx="6">
                  <c:v>0.26908958264403832</c:v>
                </c:pt>
                <c:pt idx="7">
                  <c:v>5.1069365942028988E-2</c:v>
                </c:pt>
                <c:pt idx="8">
                  <c:v>0.18683914025568779</c:v>
                </c:pt>
                <c:pt idx="9">
                  <c:v>0.10827665705234363</c:v>
                </c:pt>
                <c:pt idx="10">
                  <c:v>0.27979612812128413</c:v>
                </c:pt>
                <c:pt idx="11">
                  <c:v>0.22545052314011166</c:v>
                </c:pt>
              </c:numCache>
            </c:numRef>
          </c:val>
        </c:ser>
        <c:gapWidth val="69"/>
        <c:axId val="124747136"/>
        <c:axId val="124916864"/>
      </c:barChart>
      <c:catAx>
        <c:axId val="124747136"/>
        <c:scaling>
          <c:orientation val="minMax"/>
        </c:scaling>
        <c:axPos val="b"/>
        <c:numFmt formatCode="General" sourceLinked="0"/>
        <c:tickLblPos val="nextTo"/>
        <c:txPr>
          <a:bodyPr rot="-3600000" vert="horz"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4916864"/>
        <c:crosses val="autoZero"/>
        <c:auto val="1"/>
        <c:lblAlgn val="ctr"/>
        <c:lblOffset val="100"/>
      </c:catAx>
      <c:valAx>
        <c:axId val="124916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Relative CPU Time</a:t>
                </a:r>
              </a:p>
            </c:rich>
          </c:tx>
          <c:layout>
            <c:manualLayout>
              <c:xMode val="edge"/>
              <c:yMode val="edge"/>
              <c:x val="1.1267676688294535E-2"/>
              <c:y val="0.19583173165175838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47471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986939222057195"/>
          <c:y val="1.7879948914431672E-2"/>
          <c:w val="0.82279270216525291"/>
          <c:h val="7.1830130429098721E-2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>
        <c:manualLayout>
          <c:layoutTarget val="inner"/>
          <c:xMode val="edge"/>
          <c:yMode val="edge"/>
          <c:x val="0.16356587054157143"/>
          <c:y val="8.6418403581905182E-2"/>
          <c:w val="0.81709006896427583"/>
          <c:h val="0.56404961144562893"/>
        </c:manualLayout>
      </c:layout>
      <c:barChart>
        <c:barDir val="col"/>
        <c:grouping val="clustered"/>
        <c:ser>
          <c:idx val="1"/>
          <c:order val="0"/>
          <c:tx>
            <c:strRef>
              <c:f>'[07222013_asplos_color.xlsx]accuracy'!$G$15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'[07222013_asplos_color.xlsx]accuracy'!$E$16:$E$27</c:f>
              <c:strCache>
                <c:ptCount val="12"/>
                <c:pt idx="0">
                  <c:v>blackscholes</c:v>
                </c:pt>
                <c:pt idx="1">
                  <c:v>bodytrack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fluidanimate</c:v>
                </c:pt>
                <c:pt idx="7">
                  <c:v>raytrace</c:v>
                </c:pt>
                <c:pt idx="8">
                  <c:v>streamcluster</c:v>
                </c:pt>
                <c:pt idx="9">
                  <c:v>swaptions</c:v>
                </c:pt>
                <c:pt idx="10">
                  <c:v>x264</c:v>
                </c:pt>
                <c:pt idx="11">
                  <c:v>mean</c:v>
                </c:pt>
              </c:strCache>
            </c:strRef>
          </c:cat>
          <c:val>
            <c:numRef>
              <c:f>'[07222013_asplos_color.xlsx]accuracy'!$G$16:$G$27</c:f>
              <c:numCache>
                <c:formatCode>0.00%</c:formatCode>
                <c:ptCount val="12"/>
                <c:pt idx="0">
                  <c:v>0.10748551267711927</c:v>
                </c:pt>
                <c:pt idx="1">
                  <c:v>6.1570931787590322E-2</c:v>
                </c:pt>
                <c:pt idx="2">
                  <c:v>8.5003749212809648E-2</c:v>
                </c:pt>
                <c:pt idx="3">
                  <c:v>5.768825509096711E-2</c:v>
                </c:pt>
                <c:pt idx="4">
                  <c:v>2.5567975318510305E-2</c:v>
                </c:pt>
                <c:pt idx="5">
                  <c:v>9.9045101846010532E-3</c:v>
                </c:pt>
                <c:pt idx="6">
                  <c:v>7.6222973525535573E-2</c:v>
                </c:pt>
                <c:pt idx="7">
                  <c:v>9.611445452388373E-3</c:v>
                </c:pt>
                <c:pt idx="8">
                  <c:v>6.2890344265620641E-3</c:v>
                </c:pt>
                <c:pt idx="9">
                  <c:v>1.2090145456650379E-2</c:v>
                </c:pt>
                <c:pt idx="10">
                  <c:v>7.3394183155291892E-2</c:v>
                </c:pt>
                <c:pt idx="11">
                  <c:v>4.771170148072968E-2</c:v>
                </c:pt>
              </c:numCache>
            </c:numRef>
          </c:val>
        </c:ser>
        <c:gapWidth val="55"/>
        <c:axId val="124748928"/>
        <c:axId val="124750464"/>
      </c:barChart>
      <c:catAx>
        <c:axId val="124748928"/>
        <c:scaling>
          <c:orientation val="minMax"/>
        </c:scaling>
        <c:axPos val="b"/>
        <c:numFmt formatCode="General" sourceLinked="0"/>
        <c:tickLblPos val="nextTo"/>
        <c:txPr>
          <a:bodyPr rot="-3600000" vert="horz"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4750464"/>
        <c:crosses val="autoZero"/>
        <c:auto val="1"/>
        <c:lblAlgn val="ctr"/>
        <c:lblOffset val="100"/>
      </c:catAx>
      <c:valAx>
        <c:axId val="1247504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Relative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Error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9344060494152836E-2"/>
              <c:y val="0.18912294786681089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4748928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AFE51-68C7-4377-B946-CE8DF86AE21F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CFB7-CF33-497E-A510-28B707C6F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27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48D03-B2D8-4FDD-9029-732457F0D638}" type="slidenum">
              <a:rPr lang="ko-KR" altLang="en-US" smtClean="0"/>
              <a:pPr/>
              <a:t>1</a:t>
            </a:fld>
            <a:endParaRPr lang="en-US" altLang="ko-K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383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4420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52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930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512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055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63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16675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49938" y="6388100"/>
            <a:ext cx="2654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University of Michigan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Electrical Engineering and Computer Science</a:t>
            </a:r>
          </a:p>
        </p:txBody>
      </p:sp>
      <p:pic>
        <p:nvPicPr>
          <p:cNvPr id="2054" name="Picture 9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73813"/>
            <a:ext cx="41116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234950"/>
            <a:ext cx="8686800" cy="6084888"/>
          </a:xfrm>
          <a:prstGeom prst="rect">
            <a:avLst/>
          </a:prstGeom>
          <a:noFill/>
          <a:ln w="15875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509976" y="6357936"/>
            <a:ext cx="2895600" cy="304800"/>
          </a:xfrm>
          <a:prstGeom prst="rect">
            <a:avLst/>
          </a:prstGeom>
          <a:noFill/>
        </p:spPr>
        <p:txBody>
          <a:bodyPr/>
          <a:lstStyle/>
          <a:p>
            <a:fld id="{8146AB52-399E-4D93-9AC7-0FB2EA5CF109}" type="slidenum">
              <a:rPr lang="ko-KR" altLang="en-US" smtClean="0"/>
              <a:pPr/>
              <a:t>1</a:t>
            </a:fld>
            <a:endParaRPr lang="en-US" altLang="ko-KR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Embracing Heterogeneity with Dynamic Core Boosting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00400"/>
            <a:ext cx="84582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dirty="0" smtClean="0">
              <a:ea typeface="굴림" pitchFamily="50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b="1" dirty="0" err="1" smtClean="0">
                <a:ea typeface="굴림" pitchFamily="50" charset="-127"/>
              </a:rPr>
              <a:t>Hyoun</a:t>
            </a:r>
            <a:r>
              <a:rPr lang="en-US" altLang="ko-KR" b="1" dirty="0" smtClean="0">
                <a:ea typeface="굴림" pitchFamily="50" charset="-127"/>
              </a:rPr>
              <a:t> </a:t>
            </a:r>
            <a:r>
              <a:rPr lang="en-US" altLang="ko-KR" b="1" dirty="0" err="1" smtClean="0">
                <a:ea typeface="굴림" pitchFamily="50" charset="-127"/>
              </a:rPr>
              <a:t>Kyu</a:t>
            </a:r>
            <a:r>
              <a:rPr lang="en-US" altLang="ko-KR" b="1" dirty="0" smtClean="0">
                <a:ea typeface="굴림" pitchFamily="50" charset="-127"/>
              </a:rPr>
              <a:t> Cho and Scott </a:t>
            </a:r>
            <a:r>
              <a:rPr lang="en-US" altLang="ko-KR" b="1" dirty="0" err="1" smtClean="0">
                <a:ea typeface="굴림" pitchFamily="50" charset="-127"/>
              </a:rPr>
              <a:t>Mahlke</a:t>
            </a:r>
            <a:endParaRPr lang="en-US" altLang="ko-KR" b="1" baseline="30000" dirty="0" smtClean="0">
              <a:ea typeface="굴림" pitchFamily="50" charset="-127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385887" y="4552948"/>
            <a:ext cx="6400800" cy="87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ko-KR" sz="2400" dirty="0" smtClean="0">
                <a:latin typeface="Arial Narrow" pitchFamily="34" charset="0"/>
                <a:ea typeface="굴림" pitchFamily="50" charset="-127"/>
              </a:rPr>
              <a:t>University of Michigan</a:t>
            </a:r>
          </a:p>
          <a:p>
            <a:pPr algn="ctr">
              <a:spcBef>
                <a:spcPct val="20000"/>
              </a:spcBef>
            </a:pPr>
            <a:endParaRPr lang="en-US" altLang="ko-KR" sz="2400" dirty="0" smtClean="0">
              <a:latin typeface="Arial Narrow" pitchFamily="34" charset="0"/>
              <a:ea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3235" y="5257786"/>
            <a:ext cx="29289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May 20, 2014</a:t>
            </a:r>
            <a:endParaRPr lang="en-US" sz="2200" dirty="0"/>
          </a:p>
        </p:txBody>
      </p:sp>
    </p:spTree>
  </p:cSld>
  <p:clrMapOvr>
    <a:masterClrMapping/>
  </p:clrMapOvr>
  <p:transition advTm="2039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Boosting Data Parallel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229600" cy="4829175"/>
          </a:xfrm>
        </p:spPr>
        <p:txBody>
          <a:bodyPr/>
          <a:lstStyle/>
          <a:p>
            <a:r>
              <a:rPr lang="en-US" dirty="0" smtClean="0"/>
              <a:t>Greedy scheduling </a:t>
            </a:r>
          </a:p>
          <a:p>
            <a:endParaRPr lang="en-US" dirty="0" smtClean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732176" y="2077945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82" y="2348163"/>
            <a:ext cx="309111" cy="30911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1732176" y="3020179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732176" y="3962413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82" y="4232631"/>
            <a:ext cx="309111" cy="309111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 bwMode="auto">
          <a:xfrm>
            <a:off x="1729016" y="4906338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20" y="1862171"/>
            <a:ext cx="4813653" cy="4451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046" y="1862174"/>
            <a:ext cx="4820327" cy="4451860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 bwMode="auto">
          <a:xfrm>
            <a:off x="1735690" y="3017263"/>
            <a:ext cx="1070042" cy="849549"/>
          </a:xfrm>
          <a:prstGeom prst="roundRect">
            <a:avLst/>
          </a:prstGeom>
          <a:solidFill>
            <a:srgbClr val="FF660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1735690" y="4912279"/>
            <a:ext cx="1070042" cy="849549"/>
          </a:xfrm>
          <a:prstGeom prst="roundRect">
            <a:avLst/>
          </a:prstGeom>
          <a:solidFill>
            <a:srgbClr val="FF3F3F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482" y="3290397"/>
            <a:ext cx="309111" cy="3091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22" y="5176556"/>
            <a:ext cx="309111" cy="3091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20" y="1862172"/>
            <a:ext cx="4813653" cy="44518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57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6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6417091" y="4799273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Boosting Pipeline Parallel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229600" cy="4829175"/>
          </a:xfrm>
        </p:spPr>
        <p:txBody>
          <a:bodyPr/>
          <a:lstStyle/>
          <a:p>
            <a:r>
              <a:rPr lang="en-US" dirty="0" smtClean="0"/>
              <a:t>Epoch-based scheduling</a:t>
            </a:r>
          </a:p>
          <a:p>
            <a:pPr lvl="1"/>
            <a:r>
              <a:rPr lang="en-US" dirty="0" smtClean="0"/>
              <a:t>Monitors CPU utilization with H/W performance counter</a:t>
            </a:r>
          </a:p>
          <a:p>
            <a:pPr lvl="1"/>
            <a:r>
              <a:rPr lang="en-US" dirty="0" smtClean="0"/>
              <a:t>Assigns boosting budget at the end of epoch</a:t>
            </a:r>
          </a:p>
          <a:p>
            <a:endParaRPr lang="en-US" dirty="0" smtClean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98474" y="4799877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80" y="5070095"/>
            <a:ext cx="309111" cy="30911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6417091" y="4799272"/>
            <a:ext cx="1070042" cy="849549"/>
          </a:xfrm>
          <a:prstGeom prst="roundRect">
            <a:avLst/>
          </a:prstGeom>
          <a:solidFill>
            <a:srgbClr val="FF660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2938013" y="4799476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4677552" y="4799275"/>
            <a:ext cx="1070042" cy="849549"/>
          </a:xfrm>
          <a:prstGeom prst="roundRect">
            <a:avLst/>
          </a:prstGeom>
          <a:solidFill>
            <a:srgbClr val="4E81BD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68" y="5069493"/>
            <a:ext cx="309111" cy="309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36" y="3314137"/>
            <a:ext cx="2025198" cy="12151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75" y="3314136"/>
            <a:ext cx="2025198" cy="12151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14" y="3314135"/>
            <a:ext cx="2025198" cy="12151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353" y="3313935"/>
            <a:ext cx="2020554" cy="1215120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 bwMode="auto">
          <a:xfrm>
            <a:off x="2932206" y="4799272"/>
            <a:ext cx="1070042" cy="849549"/>
          </a:xfrm>
          <a:prstGeom prst="roundRect">
            <a:avLst/>
          </a:prstGeom>
          <a:solidFill>
            <a:srgbClr val="FF3F3F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319" y="5069694"/>
            <a:ext cx="309111" cy="3091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556" y="5069493"/>
            <a:ext cx="309111" cy="309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7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8" grpId="0" animBg="1"/>
      <p:bldP spid="11" grpId="0" animBg="1"/>
      <p:bldP spid="14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Dynamic Core Boosting</a:t>
            </a:r>
            <a:endParaRPr lang="en-US" sz="4000" dirty="0"/>
          </a:p>
        </p:txBody>
      </p:sp>
      <p:pic>
        <p:nvPicPr>
          <p:cNvPr id="4" name="Picture 3" descr="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4426" y="1349826"/>
            <a:ext cx="6529386" cy="4886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Progress Monitoring Example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55831"/>
            <a:ext cx="83820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pthread_barrier_wait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(barrier);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period = calc_period_LID_007(start, end);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for (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start 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 end 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++ ) {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compute(…);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if (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side_exit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 {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SET_PROGRESS_TO(MAX_PROGRESS_007);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break;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}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if ( ( ( end – 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) % period ) == 0 )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PROGRESS_STEP_FORWARD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}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pthread_barrier_wait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(barrier);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ea typeface="굴림" pitchFamily="50" charset="-127"/>
              </a:rPr>
              <a:t>Evaluation Methodology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ea typeface="굴림" pitchFamily="50" charset="-127"/>
              </a:rPr>
              <a:t>Asymmetry emulation with Dynamic Binary Translation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Slow down proportionally instead of accelerating</a:t>
            </a:r>
          </a:p>
          <a:p>
            <a:r>
              <a:rPr lang="en-US" altLang="ko-KR" sz="2800" dirty="0" smtClean="0">
                <a:ea typeface="굴림" pitchFamily="50" charset="-127"/>
              </a:rPr>
              <a:t>8 cores with frequency variation</a:t>
            </a:r>
          </a:p>
          <a:p>
            <a:pPr lvl="1"/>
            <a:r>
              <a:rPr lang="en-US" altLang="ko-KR" sz="2400" dirty="0">
                <a:ea typeface="굴림" pitchFamily="50" charset="-127"/>
              </a:rPr>
              <a:t> </a:t>
            </a:r>
            <a:endParaRPr lang="en-US" altLang="ko-KR" sz="2400" dirty="0" smtClean="0">
              <a:ea typeface="굴림" pitchFamily="50" charset="-127"/>
            </a:endParaRPr>
          </a:p>
          <a:p>
            <a:r>
              <a:rPr lang="en-US" altLang="ko-KR" sz="2800" dirty="0" smtClean="0">
                <a:ea typeface="굴림" pitchFamily="50" charset="-127"/>
              </a:rPr>
              <a:t>1 core boosted, boosting rate = 1.5x</a:t>
            </a:r>
          </a:p>
          <a:p>
            <a:r>
              <a:rPr lang="en-US" altLang="ko-KR" sz="2800" dirty="0" smtClean="0">
                <a:ea typeface="굴림" pitchFamily="50" charset="-127"/>
              </a:rPr>
              <a:t>Compares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Heterogeneous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Reactive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DCB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8632" y="3012935"/>
            <a:ext cx="5400675" cy="30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73979505"/>
      </p:ext>
    </p:extLst>
  </p:cSld>
  <p:clrMapOvr>
    <a:masterClrMapping/>
  </p:clrMapOvr>
  <p:transition advTm="53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Performance Improvement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 bwMode="auto">
          <a:xfrm>
            <a:off x="7819696" y="4966138"/>
            <a:ext cx="378373" cy="441434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03526564"/>
              </p:ext>
            </p:extLst>
          </p:nvPr>
        </p:nvGraphicFramePr>
        <p:xfrm>
          <a:off x="457200" y="1201401"/>
          <a:ext cx="8229600" cy="517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7772401" y="1517652"/>
            <a:ext cx="971549" cy="2182812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0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Synchronization Overheads</a:t>
            </a:r>
            <a:endParaRPr lang="en-US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54750565"/>
              </p:ext>
            </p:extLst>
          </p:nvPr>
        </p:nvGraphicFramePr>
        <p:xfrm>
          <a:off x="580676" y="1406943"/>
          <a:ext cx="7889204" cy="4979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5457827" y="4103688"/>
            <a:ext cx="771524" cy="1011237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Arrival Time</a:t>
            </a:r>
            <a:endParaRPr lang="en-US" dirty="0"/>
          </a:p>
        </p:txBody>
      </p:sp>
      <p:pic>
        <p:nvPicPr>
          <p:cNvPr id="4" name="Picture 3" descr="timesc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6" y="1169347"/>
            <a:ext cx="7900987" cy="508857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2159541" y="3073939"/>
            <a:ext cx="2457855" cy="2516223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4100316" y="1321557"/>
            <a:ext cx="2457855" cy="2516223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486401" y="846138"/>
            <a:ext cx="2457855" cy="2516223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645924" y="3073939"/>
            <a:ext cx="2457855" cy="2516223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ea typeface="굴림" pitchFamily="50" charset="-127"/>
              </a:rPr>
              <a:t>Conclusion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DCB mitigates workload imbalance in performance asymmetric CMPs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Accelerating critical threads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Coordinating compiler, runtime, and architecture for near-optimal assignment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Overall, improves performance by 33%, outperforming a reactive boosting scheme by 10%</a:t>
            </a:r>
          </a:p>
        </p:txBody>
      </p:sp>
    </p:spTree>
  </p:cSld>
  <p:clrMapOvr>
    <a:masterClrMapping/>
  </p:clrMapOvr>
  <p:transition advTm="5313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Thank you!</a:t>
            </a:r>
            <a:endParaRPr lang="en-US" sz="4000" dirty="0"/>
          </a:p>
        </p:txBody>
      </p:sp>
      <p:pic>
        <p:nvPicPr>
          <p:cNvPr id="4" name="그림 5" descr="ques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900" y="1547812"/>
            <a:ext cx="64262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Parallel Programming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054486" y="1757464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Core1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09" y="1588850"/>
            <a:ext cx="4698457" cy="428017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3054486" y="2675107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Core2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3054486" y="3592750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Core3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054486" y="4510393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Core4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21761" y="2876147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487522" y="2876147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620140" y="3446835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1486712" y="3446835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620140" y="2876147"/>
            <a:ext cx="1735576" cy="1141377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9543" y="3216002"/>
            <a:ext cx="1644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Workload</a:t>
            </a:r>
            <a:endParaRPr lang="en-US" sz="2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107" y="2047994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107" y="2947481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107" y="3865124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107" y="4782767"/>
            <a:ext cx="304800" cy="304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09" y="1588850"/>
            <a:ext cx="4698457" cy="42801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09" y="1588850"/>
            <a:ext cx="4698457" cy="42801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09" y="1588850"/>
            <a:ext cx="4698457" cy="42801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10" y="1588850"/>
            <a:ext cx="4698456" cy="42801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58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27656 -0.141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-706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18264 -0.008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-4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18333 0.0416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08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27812 0.1710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1" animBg="1"/>
      <p:bldP spid="10" grpId="2" animBg="1"/>
      <p:bldP spid="12" grpId="1" animBg="1"/>
      <p:bldP spid="12" grpId="2" animBg="1"/>
      <p:bldP spid="13" grpId="1" animBg="1"/>
      <p:bldP spid="13" grpId="2" animBg="1"/>
      <p:bldP spid="14" grpId="1" animBg="1"/>
      <p:bldP spid="14" grpId="2" animBg="1"/>
      <p:bldP spid="15" grpId="0" animBg="1"/>
      <p:bldP spid="15" grpId="1" animBg="1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Core Boosting with Frequency Scaling</a:t>
            </a:r>
            <a:endParaRPr lang="en-US" sz="4000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6553200" y="5643567"/>
            <a:ext cx="3321050" cy="79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Transition time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/>
              <a:t>                            [Dreslinski`12]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802249"/>
            <a:ext cx="8229601" cy="37874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50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Asymmetry Emulation with DBT</a:t>
            </a:r>
            <a:endParaRPr lang="en-US" sz="4000" dirty="0"/>
          </a:p>
        </p:txBody>
      </p:sp>
      <p:pic>
        <p:nvPicPr>
          <p:cNvPr id="4" name="Content Placeholder 3" descr="emul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5592" y="1600200"/>
            <a:ext cx="7492815" cy="4525963"/>
          </a:xfrm>
        </p:spPr>
      </p:pic>
    </p:spTree>
    <p:extLst>
      <p:ext uri="{BB962C8B-B14F-4D97-AF65-F5344CB8AC3E}">
        <p14:creationId xmlns="" xmlns:p14="http://schemas.microsoft.com/office/powerpoint/2010/main" val="38743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Evaluation Platform Accuracy</a:t>
            </a:r>
            <a:endParaRPr lang="en-US" sz="4000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204841" y="4871545"/>
            <a:ext cx="378373" cy="441434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912515" y="1282835"/>
          <a:ext cx="704659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521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Workload Imbalance Among Threads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556" y="1764138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943939" y="1903567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77" y="2036511"/>
            <a:ext cx="304800" cy="3048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838556" y="2681781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943939" y="2821210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77" y="2954154"/>
            <a:ext cx="304800" cy="3048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838556" y="3599424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943939" y="3738853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77" y="3871797"/>
            <a:ext cx="304800" cy="3048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838556" y="4517067"/>
            <a:ext cx="1070042" cy="849549"/>
          </a:xfrm>
          <a:prstGeom prst="roundRect">
            <a:avLst/>
          </a:prstGeom>
          <a:solidFill>
            <a:srgbClr val="0070C0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943939" y="4656496"/>
            <a:ext cx="859276" cy="57068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77" y="4789440"/>
            <a:ext cx="304800" cy="304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48" y="1598767"/>
            <a:ext cx="2364554" cy="42801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48" y="1598767"/>
            <a:ext cx="2333902" cy="4280171"/>
          </a:xfrm>
          <a:prstGeom prst="rect">
            <a:avLst/>
          </a:prstGeom>
        </p:spPr>
      </p:pic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912397" y="1593715"/>
            <a:ext cx="401110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Asymmetric S/W</a:t>
            </a:r>
          </a:p>
          <a:p>
            <a:pPr lvl="1"/>
            <a:r>
              <a:rPr lang="en-US" sz="2200" dirty="0" smtClean="0"/>
              <a:t>Control flow divergence</a:t>
            </a:r>
          </a:p>
          <a:p>
            <a:pPr lvl="1"/>
            <a:r>
              <a:rPr lang="en-US" sz="2200" dirty="0" smtClean="0"/>
              <a:t>Non-deterministic memory latencies</a:t>
            </a:r>
          </a:p>
          <a:p>
            <a:pPr lvl="1"/>
            <a:r>
              <a:rPr lang="en-US" sz="2200" dirty="0" smtClean="0"/>
              <a:t>Synchronization operations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800" dirty="0" smtClean="0"/>
              <a:t>Asymmetric H/W</a:t>
            </a:r>
          </a:p>
          <a:p>
            <a:pPr lvl="1"/>
            <a:r>
              <a:rPr lang="en-US" sz="2200" dirty="0" smtClean="0"/>
              <a:t>Heterogeneous multicores</a:t>
            </a:r>
          </a:p>
          <a:p>
            <a:pPr lvl="1"/>
            <a:r>
              <a:rPr lang="en-US" sz="2200" dirty="0" smtClean="0"/>
              <a:t>Core-to-core process variation</a:t>
            </a:r>
          </a:p>
          <a:p>
            <a:pPr lvl="1"/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749" y="1593715"/>
            <a:ext cx="2333901" cy="428522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 bwMode="auto">
          <a:xfrm>
            <a:off x="2269313" y="5419655"/>
            <a:ext cx="2983480" cy="754214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7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Performance Impact of Asymmetric H/W</a:t>
            </a:r>
            <a:endParaRPr lang="en-US" sz="4000" dirty="0"/>
          </a:p>
        </p:txBody>
      </p:sp>
      <p:pic>
        <p:nvPicPr>
          <p:cNvPr id="4" name="Picture 3" descr="preli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55" y="1357099"/>
            <a:ext cx="7567316" cy="4145067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445193"/>
            <a:ext cx="8229600" cy="5294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Symmetric 8 Cores vs. 8 Cores w/ variations</a:t>
            </a:r>
            <a:endParaRPr lang="en-US" sz="28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0399" y="5976392"/>
            <a:ext cx="5400675" cy="30480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2244819" y="3669216"/>
            <a:ext cx="818756" cy="787570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5427420" y="3669216"/>
            <a:ext cx="818756" cy="787570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7567641" y="2881646"/>
            <a:ext cx="818756" cy="787570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6091474" y="1417637"/>
            <a:ext cx="1130283" cy="1082461"/>
          </a:xfrm>
          <a:prstGeom prst="ellipse">
            <a:avLst/>
          </a:prstGeom>
          <a:noFill/>
          <a:ln w="25400">
            <a:solidFill>
              <a:schemeClr val="accent1">
                <a:lumMod val="90000"/>
              </a:schemeClr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62" y="1192221"/>
            <a:ext cx="8196230" cy="44203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" y="274638"/>
            <a:ext cx="8601075" cy="1143000"/>
          </a:xfrm>
        </p:spPr>
        <p:txBody>
          <a:bodyPr/>
          <a:lstStyle/>
          <a:p>
            <a:r>
              <a:rPr lang="en-US" sz="4000" dirty="0" smtClean="0"/>
              <a:t>CPU Time Wasted for Synchronization</a:t>
            </a:r>
            <a:endParaRPr lang="en-US" sz="4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1144" y="5612524"/>
            <a:ext cx="5819775" cy="685800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64" y="1192221"/>
            <a:ext cx="8196229" cy="44203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63" y="1192221"/>
            <a:ext cx="8196229" cy="4420303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171775" y="1618553"/>
            <a:ext cx="4170269" cy="603648"/>
            <a:chOff x="3171775" y="1618553"/>
            <a:chExt cx="4170269" cy="603648"/>
          </a:xfrm>
        </p:grpSpPr>
        <p:grpSp>
          <p:nvGrpSpPr>
            <p:cNvPr id="3" name="Group 2"/>
            <p:cNvGrpSpPr/>
            <p:nvPr/>
          </p:nvGrpSpPr>
          <p:grpSpPr>
            <a:xfrm>
              <a:off x="3171775" y="1618553"/>
              <a:ext cx="2082683" cy="586502"/>
              <a:chOff x="3238520" y="1652204"/>
              <a:chExt cx="2082683" cy="586502"/>
            </a:xfrm>
          </p:grpSpPr>
          <p:sp>
            <p:nvSpPr>
              <p:cNvPr id="4" name="Arc 3"/>
              <p:cNvSpPr/>
              <p:nvPr/>
            </p:nvSpPr>
            <p:spPr>
              <a:xfrm>
                <a:off x="4333620" y="1857706"/>
                <a:ext cx="543309" cy="381000"/>
              </a:xfrm>
              <a:prstGeom prst="arc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238520" y="1652204"/>
                <a:ext cx="2082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Homogeneous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069203" y="1618553"/>
              <a:ext cx="2272841" cy="603648"/>
              <a:chOff x="5102575" y="1635058"/>
              <a:chExt cx="2272841" cy="603648"/>
            </a:xfrm>
          </p:grpSpPr>
          <p:sp>
            <p:nvSpPr>
              <p:cNvPr id="5" name="Arc 4"/>
              <p:cNvSpPr/>
              <p:nvPr/>
            </p:nvSpPr>
            <p:spPr>
              <a:xfrm flipH="1">
                <a:off x="5102575" y="1857706"/>
                <a:ext cx="543309" cy="381000"/>
              </a:xfrm>
              <a:prstGeom prst="arc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292733" y="1635058"/>
                <a:ext cx="2082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Heterogeneous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48" idx="1"/>
          </p:cNvCxnSpPr>
          <p:nvPr/>
        </p:nvCxnSpPr>
        <p:spPr>
          <a:xfrm>
            <a:off x="3937927" y="2821696"/>
            <a:ext cx="2328677" cy="4577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2136177" y="2752157"/>
            <a:ext cx="2487886" cy="147892"/>
          </a:xfrm>
          <a:prstGeom prst="roundRect">
            <a:avLst/>
          </a:prstGeom>
          <a:solidFill>
            <a:srgbClr val="F796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ea typeface="굴림" pitchFamily="50" charset="-127"/>
              </a:rPr>
              <a:t>Thread Criticality due to Workload Imbalance</a:t>
            </a:r>
          </a:p>
        </p:txBody>
      </p:sp>
      <p:sp>
        <p:nvSpPr>
          <p:cNvPr id="9" name="Down Arrow 8"/>
          <p:cNvSpPr/>
          <p:nvPr/>
        </p:nvSpPr>
        <p:spPr bwMode="auto">
          <a:xfrm>
            <a:off x="4193628" y="3563007"/>
            <a:ext cx="835572" cy="346841"/>
          </a:xfrm>
          <a:prstGeom prst="downArrow">
            <a:avLst/>
          </a:prstGeom>
          <a:solidFill>
            <a:srgbClr val="4F81BD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6351665" y="4086623"/>
            <a:ext cx="709448" cy="1860331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2131929" y="1452359"/>
            <a:ext cx="0" cy="1970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59556" y="1452359"/>
            <a:ext cx="0" cy="1970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554800" y="3432326"/>
            <a:ext cx="6060415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131929" y="1659743"/>
            <a:ext cx="1246067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131929" y="2022663"/>
            <a:ext cx="1642542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131929" y="2385584"/>
            <a:ext cx="2208936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131929" y="2748504"/>
            <a:ext cx="2888609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131929" y="3111425"/>
            <a:ext cx="4927627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6266604" y="1452359"/>
            <a:ext cx="0" cy="197014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6266604" y="1659743"/>
            <a:ext cx="792951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266604" y="2022663"/>
            <a:ext cx="792951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266604" y="2385584"/>
            <a:ext cx="792951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266604" y="2748504"/>
            <a:ext cx="792951" cy="155537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39" idx="3"/>
            <a:endCxn id="45" idx="1"/>
          </p:cNvCxnSpPr>
          <p:nvPr/>
        </p:nvCxnSpPr>
        <p:spPr>
          <a:xfrm>
            <a:off x="3377996" y="1737511"/>
            <a:ext cx="2888609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3"/>
            <a:endCxn id="46" idx="1"/>
          </p:cNvCxnSpPr>
          <p:nvPr/>
        </p:nvCxnSpPr>
        <p:spPr>
          <a:xfrm>
            <a:off x="3774471" y="2100432"/>
            <a:ext cx="2492133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1" idx="3"/>
            <a:endCxn id="47" idx="1"/>
          </p:cNvCxnSpPr>
          <p:nvPr/>
        </p:nvCxnSpPr>
        <p:spPr>
          <a:xfrm>
            <a:off x="4340865" y="2463352"/>
            <a:ext cx="1925739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35453" y="1579046"/>
            <a:ext cx="679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35453" y="1941967"/>
            <a:ext cx="679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5453" y="2304887"/>
            <a:ext cx="679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T3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35453" y="2667808"/>
            <a:ext cx="679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T4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35453" y="3030728"/>
            <a:ext cx="679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T5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10297" y="1450811"/>
            <a:ext cx="679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Idle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91599" y="1238286"/>
            <a:ext cx="786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Barrier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9521" y="3175054"/>
            <a:ext cx="786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2136177" y="4077439"/>
            <a:ext cx="0" cy="1938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244228" y="4077439"/>
            <a:ext cx="0" cy="1938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554800" y="6025731"/>
            <a:ext cx="6105021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2136177" y="4281504"/>
            <a:ext cx="1255238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2136177" y="4638619"/>
            <a:ext cx="1654632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2136177" y="4995734"/>
            <a:ext cx="2225195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2136177" y="5352849"/>
            <a:ext cx="2909870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136177" y="5709963"/>
            <a:ext cx="3309264" cy="153049"/>
          </a:xfrm>
          <a:prstGeom prst="roundRect">
            <a:avLst/>
          </a:prstGeom>
          <a:solidFill>
            <a:srgbClr val="F796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445440" y="4077439"/>
            <a:ext cx="0" cy="193862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5445440" y="4281504"/>
            <a:ext cx="798788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5445440" y="4638619"/>
            <a:ext cx="798788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445440" y="4995734"/>
            <a:ext cx="798788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5445440" y="5352849"/>
            <a:ext cx="798788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65" idx="3"/>
            <a:endCxn id="71" idx="1"/>
          </p:cNvCxnSpPr>
          <p:nvPr/>
        </p:nvCxnSpPr>
        <p:spPr>
          <a:xfrm>
            <a:off x="3391415" y="4358029"/>
            <a:ext cx="2054026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6" idx="3"/>
            <a:endCxn id="72" idx="1"/>
          </p:cNvCxnSpPr>
          <p:nvPr/>
        </p:nvCxnSpPr>
        <p:spPr>
          <a:xfrm>
            <a:off x="3790809" y="4715144"/>
            <a:ext cx="1654632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7" idx="3"/>
            <a:endCxn id="73" idx="1"/>
          </p:cNvCxnSpPr>
          <p:nvPr/>
        </p:nvCxnSpPr>
        <p:spPr>
          <a:xfrm>
            <a:off x="4361371" y="5072258"/>
            <a:ext cx="1084069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8" idx="3"/>
            <a:endCxn id="74" idx="1"/>
          </p:cNvCxnSpPr>
          <p:nvPr/>
        </p:nvCxnSpPr>
        <p:spPr>
          <a:xfrm>
            <a:off x="5046046" y="5429373"/>
            <a:ext cx="399394" cy="0"/>
          </a:xfrm>
          <a:prstGeom prst="line">
            <a:avLst/>
          </a:prstGeom>
          <a:ln w="444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736783" y="4202099"/>
            <a:ext cx="68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36783" y="4559214"/>
            <a:ext cx="68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736783" y="4916329"/>
            <a:ext cx="68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T3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36783" y="5273443"/>
            <a:ext cx="68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T4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36783" y="5630558"/>
            <a:ext cx="684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T5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150454" y="5772043"/>
            <a:ext cx="792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445440" y="5709963"/>
            <a:ext cx="798788" cy="153049"/>
          </a:xfrm>
          <a:prstGeom prst="roundRect">
            <a:avLst/>
          </a:prstGeom>
          <a:solidFill>
            <a:srgbClr val="4F81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1771718"/>
      </p:ext>
    </p:extLst>
  </p:cSld>
  <p:clrMapOvr>
    <a:masterClrMapping/>
  </p:clrMapOvr>
  <p:transition advTm="53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2" grpId="0" animBg="1"/>
      <p:bldP spid="42" grpId="1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9" grpId="0"/>
      <p:bldP spid="80" grpId="0"/>
      <p:bldP spid="81" grpId="0"/>
      <p:bldP spid="82" grpId="0"/>
      <p:bldP spid="83" grpId="0"/>
      <p:bldP spid="86" grpId="0"/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ea typeface="굴림" pitchFamily="50" charset="-127"/>
              </a:rPr>
              <a:t>Accelerating Critical Path w/ Core Boosting</a:t>
            </a:r>
          </a:p>
        </p:txBody>
      </p:sp>
      <p:sp>
        <p:nvSpPr>
          <p:cNvPr id="9" name="Down Arrow 8"/>
          <p:cNvSpPr/>
          <p:nvPr/>
        </p:nvSpPr>
        <p:spPr bwMode="auto">
          <a:xfrm>
            <a:off x="4193628" y="3563007"/>
            <a:ext cx="835572" cy="346841"/>
          </a:xfrm>
          <a:prstGeom prst="downArrow">
            <a:avLst/>
          </a:prstGeom>
          <a:solidFill>
            <a:srgbClr val="4F81BD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54800" y="1238286"/>
            <a:ext cx="6341078" cy="2244545"/>
            <a:chOff x="1554800" y="1238286"/>
            <a:chExt cx="6341078" cy="2244545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951272" y="2821696"/>
              <a:ext cx="2328677" cy="4577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131929" y="1452359"/>
              <a:ext cx="0" cy="1970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059556" y="1452359"/>
              <a:ext cx="0" cy="1970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554800" y="3432326"/>
              <a:ext cx="6060415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2131929" y="1659743"/>
              <a:ext cx="1246067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131929" y="2022663"/>
              <a:ext cx="1642542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131928" y="2385585"/>
              <a:ext cx="3723325" cy="157562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131929" y="2748504"/>
              <a:ext cx="2888609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131929" y="3111425"/>
              <a:ext cx="4927627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266604" y="1452359"/>
              <a:ext cx="0" cy="197014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6266604" y="1659743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266604" y="2022663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266604" y="2385584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266604" y="2748504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39" idx="3"/>
              <a:endCxn id="45" idx="1"/>
            </p:cNvCxnSpPr>
            <p:nvPr/>
          </p:nvCxnSpPr>
          <p:spPr>
            <a:xfrm>
              <a:off x="3377996" y="1737511"/>
              <a:ext cx="2888609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0" idx="3"/>
              <a:endCxn id="46" idx="1"/>
            </p:cNvCxnSpPr>
            <p:nvPr/>
          </p:nvCxnSpPr>
          <p:spPr>
            <a:xfrm>
              <a:off x="3774471" y="2100432"/>
              <a:ext cx="2492133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1" idx="3"/>
              <a:endCxn id="47" idx="1"/>
            </p:cNvCxnSpPr>
            <p:nvPr/>
          </p:nvCxnSpPr>
          <p:spPr>
            <a:xfrm flipV="1">
              <a:off x="5855253" y="2463353"/>
              <a:ext cx="411351" cy="1013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735453" y="1579046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T1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35453" y="1941967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735453" y="2304887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T3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735453" y="2667808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T4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35453" y="3030728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T5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10297" y="1450811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Idle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1599" y="1238286"/>
              <a:ext cx="7863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Barrier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09521" y="3175054"/>
              <a:ext cx="7863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time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54800" y="4077439"/>
            <a:ext cx="6387799" cy="2002381"/>
            <a:chOff x="1554800" y="4077439"/>
            <a:chExt cx="6387799" cy="200238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2136177" y="4077439"/>
              <a:ext cx="0" cy="1938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244228" y="4077439"/>
              <a:ext cx="0" cy="1938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554800" y="6025731"/>
              <a:ext cx="6105021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ounded Rectangle 64"/>
            <p:cNvSpPr/>
            <p:nvPr/>
          </p:nvSpPr>
          <p:spPr>
            <a:xfrm>
              <a:off x="2136177" y="4281504"/>
              <a:ext cx="1255238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136177" y="4638619"/>
              <a:ext cx="1654632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136177" y="4995734"/>
              <a:ext cx="3309262" cy="140817"/>
            </a:xfrm>
            <a:prstGeom prst="roundRect">
              <a:avLst/>
            </a:prstGeom>
            <a:solidFill>
              <a:srgbClr val="F7964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136177" y="5352849"/>
              <a:ext cx="2809592" cy="151845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2136177" y="5709963"/>
              <a:ext cx="3309264" cy="153049"/>
            </a:xfrm>
            <a:prstGeom prst="roundRect">
              <a:avLst/>
            </a:prstGeom>
            <a:solidFill>
              <a:srgbClr val="AD52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5445440" y="4077439"/>
              <a:ext cx="0" cy="193862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ounded Rectangle 70"/>
            <p:cNvSpPr/>
            <p:nvPr/>
          </p:nvSpPr>
          <p:spPr>
            <a:xfrm>
              <a:off x="5445440" y="4281504"/>
              <a:ext cx="798788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445440" y="4638619"/>
              <a:ext cx="798788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445440" y="4995734"/>
              <a:ext cx="798788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445440" y="5352849"/>
              <a:ext cx="798788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stCxn id="65" idx="3"/>
              <a:endCxn id="71" idx="1"/>
            </p:cNvCxnSpPr>
            <p:nvPr/>
          </p:nvCxnSpPr>
          <p:spPr>
            <a:xfrm>
              <a:off x="3391415" y="4358029"/>
              <a:ext cx="2054026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6" idx="3"/>
              <a:endCxn id="72" idx="1"/>
            </p:cNvCxnSpPr>
            <p:nvPr/>
          </p:nvCxnSpPr>
          <p:spPr>
            <a:xfrm>
              <a:off x="3790809" y="4715144"/>
              <a:ext cx="1654632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7" idx="3"/>
              <a:endCxn id="73" idx="1"/>
            </p:cNvCxnSpPr>
            <p:nvPr/>
          </p:nvCxnSpPr>
          <p:spPr>
            <a:xfrm>
              <a:off x="5445439" y="5066143"/>
              <a:ext cx="1" cy="6116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8" idx="3"/>
              <a:endCxn id="74" idx="1"/>
            </p:cNvCxnSpPr>
            <p:nvPr/>
          </p:nvCxnSpPr>
          <p:spPr>
            <a:xfrm>
              <a:off x="4945769" y="5428772"/>
              <a:ext cx="499671" cy="602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1736783" y="4202099"/>
              <a:ext cx="684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T1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36783" y="4559214"/>
              <a:ext cx="684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36783" y="4916329"/>
              <a:ext cx="684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T3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736783" y="5273443"/>
              <a:ext cx="684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T4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36783" y="5630558"/>
              <a:ext cx="684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T5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150454" y="5772043"/>
              <a:ext cx="7921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time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5445440" y="5709963"/>
              <a:ext cx="798788" cy="153049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554800" y="4076029"/>
            <a:ext cx="6382022" cy="2003791"/>
            <a:chOff x="1554800" y="1452359"/>
            <a:chExt cx="6382022" cy="2030472"/>
          </a:xfrm>
        </p:grpSpPr>
        <p:cxnSp>
          <p:nvCxnSpPr>
            <p:cNvPr id="84" name="Straight Connector 83"/>
            <p:cNvCxnSpPr>
              <a:stCxn id="93" idx="3"/>
            </p:cNvCxnSpPr>
            <p:nvPr/>
          </p:nvCxnSpPr>
          <p:spPr>
            <a:xfrm>
              <a:off x="5020538" y="2826273"/>
              <a:ext cx="1259411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131929" y="1452359"/>
              <a:ext cx="0" cy="1970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6659094" y="1452359"/>
              <a:ext cx="0" cy="19701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1554800" y="3432326"/>
              <a:ext cx="6060415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ounded Rectangle 89"/>
            <p:cNvSpPr/>
            <p:nvPr/>
          </p:nvSpPr>
          <p:spPr>
            <a:xfrm>
              <a:off x="2131929" y="1659743"/>
              <a:ext cx="1246067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131929" y="2022663"/>
              <a:ext cx="1642542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131928" y="2385585"/>
              <a:ext cx="3723325" cy="157562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2131929" y="2748504"/>
              <a:ext cx="2888609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2131930" y="3111425"/>
              <a:ext cx="4527164" cy="138635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5866142" y="1452359"/>
              <a:ext cx="0" cy="197014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ounded Rectangle 95"/>
            <p:cNvSpPr/>
            <p:nvPr/>
          </p:nvSpPr>
          <p:spPr>
            <a:xfrm>
              <a:off x="5866142" y="1659743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5866142" y="2022663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866142" y="2385584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5866142" y="2748504"/>
              <a:ext cx="792951" cy="155537"/>
            </a:xfrm>
            <a:prstGeom prst="roundRect">
              <a:avLst/>
            </a:prstGeom>
            <a:solidFill>
              <a:srgbClr val="4F81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stCxn id="90" idx="3"/>
              <a:endCxn id="96" idx="1"/>
            </p:cNvCxnSpPr>
            <p:nvPr/>
          </p:nvCxnSpPr>
          <p:spPr>
            <a:xfrm>
              <a:off x="3377996" y="1737512"/>
              <a:ext cx="2488146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1" idx="3"/>
              <a:endCxn id="97" idx="1"/>
            </p:cNvCxnSpPr>
            <p:nvPr/>
          </p:nvCxnSpPr>
          <p:spPr>
            <a:xfrm>
              <a:off x="3774471" y="2100432"/>
              <a:ext cx="2091671" cy="0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2" idx="3"/>
              <a:endCxn id="98" idx="1"/>
            </p:cNvCxnSpPr>
            <p:nvPr/>
          </p:nvCxnSpPr>
          <p:spPr>
            <a:xfrm flipV="1">
              <a:off x="5855253" y="2463353"/>
              <a:ext cx="10889" cy="1013"/>
            </a:xfrm>
            <a:prstGeom prst="line">
              <a:avLst/>
            </a:prstGeom>
            <a:ln w="444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735453" y="1579046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T1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735453" y="1941967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735453" y="2304887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T3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735453" y="2667808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T4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735453" y="3030728"/>
              <a:ext cx="6796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T5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150465" y="3175054"/>
              <a:ext cx="7863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time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2134077" y="3118784"/>
              <a:ext cx="3732063" cy="147207"/>
            </a:xfrm>
            <a:prstGeom prst="roundRect">
              <a:avLst/>
            </a:prstGeom>
            <a:solidFill>
              <a:srgbClr val="F7964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8561838"/>
      </p:ext>
    </p:extLst>
  </p:cSld>
  <p:clrMapOvr>
    <a:masterClrMapping/>
  </p:clrMapOvr>
  <p:transition advTm="53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Modeling Workload Imbalance &amp; Boosting</a:t>
            </a:r>
            <a:endParaRPr lang="en-US" sz="3800" dirty="0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16" descr="modelin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493" y="1477935"/>
            <a:ext cx="5274057" cy="4094190"/>
          </a:xfrm>
          <a:prstGeom prst="rect">
            <a:avLst/>
          </a:prstGeom>
        </p:spPr>
      </p:pic>
      <p:pic>
        <p:nvPicPr>
          <p:cNvPr id="18" name="Picture 17" descr="modelin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8" y="1528763"/>
            <a:ext cx="5372097" cy="3957638"/>
          </a:xfrm>
          <a:prstGeom prst="rect">
            <a:avLst/>
          </a:prstGeom>
        </p:spPr>
      </p:pic>
      <p:pic>
        <p:nvPicPr>
          <p:cNvPr id="19" name="Picture 18" descr="modeling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51" y="1543050"/>
            <a:ext cx="5386387" cy="3929063"/>
          </a:xfrm>
          <a:prstGeom prst="rect">
            <a:avLst/>
          </a:prstGeom>
        </p:spPr>
      </p:pic>
      <p:pic>
        <p:nvPicPr>
          <p:cNvPr id="20" name="Picture 19" descr="modeling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0039" y="1500188"/>
            <a:ext cx="5314950" cy="40005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8" y="5643562"/>
            <a:ext cx="6457950" cy="4572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8412" y="2157413"/>
            <a:ext cx="3398413" cy="642942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657852" y="3143257"/>
            <a:ext cx="3171830" cy="1221830"/>
            <a:chOff x="5657852" y="3143257"/>
            <a:chExt cx="3171830" cy="1221830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57852" y="3143257"/>
              <a:ext cx="1571624" cy="371475"/>
            </a:xfrm>
            <a:prstGeom prst="rect">
              <a:avLst/>
            </a:prstGeom>
            <a:noFill/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67490" y="3571876"/>
              <a:ext cx="1590674" cy="375978"/>
            </a:xfrm>
            <a:prstGeom prst="rect">
              <a:avLst/>
            </a:prstGeom>
            <a:noFill/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57894" y="4000505"/>
              <a:ext cx="2871788" cy="364582"/>
            </a:xfrm>
            <a:prstGeom prst="rect">
              <a:avLst/>
            </a:prstGeom>
            <a:noFill/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6426" y="4857752"/>
            <a:ext cx="1585912" cy="442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Boosting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229600" cy="4829175"/>
          </a:xfrm>
        </p:spPr>
        <p:txBody>
          <a:bodyPr/>
          <a:lstStyle/>
          <a:p>
            <a:r>
              <a:rPr lang="en-US" dirty="0" smtClean="0"/>
              <a:t>Data parallel programs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Pipeline parallel programs</a:t>
            </a:r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57505" y="1914525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2"/>
          <p:cNvGrpSpPr/>
          <p:nvPr/>
        </p:nvGrpSpPr>
        <p:grpSpPr>
          <a:xfrm>
            <a:off x="1566863" y="2743198"/>
            <a:ext cx="4833939" cy="945595"/>
            <a:chOff x="1552575" y="2728910"/>
            <a:chExt cx="4833939" cy="945595"/>
          </a:xfrm>
        </p:grpSpPr>
        <p:sp>
          <p:nvSpPr>
            <p:cNvPr id="10" name="Freeform 9"/>
            <p:cNvSpPr/>
            <p:nvPr/>
          </p:nvSpPr>
          <p:spPr bwMode="auto">
            <a:xfrm>
              <a:off x="5805488" y="2738438"/>
              <a:ext cx="247650" cy="600075"/>
            </a:xfrm>
            <a:custGeom>
              <a:avLst/>
              <a:gdLst>
                <a:gd name="connsiteX0" fmla="*/ 90488 w 247650"/>
                <a:gd name="connsiteY0" fmla="*/ 0 h 600075"/>
                <a:gd name="connsiteX1" fmla="*/ 233363 w 247650"/>
                <a:gd name="connsiteY1" fmla="*/ 157162 h 600075"/>
                <a:gd name="connsiteX2" fmla="*/ 4763 w 247650"/>
                <a:gd name="connsiteY2" fmla="*/ 371475 h 600075"/>
                <a:gd name="connsiteX3" fmla="*/ 204788 w 247650"/>
                <a:gd name="connsiteY3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600075">
                  <a:moveTo>
                    <a:pt x="90488" y="0"/>
                  </a:moveTo>
                  <a:cubicBezTo>
                    <a:pt x="169069" y="47625"/>
                    <a:pt x="247650" y="95250"/>
                    <a:pt x="233363" y="157162"/>
                  </a:cubicBezTo>
                  <a:cubicBezTo>
                    <a:pt x="219076" y="219074"/>
                    <a:pt x="9526" y="297656"/>
                    <a:pt x="4763" y="371475"/>
                  </a:cubicBezTo>
                  <a:cubicBezTo>
                    <a:pt x="0" y="445294"/>
                    <a:pt x="173832" y="569119"/>
                    <a:pt x="204788" y="600075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72125" y="3300408"/>
              <a:ext cx="8143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</a:t>
              </a:r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785938" y="2733678"/>
              <a:ext cx="247650" cy="600075"/>
            </a:xfrm>
            <a:custGeom>
              <a:avLst/>
              <a:gdLst>
                <a:gd name="connsiteX0" fmla="*/ 90488 w 247650"/>
                <a:gd name="connsiteY0" fmla="*/ 0 h 600075"/>
                <a:gd name="connsiteX1" fmla="*/ 233363 w 247650"/>
                <a:gd name="connsiteY1" fmla="*/ 157162 h 600075"/>
                <a:gd name="connsiteX2" fmla="*/ 4763 w 247650"/>
                <a:gd name="connsiteY2" fmla="*/ 371475 h 600075"/>
                <a:gd name="connsiteX3" fmla="*/ 204788 w 247650"/>
                <a:gd name="connsiteY3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600075">
                  <a:moveTo>
                    <a:pt x="90488" y="0"/>
                  </a:moveTo>
                  <a:cubicBezTo>
                    <a:pt x="169069" y="47625"/>
                    <a:pt x="247650" y="95250"/>
                    <a:pt x="233363" y="157162"/>
                  </a:cubicBezTo>
                  <a:cubicBezTo>
                    <a:pt x="219076" y="219074"/>
                    <a:pt x="9526" y="297656"/>
                    <a:pt x="4763" y="371475"/>
                  </a:cubicBezTo>
                  <a:cubicBezTo>
                    <a:pt x="0" y="445294"/>
                    <a:pt x="173832" y="569119"/>
                    <a:pt x="204788" y="600075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52575" y="3295648"/>
              <a:ext cx="8143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</a:t>
              </a:r>
              <a:endParaRPr lang="en-US" dirty="0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2724178" y="2728910"/>
              <a:ext cx="247650" cy="600075"/>
            </a:xfrm>
            <a:custGeom>
              <a:avLst/>
              <a:gdLst>
                <a:gd name="connsiteX0" fmla="*/ 90488 w 247650"/>
                <a:gd name="connsiteY0" fmla="*/ 0 h 600075"/>
                <a:gd name="connsiteX1" fmla="*/ 233363 w 247650"/>
                <a:gd name="connsiteY1" fmla="*/ 157162 h 600075"/>
                <a:gd name="connsiteX2" fmla="*/ 4763 w 247650"/>
                <a:gd name="connsiteY2" fmla="*/ 371475 h 600075"/>
                <a:gd name="connsiteX3" fmla="*/ 204788 w 247650"/>
                <a:gd name="connsiteY3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600075">
                  <a:moveTo>
                    <a:pt x="90488" y="0"/>
                  </a:moveTo>
                  <a:cubicBezTo>
                    <a:pt x="169069" y="47625"/>
                    <a:pt x="247650" y="95250"/>
                    <a:pt x="233363" y="157162"/>
                  </a:cubicBezTo>
                  <a:cubicBezTo>
                    <a:pt x="219076" y="219074"/>
                    <a:pt x="9526" y="297656"/>
                    <a:pt x="4763" y="371475"/>
                  </a:cubicBezTo>
                  <a:cubicBezTo>
                    <a:pt x="0" y="445294"/>
                    <a:pt x="173832" y="569119"/>
                    <a:pt x="204788" y="600075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90815" y="3290880"/>
              <a:ext cx="8143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681474" y="2743198"/>
              <a:ext cx="247650" cy="600075"/>
            </a:xfrm>
            <a:custGeom>
              <a:avLst/>
              <a:gdLst>
                <a:gd name="connsiteX0" fmla="*/ 90488 w 247650"/>
                <a:gd name="connsiteY0" fmla="*/ 0 h 600075"/>
                <a:gd name="connsiteX1" fmla="*/ 233363 w 247650"/>
                <a:gd name="connsiteY1" fmla="*/ 157162 h 600075"/>
                <a:gd name="connsiteX2" fmla="*/ 4763 w 247650"/>
                <a:gd name="connsiteY2" fmla="*/ 371475 h 600075"/>
                <a:gd name="connsiteX3" fmla="*/ 204788 w 247650"/>
                <a:gd name="connsiteY3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600075">
                  <a:moveTo>
                    <a:pt x="90488" y="0"/>
                  </a:moveTo>
                  <a:cubicBezTo>
                    <a:pt x="169069" y="47625"/>
                    <a:pt x="247650" y="95250"/>
                    <a:pt x="233363" y="157162"/>
                  </a:cubicBezTo>
                  <a:cubicBezTo>
                    <a:pt x="219076" y="219074"/>
                    <a:pt x="9526" y="297656"/>
                    <a:pt x="4763" y="371475"/>
                  </a:cubicBezTo>
                  <a:cubicBezTo>
                    <a:pt x="0" y="445294"/>
                    <a:pt x="173832" y="569119"/>
                    <a:pt x="204788" y="600075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48111" y="3305168"/>
              <a:ext cx="8143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</a:t>
              </a:r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4710149" y="2743203"/>
              <a:ext cx="247650" cy="600075"/>
            </a:xfrm>
            <a:custGeom>
              <a:avLst/>
              <a:gdLst>
                <a:gd name="connsiteX0" fmla="*/ 90488 w 247650"/>
                <a:gd name="connsiteY0" fmla="*/ 0 h 600075"/>
                <a:gd name="connsiteX1" fmla="*/ 233363 w 247650"/>
                <a:gd name="connsiteY1" fmla="*/ 157162 h 600075"/>
                <a:gd name="connsiteX2" fmla="*/ 4763 w 247650"/>
                <a:gd name="connsiteY2" fmla="*/ 371475 h 600075"/>
                <a:gd name="connsiteX3" fmla="*/ 204788 w 247650"/>
                <a:gd name="connsiteY3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600075">
                  <a:moveTo>
                    <a:pt x="90488" y="0"/>
                  </a:moveTo>
                  <a:cubicBezTo>
                    <a:pt x="169069" y="47625"/>
                    <a:pt x="247650" y="95250"/>
                    <a:pt x="233363" y="157162"/>
                  </a:cubicBezTo>
                  <a:cubicBezTo>
                    <a:pt x="219076" y="219074"/>
                    <a:pt x="9526" y="297656"/>
                    <a:pt x="4763" y="371475"/>
                  </a:cubicBezTo>
                  <a:cubicBezTo>
                    <a:pt x="0" y="445294"/>
                    <a:pt x="173832" y="569119"/>
                    <a:pt x="204788" y="600075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76786" y="3305173"/>
              <a:ext cx="8143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Worker</a:t>
              </a:r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1381125" y="4510092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267081" y="1909763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3676665" y="1919283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4091017" y="1919283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4505369" y="1919283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990600" y="4519618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1790709" y="4519612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2186005" y="4514844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2567013" y="4510076"/>
            <a:ext cx="400050" cy="428625"/>
          </a:xfrm>
          <a:prstGeom prst="rect">
            <a:avLst/>
          </a:prstGeom>
          <a:solidFill>
            <a:srgbClr val="DCE6F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1"/>
          <p:cNvGrpSpPr/>
          <p:nvPr/>
        </p:nvGrpSpPr>
        <p:grpSpPr>
          <a:xfrm>
            <a:off x="3748090" y="5067301"/>
            <a:ext cx="4086225" cy="974161"/>
            <a:chOff x="3748090" y="5067301"/>
            <a:chExt cx="4086225" cy="974161"/>
          </a:xfrm>
        </p:grpSpPr>
        <p:grpSp>
          <p:nvGrpSpPr>
            <p:cNvPr id="8" name="Group 39"/>
            <p:cNvGrpSpPr/>
            <p:nvPr/>
          </p:nvGrpSpPr>
          <p:grpSpPr>
            <a:xfrm>
              <a:off x="3748090" y="5081588"/>
              <a:ext cx="814389" cy="950349"/>
              <a:chOff x="8167690" y="728663"/>
              <a:chExt cx="814389" cy="950349"/>
            </a:xfrm>
          </p:grpSpPr>
          <p:sp>
            <p:nvSpPr>
              <p:cNvPr id="41" name="Freeform 40"/>
              <p:cNvSpPr/>
              <p:nvPr/>
            </p:nvSpPr>
            <p:spPr bwMode="auto">
              <a:xfrm>
                <a:off x="8396287" y="728663"/>
                <a:ext cx="247650" cy="600075"/>
              </a:xfrm>
              <a:custGeom>
                <a:avLst/>
                <a:gdLst>
                  <a:gd name="connsiteX0" fmla="*/ 90488 w 247650"/>
                  <a:gd name="connsiteY0" fmla="*/ 0 h 600075"/>
                  <a:gd name="connsiteX1" fmla="*/ 233363 w 247650"/>
                  <a:gd name="connsiteY1" fmla="*/ 157162 h 600075"/>
                  <a:gd name="connsiteX2" fmla="*/ 4763 w 247650"/>
                  <a:gd name="connsiteY2" fmla="*/ 371475 h 600075"/>
                  <a:gd name="connsiteX3" fmla="*/ 204788 w 247650"/>
                  <a:gd name="connsiteY3" fmla="*/ 600075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7650" h="600075">
                    <a:moveTo>
                      <a:pt x="90488" y="0"/>
                    </a:moveTo>
                    <a:cubicBezTo>
                      <a:pt x="169069" y="47625"/>
                      <a:pt x="247650" y="95250"/>
                      <a:pt x="233363" y="157162"/>
                    </a:cubicBezTo>
                    <a:cubicBezTo>
                      <a:pt x="219076" y="219074"/>
                      <a:pt x="9526" y="297656"/>
                      <a:pt x="4763" y="371475"/>
                    </a:cubicBezTo>
                    <a:cubicBezTo>
                      <a:pt x="0" y="445294"/>
                      <a:pt x="173832" y="569119"/>
                      <a:pt x="204788" y="600075"/>
                    </a:cubicBezTo>
                  </a:path>
                </a:pathLst>
              </a:cu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167690" y="1309680"/>
                <a:ext cx="814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Stage1</a:t>
                </a:r>
                <a:endParaRPr lang="en-US" dirty="0"/>
              </a:p>
            </p:txBody>
          </p:sp>
        </p:grpSp>
        <p:grpSp>
          <p:nvGrpSpPr>
            <p:cNvPr id="12" name="Group 42"/>
            <p:cNvGrpSpPr/>
            <p:nvPr/>
          </p:nvGrpSpPr>
          <p:grpSpPr>
            <a:xfrm>
              <a:off x="4857752" y="5091113"/>
              <a:ext cx="814389" cy="950349"/>
              <a:chOff x="8167690" y="728663"/>
              <a:chExt cx="814389" cy="950349"/>
            </a:xfrm>
          </p:grpSpPr>
          <p:sp>
            <p:nvSpPr>
              <p:cNvPr id="44" name="Freeform 43"/>
              <p:cNvSpPr/>
              <p:nvPr/>
            </p:nvSpPr>
            <p:spPr bwMode="auto">
              <a:xfrm>
                <a:off x="8396287" y="728663"/>
                <a:ext cx="247650" cy="600075"/>
              </a:xfrm>
              <a:custGeom>
                <a:avLst/>
                <a:gdLst>
                  <a:gd name="connsiteX0" fmla="*/ 90488 w 247650"/>
                  <a:gd name="connsiteY0" fmla="*/ 0 h 600075"/>
                  <a:gd name="connsiteX1" fmla="*/ 233363 w 247650"/>
                  <a:gd name="connsiteY1" fmla="*/ 157162 h 600075"/>
                  <a:gd name="connsiteX2" fmla="*/ 4763 w 247650"/>
                  <a:gd name="connsiteY2" fmla="*/ 371475 h 600075"/>
                  <a:gd name="connsiteX3" fmla="*/ 204788 w 247650"/>
                  <a:gd name="connsiteY3" fmla="*/ 600075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7650" h="600075">
                    <a:moveTo>
                      <a:pt x="90488" y="0"/>
                    </a:moveTo>
                    <a:cubicBezTo>
                      <a:pt x="169069" y="47625"/>
                      <a:pt x="247650" y="95250"/>
                      <a:pt x="233363" y="157162"/>
                    </a:cubicBezTo>
                    <a:cubicBezTo>
                      <a:pt x="219076" y="219074"/>
                      <a:pt x="9526" y="297656"/>
                      <a:pt x="4763" y="371475"/>
                    </a:cubicBezTo>
                    <a:cubicBezTo>
                      <a:pt x="0" y="445294"/>
                      <a:pt x="173832" y="569119"/>
                      <a:pt x="204788" y="600075"/>
                    </a:cubicBezTo>
                  </a:path>
                </a:pathLst>
              </a:cu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167690" y="1309680"/>
                <a:ext cx="814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Stage2</a:t>
                </a: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938839" y="5072063"/>
              <a:ext cx="814389" cy="950349"/>
              <a:chOff x="8167690" y="728663"/>
              <a:chExt cx="814389" cy="950349"/>
            </a:xfrm>
          </p:grpSpPr>
          <p:sp>
            <p:nvSpPr>
              <p:cNvPr id="47" name="Freeform 46"/>
              <p:cNvSpPr/>
              <p:nvPr/>
            </p:nvSpPr>
            <p:spPr bwMode="auto">
              <a:xfrm>
                <a:off x="8396287" y="728663"/>
                <a:ext cx="247650" cy="600075"/>
              </a:xfrm>
              <a:custGeom>
                <a:avLst/>
                <a:gdLst>
                  <a:gd name="connsiteX0" fmla="*/ 90488 w 247650"/>
                  <a:gd name="connsiteY0" fmla="*/ 0 h 600075"/>
                  <a:gd name="connsiteX1" fmla="*/ 233363 w 247650"/>
                  <a:gd name="connsiteY1" fmla="*/ 157162 h 600075"/>
                  <a:gd name="connsiteX2" fmla="*/ 4763 w 247650"/>
                  <a:gd name="connsiteY2" fmla="*/ 371475 h 600075"/>
                  <a:gd name="connsiteX3" fmla="*/ 204788 w 247650"/>
                  <a:gd name="connsiteY3" fmla="*/ 600075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7650" h="600075">
                    <a:moveTo>
                      <a:pt x="90488" y="0"/>
                    </a:moveTo>
                    <a:cubicBezTo>
                      <a:pt x="169069" y="47625"/>
                      <a:pt x="247650" y="95250"/>
                      <a:pt x="233363" y="157162"/>
                    </a:cubicBezTo>
                    <a:cubicBezTo>
                      <a:pt x="219076" y="219074"/>
                      <a:pt x="9526" y="297656"/>
                      <a:pt x="4763" y="371475"/>
                    </a:cubicBezTo>
                    <a:cubicBezTo>
                      <a:pt x="0" y="445294"/>
                      <a:pt x="173832" y="569119"/>
                      <a:pt x="204788" y="600075"/>
                    </a:cubicBezTo>
                  </a:path>
                </a:pathLst>
              </a:cu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167690" y="1309680"/>
                <a:ext cx="814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Stage3</a:t>
                </a:r>
              </a:p>
            </p:txBody>
          </p:sp>
        </p:grpSp>
        <p:grpSp>
          <p:nvGrpSpPr>
            <p:cNvPr id="16" name="Group 48"/>
            <p:cNvGrpSpPr/>
            <p:nvPr/>
          </p:nvGrpSpPr>
          <p:grpSpPr>
            <a:xfrm>
              <a:off x="7019926" y="5067301"/>
              <a:ext cx="814389" cy="950349"/>
              <a:chOff x="8167690" y="728663"/>
              <a:chExt cx="814389" cy="950349"/>
            </a:xfrm>
          </p:grpSpPr>
          <p:sp>
            <p:nvSpPr>
              <p:cNvPr id="50" name="Freeform 49"/>
              <p:cNvSpPr/>
              <p:nvPr/>
            </p:nvSpPr>
            <p:spPr bwMode="auto">
              <a:xfrm>
                <a:off x="8396287" y="728663"/>
                <a:ext cx="247650" cy="600075"/>
              </a:xfrm>
              <a:custGeom>
                <a:avLst/>
                <a:gdLst>
                  <a:gd name="connsiteX0" fmla="*/ 90488 w 247650"/>
                  <a:gd name="connsiteY0" fmla="*/ 0 h 600075"/>
                  <a:gd name="connsiteX1" fmla="*/ 233363 w 247650"/>
                  <a:gd name="connsiteY1" fmla="*/ 157162 h 600075"/>
                  <a:gd name="connsiteX2" fmla="*/ 4763 w 247650"/>
                  <a:gd name="connsiteY2" fmla="*/ 371475 h 600075"/>
                  <a:gd name="connsiteX3" fmla="*/ 204788 w 247650"/>
                  <a:gd name="connsiteY3" fmla="*/ 600075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7650" h="600075">
                    <a:moveTo>
                      <a:pt x="90488" y="0"/>
                    </a:moveTo>
                    <a:cubicBezTo>
                      <a:pt x="169069" y="47625"/>
                      <a:pt x="247650" y="95250"/>
                      <a:pt x="233363" y="157162"/>
                    </a:cubicBezTo>
                    <a:cubicBezTo>
                      <a:pt x="219076" y="219074"/>
                      <a:pt x="9526" y="297656"/>
                      <a:pt x="4763" y="371475"/>
                    </a:cubicBezTo>
                    <a:cubicBezTo>
                      <a:pt x="0" y="445294"/>
                      <a:pt x="173832" y="569119"/>
                      <a:pt x="204788" y="600075"/>
                    </a:cubicBezTo>
                  </a:path>
                </a:pathLst>
              </a:cu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8167690" y="1309680"/>
                <a:ext cx="8143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Stage4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555 L -0.12396 0.0555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2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5937 0.060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3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00156 0.0604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625 L 0.05157 0.0604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2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12656 0.056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14375 0.0020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75 0.00208 L 0.26718 0.00208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39 L 0.18698 0.00139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19 0.00208 L 0.38907 0.00208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1 0.00139 L 0.30885 -0.0007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007 L 0.22865 0.0007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907 0.00208 L 0.51094 0.0020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85 0.00139 L 0.43073 -0.00069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64 0.00069 L 0.34896 -0.0013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27343 -2.22222E-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7" grpId="4" animBg="1"/>
    </p:bldLst>
  </p:timing>
</p:sld>
</file>

<file path=ppt/theme/theme1.xml><?xml version="1.0" encoding="utf-8"?>
<a:theme xmlns:a="http://schemas.openxmlformats.org/drawingml/2006/main" name="Prelim">
  <a:themeElements>
    <a:clrScheme name="Preli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lim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/>
      <a:lstStyle>
        <a:defPPr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Prel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gdasika ARM Review July 2010</Template>
  <TotalTime>8962</TotalTime>
  <Words>354</Words>
  <Application>Microsoft Office PowerPoint</Application>
  <PresentationFormat>On-screen Show (4:3)</PresentationFormat>
  <Paragraphs>133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Prelim</vt:lpstr>
      <vt:lpstr>Embracing Heterogeneity with Dynamic Core Boosting</vt:lpstr>
      <vt:lpstr>Parallel Programming</vt:lpstr>
      <vt:lpstr>Workload Imbalance Among Threads</vt:lpstr>
      <vt:lpstr>Performance Impact of Asymmetric H/W</vt:lpstr>
      <vt:lpstr>CPU Time Wasted for Synchronization</vt:lpstr>
      <vt:lpstr>Thread Criticality due to Workload Imbalance</vt:lpstr>
      <vt:lpstr>Accelerating Critical Path w/ Core Boosting</vt:lpstr>
      <vt:lpstr>Modeling Workload Imbalance &amp; Boosting</vt:lpstr>
      <vt:lpstr>Boosting Assignment</vt:lpstr>
      <vt:lpstr>Boosting Data Parallel Programs</vt:lpstr>
      <vt:lpstr>Boosting Pipeline Parallel Programs</vt:lpstr>
      <vt:lpstr>Dynamic Core Boosting</vt:lpstr>
      <vt:lpstr>Progress Monitoring Example</vt:lpstr>
      <vt:lpstr>Evaluation Methodology</vt:lpstr>
      <vt:lpstr>Performance Improvement</vt:lpstr>
      <vt:lpstr>Synchronization Overheads</vt:lpstr>
      <vt:lpstr>Thread Arrival Time</vt:lpstr>
      <vt:lpstr>Conclusion</vt:lpstr>
      <vt:lpstr>Thank you!</vt:lpstr>
      <vt:lpstr>Core Boosting with Frequency Scaling</vt:lpstr>
      <vt:lpstr>Asymmetry Emulation with DBT</vt:lpstr>
      <vt:lpstr>Evaluation Platform Accuracy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Power-Efficient Accelerators for High-Performance Appliccations</dc:title>
  <dc:creator/>
  <cp:lastModifiedBy> </cp:lastModifiedBy>
  <cp:revision>466</cp:revision>
  <dcterms:created xsi:type="dcterms:W3CDTF">2006-08-16T00:00:00Z</dcterms:created>
  <dcterms:modified xsi:type="dcterms:W3CDTF">2014-05-19T23:58:57Z</dcterms:modified>
</cp:coreProperties>
</file>